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331" r:id="rId2"/>
    <p:sldId id="349" r:id="rId3"/>
    <p:sldId id="350" r:id="rId4"/>
    <p:sldId id="358" r:id="rId5"/>
    <p:sldId id="389" r:id="rId6"/>
    <p:sldId id="353" r:id="rId7"/>
    <p:sldId id="355" r:id="rId8"/>
    <p:sldId id="356" r:id="rId9"/>
    <p:sldId id="357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70" r:id="rId21"/>
    <p:sldId id="369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9" r:id="rId30"/>
    <p:sldId id="378" r:id="rId31"/>
    <p:sldId id="380" r:id="rId32"/>
    <p:sldId id="381" r:id="rId33"/>
    <p:sldId id="382" r:id="rId34"/>
    <p:sldId id="383" r:id="rId35"/>
    <p:sldId id="385" r:id="rId36"/>
    <p:sldId id="386" r:id="rId37"/>
    <p:sldId id="387" r:id="rId38"/>
    <p:sldId id="388" r:id="rId39"/>
    <p:sldId id="34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4133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7" pos="2797" userDrawn="1">
          <p15:clr>
            <a:srgbClr val="A4A3A4"/>
          </p15:clr>
        </p15:guide>
        <p15:guide id="8" pos="5223" userDrawn="1">
          <p15:clr>
            <a:srgbClr val="A4A3A4"/>
          </p15:clr>
        </p15:guide>
        <p15:guide id="9" pos="2434" userDrawn="1">
          <p15:clr>
            <a:srgbClr val="A4A3A4"/>
          </p15:clr>
        </p15:guide>
        <p15:guide id="10" pos="4883" userDrawn="1">
          <p15:clr>
            <a:srgbClr val="A4A3A4"/>
          </p15:clr>
        </p15:guide>
        <p15:guide id="11" pos="6788" userDrawn="1">
          <p15:clr>
            <a:srgbClr val="A4A3A4"/>
          </p15:clr>
        </p15:guide>
        <p15:guide id="12" orient="horz" pos="3952" userDrawn="1">
          <p15:clr>
            <a:srgbClr val="A4A3A4"/>
          </p15:clr>
        </p15:guide>
        <p15:guide id="13" orient="horz" pos="4042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1593" userDrawn="1">
          <p15:clr>
            <a:srgbClr val="A4A3A4"/>
          </p15:clr>
        </p15:guide>
        <p15:guide id="16" pos="6289" userDrawn="1">
          <p15:clr>
            <a:srgbClr val="A4A3A4"/>
          </p15:clr>
        </p15:guide>
        <p15:guide id="17" pos="3681" userDrawn="1">
          <p15:clr>
            <a:srgbClr val="A4A3A4"/>
          </p15:clr>
        </p15:guide>
        <p15:guide id="18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437"/>
    <a:srgbClr val="76766F"/>
    <a:srgbClr val="F2F2F2"/>
    <a:srgbClr val="DCE8F6"/>
    <a:srgbClr val="333F50"/>
    <a:srgbClr val="EC1C24"/>
    <a:srgbClr val="D0DEFF"/>
    <a:srgbClr val="696663"/>
    <a:srgbClr val="DCE9F7"/>
    <a:srgbClr val="FFA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6" autoAdjust="0"/>
    <p:restoredTop sz="94716" autoAdjust="0"/>
  </p:normalViewPr>
  <p:slideViewPr>
    <p:cSldViewPr snapToGrid="0">
      <p:cViewPr>
        <p:scale>
          <a:sx n="57" d="100"/>
          <a:sy n="57" d="100"/>
        </p:scale>
        <p:origin x="-1325" y="-562"/>
      </p:cViewPr>
      <p:guideLst>
        <p:guide orient="horz" pos="4133"/>
        <p:guide orient="horz" pos="527"/>
        <p:guide orient="horz" pos="1207"/>
        <p:guide orient="horz" pos="3952"/>
        <p:guide orient="horz" pos="4042"/>
        <p:guide orient="horz" pos="663"/>
        <p:guide orient="horz" pos="1593"/>
        <p:guide pos="347"/>
        <p:guide pos="7333"/>
        <p:guide pos="2797"/>
        <p:guide pos="5223"/>
        <p:guide pos="2434"/>
        <p:guide pos="4883"/>
        <p:guide pos="6788"/>
        <p:guide pos="6289"/>
        <p:guide pos="3681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20F2-5BE9-4839-9E8E-0522587B55CA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E8971-0A4D-43A6-B506-15FB67510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2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5C72-1BBC-488A-BCF7-0156AFBB95A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90E19-67F4-4AC8-AC8B-1577A3E7F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r="45595" b="469"/>
          <a:stretch/>
        </p:blipFill>
        <p:spPr>
          <a:xfrm>
            <a:off x="5633278" y="-46892"/>
            <a:ext cx="6558722" cy="6940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E568CEC-FB29-4A94-A8B2-013B8F7406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4" y="643273"/>
            <a:ext cx="1412288" cy="769632"/>
          </a:xfrm>
          <a:prstGeom prst="rect">
            <a:avLst/>
          </a:prstGeom>
        </p:spPr>
      </p:pic>
      <p:sp>
        <p:nvSpPr>
          <p:cNvPr id="18" name="Заголовок 5"/>
          <p:cNvSpPr txBox="1">
            <a:spLocks/>
          </p:cNvSpPr>
          <p:nvPr userDrawn="1"/>
        </p:nvSpPr>
        <p:spPr>
          <a:xfrm>
            <a:off x="442299" y="2187518"/>
            <a:ext cx="8530252" cy="125197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3437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Текст 10"/>
          <p:cNvSpPr txBox="1">
            <a:spLocks/>
          </p:cNvSpPr>
          <p:nvPr userDrawn="1"/>
        </p:nvSpPr>
        <p:spPr>
          <a:xfrm>
            <a:off x="460647" y="5324359"/>
            <a:ext cx="3094101" cy="1030659"/>
          </a:xfrm>
          <a:prstGeom prst="rect">
            <a:avLst/>
          </a:prstGeom>
          <a:ln>
            <a:noFill/>
            <a:prstDash val="sysDot"/>
          </a:ln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ru-RU" dirty="0">
              <a:latin typeface="Tahoma"/>
              <a:cs typeface="Tahoma"/>
            </a:endParaRPr>
          </a:p>
        </p:txBody>
      </p:sp>
      <p:sp>
        <p:nvSpPr>
          <p:cNvPr id="22" name="Заголовок 5"/>
          <p:cNvSpPr txBox="1">
            <a:spLocks/>
          </p:cNvSpPr>
          <p:nvPr userDrawn="1"/>
        </p:nvSpPr>
        <p:spPr>
          <a:xfrm>
            <a:off x="452459" y="2177358"/>
            <a:ext cx="8530252" cy="125197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3437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/>
          </p:nvPr>
        </p:nvSpPr>
        <p:spPr>
          <a:xfrm>
            <a:off x="442299" y="1906364"/>
            <a:ext cx="8425709" cy="48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3"/>
          <p:cNvSpPr>
            <a:spLocks noGrp="1"/>
          </p:cNvSpPr>
          <p:nvPr>
            <p:ph type="body" sz="quarter" idx="11"/>
          </p:nvPr>
        </p:nvSpPr>
        <p:spPr>
          <a:xfrm>
            <a:off x="460647" y="3923635"/>
            <a:ext cx="8425709" cy="48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3"/>
          <p:cNvSpPr>
            <a:spLocks noGrp="1"/>
          </p:cNvSpPr>
          <p:nvPr>
            <p:ph type="body" sz="quarter" idx="12" hasCustomPrompt="1"/>
          </p:nvPr>
        </p:nvSpPr>
        <p:spPr>
          <a:xfrm>
            <a:off x="460647" y="4894475"/>
            <a:ext cx="2997746" cy="10018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ФИО </a:t>
            </a:r>
          </a:p>
          <a:p>
            <a:pPr lvl="0"/>
            <a:r>
              <a:rPr lang="ru-RU" dirty="0"/>
              <a:t>Должность </a:t>
            </a:r>
          </a:p>
          <a:p>
            <a:pPr lvl="0"/>
            <a:r>
              <a:rPr lang="ru-RU" dirty="0"/>
              <a:t>Контакты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451325" y="6251658"/>
            <a:ext cx="2805112" cy="263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CSDEV.RU</a:t>
            </a:r>
            <a:r>
              <a:rPr lang="en-US" sz="1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(495) 069-44-44 </a:t>
            </a:r>
            <a:endParaRPr lang="en-US" sz="1400" dirty="0">
              <a:solidFill>
                <a:srgbClr val="696663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422698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orient="horz" pos="3725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1"/>
          <p:cNvSpPr txBox="1"/>
          <p:nvPr userDrawn="1"/>
        </p:nvSpPr>
        <p:spPr>
          <a:xfrm>
            <a:off x="537675" y="6395532"/>
            <a:ext cx="937260" cy="20903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76766F"/>
                </a:solidFill>
                <a:latin typeface="Tahoma"/>
                <a:cs typeface="Tahoma"/>
              </a:rPr>
              <a:t>CSDEV.RU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4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5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738" y="458385"/>
            <a:ext cx="9452737" cy="450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054232"/>
            <a:ext cx="9426575" cy="252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0376" y="1552576"/>
            <a:ext cx="11274424" cy="890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878687"/>
            <a:ext cx="11090275" cy="971068"/>
          </a:xfrm>
          <a:prstGeom prst="roundRect">
            <a:avLst>
              <a:gd name="adj" fmla="val 6858"/>
            </a:avLst>
          </a:prstGeom>
          <a:solidFill>
            <a:schemeClr val="lt1"/>
          </a:solidFill>
          <a:ln w="25400" cap="rnd">
            <a:solidFill>
              <a:srgbClr val="EC1C24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5046200"/>
            <a:ext cx="11090275" cy="964075"/>
          </a:xfrm>
          <a:prstGeom prst="roundRect">
            <a:avLst>
              <a:gd name="adj" fmla="val 5893"/>
            </a:avLst>
          </a:prstGeom>
          <a:solidFill>
            <a:srgbClr val="EC1C2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2605088"/>
            <a:ext cx="11274425" cy="1081087"/>
          </a:xfrm>
          <a:prstGeom prst="rect">
            <a:avLst/>
          </a:prstGeom>
        </p:spPr>
        <p:txBody>
          <a:bodyPr/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577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5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738" y="458385"/>
            <a:ext cx="9452737" cy="450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054232"/>
            <a:ext cx="9426575" cy="252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0375" y="1548076"/>
            <a:ext cx="11274424" cy="82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2487859"/>
            <a:ext cx="11274424" cy="82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3596503"/>
            <a:ext cx="11090276" cy="1149350"/>
          </a:xfrm>
          <a:prstGeom prst="roundRect">
            <a:avLst>
              <a:gd name="adj" fmla="val 5893"/>
            </a:avLst>
          </a:prstGeom>
          <a:solidFill>
            <a:srgbClr val="333F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4968466"/>
            <a:ext cx="11274424" cy="82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4071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8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738" y="458385"/>
            <a:ext cx="9452737" cy="450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054232"/>
            <a:ext cx="9426575" cy="252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43738" y="1522078"/>
            <a:ext cx="4935537" cy="4650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culpa qui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magna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20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5857875" y="1522411"/>
            <a:ext cx="5783263" cy="3001963"/>
          </a:xfrm>
          <a:prstGeom prst="roundRect">
            <a:avLst>
              <a:gd name="adj" fmla="val 4614"/>
            </a:avLst>
          </a:prstGeom>
          <a:solidFill>
            <a:srgbClr val="DCE8F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8136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>
          <p15:clr>
            <a:srgbClr val="FBAE40"/>
          </p15:clr>
        </p15:guide>
        <p15:guide id="2" pos="7333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9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52848" y="4143384"/>
            <a:ext cx="3363015" cy="225214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11"/>
          </p:nvPr>
        </p:nvSpPr>
        <p:spPr>
          <a:xfrm>
            <a:off x="4352185" y="4154346"/>
            <a:ext cx="3336542" cy="225214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2"/>
          </p:nvPr>
        </p:nvSpPr>
        <p:spPr>
          <a:xfrm>
            <a:off x="8221148" y="4155487"/>
            <a:ext cx="3321702" cy="225214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30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3738" y="458385"/>
            <a:ext cx="9452737" cy="450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" y="1054232"/>
            <a:ext cx="9426575" cy="252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43738" y="3737694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3206982" y="3480130"/>
            <a:ext cx="955547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6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3842" y="3737694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7" name="Текст 17"/>
          <p:cNvSpPr>
            <a:spLocks noGrp="1"/>
          </p:cNvSpPr>
          <p:nvPr>
            <p:ph type="body" sz="quarter" idx="20" hasCustomPrompt="1"/>
          </p:nvPr>
        </p:nvSpPr>
        <p:spPr>
          <a:xfrm>
            <a:off x="7087086" y="3480130"/>
            <a:ext cx="955547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17"/>
          <p:cNvSpPr>
            <a:spLocks noGrp="1"/>
          </p:cNvSpPr>
          <p:nvPr>
            <p:ph type="body" sz="quarter" idx="21" hasCustomPrompt="1"/>
          </p:nvPr>
        </p:nvSpPr>
        <p:spPr>
          <a:xfrm>
            <a:off x="8187880" y="3734727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9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10951124" y="3477163"/>
            <a:ext cx="955547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3"/>
          </p:nvPr>
        </p:nvSpPr>
        <p:spPr>
          <a:xfrm>
            <a:off x="550863" y="1520825"/>
            <a:ext cx="3332162" cy="19145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Рисунок 3"/>
          <p:cNvSpPr>
            <a:spLocks noGrp="1"/>
          </p:cNvSpPr>
          <p:nvPr>
            <p:ph type="pic" sz="quarter" idx="24"/>
          </p:nvPr>
        </p:nvSpPr>
        <p:spPr>
          <a:xfrm>
            <a:off x="4428385" y="1520825"/>
            <a:ext cx="3332162" cy="19145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Рисунок 3"/>
          <p:cNvSpPr>
            <a:spLocks noGrp="1"/>
          </p:cNvSpPr>
          <p:nvPr>
            <p:ph type="pic" sz="quarter" idx="25"/>
          </p:nvPr>
        </p:nvSpPr>
        <p:spPr>
          <a:xfrm>
            <a:off x="8305907" y="1520825"/>
            <a:ext cx="3332162" cy="19145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277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500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8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Текст 2"/>
          <p:cNvSpPr>
            <a:spLocks noGrp="1"/>
          </p:cNvSpPr>
          <p:nvPr>
            <p:ph type="body" sz="quarter" idx="10"/>
          </p:nvPr>
        </p:nvSpPr>
        <p:spPr>
          <a:xfrm>
            <a:off x="464882" y="4143384"/>
            <a:ext cx="3465279" cy="225214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1"/>
          </p:nvPr>
        </p:nvSpPr>
        <p:spPr>
          <a:xfrm>
            <a:off x="4352184" y="4154346"/>
            <a:ext cx="3465279" cy="225214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12"/>
          </p:nvPr>
        </p:nvSpPr>
        <p:spPr>
          <a:xfrm>
            <a:off x="8221147" y="4126912"/>
            <a:ext cx="3465279" cy="225214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31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3738" y="458385"/>
            <a:ext cx="9452737" cy="450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" y="1054232"/>
            <a:ext cx="9426575" cy="252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43738" y="3737694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3206982" y="3480130"/>
            <a:ext cx="955547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6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4323842" y="3737694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7" name="Текст 17"/>
          <p:cNvSpPr>
            <a:spLocks noGrp="1"/>
          </p:cNvSpPr>
          <p:nvPr>
            <p:ph type="body" sz="quarter" idx="20" hasCustomPrompt="1"/>
          </p:nvPr>
        </p:nvSpPr>
        <p:spPr>
          <a:xfrm>
            <a:off x="7087086" y="3480130"/>
            <a:ext cx="955547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17"/>
          <p:cNvSpPr>
            <a:spLocks noGrp="1"/>
          </p:cNvSpPr>
          <p:nvPr>
            <p:ph type="body" sz="quarter" idx="21" hasCustomPrompt="1"/>
          </p:nvPr>
        </p:nvSpPr>
        <p:spPr>
          <a:xfrm>
            <a:off x="8187880" y="3734727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9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10951124" y="3477163"/>
            <a:ext cx="955547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0" name="Рисунок 3"/>
          <p:cNvSpPr>
            <a:spLocks noGrp="1"/>
          </p:cNvSpPr>
          <p:nvPr>
            <p:ph type="pic" sz="quarter" idx="23"/>
          </p:nvPr>
        </p:nvSpPr>
        <p:spPr>
          <a:xfrm>
            <a:off x="550863" y="1520825"/>
            <a:ext cx="3332162" cy="19145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Рисунок 3"/>
          <p:cNvSpPr>
            <a:spLocks noGrp="1"/>
          </p:cNvSpPr>
          <p:nvPr>
            <p:ph type="pic" sz="quarter" idx="24"/>
          </p:nvPr>
        </p:nvSpPr>
        <p:spPr>
          <a:xfrm>
            <a:off x="4428385" y="1520825"/>
            <a:ext cx="3332162" cy="19145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Рисунок 3"/>
          <p:cNvSpPr>
            <a:spLocks noGrp="1"/>
          </p:cNvSpPr>
          <p:nvPr>
            <p:ph type="pic" sz="quarter" idx="25"/>
          </p:nvPr>
        </p:nvSpPr>
        <p:spPr>
          <a:xfrm>
            <a:off x="8305907" y="1520825"/>
            <a:ext cx="3332162" cy="19145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0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6D080EB-BD5B-494A-98E0-FC66F4880A85}"/>
              </a:ext>
            </a:extLst>
          </p:cNvPr>
          <p:cNvSpPr/>
          <p:nvPr userDrawn="1"/>
        </p:nvSpPr>
        <p:spPr>
          <a:xfrm>
            <a:off x="7543800" y="0"/>
            <a:ext cx="4648200" cy="6858000"/>
          </a:xfrm>
          <a:prstGeom prst="rect">
            <a:avLst/>
          </a:prstGeom>
          <a:solidFill>
            <a:srgbClr val="EE3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5"/>
          <p:cNvSpPr/>
          <p:nvPr userDrawn="1"/>
        </p:nvSpPr>
        <p:spPr>
          <a:xfrm>
            <a:off x="553469" y="1925700"/>
            <a:ext cx="1486151" cy="58039"/>
          </a:xfrm>
          <a:custGeom>
            <a:avLst/>
            <a:gdLst/>
            <a:ahLst/>
            <a:cxnLst/>
            <a:rect l="l" t="t" r="r" b="b"/>
            <a:pathLst>
              <a:path w="788035" h="54610">
                <a:moveTo>
                  <a:pt x="787993" y="0"/>
                </a:moveTo>
                <a:lnTo>
                  <a:pt x="0" y="0"/>
                </a:lnTo>
                <a:lnTo>
                  <a:pt x="0" y="54000"/>
                </a:lnTo>
                <a:lnTo>
                  <a:pt x="787993" y="54000"/>
                </a:lnTo>
                <a:lnTo>
                  <a:pt x="787993" y="0"/>
                </a:lnTo>
                <a:close/>
              </a:path>
            </a:pathLst>
          </a:custGeom>
          <a:solidFill>
            <a:srgbClr val="DCE8F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67CD36B-A3C1-42C5-93BF-2DE308D80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60" y="425477"/>
            <a:ext cx="919769" cy="5004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 b="2058"/>
          <a:stretch>
            <a:fillRect/>
          </a:stretch>
        </p:blipFill>
        <p:spPr>
          <a:xfrm flipH="1">
            <a:off x="8171217" y="1966330"/>
            <a:ext cx="794799" cy="7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1959"/>
          <a:stretch>
            <a:fillRect/>
          </a:stretch>
        </p:blipFill>
        <p:spPr>
          <a:xfrm flipH="1">
            <a:off x="8171218" y="2965241"/>
            <a:ext cx="794799" cy="766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1959"/>
          <a:stretch>
            <a:fillRect/>
          </a:stretch>
        </p:blipFill>
        <p:spPr>
          <a:xfrm flipH="1">
            <a:off x="8171218" y="3941421"/>
            <a:ext cx="794799" cy="7664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1959"/>
          <a:stretch>
            <a:fillRect/>
          </a:stretch>
        </p:blipFill>
        <p:spPr>
          <a:xfrm flipH="1">
            <a:off x="8150620" y="4934088"/>
            <a:ext cx="794799" cy="766493"/>
          </a:xfrm>
          <a:prstGeom prst="rect">
            <a:avLst/>
          </a:prstGeom>
        </p:spPr>
      </p:pic>
      <p:sp>
        <p:nvSpPr>
          <p:cNvPr id="27" name="Текст 2"/>
          <p:cNvSpPr>
            <a:spLocks noGrp="1"/>
          </p:cNvSpPr>
          <p:nvPr>
            <p:ph type="body" sz="quarter" idx="10"/>
          </p:nvPr>
        </p:nvSpPr>
        <p:spPr>
          <a:xfrm>
            <a:off x="443738" y="2522178"/>
            <a:ext cx="6382602" cy="365002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25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3423" y="2052015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3739" y="458385"/>
            <a:ext cx="6382602" cy="566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9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1" y="1054232"/>
            <a:ext cx="6356440" cy="31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9074150" y="2065536"/>
            <a:ext cx="1334763" cy="518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9074150" y="3089696"/>
            <a:ext cx="1334763" cy="518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9074150" y="4065402"/>
            <a:ext cx="1334763" cy="518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9074150" y="5058069"/>
            <a:ext cx="1334763" cy="518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9675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57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 userDrawn="1"/>
        </p:nvSpPr>
        <p:spPr>
          <a:xfrm>
            <a:off x="7543800" y="0"/>
            <a:ext cx="4648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5"/>
          <p:cNvSpPr/>
          <p:nvPr userDrawn="1"/>
        </p:nvSpPr>
        <p:spPr>
          <a:xfrm>
            <a:off x="573789" y="1925700"/>
            <a:ext cx="1486151" cy="58039"/>
          </a:xfrm>
          <a:custGeom>
            <a:avLst/>
            <a:gdLst/>
            <a:ahLst/>
            <a:cxnLst/>
            <a:rect l="l" t="t" r="r" b="b"/>
            <a:pathLst>
              <a:path w="788035" h="54610">
                <a:moveTo>
                  <a:pt x="787993" y="0"/>
                </a:moveTo>
                <a:lnTo>
                  <a:pt x="0" y="0"/>
                </a:lnTo>
                <a:lnTo>
                  <a:pt x="0" y="54000"/>
                </a:lnTo>
                <a:lnTo>
                  <a:pt x="787993" y="54000"/>
                </a:lnTo>
                <a:lnTo>
                  <a:pt x="787993" y="0"/>
                </a:lnTo>
                <a:close/>
              </a:path>
            </a:pathLst>
          </a:custGeom>
          <a:solidFill>
            <a:srgbClr val="DCE8F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>
          <a:xfrm flipH="1">
            <a:off x="8171496" y="1972574"/>
            <a:ext cx="794799" cy="76649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1796"/>
          <a:stretch>
            <a:fillRect/>
          </a:stretch>
        </p:blipFill>
        <p:spPr>
          <a:xfrm flipH="1">
            <a:off x="8171218" y="2965241"/>
            <a:ext cx="794799" cy="7664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1796"/>
          <a:stretch>
            <a:fillRect/>
          </a:stretch>
        </p:blipFill>
        <p:spPr>
          <a:xfrm flipH="1">
            <a:off x="8171218" y="3941421"/>
            <a:ext cx="794799" cy="7664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1796"/>
          <a:stretch>
            <a:fillRect/>
          </a:stretch>
        </p:blipFill>
        <p:spPr>
          <a:xfrm flipH="1">
            <a:off x="8150620" y="4934088"/>
            <a:ext cx="794799" cy="766493"/>
          </a:xfrm>
          <a:prstGeom prst="rect">
            <a:avLst/>
          </a:prstGeom>
        </p:spPr>
      </p:pic>
      <p:grpSp>
        <p:nvGrpSpPr>
          <p:cNvPr id="22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23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28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3739" y="458385"/>
            <a:ext cx="6382602" cy="566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1" y="1054232"/>
            <a:ext cx="6356440" cy="31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1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3423" y="2052015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10"/>
          </p:nvPr>
        </p:nvSpPr>
        <p:spPr>
          <a:xfrm>
            <a:off x="443738" y="2522178"/>
            <a:ext cx="6382602" cy="365002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9056049" y="2077214"/>
            <a:ext cx="1400175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9056048" y="3069881"/>
            <a:ext cx="1400175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9056047" y="4046061"/>
            <a:ext cx="1400175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9056046" y="5038728"/>
            <a:ext cx="1400175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4480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 userDrawn="1"/>
        </p:nvSpPr>
        <p:spPr>
          <a:xfrm>
            <a:off x="7543800" y="0"/>
            <a:ext cx="4648200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>
          <a:xfrm flipH="1">
            <a:off x="8171496" y="1972574"/>
            <a:ext cx="794799" cy="76649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1796"/>
          <a:stretch>
            <a:fillRect/>
          </a:stretch>
        </p:blipFill>
        <p:spPr>
          <a:xfrm flipH="1">
            <a:off x="8171218" y="2965241"/>
            <a:ext cx="794799" cy="766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1796"/>
          <a:stretch>
            <a:fillRect/>
          </a:stretch>
        </p:blipFill>
        <p:spPr>
          <a:xfrm flipH="1">
            <a:off x="8171218" y="3941421"/>
            <a:ext cx="794799" cy="766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1796"/>
          <a:stretch>
            <a:fillRect/>
          </a:stretch>
        </p:blipFill>
        <p:spPr>
          <a:xfrm flipH="1">
            <a:off x="8150620" y="4934088"/>
            <a:ext cx="794799" cy="766493"/>
          </a:xfrm>
          <a:prstGeom prst="rect">
            <a:avLst/>
          </a:prstGeom>
        </p:spPr>
      </p:pic>
      <p:sp>
        <p:nvSpPr>
          <p:cNvPr id="11" name="Holder 6"/>
          <p:cNvSpPr txBox="1">
            <a:spLocks/>
          </p:cNvSpPr>
          <p:nvPr userDrawn="1"/>
        </p:nvSpPr>
        <p:spPr>
          <a:xfrm>
            <a:off x="1134872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43" y="439336"/>
            <a:ext cx="918667" cy="516861"/>
          </a:xfrm>
          <a:prstGeom prst="rect">
            <a:avLst/>
          </a:prstGeom>
        </p:spPr>
      </p:pic>
      <p:sp>
        <p:nvSpPr>
          <p:cNvPr id="19" name="object 5"/>
          <p:cNvSpPr/>
          <p:nvPr userDrawn="1"/>
        </p:nvSpPr>
        <p:spPr>
          <a:xfrm>
            <a:off x="573789" y="1925700"/>
            <a:ext cx="1486151" cy="58039"/>
          </a:xfrm>
          <a:custGeom>
            <a:avLst/>
            <a:gdLst/>
            <a:ahLst/>
            <a:cxnLst/>
            <a:rect l="l" t="t" r="r" b="b"/>
            <a:pathLst>
              <a:path w="788035" h="54610">
                <a:moveTo>
                  <a:pt x="787993" y="0"/>
                </a:moveTo>
                <a:lnTo>
                  <a:pt x="0" y="0"/>
                </a:lnTo>
                <a:lnTo>
                  <a:pt x="0" y="54000"/>
                </a:lnTo>
                <a:lnTo>
                  <a:pt x="787993" y="54000"/>
                </a:lnTo>
                <a:lnTo>
                  <a:pt x="787993" y="0"/>
                </a:lnTo>
                <a:close/>
              </a:path>
            </a:pathLst>
          </a:custGeom>
          <a:solidFill>
            <a:srgbClr val="DCE8F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43739" y="458385"/>
            <a:ext cx="6382602" cy="566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1" y="1054232"/>
            <a:ext cx="6356440" cy="31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3423" y="2052015"/>
            <a:ext cx="2213292" cy="26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443738" y="2522178"/>
            <a:ext cx="6382602" cy="365002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9074150" y="2065536"/>
            <a:ext cx="1334763" cy="518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9074150" y="3089696"/>
            <a:ext cx="1334763" cy="518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9074150" y="4065402"/>
            <a:ext cx="1334763" cy="518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9074150" y="5058069"/>
            <a:ext cx="1334763" cy="518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83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/>
          <p:cNvSpPr txBox="1">
            <a:spLocks/>
          </p:cNvSpPr>
          <p:nvPr userDrawn="1"/>
        </p:nvSpPr>
        <p:spPr>
          <a:xfrm>
            <a:off x="5126737" y="4977321"/>
            <a:ext cx="4450080" cy="64617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8122" y="718207"/>
            <a:ext cx="3023878" cy="5651482"/>
          </a:xfrm>
          <a:prstGeom prst="rect">
            <a:avLst/>
          </a:prstGeom>
        </p:spPr>
      </p:pic>
      <p:sp>
        <p:nvSpPr>
          <p:cNvPr id="7" name="object 5"/>
          <p:cNvSpPr/>
          <p:nvPr userDrawn="1"/>
        </p:nvSpPr>
        <p:spPr>
          <a:xfrm>
            <a:off x="559780" y="2731291"/>
            <a:ext cx="2307568" cy="98121"/>
          </a:xfrm>
          <a:custGeom>
            <a:avLst/>
            <a:gdLst/>
            <a:ahLst/>
            <a:cxnLst/>
            <a:rect l="l" t="t" r="r" b="b"/>
            <a:pathLst>
              <a:path w="2656204" h="75564">
                <a:moveTo>
                  <a:pt x="2656105" y="0"/>
                </a:moveTo>
                <a:lnTo>
                  <a:pt x="0" y="0"/>
                </a:lnTo>
                <a:lnTo>
                  <a:pt x="0" y="75107"/>
                </a:lnTo>
                <a:lnTo>
                  <a:pt x="2656105" y="75107"/>
                </a:lnTo>
                <a:lnTo>
                  <a:pt x="2656105" y="0"/>
                </a:lnTo>
                <a:close/>
              </a:path>
            </a:pathLst>
          </a:custGeom>
          <a:solidFill>
            <a:srgbClr val="DCE8F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E568CEC-FB29-4A94-A8B2-013B8F7406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4" y="643273"/>
            <a:ext cx="1412288" cy="769632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3734" y="6254750"/>
            <a:ext cx="2973865" cy="323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CSDEV.RU</a:t>
            </a:r>
            <a:r>
              <a:rPr lang="en-US" sz="1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(495) 069-44-44 </a:t>
            </a:r>
            <a:endParaRPr lang="en-US" sz="1400" dirty="0">
              <a:solidFill>
                <a:srgbClr val="696663"/>
              </a:solidFill>
              <a:latin typeface="Tahoma"/>
              <a:cs typeface="Tahoma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61513" y="6245225"/>
            <a:ext cx="3971925" cy="32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107150, </a:t>
            </a:r>
            <a:r>
              <a:rPr lang="ru-RU" dirty="0" err="1"/>
              <a:t>г.Москва</a:t>
            </a:r>
            <a:r>
              <a:rPr lang="ru-RU" dirty="0"/>
              <a:t>, ул. Бойцовая, д.17, к.3, пом.12, комната 3Б 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3734" y="3071473"/>
            <a:ext cx="4343400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76766F"/>
                </a:solidFill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729673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68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object 4"/>
          <p:cNvSpPr/>
          <p:nvPr userDrawn="1"/>
        </p:nvSpPr>
        <p:spPr>
          <a:xfrm>
            <a:off x="561975" y="2040712"/>
            <a:ext cx="1102036" cy="678675"/>
          </a:xfrm>
          <a:custGeom>
            <a:avLst/>
            <a:gdLst/>
            <a:ahLst/>
            <a:cxnLst/>
            <a:rect l="l" t="t" r="r" b="b"/>
            <a:pathLst>
              <a:path w="1186814" h="730885">
                <a:moveTo>
                  <a:pt x="294148" y="0"/>
                </a:moveTo>
                <a:lnTo>
                  <a:pt x="238045" y="4381"/>
                </a:lnTo>
                <a:lnTo>
                  <a:pt x="187833" y="17526"/>
                </a:lnTo>
                <a:lnTo>
                  <a:pt x="143561" y="39436"/>
                </a:lnTo>
                <a:lnTo>
                  <a:pt x="105276" y="70110"/>
                </a:lnTo>
                <a:lnTo>
                  <a:pt x="73030" y="109550"/>
                </a:lnTo>
                <a:lnTo>
                  <a:pt x="50715" y="147923"/>
                </a:lnTo>
                <a:lnTo>
                  <a:pt x="32457" y="190016"/>
                </a:lnTo>
                <a:lnTo>
                  <a:pt x="18257" y="235829"/>
                </a:lnTo>
                <a:lnTo>
                  <a:pt x="8114" y="285361"/>
                </a:lnTo>
                <a:lnTo>
                  <a:pt x="2028" y="338611"/>
                </a:lnTo>
                <a:lnTo>
                  <a:pt x="0" y="395579"/>
                </a:lnTo>
                <a:lnTo>
                  <a:pt x="2792" y="455524"/>
                </a:lnTo>
                <a:lnTo>
                  <a:pt x="12329" y="509278"/>
                </a:lnTo>
                <a:lnTo>
                  <a:pt x="27860" y="556936"/>
                </a:lnTo>
                <a:lnTo>
                  <a:pt x="48636" y="598596"/>
                </a:lnTo>
                <a:lnTo>
                  <a:pt x="73906" y="634352"/>
                </a:lnTo>
                <a:lnTo>
                  <a:pt x="102921" y="664300"/>
                </a:lnTo>
                <a:lnTo>
                  <a:pt x="134930" y="688538"/>
                </a:lnTo>
                <a:lnTo>
                  <a:pt x="169185" y="707161"/>
                </a:lnTo>
                <a:lnTo>
                  <a:pt x="241430" y="727946"/>
                </a:lnTo>
                <a:lnTo>
                  <a:pt x="277920" y="730300"/>
                </a:lnTo>
                <a:lnTo>
                  <a:pt x="326826" y="726713"/>
                </a:lnTo>
                <a:lnTo>
                  <a:pt x="371793" y="716181"/>
                </a:lnTo>
                <a:lnTo>
                  <a:pt x="412334" y="699045"/>
                </a:lnTo>
                <a:lnTo>
                  <a:pt x="447967" y="675648"/>
                </a:lnTo>
                <a:lnTo>
                  <a:pt x="478207" y="646333"/>
                </a:lnTo>
                <a:lnTo>
                  <a:pt x="502570" y="611441"/>
                </a:lnTo>
                <a:lnTo>
                  <a:pt x="510678" y="593369"/>
                </a:lnTo>
                <a:lnTo>
                  <a:pt x="279951" y="593369"/>
                </a:lnTo>
                <a:lnTo>
                  <a:pt x="236984" y="584859"/>
                </a:lnTo>
                <a:lnTo>
                  <a:pt x="204764" y="561801"/>
                </a:lnTo>
                <a:lnTo>
                  <a:pt x="184526" y="527902"/>
                </a:lnTo>
                <a:lnTo>
                  <a:pt x="177505" y="486867"/>
                </a:lnTo>
                <a:lnTo>
                  <a:pt x="184526" y="445837"/>
                </a:lnTo>
                <a:lnTo>
                  <a:pt x="204764" y="411937"/>
                </a:lnTo>
                <a:lnTo>
                  <a:pt x="236984" y="388876"/>
                </a:lnTo>
                <a:lnTo>
                  <a:pt x="279951" y="380364"/>
                </a:lnTo>
                <a:lnTo>
                  <a:pt x="517757" y="380364"/>
                </a:lnTo>
                <a:lnTo>
                  <a:pt x="498967" y="343454"/>
                </a:lnTo>
                <a:lnTo>
                  <a:pt x="496022" y="339801"/>
                </a:lnTo>
                <a:lnTo>
                  <a:pt x="142002" y="339801"/>
                </a:lnTo>
                <a:lnTo>
                  <a:pt x="142016" y="338611"/>
                </a:lnTo>
                <a:lnTo>
                  <a:pt x="146980" y="278752"/>
                </a:lnTo>
                <a:lnTo>
                  <a:pt x="161199" y="228749"/>
                </a:lnTo>
                <a:lnTo>
                  <a:pt x="183589" y="189171"/>
                </a:lnTo>
                <a:lnTo>
                  <a:pt x="213079" y="160412"/>
                </a:lnTo>
                <a:lnTo>
                  <a:pt x="248598" y="142867"/>
                </a:lnTo>
                <a:lnTo>
                  <a:pt x="289076" y="136931"/>
                </a:lnTo>
                <a:lnTo>
                  <a:pt x="529738" y="136931"/>
                </a:lnTo>
                <a:lnTo>
                  <a:pt x="511027" y="100841"/>
                </a:lnTo>
                <a:lnTo>
                  <a:pt x="481669" y="65343"/>
                </a:lnTo>
                <a:lnTo>
                  <a:pt x="445160" y="37208"/>
                </a:lnTo>
                <a:lnTo>
                  <a:pt x="401642" y="16738"/>
                </a:lnTo>
                <a:lnTo>
                  <a:pt x="351258" y="4234"/>
                </a:lnTo>
                <a:lnTo>
                  <a:pt x="294148" y="0"/>
                </a:lnTo>
                <a:close/>
              </a:path>
              <a:path w="1186814" h="730885">
                <a:moveTo>
                  <a:pt x="517757" y="380364"/>
                </a:moveTo>
                <a:lnTo>
                  <a:pt x="279951" y="380364"/>
                </a:lnTo>
                <a:lnTo>
                  <a:pt x="323074" y="388876"/>
                </a:lnTo>
                <a:lnTo>
                  <a:pt x="355642" y="411937"/>
                </a:lnTo>
                <a:lnTo>
                  <a:pt x="376228" y="445837"/>
                </a:lnTo>
                <a:lnTo>
                  <a:pt x="383407" y="486867"/>
                </a:lnTo>
                <a:lnTo>
                  <a:pt x="376228" y="527902"/>
                </a:lnTo>
                <a:lnTo>
                  <a:pt x="355642" y="561801"/>
                </a:lnTo>
                <a:lnTo>
                  <a:pt x="323074" y="584859"/>
                </a:lnTo>
                <a:lnTo>
                  <a:pt x="279951" y="593369"/>
                </a:lnTo>
                <a:lnTo>
                  <a:pt x="510678" y="593369"/>
                </a:lnTo>
                <a:lnTo>
                  <a:pt x="520571" y="571316"/>
                </a:lnTo>
                <a:lnTo>
                  <a:pt x="531727" y="526299"/>
                </a:lnTo>
                <a:lnTo>
                  <a:pt x="535553" y="476732"/>
                </a:lnTo>
                <a:lnTo>
                  <a:pt x="531251" y="427028"/>
                </a:lnTo>
                <a:lnTo>
                  <a:pt x="518817" y="382448"/>
                </a:lnTo>
                <a:lnTo>
                  <a:pt x="517757" y="380364"/>
                </a:lnTo>
                <a:close/>
              </a:path>
              <a:path w="1186814" h="730885">
                <a:moveTo>
                  <a:pt x="313419" y="248513"/>
                </a:moveTo>
                <a:lnTo>
                  <a:pt x="259821" y="254931"/>
                </a:lnTo>
                <a:lnTo>
                  <a:pt x="211737" y="273235"/>
                </a:lnTo>
                <a:lnTo>
                  <a:pt x="171640" y="302000"/>
                </a:lnTo>
                <a:lnTo>
                  <a:pt x="142002" y="339801"/>
                </a:lnTo>
                <a:lnTo>
                  <a:pt x="496022" y="339801"/>
                </a:lnTo>
                <a:lnTo>
                  <a:pt x="439868" y="284082"/>
                </a:lnTo>
                <a:lnTo>
                  <a:pt x="402045" y="264631"/>
                </a:lnTo>
                <a:lnTo>
                  <a:pt x="359658" y="252620"/>
                </a:lnTo>
                <a:lnTo>
                  <a:pt x="313419" y="248513"/>
                </a:lnTo>
                <a:close/>
              </a:path>
              <a:path w="1186814" h="730885">
                <a:moveTo>
                  <a:pt x="529738" y="136931"/>
                </a:moveTo>
                <a:lnTo>
                  <a:pt x="289076" y="136931"/>
                </a:lnTo>
                <a:lnTo>
                  <a:pt x="336051" y="143287"/>
                </a:lnTo>
                <a:lnTo>
                  <a:pt x="371996" y="161912"/>
                </a:lnTo>
                <a:lnTo>
                  <a:pt x="396911" y="192138"/>
                </a:lnTo>
                <a:lnTo>
                  <a:pt x="410796" y="233299"/>
                </a:lnTo>
                <a:lnTo>
                  <a:pt x="547725" y="192722"/>
                </a:lnTo>
                <a:lnTo>
                  <a:pt x="533093" y="143402"/>
                </a:lnTo>
                <a:lnTo>
                  <a:pt x="529738" y="136931"/>
                </a:lnTo>
                <a:close/>
              </a:path>
              <a:path w="1186814" h="730885">
                <a:moveTo>
                  <a:pt x="887011" y="0"/>
                </a:moveTo>
                <a:lnTo>
                  <a:pt x="842770" y="2942"/>
                </a:lnTo>
                <a:lnTo>
                  <a:pt x="801453" y="11622"/>
                </a:lnTo>
                <a:lnTo>
                  <a:pt x="763235" y="25816"/>
                </a:lnTo>
                <a:lnTo>
                  <a:pt x="728293" y="45305"/>
                </a:lnTo>
                <a:lnTo>
                  <a:pt x="696802" y="69864"/>
                </a:lnTo>
                <a:lnTo>
                  <a:pt x="668939" y="99274"/>
                </a:lnTo>
                <a:lnTo>
                  <a:pt x="644880" y="133311"/>
                </a:lnTo>
                <a:lnTo>
                  <a:pt x="624800" y="171754"/>
                </a:lnTo>
                <a:lnTo>
                  <a:pt x="608876" y="214382"/>
                </a:lnTo>
                <a:lnTo>
                  <a:pt x="597284" y="260971"/>
                </a:lnTo>
                <a:lnTo>
                  <a:pt x="590199" y="311301"/>
                </a:lnTo>
                <a:lnTo>
                  <a:pt x="587799" y="365150"/>
                </a:lnTo>
                <a:lnTo>
                  <a:pt x="590199" y="418998"/>
                </a:lnTo>
                <a:lnTo>
                  <a:pt x="597284" y="469329"/>
                </a:lnTo>
                <a:lnTo>
                  <a:pt x="608876" y="515918"/>
                </a:lnTo>
                <a:lnTo>
                  <a:pt x="624800" y="558546"/>
                </a:lnTo>
                <a:lnTo>
                  <a:pt x="644880" y="596989"/>
                </a:lnTo>
                <a:lnTo>
                  <a:pt x="668939" y="631026"/>
                </a:lnTo>
                <a:lnTo>
                  <a:pt x="696802" y="660435"/>
                </a:lnTo>
                <a:lnTo>
                  <a:pt x="728293" y="684995"/>
                </a:lnTo>
                <a:lnTo>
                  <a:pt x="763235" y="704483"/>
                </a:lnTo>
                <a:lnTo>
                  <a:pt x="801453" y="718678"/>
                </a:lnTo>
                <a:lnTo>
                  <a:pt x="842770" y="727358"/>
                </a:lnTo>
                <a:lnTo>
                  <a:pt x="887011" y="730300"/>
                </a:lnTo>
                <a:lnTo>
                  <a:pt x="931252" y="727358"/>
                </a:lnTo>
                <a:lnTo>
                  <a:pt x="972570" y="718678"/>
                </a:lnTo>
                <a:lnTo>
                  <a:pt x="1010788" y="704483"/>
                </a:lnTo>
                <a:lnTo>
                  <a:pt x="1045732" y="684995"/>
                </a:lnTo>
                <a:lnTo>
                  <a:pt x="1077224" y="660435"/>
                </a:lnTo>
                <a:lnTo>
                  <a:pt x="1105089" y="631026"/>
                </a:lnTo>
                <a:lnTo>
                  <a:pt x="1129150" y="596989"/>
                </a:lnTo>
                <a:lnTo>
                  <a:pt x="1131041" y="593369"/>
                </a:lnTo>
                <a:lnTo>
                  <a:pt x="887011" y="593369"/>
                </a:lnTo>
                <a:lnTo>
                  <a:pt x="849765" y="588180"/>
                </a:lnTo>
                <a:lnTo>
                  <a:pt x="791949" y="548260"/>
                </a:lnTo>
                <a:lnTo>
                  <a:pt x="771521" y="514594"/>
                </a:lnTo>
                <a:lnTo>
                  <a:pt x="756841" y="472499"/>
                </a:lnTo>
                <a:lnTo>
                  <a:pt x="747981" y="422507"/>
                </a:lnTo>
                <a:lnTo>
                  <a:pt x="745012" y="365150"/>
                </a:lnTo>
                <a:lnTo>
                  <a:pt x="747981" y="307797"/>
                </a:lnTo>
                <a:lnTo>
                  <a:pt x="756841" y="257807"/>
                </a:lnTo>
                <a:lnTo>
                  <a:pt x="771521" y="215711"/>
                </a:lnTo>
                <a:lnTo>
                  <a:pt x="791949" y="182044"/>
                </a:lnTo>
                <a:lnTo>
                  <a:pt x="849765" y="142121"/>
                </a:lnTo>
                <a:lnTo>
                  <a:pt x="887011" y="136931"/>
                </a:lnTo>
                <a:lnTo>
                  <a:pt x="1131041" y="136931"/>
                </a:lnTo>
                <a:lnTo>
                  <a:pt x="1129150" y="133311"/>
                </a:lnTo>
                <a:lnTo>
                  <a:pt x="1105089" y="99274"/>
                </a:lnTo>
                <a:lnTo>
                  <a:pt x="1077224" y="69864"/>
                </a:lnTo>
                <a:lnTo>
                  <a:pt x="1045732" y="45305"/>
                </a:lnTo>
                <a:lnTo>
                  <a:pt x="1010788" y="25816"/>
                </a:lnTo>
                <a:lnTo>
                  <a:pt x="972570" y="11622"/>
                </a:lnTo>
                <a:lnTo>
                  <a:pt x="931252" y="2942"/>
                </a:lnTo>
                <a:lnTo>
                  <a:pt x="887011" y="0"/>
                </a:lnTo>
                <a:close/>
              </a:path>
              <a:path w="1186814" h="730885">
                <a:moveTo>
                  <a:pt x="1131041" y="136931"/>
                </a:moveTo>
                <a:lnTo>
                  <a:pt x="887011" y="136931"/>
                </a:lnTo>
                <a:lnTo>
                  <a:pt x="924261" y="142121"/>
                </a:lnTo>
                <a:lnTo>
                  <a:pt x="955975" y="157336"/>
                </a:lnTo>
                <a:lnTo>
                  <a:pt x="1002512" y="215711"/>
                </a:lnTo>
                <a:lnTo>
                  <a:pt x="1017192" y="257807"/>
                </a:lnTo>
                <a:lnTo>
                  <a:pt x="1026053" y="307797"/>
                </a:lnTo>
                <a:lnTo>
                  <a:pt x="1029022" y="365150"/>
                </a:lnTo>
                <a:lnTo>
                  <a:pt x="1026053" y="422507"/>
                </a:lnTo>
                <a:lnTo>
                  <a:pt x="1017192" y="472499"/>
                </a:lnTo>
                <a:lnTo>
                  <a:pt x="1002512" y="514594"/>
                </a:lnTo>
                <a:lnTo>
                  <a:pt x="982082" y="548260"/>
                </a:lnTo>
                <a:lnTo>
                  <a:pt x="924261" y="588180"/>
                </a:lnTo>
                <a:lnTo>
                  <a:pt x="887011" y="593369"/>
                </a:lnTo>
                <a:lnTo>
                  <a:pt x="1131041" y="593369"/>
                </a:lnTo>
                <a:lnTo>
                  <a:pt x="1149231" y="558546"/>
                </a:lnTo>
                <a:lnTo>
                  <a:pt x="1165156" y="515918"/>
                </a:lnTo>
                <a:lnTo>
                  <a:pt x="1176749" y="469329"/>
                </a:lnTo>
                <a:lnTo>
                  <a:pt x="1183835" y="418998"/>
                </a:lnTo>
                <a:lnTo>
                  <a:pt x="1186235" y="365150"/>
                </a:lnTo>
                <a:lnTo>
                  <a:pt x="1183835" y="311301"/>
                </a:lnTo>
                <a:lnTo>
                  <a:pt x="1176749" y="260971"/>
                </a:lnTo>
                <a:lnTo>
                  <a:pt x="1165156" y="214382"/>
                </a:lnTo>
                <a:lnTo>
                  <a:pt x="1149231" y="171754"/>
                </a:lnTo>
                <a:lnTo>
                  <a:pt x="1131041" y="136931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 u="sng">
              <a:solidFill>
                <a:srgbClr val="EE3437"/>
              </a:solidFill>
            </a:endParaRPr>
          </a:p>
        </p:txBody>
      </p:sp>
      <p:sp>
        <p:nvSpPr>
          <p:cNvPr id="63" name="object 8"/>
          <p:cNvSpPr/>
          <p:nvPr userDrawn="1"/>
        </p:nvSpPr>
        <p:spPr>
          <a:xfrm>
            <a:off x="6162203" y="2050861"/>
            <a:ext cx="3351091" cy="784708"/>
          </a:xfrm>
          <a:custGeom>
            <a:avLst/>
            <a:gdLst/>
            <a:ahLst/>
            <a:cxnLst/>
            <a:rect l="l" t="t" r="r" b="b"/>
            <a:pathLst>
              <a:path w="3639184" h="852169">
                <a:moveTo>
                  <a:pt x="375297" y="203873"/>
                </a:moveTo>
                <a:lnTo>
                  <a:pt x="218071" y="203873"/>
                </a:lnTo>
                <a:lnTo>
                  <a:pt x="218071" y="710018"/>
                </a:lnTo>
                <a:lnTo>
                  <a:pt x="375297" y="710018"/>
                </a:lnTo>
                <a:lnTo>
                  <a:pt x="375297" y="203873"/>
                </a:lnTo>
                <a:close/>
              </a:path>
              <a:path w="3639184" h="852169">
                <a:moveTo>
                  <a:pt x="375297" y="0"/>
                </a:moveTo>
                <a:lnTo>
                  <a:pt x="233286" y="0"/>
                </a:lnTo>
                <a:lnTo>
                  <a:pt x="215161" y="41932"/>
                </a:lnTo>
                <a:lnTo>
                  <a:pt x="188357" y="78850"/>
                </a:lnTo>
                <a:lnTo>
                  <a:pt x="153157" y="109796"/>
                </a:lnTo>
                <a:lnTo>
                  <a:pt x="109842" y="133810"/>
                </a:lnTo>
                <a:lnTo>
                  <a:pt x="58695" y="149936"/>
                </a:lnTo>
                <a:lnTo>
                  <a:pt x="0" y="157213"/>
                </a:lnTo>
                <a:lnTo>
                  <a:pt x="30429" y="309359"/>
                </a:lnTo>
                <a:lnTo>
                  <a:pt x="79158" y="302966"/>
                </a:lnTo>
                <a:lnTo>
                  <a:pt x="122044" y="289610"/>
                </a:lnTo>
                <a:lnTo>
                  <a:pt x="159329" y="268902"/>
                </a:lnTo>
                <a:lnTo>
                  <a:pt x="191257" y="240452"/>
                </a:lnTo>
                <a:lnTo>
                  <a:pt x="218071" y="203873"/>
                </a:lnTo>
                <a:lnTo>
                  <a:pt x="375297" y="203873"/>
                </a:lnTo>
                <a:lnTo>
                  <a:pt x="375297" y="0"/>
                </a:lnTo>
                <a:close/>
              </a:path>
              <a:path w="3639184" h="852169">
                <a:moveTo>
                  <a:pt x="462013" y="770877"/>
                </a:moveTo>
                <a:lnTo>
                  <a:pt x="446798" y="837818"/>
                </a:lnTo>
                <a:lnTo>
                  <a:pt x="459525" y="843889"/>
                </a:lnTo>
                <a:lnTo>
                  <a:pt x="474819" y="848342"/>
                </a:lnTo>
                <a:lnTo>
                  <a:pt x="492588" y="851083"/>
                </a:lnTo>
                <a:lnTo>
                  <a:pt x="512737" y="852017"/>
                </a:lnTo>
                <a:lnTo>
                  <a:pt x="557124" y="845788"/>
                </a:lnTo>
                <a:lnTo>
                  <a:pt x="592481" y="826531"/>
                </a:lnTo>
                <a:lnTo>
                  <a:pt x="615858" y="793392"/>
                </a:lnTo>
                <a:lnTo>
                  <a:pt x="618043" y="781011"/>
                </a:lnTo>
                <a:lnTo>
                  <a:pt x="507657" y="781011"/>
                </a:lnTo>
                <a:lnTo>
                  <a:pt x="495110" y="780426"/>
                </a:lnTo>
                <a:lnTo>
                  <a:pt x="483320" y="778606"/>
                </a:lnTo>
                <a:lnTo>
                  <a:pt x="472288" y="775455"/>
                </a:lnTo>
                <a:lnTo>
                  <a:pt x="462013" y="770877"/>
                </a:lnTo>
                <a:close/>
              </a:path>
              <a:path w="3639184" h="852169">
                <a:moveTo>
                  <a:pt x="624306" y="547725"/>
                </a:moveTo>
                <a:lnTo>
                  <a:pt x="462013" y="547725"/>
                </a:lnTo>
                <a:lnTo>
                  <a:pt x="462013" y="710018"/>
                </a:lnTo>
                <a:lnTo>
                  <a:pt x="507657" y="710018"/>
                </a:lnTo>
                <a:lnTo>
                  <a:pt x="527202" y="712713"/>
                </a:lnTo>
                <a:lnTo>
                  <a:pt x="541513" y="720161"/>
                </a:lnTo>
                <a:lnTo>
                  <a:pt x="550307" y="731412"/>
                </a:lnTo>
                <a:lnTo>
                  <a:pt x="553300" y="745515"/>
                </a:lnTo>
                <a:lnTo>
                  <a:pt x="550307" y="760046"/>
                </a:lnTo>
                <a:lnTo>
                  <a:pt x="541513" y="771250"/>
                </a:lnTo>
                <a:lnTo>
                  <a:pt x="527202" y="778460"/>
                </a:lnTo>
                <a:lnTo>
                  <a:pt x="507657" y="781011"/>
                </a:lnTo>
                <a:lnTo>
                  <a:pt x="618043" y="781011"/>
                </a:lnTo>
                <a:lnTo>
                  <a:pt x="624306" y="745515"/>
                </a:lnTo>
                <a:lnTo>
                  <a:pt x="624306" y="547725"/>
                </a:lnTo>
                <a:close/>
              </a:path>
              <a:path w="3639184" h="852169">
                <a:moveTo>
                  <a:pt x="833767" y="466585"/>
                </a:moveTo>
                <a:lnTo>
                  <a:pt x="686688" y="508165"/>
                </a:lnTo>
                <a:lnTo>
                  <a:pt x="697514" y="557423"/>
                </a:lnTo>
                <a:lnTo>
                  <a:pt x="716232" y="600214"/>
                </a:lnTo>
                <a:lnTo>
                  <a:pt x="742746" y="636538"/>
                </a:lnTo>
                <a:lnTo>
                  <a:pt x="776960" y="666394"/>
                </a:lnTo>
                <a:lnTo>
                  <a:pt x="816919" y="689774"/>
                </a:lnTo>
                <a:lnTo>
                  <a:pt x="860774" y="706589"/>
                </a:lnTo>
                <a:lnTo>
                  <a:pt x="908619" y="716747"/>
                </a:lnTo>
                <a:lnTo>
                  <a:pt x="960551" y="720153"/>
                </a:lnTo>
                <a:lnTo>
                  <a:pt x="1015426" y="716318"/>
                </a:lnTo>
                <a:lnTo>
                  <a:pt x="1064908" y="705104"/>
                </a:lnTo>
                <a:lnTo>
                  <a:pt x="1108714" y="686944"/>
                </a:lnTo>
                <a:lnTo>
                  <a:pt x="1146560" y="662273"/>
                </a:lnTo>
                <a:lnTo>
                  <a:pt x="1178162" y="631524"/>
                </a:lnTo>
                <a:lnTo>
                  <a:pt x="1203235" y="595132"/>
                </a:lnTo>
                <a:lnTo>
                  <a:pt x="1210688" y="578154"/>
                </a:lnTo>
                <a:lnTo>
                  <a:pt x="960551" y="578154"/>
                </a:lnTo>
                <a:lnTo>
                  <a:pt x="912782" y="570848"/>
                </a:lnTo>
                <a:lnTo>
                  <a:pt x="875095" y="549373"/>
                </a:lnTo>
                <a:lnTo>
                  <a:pt x="848439" y="514396"/>
                </a:lnTo>
                <a:lnTo>
                  <a:pt x="833767" y="466585"/>
                </a:lnTo>
                <a:close/>
              </a:path>
              <a:path w="3639184" h="852169">
                <a:moveTo>
                  <a:pt x="1215111" y="349935"/>
                </a:moveTo>
                <a:lnTo>
                  <a:pt x="960551" y="349935"/>
                </a:lnTo>
                <a:lnTo>
                  <a:pt x="1011123" y="358605"/>
                </a:lnTo>
                <a:lnTo>
                  <a:pt x="1050191" y="382776"/>
                </a:lnTo>
                <a:lnTo>
                  <a:pt x="1075376" y="419689"/>
                </a:lnTo>
                <a:lnTo>
                  <a:pt x="1084300" y="466585"/>
                </a:lnTo>
                <a:lnTo>
                  <a:pt x="1075662" y="511830"/>
                </a:lnTo>
                <a:lnTo>
                  <a:pt x="1050953" y="547092"/>
                </a:lnTo>
                <a:lnTo>
                  <a:pt x="1011980" y="569992"/>
                </a:lnTo>
                <a:lnTo>
                  <a:pt x="960551" y="578154"/>
                </a:lnTo>
                <a:lnTo>
                  <a:pt x="1210688" y="578154"/>
                </a:lnTo>
                <a:lnTo>
                  <a:pt x="1221496" y="553531"/>
                </a:lnTo>
                <a:lnTo>
                  <a:pt x="1232661" y="507155"/>
                </a:lnTo>
                <a:lnTo>
                  <a:pt x="1236446" y="456438"/>
                </a:lnTo>
                <a:lnTo>
                  <a:pt x="1232463" y="406683"/>
                </a:lnTo>
                <a:lnTo>
                  <a:pt x="1220958" y="362313"/>
                </a:lnTo>
                <a:lnTo>
                  <a:pt x="1215111" y="349935"/>
                </a:lnTo>
                <a:close/>
              </a:path>
              <a:path w="3639184" h="852169">
                <a:moveTo>
                  <a:pt x="1203985" y="0"/>
                </a:moveTo>
                <a:lnTo>
                  <a:pt x="727265" y="0"/>
                </a:lnTo>
                <a:lnTo>
                  <a:pt x="726884" y="50778"/>
                </a:lnTo>
                <a:lnTo>
                  <a:pt x="725743" y="99653"/>
                </a:lnTo>
                <a:lnTo>
                  <a:pt x="723841" y="146629"/>
                </a:lnTo>
                <a:lnTo>
                  <a:pt x="721182" y="191706"/>
                </a:lnTo>
                <a:lnTo>
                  <a:pt x="717374" y="237173"/>
                </a:lnTo>
                <a:lnTo>
                  <a:pt x="712047" y="285399"/>
                </a:lnTo>
                <a:lnTo>
                  <a:pt x="705201" y="336479"/>
                </a:lnTo>
                <a:lnTo>
                  <a:pt x="696836" y="390512"/>
                </a:lnTo>
                <a:lnTo>
                  <a:pt x="843902" y="426008"/>
                </a:lnTo>
                <a:lnTo>
                  <a:pt x="862560" y="392728"/>
                </a:lnTo>
                <a:lnTo>
                  <a:pt x="888158" y="368955"/>
                </a:lnTo>
                <a:lnTo>
                  <a:pt x="920790" y="354690"/>
                </a:lnTo>
                <a:lnTo>
                  <a:pt x="960551" y="349935"/>
                </a:lnTo>
                <a:lnTo>
                  <a:pt x="1215111" y="349935"/>
                </a:lnTo>
                <a:lnTo>
                  <a:pt x="1202600" y="323453"/>
                </a:lnTo>
                <a:lnTo>
                  <a:pt x="1178055" y="290227"/>
                </a:lnTo>
                <a:lnTo>
                  <a:pt x="1147993" y="262761"/>
                </a:lnTo>
                <a:lnTo>
                  <a:pt x="1133141" y="253580"/>
                </a:lnTo>
                <a:lnTo>
                  <a:pt x="859116" y="253580"/>
                </a:lnTo>
                <a:lnTo>
                  <a:pt x="862528" y="228872"/>
                </a:lnTo>
                <a:lnTo>
                  <a:pt x="865079" y="201976"/>
                </a:lnTo>
                <a:lnTo>
                  <a:pt x="866678" y="172986"/>
                </a:lnTo>
                <a:lnTo>
                  <a:pt x="867232" y="141998"/>
                </a:lnTo>
                <a:lnTo>
                  <a:pt x="1203985" y="141998"/>
                </a:lnTo>
                <a:lnTo>
                  <a:pt x="1203985" y="0"/>
                </a:lnTo>
                <a:close/>
              </a:path>
              <a:path w="3639184" h="852169">
                <a:moveTo>
                  <a:pt x="985913" y="213004"/>
                </a:moveTo>
                <a:lnTo>
                  <a:pt x="950553" y="215777"/>
                </a:lnTo>
                <a:lnTo>
                  <a:pt x="916809" y="223781"/>
                </a:lnTo>
                <a:lnTo>
                  <a:pt x="885919" y="236541"/>
                </a:lnTo>
                <a:lnTo>
                  <a:pt x="859116" y="253580"/>
                </a:lnTo>
                <a:lnTo>
                  <a:pt x="1133141" y="253580"/>
                </a:lnTo>
                <a:lnTo>
                  <a:pt x="1113079" y="241180"/>
                </a:lnTo>
                <a:lnTo>
                  <a:pt x="1073983" y="225610"/>
                </a:lnTo>
                <a:lnTo>
                  <a:pt x="1031372" y="216176"/>
                </a:lnTo>
                <a:lnTo>
                  <a:pt x="985913" y="213004"/>
                </a:lnTo>
                <a:close/>
              </a:path>
              <a:path w="3639184" h="852169">
                <a:moveTo>
                  <a:pt x="1599057" y="0"/>
                </a:moveTo>
                <a:lnTo>
                  <a:pt x="1304912" y="0"/>
                </a:lnTo>
                <a:lnTo>
                  <a:pt x="1304912" y="710018"/>
                </a:lnTo>
                <a:lnTo>
                  <a:pt x="1467192" y="710018"/>
                </a:lnTo>
                <a:lnTo>
                  <a:pt x="1467192" y="85204"/>
                </a:lnTo>
                <a:lnTo>
                  <a:pt x="1620866" y="85204"/>
                </a:lnTo>
                <a:lnTo>
                  <a:pt x="1599057" y="0"/>
                </a:lnTo>
                <a:close/>
              </a:path>
              <a:path w="3639184" h="852169">
                <a:moveTo>
                  <a:pt x="1620866" y="85204"/>
                </a:moveTo>
                <a:lnTo>
                  <a:pt x="1467192" y="85204"/>
                </a:lnTo>
                <a:lnTo>
                  <a:pt x="1629486" y="710018"/>
                </a:lnTo>
                <a:lnTo>
                  <a:pt x="1872919" y="710018"/>
                </a:lnTo>
                <a:lnTo>
                  <a:pt x="1902955" y="594385"/>
                </a:lnTo>
                <a:lnTo>
                  <a:pt x="1751203" y="594385"/>
                </a:lnTo>
                <a:lnTo>
                  <a:pt x="1620866" y="85204"/>
                </a:lnTo>
                <a:close/>
              </a:path>
              <a:path w="3639184" h="852169">
                <a:moveTo>
                  <a:pt x="2197506" y="85204"/>
                </a:moveTo>
                <a:lnTo>
                  <a:pt x="2035213" y="85204"/>
                </a:lnTo>
                <a:lnTo>
                  <a:pt x="2035213" y="710018"/>
                </a:lnTo>
                <a:lnTo>
                  <a:pt x="2197506" y="710018"/>
                </a:lnTo>
                <a:lnTo>
                  <a:pt x="2197506" y="85204"/>
                </a:lnTo>
                <a:close/>
              </a:path>
              <a:path w="3639184" h="852169">
                <a:moveTo>
                  <a:pt x="2197506" y="0"/>
                </a:moveTo>
                <a:lnTo>
                  <a:pt x="1903349" y="0"/>
                </a:lnTo>
                <a:lnTo>
                  <a:pt x="1751203" y="594385"/>
                </a:lnTo>
                <a:lnTo>
                  <a:pt x="1902955" y="594385"/>
                </a:lnTo>
                <a:lnTo>
                  <a:pt x="2035213" y="85204"/>
                </a:lnTo>
                <a:lnTo>
                  <a:pt x="2197506" y="85204"/>
                </a:lnTo>
                <a:lnTo>
                  <a:pt x="2197506" y="0"/>
                </a:lnTo>
                <a:close/>
              </a:path>
              <a:path w="3639184" h="852169">
                <a:moveTo>
                  <a:pt x="2904985" y="0"/>
                </a:moveTo>
                <a:lnTo>
                  <a:pt x="2306548" y="0"/>
                </a:lnTo>
                <a:lnTo>
                  <a:pt x="2306548" y="345871"/>
                </a:lnTo>
                <a:lnTo>
                  <a:pt x="2305306" y="409839"/>
                </a:lnTo>
                <a:lnTo>
                  <a:pt x="2301578" y="468733"/>
                </a:lnTo>
                <a:lnTo>
                  <a:pt x="2295366" y="522568"/>
                </a:lnTo>
                <a:lnTo>
                  <a:pt x="2286670" y="571364"/>
                </a:lnTo>
                <a:lnTo>
                  <a:pt x="2275490" y="615138"/>
                </a:lnTo>
                <a:lnTo>
                  <a:pt x="2261825" y="653908"/>
                </a:lnTo>
                <a:lnTo>
                  <a:pt x="2245677" y="687692"/>
                </a:lnTo>
                <a:lnTo>
                  <a:pt x="2245677" y="710018"/>
                </a:lnTo>
                <a:lnTo>
                  <a:pt x="2411018" y="710018"/>
                </a:lnTo>
                <a:lnTo>
                  <a:pt x="2424569" y="680486"/>
                </a:lnTo>
                <a:lnTo>
                  <a:pt x="2446248" y="606209"/>
                </a:lnTo>
                <a:lnTo>
                  <a:pt x="2454378" y="561416"/>
                </a:lnTo>
                <a:lnTo>
                  <a:pt x="2460700" y="511489"/>
                </a:lnTo>
                <a:lnTo>
                  <a:pt x="2465216" y="456405"/>
                </a:lnTo>
                <a:lnTo>
                  <a:pt x="2467926" y="396139"/>
                </a:lnTo>
                <a:lnTo>
                  <a:pt x="2468829" y="330669"/>
                </a:lnTo>
                <a:lnTo>
                  <a:pt x="2468829" y="147078"/>
                </a:lnTo>
                <a:lnTo>
                  <a:pt x="2904985" y="147078"/>
                </a:lnTo>
                <a:lnTo>
                  <a:pt x="2904985" y="0"/>
                </a:lnTo>
                <a:close/>
              </a:path>
              <a:path w="3639184" h="852169">
                <a:moveTo>
                  <a:pt x="2904985" y="147078"/>
                </a:moveTo>
                <a:lnTo>
                  <a:pt x="2742691" y="147078"/>
                </a:lnTo>
                <a:lnTo>
                  <a:pt x="2742691" y="710018"/>
                </a:lnTo>
                <a:lnTo>
                  <a:pt x="2904985" y="710018"/>
                </a:lnTo>
                <a:lnTo>
                  <a:pt x="2904985" y="147078"/>
                </a:lnTo>
                <a:close/>
              </a:path>
              <a:path w="3639184" h="852169">
                <a:moveTo>
                  <a:pt x="3162109" y="0"/>
                </a:moveTo>
                <a:lnTo>
                  <a:pt x="2999816" y="0"/>
                </a:lnTo>
                <a:lnTo>
                  <a:pt x="2999816" y="710018"/>
                </a:lnTo>
                <a:lnTo>
                  <a:pt x="3162109" y="710018"/>
                </a:lnTo>
                <a:lnTo>
                  <a:pt x="3162109" y="436156"/>
                </a:lnTo>
                <a:lnTo>
                  <a:pt x="3638829" y="436156"/>
                </a:lnTo>
                <a:lnTo>
                  <a:pt x="3638829" y="289077"/>
                </a:lnTo>
                <a:lnTo>
                  <a:pt x="3162109" y="289077"/>
                </a:lnTo>
                <a:lnTo>
                  <a:pt x="3162109" y="0"/>
                </a:lnTo>
                <a:close/>
              </a:path>
              <a:path w="3639184" h="852169">
                <a:moveTo>
                  <a:pt x="3638829" y="436156"/>
                </a:moveTo>
                <a:lnTo>
                  <a:pt x="3476548" y="436156"/>
                </a:lnTo>
                <a:lnTo>
                  <a:pt x="3476548" y="710018"/>
                </a:lnTo>
                <a:lnTo>
                  <a:pt x="3638829" y="710018"/>
                </a:lnTo>
                <a:lnTo>
                  <a:pt x="3638829" y="436156"/>
                </a:lnTo>
                <a:close/>
              </a:path>
              <a:path w="3639184" h="852169">
                <a:moveTo>
                  <a:pt x="3638829" y="0"/>
                </a:moveTo>
                <a:lnTo>
                  <a:pt x="3476548" y="0"/>
                </a:lnTo>
                <a:lnTo>
                  <a:pt x="3476548" y="289077"/>
                </a:lnTo>
                <a:lnTo>
                  <a:pt x="3638829" y="289077"/>
                </a:lnTo>
                <a:lnTo>
                  <a:pt x="3638829" y="0"/>
                </a:lnTo>
                <a:close/>
              </a:path>
            </a:pathLst>
          </a:custGeom>
          <a:solidFill>
            <a:srgbClr val="EE3437"/>
          </a:solidFill>
          <a:ln>
            <a:noFill/>
          </a:ln>
        </p:spPr>
        <p:txBody>
          <a:bodyPr wrap="square" lIns="0" tIns="0" rIns="0" bIns="0" rtlCol="0"/>
          <a:lstStyle/>
          <a:p>
            <a:endParaRPr u="sng">
              <a:solidFill>
                <a:srgbClr val="EE3437"/>
              </a:solidFill>
            </a:endParaRPr>
          </a:p>
        </p:txBody>
      </p:sp>
      <p:sp>
        <p:nvSpPr>
          <p:cNvPr id="65" name="object 11"/>
          <p:cNvSpPr/>
          <p:nvPr userDrawn="1"/>
        </p:nvSpPr>
        <p:spPr>
          <a:xfrm>
            <a:off x="6165251" y="3142235"/>
            <a:ext cx="4090460" cy="704492"/>
          </a:xfrm>
          <a:custGeom>
            <a:avLst/>
            <a:gdLst/>
            <a:ahLst/>
            <a:cxnLst/>
            <a:rect l="l" t="t" r="r" b="b"/>
            <a:pathLst>
              <a:path w="4243705" h="730885">
                <a:moveTo>
                  <a:pt x="294144" y="0"/>
                </a:moveTo>
                <a:lnTo>
                  <a:pt x="238040" y="4382"/>
                </a:lnTo>
                <a:lnTo>
                  <a:pt x="187827" y="17530"/>
                </a:lnTo>
                <a:lnTo>
                  <a:pt x="143553" y="39441"/>
                </a:lnTo>
                <a:lnTo>
                  <a:pt x="105269" y="70115"/>
                </a:lnTo>
                <a:lnTo>
                  <a:pt x="73025" y="109550"/>
                </a:lnTo>
                <a:lnTo>
                  <a:pt x="50708" y="147923"/>
                </a:lnTo>
                <a:lnTo>
                  <a:pt x="32451" y="190016"/>
                </a:lnTo>
                <a:lnTo>
                  <a:pt x="18253" y="235829"/>
                </a:lnTo>
                <a:lnTo>
                  <a:pt x="8112" y="285361"/>
                </a:lnTo>
                <a:lnTo>
                  <a:pt x="2027" y="338611"/>
                </a:lnTo>
                <a:lnTo>
                  <a:pt x="0" y="395579"/>
                </a:lnTo>
                <a:lnTo>
                  <a:pt x="2791" y="455524"/>
                </a:lnTo>
                <a:lnTo>
                  <a:pt x="12326" y="509278"/>
                </a:lnTo>
                <a:lnTo>
                  <a:pt x="27857" y="556937"/>
                </a:lnTo>
                <a:lnTo>
                  <a:pt x="48632" y="598596"/>
                </a:lnTo>
                <a:lnTo>
                  <a:pt x="73902" y="634353"/>
                </a:lnTo>
                <a:lnTo>
                  <a:pt x="102917" y="664302"/>
                </a:lnTo>
                <a:lnTo>
                  <a:pt x="134927" y="688541"/>
                </a:lnTo>
                <a:lnTo>
                  <a:pt x="169181" y="707166"/>
                </a:lnTo>
                <a:lnTo>
                  <a:pt x="241424" y="727956"/>
                </a:lnTo>
                <a:lnTo>
                  <a:pt x="277914" y="730313"/>
                </a:lnTo>
                <a:lnTo>
                  <a:pt x="326820" y="726726"/>
                </a:lnTo>
                <a:lnTo>
                  <a:pt x="371786" y="716192"/>
                </a:lnTo>
                <a:lnTo>
                  <a:pt x="412328" y="699055"/>
                </a:lnTo>
                <a:lnTo>
                  <a:pt x="447960" y="675656"/>
                </a:lnTo>
                <a:lnTo>
                  <a:pt x="478200" y="646338"/>
                </a:lnTo>
                <a:lnTo>
                  <a:pt x="502562" y="611445"/>
                </a:lnTo>
                <a:lnTo>
                  <a:pt x="510671" y="593369"/>
                </a:lnTo>
                <a:lnTo>
                  <a:pt x="279946" y="593369"/>
                </a:lnTo>
                <a:lnTo>
                  <a:pt x="236977" y="584859"/>
                </a:lnTo>
                <a:lnTo>
                  <a:pt x="204755" y="561801"/>
                </a:lnTo>
                <a:lnTo>
                  <a:pt x="184516" y="527902"/>
                </a:lnTo>
                <a:lnTo>
                  <a:pt x="177495" y="486867"/>
                </a:lnTo>
                <a:lnTo>
                  <a:pt x="184516" y="445837"/>
                </a:lnTo>
                <a:lnTo>
                  <a:pt x="204755" y="411937"/>
                </a:lnTo>
                <a:lnTo>
                  <a:pt x="236977" y="388876"/>
                </a:lnTo>
                <a:lnTo>
                  <a:pt x="279946" y="380365"/>
                </a:lnTo>
                <a:lnTo>
                  <a:pt x="517750" y="380365"/>
                </a:lnTo>
                <a:lnTo>
                  <a:pt x="498961" y="343454"/>
                </a:lnTo>
                <a:lnTo>
                  <a:pt x="496016" y="339801"/>
                </a:lnTo>
                <a:lnTo>
                  <a:pt x="141998" y="339801"/>
                </a:lnTo>
                <a:lnTo>
                  <a:pt x="142013" y="338611"/>
                </a:lnTo>
                <a:lnTo>
                  <a:pt x="146976" y="278752"/>
                </a:lnTo>
                <a:lnTo>
                  <a:pt x="161195" y="228749"/>
                </a:lnTo>
                <a:lnTo>
                  <a:pt x="183584" y="189171"/>
                </a:lnTo>
                <a:lnTo>
                  <a:pt x="213073" y="160412"/>
                </a:lnTo>
                <a:lnTo>
                  <a:pt x="248590" y="142867"/>
                </a:lnTo>
                <a:lnTo>
                  <a:pt x="289064" y="136931"/>
                </a:lnTo>
                <a:lnTo>
                  <a:pt x="529736" y="136931"/>
                </a:lnTo>
                <a:lnTo>
                  <a:pt x="511023" y="100841"/>
                </a:lnTo>
                <a:lnTo>
                  <a:pt x="481663" y="65343"/>
                </a:lnTo>
                <a:lnTo>
                  <a:pt x="445152" y="37208"/>
                </a:lnTo>
                <a:lnTo>
                  <a:pt x="401635" y="16738"/>
                </a:lnTo>
                <a:lnTo>
                  <a:pt x="351251" y="4234"/>
                </a:lnTo>
                <a:lnTo>
                  <a:pt x="294144" y="0"/>
                </a:lnTo>
                <a:close/>
              </a:path>
              <a:path w="4243705" h="730885">
                <a:moveTo>
                  <a:pt x="517750" y="380365"/>
                </a:moveTo>
                <a:lnTo>
                  <a:pt x="279946" y="380365"/>
                </a:lnTo>
                <a:lnTo>
                  <a:pt x="323065" y="388876"/>
                </a:lnTo>
                <a:lnTo>
                  <a:pt x="355633" y="411937"/>
                </a:lnTo>
                <a:lnTo>
                  <a:pt x="376220" y="445837"/>
                </a:lnTo>
                <a:lnTo>
                  <a:pt x="383400" y="486867"/>
                </a:lnTo>
                <a:lnTo>
                  <a:pt x="376220" y="527902"/>
                </a:lnTo>
                <a:lnTo>
                  <a:pt x="355633" y="561801"/>
                </a:lnTo>
                <a:lnTo>
                  <a:pt x="323065" y="584859"/>
                </a:lnTo>
                <a:lnTo>
                  <a:pt x="279946" y="593369"/>
                </a:lnTo>
                <a:lnTo>
                  <a:pt x="510671" y="593369"/>
                </a:lnTo>
                <a:lnTo>
                  <a:pt x="520564" y="571317"/>
                </a:lnTo>
                <a:lnTo>
                  <a:pt x="531720" y="526299"/>
                </a:lnTo>
                <a:lnTo>
                  <a:pt x="535546" y="476732"/>
                </a:lnTo>
                <a:lnTo>
                  <a:pt x="531243" y="427028"/>
                </a:lnTo>
                <a:lnTo>
                  <a:pt x="518811" y="382448"/>
                </a:lnTo>
                <a:lnTo>
                  <a:pt x="517750" y="380365"/>
                </a:lnTo>
                <a:close/>
              </a:path>
              <a:path w="4243705" h="730885">
                <a:moveTo>
                  <a:pt x="313410" y="248513"/>
                </a:moveTo>
                <a:lnTo>
                  <a:pt x="259813" y="254931"/>
                </a:lnTo>
                <a:lnTo>
                  <a:pt x="211731" y="273235"/>
                </a:lnTo>
                <a:lnTo>
                  <a:pt x="171635" y="302000"/>
                </a:lnTo>
                <a:lnTo>
                  <a:pt x="141998" y="339801"/>
                </a:lnTo>
                <a:lnTo>
                  <a:pt x="496016" y="339801"/>
                </a:lnTo>
                <a:lnTo>
                  <a:pt x="439863" y="284082"/>
                </a:lnTo>
                <a:lnTo>
                  <a:pt x="402040" y="264631"/>
                </a:lnTo>
                <a:lnTo>
                  <a:pt x="359651" y="252620"/>
                </a:lnTo>
                <a:lnTo>
                  <a:pt x="313410" y="248513"/>
                </a:lnTo>
                <a:close/>
              </a:path>
              <a:path w="4243705" h="730885">
                <a:moveTo>
                  <a:pt x="529736" y="136931"/>
                </a:moveTo>
                <a:lnTo>
                  <a:pt x="289064" y="136931"/>
                </a:lnTo>
                <a:lnTo>
                  <a:pt x="336041" y="143287"/>
                </a:lnTo>
                <a:lnTo>
                  <a:pt x="371989" y="161912"/>
                </a:lnTo>
                <a:lnTo>
                  <a:pt x="396906" y="192138"/>
                </a:lnTo>
                <a:lnTo>
                  <a:pt x="410794" y="233299"/>
                </a:lnTo>
                <a:lnTo>
                  <a:pt x="547725" y="192722"/>
                </a:lnTo>
                <a:lnTo>
                  <a:pt x="533091" y="143402"/>
                </a:lnTo>
                <a:lnTo>
                  <a:pt x="529736" y="136931"/>
                </a:lnTo>
                <a:close/>
              </a:path>
              <a:path w="4243705" h="730885">
                <a:moveTo>
                  <a:pt x="887006" y="0"/>
                </a:moveTo>
                <a:lnTo>
                  <a:pt x="842765" y="2942"/>
                </a:lnTo>
                <a:lnTo>
                  <a:pt x="801447" y="11622"/>
                </a:lnTo>
                <a:lnTo>
                  <a:pt x="763228" y="25818"/>
                </a:lnTo>
                <a:lnTo>
                  <a:pt x="728284" y="45307"/>
                </a:lnTo>
                <a:lnTo>
                  <a:pt x="696792" y="69868"/>
                </a:lnTo>
                <a:lnTo>
                  <a:pt x="668928" y="99279"/>
                </a:lnTo>
                <a:lnTo>
                  <a:pt x="644867" y="133316"/>
                </a:lnTo>
                <a:lnTo>
                  <a:pt x="624785" y="171760"/>
                </a:lnTo>
                <a:lnTo>
                  <a:pt x="608860" y="214387"/>
                </a:lnTo>
                <a:lnTo>
                  <a:pt x="597267" y="260976"/>
                </a:lnTo>
                <a:lnTo>
                  <a:pt x="590182" y="311304"/>
                </a:lnTo>
                <a:lnTo>
                  <a:pt x="587781" y="365150"/>
                </a:lnTo>
                <a:lnTo>
                  <a:pt x="590182" y="418999"/>
                </a:lnTo>
                <a:lnTo>
                  <a:pt x="597267" y="469329"/>
                </a:lnTo>
                <a:lnTo>
                  <a:pt x="608860" y="515920"/>
                </a:lnTo>
                <a:lnTo>
                  <a:pt x="624785" y="558549"/>
                </a:lnTo>
                <a:lnTo>
                  <a:pt x="644867" y="596994"/>
                </a:lnTo>
                <a:lnTo>
                  <a:pt x="668928" y="631032"/>
                </a:lnTo>
                <a:lnTo>
                  <a:pt x="696792" y="660443"/>
                </a:lnTo>
                <a:lnTo>
                  <a:pt x="728284" y="685005"/>
                </a:lnTo>
                <a:lnTo>
                  <a:pt x="763228" y="704494"/>
                </a:lnTo>
                <a:lnTo>
                  <a:pt x="801447" y="718690"/>
                </a:lnTo>
                <a:lnTo>
                  <a:pt x="842765" y="727370"/>
                </a:lnTo>
                <a:lnTo>
                  <a:pt x="887006" y="730313"/>
                </a:lnTo>
                <a:lnTo>
                  <a:pt x="931247" y="727370"/>
                </a:lnTo>
                <a:lnTo>
                  <a:pt x="972565" y="718690"/>
                </a:lnTo>
                <a:lnTo>
                  <a:pt x="1010783" y="704494"/>
                </a:lnTo>
                <a:lnTo>
                  <a:pt x="1045727" y="685005"/>
                </a:lnTo>
                <a:lnTo>
                  <a:pt x="1077219" y="660443"/>
                </a:lnTo>
                <a:lnTo>
                  <a:pt x="1105084" y="631032"/>
                </a:lnTo>
                <a:lnTo>
                  <a:pt x="1129145" y="596994"/>
                </a:lnTo>
                <a:lnTo>
                  <a:pt x="1131038" y="593369"/>
                </a:lnTo>
                <a:lnTo>
                  <a:pt x="887006" y="593369"/>
                </a:lnTo>
                <a:lnTo>
                  <a:pt x="849760" y="588180"/>
                </a:lnTo>
                <a:lnTo>
                  <a:pt x="791944" y="548260"/>
                </a:lnTo>
                <a:lnTo>
                  <a:pt x="771516" y="514594"/>
                </a:lnTo>
                <a:lnTo>
                  <a:pt x="756836" y="472499"/>
                </a:lnTo>
                <a:lnTo>
                  <a:pt x="747976" y="422507"/>
                </a:lnTo>
                <a:lnTo>
                  <a:pt x="745007" y="365150"/>
                </a:lnTo>
                <a:lnTo>
                  <a:pt x="747976" y="307797"/>
                </a:lnTo>
                <a:lnTo>
                  <a:pt x="756836" y="257807"/>
                </a:lnTo>
                <a:lnTo>
                  <a:pt x="771516" y="215711"/>
                </a:lnTo>
                <a:lnTo>
                  <a:pt x="791944" y="182044"/>
                </a:lnTo>
                <a:lnTo>
                  <a:pt x="849760" y="142121"/>
                </a:lnTo>
                <a:lnTo>
                  <a:pt x="887006" y="136931"/>
                </a:lnTo>
                <a:lnTo>
                  <a:pt x="1131033" y="136931"/>
                </a:lnTo>
                <a:lnTo>
                  <a:pt x="1129145" y="133316"/>
                </a:lnTo>
                <a:lnTo>
                  <a:pt x="1105084" y="99279"/>
                </a:lnTo>
                <a:lnTo>
                  <a:pt x="1077219" y="69868"/>
                </a:lnTo>
                <a:lnTo>
                  <a:pt x="1045727" y="45307"/>
                </a:lnTo>
                <a:lnTo>
                  <a:pt x="1010783" y="25818"/>
                </a:lnTo>
                <a:lnTo>
                  <a:pt x="972565" y="11622"/>
                </a:lnTo>
                <a:lnTo>
                  <a:pt x="931247" y="2942"/>
                </a:lnTo>
                <a:lnTo>
                  <a:pt x="887006" y="0"/>
                </a:lnTo>
                <a:close/>
              </a:path>
              <a:path w="4243705" h="730885">
                <a:moveTo>
                  <a:pt x="1131033" y="136931"/>
                </a:moveTo>
                <a:lnTo>
                  <a:pt x="887006" y="136931"/>
                </a:lnTo>
                <a:lnTo>
                  <a:pt x="924256" y="142121"/>
                </a:lnTo>
                <a:lnTo>
                  <a:pt x="955970" y="157336"/>
                </a:lnTo>
                <a:lnTo>
                  <a:pt x="1002507" y="215711"/>
                </a:lnTo>
                <a:lnTo>
                  <a:pt x="1017187" y="257807"/>
                </a:lnTo>
                <a:lnTo>
                  <a:pt x="1026048" y="307797"/>
                </a:lnTo>
                <a:lnTo>
                  <a:pt x="1029017" y="365150"/>
                </a:lnTo>
                <a:lnTo>
                  <a:pt x="1026048" y="422507"/>
                </a:lnTo>
                <a:lnTo>
                  <a:pt x="1017187" y="472499"/>
                </a:lnTo>
                <a:lnTo>
                  <a:pt x="1002507" y="514594"/>
                </a:lnTo>
                <a:lnTo>
                  <a:pt x="982077" y="548260"/>
                </a:lnTo>
                <a:lnTo>
                  <a:pt x="924256" y="588180"/>
                </a:lnTo>
                <a:lnTo>
                  <a:pt x="887006" y="593369"/>
                </a:lnTo>
                <a:lnTo>
                  <a:pt x="1131038" y="593369"/>
                </a:lnTo>
                <a:lnTo>
                  <a:pt x="1149226" y="558549"/>
                </a:lnTo>
                <a:lnTo>
                  <a:pt x="1165151" y="515920"/>
                </a:lnTo>
                <a:lnTo>
                  <a:pt x="1176744" y="469329"/>
                </a:lnTo>
                <a:lnTo>
                  <a:pt x="1183829" y="418999"/>
                </a:lnTo>
                <a:lnTo>
                  <a:pt x="1186230" y="365150"/>
                </a:lnTo>
                <a:lnTo>
                  <a:pt x="1183829" y="311304"/>
                </a:lnTo>
                <a:lnTo>
                  <a:pt x="1176744" y="260976"/>
                </a:lnTo>
                <a:lnTo>
                  <a:pt x="1165151" y="214387"/>
                </a:lnTo>
                <a:lnTo>
                  <a:pt x="1149226" y="171760"/>
                </a:lnTo>
                <a:lnTo>
                  <a:pt x="1131033" y="136931"/>
                </a:lnTo>
                <a:close/>
              </a:path>
              <a:path w="4243705" h="730885">
                <a:moveTo>
                  <a:pt x="1523491" y="0"/>
                </a:moveTo>
                <a:lnTo>
                  <a:pt x="1479251" y="2942"/>
                </a:lnTo>
                <a:lnTo>
                  <a:pt x="1437933" y="11622"/>
                </a:lnTo>
                <a:lnTo>
                  <a:pt x="1399714" y="25818"/>
                </a:lnTo>
                <a:lnTo>
                  <a:pt x="1364770" y="45307"/>
                </a:lnTo>
                <a:lnTo>
                  <a:pt x="1333278" y="69868"/>
                </a:lnTo>
                <a:lnTo>
                  <a:pt x="1305413" y="99279"/>
                </a:lnTo>
                <a:lnTo>
                  <a:pt x="1281352" y="133316"/>
                </a:lnTo>
                <a:lnTo>
                  <a:pt x="1261271" y="171760"/>
                </a:lnTo>
                <a:lnTo>
                  <a:pt x="1245346" y="214387"/>
                </a:lnTo>
                <a:lnTo>
                  <a:pt x="1233753" y="260976"/>
                </a:lnTo>
                <a:lnTo>
                  <a:pt x="1226668" y="311304"/>
                </a:lnTo>
                <a:lnTo>
                  <a:pt x="1224267" y="365150"/>
                </a:lnTo>
                <a:lnTo>
                  <a:pt x="1226668" y="418999"/>
                </a:lnTo>
                <a:lnTo>
                  <a:pt x="1233753" y="469329"/>
                </a:lnTo>
                <a:lnTo>
                  <a:pt x="1245346" y="515920"/>
                </a:lnTo>
                <a:lnTo>
                  <a:pt x="1261271" y="558549"/>
                </a:lnTo>
                <a:lnTo>
                  <a:pt x="1281352" y="596994"/>
                </a:lnTo>
                <a:lnTo>
                  <a:pt x="1305413" y="631032"/>
                </a:lnTo>
                <a:lnTo>
                  <a:pt x="1333278" y="660443"/>
                </a:lnTo>
                <a:lnTo>
                  <a:pt x="1364770" y="685005"/>
                </a:lnTo>
                <a:lnTo>
                  <a:pt x="1399714" y="704494"/>
                </a:lnTo>
                <a:lnTo>
                  <a:pt x="1437933" y="718690"/>
                </a:lnTo>
                <a:lnTo>
                  <a:pt x="1479251" y="727370"/>
                </a:lnTo>
                <a:lnTo>
                  <a:pt x="1523491" y="730313"/>
                </a:lnTo>
                <a:lnTo>
                  <a:pt x="1567732" y="727370"/>
                </a:lnTo>
                <a:lnTo>
                  <a:pt x="1609050" y="718690"/>
                </a:lnTo>
                <a:lnTo>
                  <a:pt x="1647269" y="704494"/>
                </a:lnTo>
                <a:lnTo>
                  <a:pt x="1682213" y="685005"/>
                </a:lnTo>
                <a:lnTo>
                  <a:pt x="1713705" y="660443"/>
                </a:lnTo>
                <a:lnTo>
                  <a:pt x="1741570" y="631032"/>
                </a:lnTo>
                <a:lnTo>
                  <a:pt x="1765631" y="596994"/>
                </a:lnTo>
                <a:lnTo>
                  <a:pt x="1767524" y="593369"/>
                </a:lnTo>
                <a:lnTo>
                  <a:pt x="1523491" y="593369"/>
                </a:lnTo>
                <a:lnTo>
                  <a:pt x="1486242" y="588180"/>
                </a:lnTo>
                <a:lnTo>
                  <a:pt x="1428420" y="548260"/>
                </a:lnTo>
                <a:lnTo>
                  <a:pt x="1407990" y="514594"/>
                </a:lnTo>
                <a:lnTo>
                  <a:pt x="1393310" y="472499"/>
                </a:lnTo>
                <a:lnTo>
                  <a:pt x="1384449" y="422507"/>
                </a:lnTo>
                <a:lnTo>
                  <a:pt x="1381480" y="365150"/>
                </a:lnTo>
                <a:lnTo>
                  <a:pt x="1384449" y="307797"/>
                </a:lnTo>
                <a:lnTo>
                  <a:pt x="1393310" y="257807"/>
                </a:lnTo>
                <a:lnTo>
                  <a:pt x="1407990" y="215711"/>
                </a:lnTo>
                <a:lnTo>
                  <a:pt x="1428420" y="182044"/>
                </a:lnTo>
                <a:lnTo>
                  <a:pt x="1486242" y="142121"/>
                </a:lnTo>
                <a:lnTo>
                  <a:pt x="1523491" y="136931"/>
                </a:lnTo>
                <a:lnTo>
                  <a:pt x="1767519" y="136931"/>
                </a:lnTo>
                <a:lnTo>
                  <a:pt x="1765631" y="133316"/>
                </a:lnTo>
                <a:lnTo>
                  <a:pt x="1741570" y="99279"/>
                </a:lnTo>
                <a:lnTo>
                  <a:pt x="1713705" y="69868"/>
                </a:lnTo>
                <a:lnTo>
                  <a:pt x="1682213" y="45307"/>
                </a:lnTo>
                <a:lnTo>
                  <a:pt x="1647269" y="25818"/>
                </a:lnTo>
                <a:lnTo>
                  <a:pt x="1609050" y="11622"/>
                </a:lnTo>
                <a:lnTo>
                  <a:pt x="1567732" y="2942"/>
                </a:lnTo>
                <a:lnTo>
                  <a:pt x="1523491" y="0"/>
                </a:lnTo>
                <a:close/>
              </a:path>
              <a:path w="4243705" h="730885">
                <a:moveTo>
                  <a:pt x="1767519" y="136931"/>
                </a:moveTo>
                <a:lnTo>
                  <a:pt x="1523491" y="136931"/>
                </a:lnTo>
                <a:lnTo>
                  <a:pt x="1560737" y="142121"/>
                </a:lnTo>
                <a:lnTo>
                  <a:pt x="1592448" y="157336"/>
                </a:lnTo>
                <a:lnTo>
                  <a:pt x="1638981" y="215711"/>
                </a:lnTo>
                <a:lnTo>
                  <a:pt x="1653661" y="257807"/>
                </a:lnTo>
                <a:lnTo>
                  <a:pt x="1662521" y="307797"/>
                </a:lnTo>
                <a:lnTo>
                  <a:pt x="1665490" y="365150"/>
                </a:lnTo>
                <a:lnTo>
                  <a:pt x="1662521" y="422507"/>
                </a:lnTo>
                <a:lnTo>
                  <a:pt x="1653661" y="472499"/>
                </a:lnTo>
                <a:lnTo>
                  <a:pt x="1638981" y="514594"/>
                </a:lnTo>
                <a:lnTo>
                  <a:pt x="1618553" y="548260"/>
                </a:lnTo>
                <a:lnTo>
                  <a:pt x="1560737" y="588180"/>
                </a:lnTo>
                <a:lnTo>
                  <a:pt x="1523491" y="593369"/>
                </a:lnTo>
                <a:lnTo>
                  <a:pt x="1767524" y="593369"/>
                </a:lnTo>
                <a:lnTo>
                  <a:pt x="1785712" y="558549"/>
                </a:lnTo>
                <a:lnTo>
                  <a:pt x="1801637" y="515920"/>
                </a:lnTo>
                <a:lnTo>
                  <a:pt x="1813230" y="469329"/>
                </a:lnTo>
                <a:lnTo>
                  <a:pt x="1820315" y="418999"/>
                </a:lnTo>
                <a:lnTo>
                  <a:pt x="1822716" y="365150"/>
                </a:lnTo>
                <a:lnTo>
                  <a:pt x="1820315" y="311304"/>
                </a:lnTo>
                <a:lnTo>
                  <a:pt x="1813230" y="260976"/>
                </a:lnTo>
                <a:lnTo>
                  <a:pt x="1801637" y="214387"/>
                </a:lnTo>
                <a:lnTo>
                  <a:pt x="1785712" y="171760"/>
                </a:lnTo>
                <a:lnTo>
                  <a:pt x="1767519" y="136931"/>
                </a:lnTo>
                <a:close/>
              </a:path>
              <a:path w="4243705" h="730885">
                <a:moveTo>
                  <a:pt x="2252268" y="157226"/>
                </a:moveTo>
                <a:lnTo>
                  <a:pt x="2089975" y="157226"/>
                </a:lnTo>
                <a:lnTo>
                  <a:pt x="2089975" y="720166"/>
                </a:lnTo>
                <a:lnTo>
                  <a:pt x="2252268" y="720166"/>
                </a:lnTo>
                <a:lnTo>
                  <a:pt x="2252268" y="157226"/>
                </a:lnTo>
                <a:close/>
              </a:path>
              <a:path w="4243705" h="730885">
                <a:moveTo>
                  <a:pt x="2495702" y="10147"/>
                </a:moveTo>
                <a:lnTo>
                  <a:pt x="1846554" y="10147"/>
                </a:lnTo>
                <a:lnTo>
                  <a:pt x="1846554" y="157226"/>
                </a:lnTo>
                <a:lnTo>
                  <a:pt x="2495702" y="157226"/>
                </a:lnTo>
                <a:lnTo>
                  <a:pt x="2495702" y="10147"/>
                </a:lnTo>
                <a:close/>
              </a:path>
              <a:path w="4243705" h="730885">
                <a:moveTo>
                  <a:pt x="2710230" y="10147"/>
                </a:moveTo>
                <a:lnTo>
                  <a:pt x="2547937" y="10147"/>
                </a:lnTo>
                <a:lnTo>
                  <a:pt x="2547937" y="720166"/>
                </a:lnTo>
                <a:lnTo>
                  <a:pt x="2918167" y="720166"/>
                </a:lnTo>
                <a:lnTo>
                  <a:pt x="2971944" y="716453"/>
                </a:lnTo>
                <a:lnTo>
                  <a:pt x="3020325" y="705489"/>
                </a:lnTo>
                <a:lnTo>
                  <a:pt x="3062763" y="687535"/>
                </a:lnTo>
                <a:lnTo>
                  <a:pt x="3098711" y="662854"/>
                </a:lnTo>
                <a:lnTo>
                  <a:pt x="3127622" y="631706"/>
                </a:lnTo>
                <a:lnTo>
                  <a:pt x="3148950" y="594354"/>
                </a:lnTo>
                <a:lnTo>
                  <a:pt x="3155432" y="573087"/>
                </a:lnTo>
                <a:lnTo>
                  <a:pt x="2710230" y="573087"/>
                </a:lnTo>
                <a:lnTo>
                  <a:pt x="2710230" y="431088"/>
                </a:lnTo>
                <a:lnTo>
                  <a:pt x="3155436" y="431088"/>
                </a:lnTo>
                <a:lnTo>
                  <a:pt x="3148950" y="409811"/>
                </a:lnTo>
                <a:lnTo>
                  <a:pt x="3127622" y="372461"/>
                </a:lnTo>
                <a:lnTo>
                  <a:pt x="3098711" y="341315"/>
                </a:lnTo>
                <a:lnTo>
                  <a:pt x="3062763" y="316636"/>
                </a:lnTo>
                <a:lnTo>
                  <a:pt x="3020325" y="298684"/>
                </a:lnTo>
                <a:lnTo>
                  <a:pt x="2971944" y="287722"/>
                </a:lnTo>
                <a:lnTo>
                  <a:pt x="2918167" y="284010"/>
                </a:lnTo>
                <a:lnTo>
                  <a:pt x="2710230" y="284010"/>
                </a:lnTo>
                <a:lnTo>
                  <a:pt x="2710230" y="10147"/>
                </a:lnTo>
                <a:close/>
              </a:path>
              <a:path w="4243705" h="730885">
                <a:moveTo>
                  <a:pt x="3155436" y="431088"/>
                </a:moveTo>
                <a:lnTo>
                  <a:pt x="2928302" y="431088"/>
                </a:lnTo>
                <a:lnTo>
                  <a:pt x="2961953" y="436048"/>
                </a:lnTo>
                <a:lnTo>
                  <a:pt x="2987519" y="450230"/>
                </a:lnTo>
                <a:lnTo>
                  <a:pt x="3003765" y="472590"/>
                </a:lnTo>
                <a:lnTo>
                  <a:pt x="3009455" y="502081"/>
                </a:lnTo>
                <a:lnTo>
                  <a:pt x="3003765" y="531580"/>
                </a:lnTo>
                <a:lnTo>
                  <a:pt x="2987519" y="553943"/>
                </a:lnTo>
                <a:lnTo>
                  <a:pt x="2961953" y="568127"/>
                </a:lnTo>
                <a:lnTo>
                  <a:pt x="2928302" y="573087"/>
                </a:lnTo>
                <a:lnTo>
                  <a:pt x="3155432" y="573087"/>
                </a:lnTo>
                <a:lnTo>
                  <a:pt x="3162148" y="551058"/>
                </a:lnTo>
                <a:lnTo>
                  <a:pt x="3166668" y="502081"/>
                </a:lnTo>
                <a:lnTo>
                  <a:pt x="3162148" y="453105"/>
                </a:lnTo>
                <a:lnTo>
                  <a:pt x="3155436" y="431088"/>
                </a:lnTo>
                <a:close/>
              </a:path>
              <a:path w="4243705" h="730885">
                <a:moveTo>
                  <a:pt x="3436480" y="10147"/>
                </a:moveTo>
                <a:lnTo>
                  <a:pt x="3274187" y="10147"/>
                </a:lnTo>
                <a:lnTo>
                  <a:pt x="3274187" y="720166"/>
                </a:lnTo>
                <a:lnTo>
                  <a:pt x="3436480" y="720166"/>
                </a:lnTo>
                <a:lnTo>
                  <a:pt x="3436480" y="10147"/>
                </a:lnTo>
                <a:close/>
              </a:path>
              <a:path w="4243705" h="730885">
                <a:moveTo>
                  <a:pt x="3877195" y="0"/>
                </a:moveTo>
                <a:lnTo>
                  <a:pt x="3829972" y="2012"/>
                </a:lnTo>
                <a:lnTo>
                  <a:pt x="3784517" y="9680"/>
                </a:lnTo>
                <a:lnTo>
                  <a:pt x="3741192" y="22648"/>
                </a:lnTo>
                <a:lnTo>
                  <a:pt x="3700360" y="40556"/>
                </a:lnTo>
                <a:lnTo>
                  <a:pt x="3662385" y="63050"/>
                </a:lnTo>
                <a:lnTo>
                  <a:pt x="3627628" y="89770"/>
                </a:lnTo>
                <a:lnTo>
                  <a:pt x="3596453" y="120359"/>
                </a:lnTo>
                <a:lnTo>
                  <a:pt x="3569223" y="154461"/>
                </a:lnTo>
                <a:lnTo>
                  <a:pt x="3546300" y="191718"/>
                </a:lnTo>
                <a:lnTo>
                  <a:pt x="3528049" y="231773"/>
                </a:lnTo>
                <a:lnTo>
                  <a:pt x="3514830" y="274268"/>
                </a:lnTo>
                <a:lnTo>
                  <a:pt x="3507008" y="318846"/>
                </a:lnTo>
                <a:lnTo>
                  <a:pt x="3504946" y="365150"/>
                </a:lnTo>
                <a:lnTo>
                  <a:pt x="3507508" y="412386"/>
                </a:lnTo>
                <a:lnTo>
                  <a:pt x="3515077" y="457468"/>
                </a:lnTo>
                <a:lnTo>
                  <a:pt x="3527471" y="500112"/>
                </a:lnTo>
                <a:lnTo>
                  <a:pt x="3544510" y="540035"/>
                </a:lnTo>
                <a:lnTo>
                  <a:pt x="3566015" y="576956"/>
                </a:lnTo>
                <a:lnTo>
                  <a:pt x="3591805" y="610591"/>
                </a:lnTo>
                <a:lnTo>
                  <a:pt x="3621700" y="640659"/>
                </a:lnTo>
                <a:lnTo>
                  <a:pt x="3655520" y="666876"/>
                </a:lnTo>
                <a:lnTo>
                  <a:pt x="3693085" y="688960"/>
                </a:lnTo>
                <a:lnTo>
                  <a:pt x="3734215" y="706628"/>
                </a:lnTo>
                <a:lnTo>
                  <a:pt x="3778731" y="719598"/>
                </a:lnTo>
                <a:lnTo>
                  <a:pt x="3826451" y="727587"/>
                </a:lnTo>
                <a:lnTo>
                  <a:pt x="3877195" y="730313"/>
                </a:lnTo>
                <a:lnTo>
                  <a:pt x="3928680" y="727654"/>
                </a:lnTo>
                <a:lnTo>
                  <a:pt x="3976840" y="719805"/>
                </a:lnTo>
                <a:lnTo>
                  <a:pt x="4021572" y="706959"/>
                </a:lnTo>
                <a:lnTo>
                  <a:pt x="4062770" y="689307"/>
                </a:lnTo>
                <a:lnTo>
                  <a:pt x="4100328" y="667041"/>
                </a:lnTo>
                <a:lnTo>
                  <a:pt x="4134142" y="640354"/>
                </a:lnTo>
                <a:lnTo>
                  <a:pt x="4164106" y="609438"/>
                </a:lnTo>
                <a:lnTo>
                  <a:pt x="4183604" y="583234"/>
                </a:lnTo>
                <a:lnTo>
                  <a:pt x="3878211" y="583234"/>
                </a:lnTo>
                <a:lnTo>
                  <a:pt x="3830754" y="578180"/>
                </a:lnTo>
                <a:lnTo>
                  <a:pt x="3786703" y="563421"/>
                </a:lnTo>
                <a:lnTo>
                  <a:pt x="3747478" y="539559"/>
                </a:lnTo>
                <a:lnTo>
                  <a:pt x="3714497" y="507198"/>
                </a:lnTo>
                <a:lnTo>
                  <a:pt x="3689182" y="466940"/>
                </a:lnTo>
                <a:lnTo>
                  <a:pt x="3672952" y="419390"/>
                </a:lnTo>
                <a:lnTo>
                  <a:pt x="3667226" y="365150"/>
                </a:lnTo>
                <a:lnTo>
                  <a:pt x="3672727" y="311554"/>
                </a:lnTo>
                <a:lnTo>
                  <a:pt x="3688376" y="264256"/>
                </a:lnTo>
                <a:lnTo>
                  <a:pt x="3712898" y="223965"/>
                </a:lnTo>
                <a:lnTo>
                  <a:pt x="3745013" y="191392"/>
                </a:lnTo>
                <a:lnTo>
                  <a:pt x="3783445" y="167247"/>
                </a:lnTo>
                <a:lnTo>
                  <a:pt x="3826916" y="152239"/>
                </a:lnTo>
                <a:lnTo>
                  <a:pt x="3874147" y="147078"/>
                </a:lnTo>
                <a:lnTo>
                  <a:pt x="4176679" y="147078"/>
                </a:lnTo>
                <a:lnTo>
                  <a:pt x="4154812" y="116010"/>
                </a:lnTo>
                <a:lnTo>
                  <a:pt x="4122770" y="83102"/>
                </a:lnTo>
                <a:lnTo>
                  <a:pt x="4084825" y="54811"/>
                </a:lnTo>
                <a:lnTo>
                  <a:pt x="4041136" y="31745"/>
                </a:lnTo>
                <a:lnTo>
                  <a:pt x="3991862" y="14515"/>
                </a:lnTo>
                <a:lnTo>
                  <a:pt x="3937162" y="3730"/>
                </a:lnTo>
                <a:lnTo>
                  <a:pt x="3877195" y="0"/>
                </a:lnTo>
                <a:close/>
              </a:path>
              <a:path w="4243705" h="730885">
                <a:moveTo>
                  <a:pt x="4094251" y="387464"/>
                </a:moveTo>
                <a:lnTo>
                  <a:pt x="4081272" y="435677"/>
                </a:lnTo>
                <a:lnTo>
                  <a:pt x="4062332" y="478177"/>
                </a:lnTo>
                <a:lnTo>
                  <a:pt x="4037431" y="514342"/>
                </a:lnTo>
                <a:lnTo>
                  <a:pt x="4006569" y="543551"/>
                </a:lnTo>
                <a:lnTo>
                  <a:pt x="3969745" y="565183"/>
                </a:lnTo>
                <a:lnTo>
                  <a:pt x="3926959" y="578618"/>
                </a:lnTo>
                <a:lnTo>
                  <a:pt x="3878211" y="583234"/>
                </a:lnTo>
                <a:lnTo>
                  <a:pt x="4183604" y="583234"/>
                </a:lnTo>
                <a:lnTo>
                  <a:pt x="4190115" y="574484"/>
                </a:lnTo>
                <a:lnTo>
                  <a:pt x="4212064" y="535685"/>
                </a:lnTo>
                <a:lnTo>
                  <a:pt x="4229848" y="493232"/>
                </a:lnTo>
                <a:lnTo>
                  <a:pt x="4243362" y="447319"/>
                </a:lnTo>
                <a:lnTo>
                  <a:pt x="4094251" y="387464"/>
                </a:lnTo>
                <a:close/>
              </a:path>
              <a:path w="4243705" h="730885">
                <a:moveTo>
                  <a:pt x="4176679" y="147078"/>
                </a:moveTo>
                <a:lnTo>
                  <a:pt x="3874147" y="147078"/>
                </a:lnTo>
                <a:lnTo>
                  <a:pt x="3921026" y="151816"/>
                </a:lnTo>
                <a:lnTo>
                  <a:pt x="3962806" y="165711"/>
                </a:lnTo>
                <a:lnTo>
                  <a:pt x="3998782" y="188283"/>
                </a:lnTo>
                <a:lnTo>
                  <a:pt x="4028249" y="219056"/>
                </a:lnTo>
                <a:lnTo>
                  <a:pt x="4050503" y="257551"/>
                </a:lnTo>
                <a:lnTo>
                  <a:pt x="4064838" y="303288"/>
                </a:lnTo>
                <a:lnTo>
                  <a:pt x="4213936" y="236334"/>
                </a:lnTo>
                <a:lnTo>
                  <a:pt x="4200554" y="193235"/>
                </a:lnTo>
                <a:lnTo>
                  <a:pt x="4180794" y="152924"/>
                </a:lnTo>
                <a:lnTo>
                  <a:pt x="4176679" y="147078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 u="sng"/>
          </a:p>
        </p:txBody>
      </p:sp>
      <p:sp>
        <p:nvSpPr>
          <p:cNvPr id="67" name="object 14"/>
          <p:cNvSpPr/>
          <p:nvPr userDrawn="1"/>
        </p:nvSpPr>
        <p:spPr>
          <a:xfrm>
            <a:off x="544501" y="3142234"/>
            <a:ext cx="3424592" cy="703123"/>
          </a:xfrm>
          <a:custGeom>
            <a:avLst/>
            <a:gdLst/>
            <a:ahLst/>
            <a:cxnLst/>
            <a:rect l="l" t="t" r="r" b="b"/>
            <a:pathLst>
              <a:path w="3559810" h="730885">
                <a:moveTo>
                  <a:pt x="142002" y="436156"/>
                </a:moveTo>
                <a:lnTo>
                  <a:pt x="0" y="497014"/>
                </a:lnTo>
                <a:lnTo>
                  <a:pt x="11602" y="542681"/>
                </a:lnTo>
                <a:lnTo>
                  <a:pt x="28129" y="584133"/>
                </a:lnTo>
                <a:lnTo>
                  <a:pt x="49549" y="621061"/>
                </a:lnTo>
                <a:lnTo>
                  <a:pt x="75828" y="653156"/>
                </a:lnTo>
                <a:lnTo>
                  <a:pt x="106932" y="680108"/>
                </a:lnTo>
                <a:lnTo>
                  <a:pt x="142827" y="701609"/>
                </a:lnTo>
                <a:lnTo>
                  <a:pt x="183481" y="717350"/>
                </a:lnTo>
                <a:lnTo>
                  <a:pt x="228860" y="727021"/>
                </a:lnTo>
                <a:lnTo>
                  <a:pt x="278931" y="730313"/>
                </a:lnTo>
                <a:lnTo>
                  <a:pt x="329382" y="726626"/>
                </a:lnTo>
                <a:lnTo>
                  <a:pt x="375618" y="715842"/>
                </a:lnTo>
                <a:lnTo>
                  <a:pt x="417179" y="698380"/>
                </a:lnTo>
                <a:lnTo>
                  <a:pt x="453605" y="674657"/>
                </a:lnTo>
                <a:lnTo>
                  <a:pt x="484438" y="645089"/>
                </a:lnTo>
                <a:lnTo>
                  <a:pt x="509218" y="610096"/>
                </a:lnTo>
                <a:lnTo>
                  <a:pt x="519171" y="588302"/>
                </a:lnTo>
                <a:lnTo>
                  <a:pt x="278931" y="588302"/>
                </a:lnTo>
                <a:lnTo>
                  <a:pt x="235186" y="581924"/>
                </a:lnTo>
                <a:lnTo>
                  <a:pt x="198452" y="563082"/>
                </a:lnTo>
                <a:lnTo>
                  <a:pt x="169899" y="532214"/>
                </a:lnTo>
                <a:lnTo>
                  <a:pt x="150693" y="489759"/>
                </a:lnTo>
                <a:lnTo>
                  <a:pt x="142002" y="436156"/>
                </a:lnTo>
                <a:close/>
              </a:path>
              <a:path w="3559810" h="730885">
                <a:moveTo>
                  <a:pt x="512206" y="363131"/>
                </a:moveTo>
                <a:lnTo>
                  <a:pt x="279946" y="363131"/>
                </a:lnTo>
                <a:lnTo>
                  <a:pt x="325828" y="371324"/>
                </a:lnTo>
                <a:lnTo>
                  <a:pt x="362486" y="394447"/>
                </a:lnTo>
                <a:lnTo>
                  <a:pt x="386782" y="430312"/>
                </a:lnTo>
                <a:lnTo>
                  <a:pt x="395578" y="476732"/>
                </a:lnTo>
                <a:lnTo>
                  <a:pt x="386909" y="523263"/>
                </a:lnTo>
                <a:lnTo>
                  <a:pt x="362740" y="558382"/>
                </a:lnTo>
                <a:lnTo>
                  <a:pt x="325828" y="580568"/>
                </a:lnTo>
                <a:lnTo>
                  <a:pt x="278931" y="588302"/>
                </a:lnTo>
                <a:lnTo>
                  <a:pt x="519171" y="588302"/>
                </a:lnTo>
                <a:lnTo>
                  <a:pt x="527487" y="570093"/>
                </a:lnTo>
                <a:lnTo>
                  <a:pt x="538785" y="525500"/>
                </a:lnTo>
                <a:lnTo>
                  <a:pt x="542653" y="476732"/>
                </a:lnTo>
                <a:lnTo>
                  <a:pt x="536913" y="423413"/>
                </a:lnTo>
                <a:lnTo>
                  <a:pt x="520829" y="376837"/>
                </a:lnTo>
                <a:lnTo>
                  <a:pt x="512206" y="363131"/>
                </a:lnTo>
                <a:close/>
              </a:path>
              <a:path w="3559810" h="730885">
                <a:moveTo>
                  <a:pt x="512222" y="10147"/>
                </a:moveTo>
                <a:lnTo>
                  <a:pt x="35499" y="10147"/>
                </a:lnTo>
                <a:lnTo>
                  <a:pt x="35499" y="147078"/>
                </a:lnTo>
                <a:lnTo>
                  <a:pt x="279946" y="147078"/>
                </a:lnTo>
                <a:lnTo>
                  <a:pt x="101429" y="299224"/>
                </a:lnTo>
                <a:lnTo>
                  <a:pt x="187646" y="405726"/>
                </a:lnTo>
                <a:lnTo>
                  <a:pt x="207630" y="386662"/>
                </a:lnTo>
                <a:lnTo>
                  <a:pt x="230372" y="373399"/>
                </a:lnTo>
                <a:lnTo>
                  <a:pt x="254826" y="365650"/>
                </a:lnTo>
                <a:lnTo>
                  <a:pt x="279946" y="363131"/>
                </a:lnTo>
                <a:lnTo>
                  <a:pt x="512206" y="363131"/>
                </a:lnTo>
                <a:lnTo>
                  <a:pt x="496104" y="337537"/>
                </a:lnTo>
                <a:lnTo>
                  <a:pt x="464441" y="306043"/>
                </a:lnTo>
                <a:lnTo>
                  <a:pt x="427545" y="282889"/>
                </a:lnTo>
                <a:lnTo>
                  <a:pt x="387117" y="268607"/>
                </a:lnTo>
                <a:lnTo>
                  <a:pt x="344862" y="263728"/>
                </a:lnTo>
                <a:lnTo>
                  <a:pt x="512222" y="121716"/>
                </a:lnTo>
                <a:lnTo>
                  <a:pt x="512222" y="10147"/>
                </a:lnTo>
                <a:close/>
              </a:path>
              <a:path w="3559810" h="730885">
                <a:moveTo>
                  <a:pt x="733855" y="476732"/>
                </a:moveTo>
                <a:lnTo>
                  <a:pt x="586776" y="518312"/>
                </a:lnTo>
                <a:lnTo>
                  <a:pt x="597602" y="567571"/>
                </a:lnTo>
                <a:lnTo>
                  <a:pt x="616320" y="610363"/>
                </a:lnTo>
                <a:lnTo>
                  <a:pt x="642833" y="646690"/>
                </a:lnTo>
                <a:lnTo>
                  <a:pt x="677048" y="676554"/>
                </a:lnTo>
                <a:lnTo>
                  <a:pt x="717000" y="699929"/>
                </a:lnTo>
                <a:lnTo>
                  <a:pt x="760852" y="716745"/>
                </a:lnTo>
                <a:lnTo>
                  <a:pt x="808700" y="726905"/>
                </a:lnTo>
                <a:lnTo>
                  <a:pt x="860639" y="730313"/>
                </a:lnTo>
                <a:lnTo>
                  <a:pt x="915514" y="726478"/>
                </a:lnTo>
                <a:lnTo>
                  <a:pt x="964996" y="715263"/>
                </a:lnTo>
                <a:lnTo>
                  <a:pt x="1008802" y="697101"/>
                </a:lnTo>
                <a:lnTo>
                  <a:pt x="1046648" y="672428"/>
                </a:lnTo>
                <a:lnTo>
                  <a:pt x="1078250" y="641677"/>
                </a:lnTo>
                <a:lnTo>
                  <a:pt x="1103323" y="605283"/>
                </a:lnTo>
                <a:lnTo>
                  <a:pt x="1110777" y="588302"/>
                </a:lnTo>
                <a:lnTo>
                  <a:pt x="860639" y="588302"/>
                </a:lnTo>
                <a:lnTo>
                  <a:pt x="812870" y="580995"/>
                </a:lnTo>
                <a:lnTo>
                  <a:pt x="775182" y="559520"/>
                </a:lnTo>
                <a:lnTo>
                  <a:pt x="748527" y="524544"/>
                </a:lnTo>
                <a:lnTo>
                  <a:pt x="733855" y="476732"/>
                </a:lnTo>
                <a:close/>
              </a:path>
              <a:path w="3559810" h="730885">
                <a:moveTo>
                  <a:pt x="1115196" y="360083"/>
                </a:moveTo>
                <a:lnTo>
                  <a:pt x="860639" y="360083"/>
                </a:lnTo>
                <a:lnTo>
                  <a:pt x="911211" y="368753"/>
                </a:lnTo>
                <a:lnTo>
                  <a:pt x="950279" y="392923"/>
                </a:lnTo>
                <a:lnTo>
                  <a:pt x="975464" y="429836"/>
                </a:lnTo>
                <a:lnTo>
                  <a:pt x="984388" y="476732"/>
                </a:lnTo>
                <a:lnTo>
                  <a:pt x="975750" y="521977"/>
                </a:lnTo>
                <a:lnTo>
                  <a:pt x="951041" y="557239"/>
                </a:lnTo>
                <a:lnTo>
                  <a:pt x="912068" y="580140"/>
                </a:lnTo>
                <a:lnTo>
                  <a:pt x="860639" y="588302"/>
                </a:lnTo>
                <a:lnTo>
                  <a:pt x="1110777" y="588302"/>
                </a:lnTo>
                <a:lnTo>
                  <a:pt x="1121584" y="563680"/>
                </a:lnTo>
                <a:lnTo>
                  <a:pt x="1132749" y="517303"/>
                </a:lnTo>
                <a:lnTo>
                  <a:pt x="1136534" y="466585"/>
                </a:lnTo>
                <a:lnTo>
                  <a:pt x="1132550" y="416831"/>
                </a:lnTo>
                <a:lnTo>
                  <a:pt x="1121044" y="372461"/>
                </a:lnTo>
                <a:lnTo>
                  <a:pt x="1115196" y="360083"/>
                </a:lnTo>
                <a:close/>
              </a:path>
              <a:path w="3559810" h="730885">
                <a:moveTo>
                  <a:pt x="1104073" y="10147"/>
                </a:moveTo>
                <a:lnTo>
                  <a:pt x="627353" y="10147"/>
                </a:lnTo>
                <a:lnTo>
                  <a:pt x="626972" y="60927"/>
                </a:lnTo>
                <a:lnTo>
                  <a:pt x="625829" y="109805"/>
                </a:lnTo>
                <a:lnTo>
                  <a:pt x="623924" y="156781"/>
                </a:lnTo>
                <a:lnTo>
                  <a:pt x="621257" y="201853"/>
                </a:lnTo>
                <a:lnTo>
                  <a:pt x="617457" y="247320"/>
                </a:lnTo>
                <a:lnTo>
                  <a:pt x="612133" y="295546"/>
                </a:lnTo>
                <a:lnTo>
                  <a:pt x="605289" y="346627"/>
                </a:lnTo>
                <a:lnTo>
                  <a:pt x="596924" y="400659"/>
                </a:lnTo>
                <a:lnTo>
                  <a:pt x="743990" y="436156"/>
                </a:lnTo>
                <a:lnTo>
                  <a:pt x="762647" y="402875"/>
                </a:lnTo>
                <a:lnTo>
                  <a:pt x="788241" y="379102"/>
                </a:lnTo>
                <a:lnTo>
                  <a:pt x="820872" y="364838"/>
                </a:lnTo>
                <a:lnTo>
                  <a:pt x="860639" y="360083"/>
                </a:lnTo>
                <a:lnTo>
                  <a:pt x="1115196" y="360083"/>
                </a:lnTo>
                <a:lnTo>
                  <a:pt x="1102685" y="333600"/>
                </a:lnTo>
                <a:lnTo>
                  <a:pt x="1078139" y="300374"/>
                </a:lnTo>
                <a:lnTo>
                  <a:pt x="1048075" y="272908"/>
                </a:lnTo>
                <a:lnTo>
                  <a:pt x="1033223" y="263728"/>
                </a:lnTo>
                <a:lnTo>
                  <a:pt x="759204" y="263728"/>
                </a:lnTo>
                <a:lnTo>
                  <a:pt x="762615" y="239019"/>
                </a:lnTo>
                <a:lnTo>
                  <a:pt x="765167" y="212123"/>
                </a:lnTo>
                <a:lnTo>
                  <a:pt x="766766" y="183134"/>
                </a:lnTo>
                <a:lnTo>
                  <a:pt x="767320" y="152146"/>
                </a:lnTo>
                <a:lnTo>
                  <a:pt x="1104073" y="152146"/>
                </a:lnTo>
                <a:lnTo>
                  <a:pt x="1104073" y="10147"/>
                </a:lnTo>
                <a:close/>
              </a:path>
              <a:path w="3559810" h="730885">
                <a:moveTo>
                  <a:pt x="886001" y="223151"/>
                </a:moveTo>
                <a:lnTo>
                  <a:pt x="850641" y="225925"/>
                </a:lnTo>
                <a:lnTo>
                  <a:pt x="816897" y="233929"/>
                </a:lnTo>
                <a:lnTo>
                  <a:pt x="786006" y="246688"/>
                </a:lnTo>
                <a:lnTo>
                  <a:pt x="759204" y="263728"/>
                </a:lnTo>
                <a:lnTo>
                  <a:pt x="1033223" y="263728"/>
                </a:lnTo>
                <a:lnTo>
                  <a:pt x="1013161" y="251327"/>
                </a:lnTo>
                <a:lnTo>
                  <a:pt x="974066" y="235757"/>
                </a:lnTo>
                <a:lnTo>
                  <a:pt x="931456" y="226324"/>
                </a:lnTo>
                <a:lnTo>
                  <a:pt x="886001" y="223151"/>
                </a:lnTo>
                <a:close/>
              </a:path>
              <a:path w="3559810" h="730885">
                <a:moveTo>
                  <a:pt x="1568118" y="157226"/>
                </a:moveTo>
                <a:lnTo>
                  <a:pt x="1405825" y="157226"/>
                </a:lnTo>
                <a:lnTo>
                  <a:pt x="1405825" y="720166"/>
                </a:lnTo>
                <a:lnTo>
                  <a:pt x="1568118" y="720166"/>
                </a:lnTo>
                <a:lnTo>
                  <a:pt x="1568118" y="157226"/>
                </a:lnTo>
                <a:close/>
              </a:path>
              <a:path w="3559810" h="730885">
                <a:moveTo>
                  <a:pt x="1811552" y="10147"/>
                </a:moveTo>
                <a:lnTo>
                  <a:pt x="1162391" y="10147"/>
                </a:lnTo>
                <a:lnTo>
                  <a:pt x="1162391" y="157226"/>
                </a:lnTo>
                <a:lnTo>
                  <a:pt x="1811552" y="157226"/>
                </a:lnTo>
                <a:lnTo>
                  <a:pt x="1811552" y="10147"/>
                </a:lnTo>
                <a:close/>
              </a:path>
              <a:path w="3559810" h="730885">
                <a:moveTo>
                  <a:pt x="2026080" y="10147"/>
                </a:moveTo>
                <a:lnTo>
                  <a:pt x="1863787" y="10147"/>
                </a:lnTo>
                <a:lnTo>
                  <a:pt x="1863787" y="720166"/>
                </a:lnTo>
                <a:lnTo>
                  <a:pt x="2234017" y="720166"/>
                </a:lnTo>
                <a:lnTo>
                  <a:pt x="2287794" y="716453"/>
                </a:lnTo>
                <a:lnTo>
                  <a:pt x="2336175" y="705489"/>
                </a:lnTo>
                <a:lnTo>
                  <a:pt x="2378612" y="687535"/>
                </a:lnTo>
                <a:lnTo>
                  <a:pt x="2414560" y="662854"/>
                </a:lnTo>
                <a:lnTo>
                  <a:pt x="2443472" y="631706"/>
                </a:lnTo>
                <a:lnTo>
                  <a:pt x="2464800" y="594354"/>
                </a:lnTo>
                <a:lnTo>
                  <a:pt x="2471282" y="573087"/>
                </a:lnTo>
                <a:lnTo>
                  <a:pt x="2026080" y="573087"/>
                </a:lnTo>
                <a:lnTo>
                  <a:pt x="2026080" y="431088"/>
                </a:lnTo>
                <a:lnTo>
                  <a:pt x="2471286" y="431088"/>
                </a:lnTo>
                <a:lnTo>
                  <a:pt x="2464800" y="409811"/>
                </a:lnTo>
                <a:lnTo>
                  <a:pt x="2443472" y="372461"/>
                </a:lnTo>
                <a:lnTo>
                  <a:pt x="2414560" y="341315"/>
                </a:lnTo>
                <a:lnTo>
                  <a:pt x="2378612" y="316636"/>
                </a:lnTo>
                <a:lnTo>
                  <a:pt x="2336175" y="298684"/>
                </a:lnTo>
                <a:lnTo>
                  <a:pt x="2287794" y="287722"/>
                </a:lnTo>
                <a:lnTo>
                  <a:pt x="2234017" y="284010"/>
                </a:lnTo>
                <a:lnTo>
                  <a:pt x="2026080" y="284010"/>
                </a:lnTo>
                <a:lnTo>
                  <a:pt x="2026080" y="10147"/>
                </a:lnTo>
                <a:close/>
              </a:path>
              <a:path w="3559810" h="730885">
                <a:moveTo>
                  <a:pt x="2471286" y="431088"/>
                </a:moveTo>
                <a:lnTo>
                  <a:pt x="2244152" y="431088"/>
                </a:lnTo>
                <a:lnTo>
                  <a:pt x="2277800" y="436048"/>
                </a:lnTo>
                <a:lnTo>
                  <a:pt x="2303362" y="450230"/>
                </a:lnTo>
                <a:lnTo>
                  <a:pt x="2319604" y="472590"/>
                </a:lnTo>
                <a:lnTo>
                  <a:pt x="2325292" y="502081"/>
                </a:lnTo>
                <a:lnTo>
                  <a:pt x="2319604" y="531580"/>
                </a:lnTo>
                <a:lnTo>
                  <a:pt x="2303362" y="553943"/>
                </a:lnTo>
                <a:lnTo>
                  <a:pt x="2277800" y="568127"/>
                </a:lnTo>
                <a:lnTo>
                  <a:pt x="2244152" y="573087"/>
                </a:lnTo>
                <a:lnTo>
                  <a:pt x="2471282" y="573087"/>
                </a:lnTo>
                <a:lnTo>
                  <a:pt x="2477997" y="551058"/>
                </a:lnTo>
                <a:lnTo>
                  <a:pt x="2482518" y="502081"/>
                </a:lnTo>
                <a:lnTo>
                  <a:pt x="2477997" y="453105"/>
                </a:lnTo>
                <a:lnTo>
                  <a:pt x="2471286" y="431088"/>
                </a:lnTo>
                <a:close/>
              </a:path>
              <a:path w="3559810" h="730885">
                <a:moveTo>
                  <a:pt x="2752317" y="10147"/>
                </a:moveTo>
                <a:lnTo>
                  <a:pt x="2590036" y="10147"/>
                </a:lnTo>
                <a:lnTo>
                  <a:pt x="2590036" y="720166"/>
                </a:lnTo>
                <a:lnTo>
                  <a:pt x="2752317" y="720166"/>
                </a:lnTo>
                <a:lnTo>
                  <a:pt x="2752317" y="10147"/>
                </a:lnTo>
                <a:close/>
              </a:path>
              <a:path w="3559810" h="730885">
                <a:moveTo>
                  <a:pt x="3193045" y="0"/>
                </a:moveTo>
                <a:lnTo>
                  <a:pt x="3145822" y="2012"/>
                </a:lnTo>
                <a:lnTo>
                  <a:pt x="3100367" y="9680"/>
                </a:lnTo>
                <a:lnTo>
                  <a:pt x="3057042" y="22648"/>
                </a:lnTo>
                <a:lnTo>
                  <a:pt x="3016210" y="40556"/>
                </a:lnTo>
                <a:lnTo>
                  <a:pt x="2978234" y="63050"/>
                </a:lnTo>
                <a:lnTo>
                  <a:pt x="2943478" y="89770"/>
                </a:lnTo>
                <a:lnTo>
                  <a:pt x="2912303" y="120359"/>
                </a:lnTo>
                <a:lnTo>
                  <a:pt x="2885073" y="154461"/>
                </a:lnTo>
                <a:lnTo>
                  <a:pt x="2862150" y="191718"/>
                </a:lnTo>
                <a:lnTo>
                  <a:pt x="2843898" y="231773"/>
                </a:lnTo>
                <a:lnTo>
                  <a:pt x="2830680" y="274268"/>
                </a:lnTo>
                <a:lnTo>
                  <a:pt x="2822858" y="318846"/>
                </a:lnTo>
                <a:lnTo>
                  <a:pt x="2820795" y="365150"/>
                </a:lnTo>
                <a:lnTo>
                  <a:pt x="2823358" y="412386"/>
                </a:lnTo>
                <a:lnTo>
                  <a:pt x="2830926" y="457468"/>
                </a:lnTo>
                <a:lnTo>
                  <a:pt x="2843319" y="500112"/>
                </a:lnTo>
                <a:lnTo>
                  <a:pt x="2860357" y="540035"/>
                </a:lnTo>
                <a:lnTo>
                  <a:pt x="2881861" y="576956"/>
                </a:lnTo>
                <a:lnTo>
                  <a:pt x="2907650" y="610591"/>
                </a:lnTo>
                <a:lnTo>
                  <a:pt x="2937544" y="640659"/>
                </a:lnTo>
                <a:lnTo>
                  <a:pt x="2971364" y="666876"/>
                </a:lnTo>
                <a:lnTo>
                  <a:pt x="3008929" y="688960"/>
                </a:lnTo>
                <a:lnTo>
                  <a:pt x="3050060" y="706628"/>
                </a:lnTo>
                <a:lnTo>
                  <a:pt x="3094576" y="719598"/>
                </a:lnTo>
                <a:lnTo>
                  <a:pt x="3142298" y="727587"/>
                </a:lnTo>
                <a:lnTo>
                  <a:pt x="3193045" y="730313"/>
                </a:lnTo>
                <a:lnTo>
                  <a:pt x="3244529" y="727654"/>
                </a:lnTo>
                <a:lnTo>
                  <a:pt x="3292690" y="719805"/>
                </a:lnTo>
                <a:lnTo>
                  <a:pt x="3337422" y="706959"/>
                </a:lnTo>
                <a:lnTo>
                  <a:pt x="3378619" y="689307"/>
                </a:lnTo>
                <a:lnTo>
                  <a:pt x="3416176" y="667041"/>
                </a:lnTo>
                <a:lnTo>
                  <a:pt x="3449989" y="640354"/>
                </a:lnTo>
                <a:lnTo>
                  <a:pt x="3479952" y="609438"/>
                </a:lnTo>
                <a:lnTo>
                  <a:pt x="3499449" y="583234"/>
                </a:lnTo>
                <a:lnTo>
                  <a:pt x="3194048" y="583234"/>
                </a:lnTo>
                <a:lnTo>
                  <a:pt x="3146592" y="578180"/>
                </a:lnTo>
                <a:lnTo>
                  <a:pt x="3102543" y="563421"/>
                </a:lnTo>
                <a:lnTo>
                  <a:pt x="3063320" y="539559"/>
                </a:lnTo>
                <a:lnTo>
                  <a:pt x="3030342" y="507198"/>
                </a:lnTo>
                <a:lnTo>
                  <a:pt x="3005029" y="466940"/>
                </a:lnTo>
                <a:lnTo>
                  <a:pt x="2988801" y="419390"/>
                </a:lnTo>
                <a:lnTo>
                  <a:pt x="2983076" y="365150"/>
                </a:lnTo>
                <a:lnTo>
                  <a:pt x="2988576" y="311554"/>
                </a:lnTo>
                <a:lnTo>
                  <a:pt x="3004226" y="264256"/>
                </a:lnTo>
                <a:lnTo>
                  <a:pt x="3028748" y="223965"/>
                </a:lnTo>
                <a:lnTo>
                  <a:pt x="3060863" y="191392"/>
                </a:lnTo>
                <a:lnTo>
                  <a:pt x="3099295" y="167247"/>
                </a:lnTo>
                <a:lnTo>
                  <a:pt x="3142765" y="152239"/>
                </a:lnTo>
                <a:lnTo>
                  <a:pt x="3189997" y="147078"/>
                </a:lnTo>
                <a:lnTo>
                  <a:pt x="3492524" y="147078"/>
                </a:lnTo>
                <a:lnTo>
                  <a:pt x="3470657" y="116010"/>
                </a:lnTo>
                <a:lnTo>
                  <a:pt x="3438614" y="83102"/>
                </a:lnTo>
                <a:lnTo>
                  <a:pt x="3400670" y="54811"/>
                </a:lnTo>
                <a:lnTo>
                  <a:pt x="3356983" y="31745"/>
                </a:lnTo>
                <a:lnTo>
                  <a:pt x="3307710" y="14515"/>
                </a:lnTo>
                <a:lnTo>
                  <a:pt x="3253011" y="3730"/>
                </a:lnTo>
                <a:lnTo>
                  <a:pt x="3193045" y="0"/>
                </a:lnTo>
                <a:close/>
              </a:path>
              <a:path w="3559810" h="730885">
                <a:moveTo>
                  <a:pt x="3410101" y="387464"/>
                </a:moveTo>
                <a:lnTo>
                  <a:pt x="3397122" y="435677"/>
                </a:lnTo>
                <a:lnTo>
                  <a:pt x="3378182" y="478177"/>
                </a:lnTo>
                <a:lnTo>
                  <a:pt x="3353280" y="514342"/>
                </a:lnTo>
                <a:lnTo>
                  <a:pt x="3322416" y="543551"/>
                </a:lnTo>
                <a:lnTo>
                  <a:pt x="3285590" y="565183"/>
                </a:lnTo>
                <a:lnTo>
                  <a:pt x="3242801" y="578618"/>
                </a:lnTo>
                <a:lnTo>
                  <a:pt x="3194048" y="583234"/>
                </a:lnTo>
                <a:lnTo>
                  <a:pt x="3499449" y="583234"/>
                </a:lnTo>
                <a:lnTo>
                  <a:pt x="3505960" y="574484"/>
                </a:lnTo>
                <a:lnTo>
                  <a:pt x="3527907" y="535685"/>
                </a:lnTo>
                <a:lnTo>
                  <a:pt x="3545688" y="493232"/>
                </a:lnTo>
                <a:lnTo>
                  <a:pt x="3559199" y="447319"/>
                </a:lnTo>
                <a:lnTo>
                  <a:pt x="3410101" y="387464"/>
                </a:lnTo>
                <a:close/>
              </a:path>
              <a:path w="3559810" h="730885">
                <a:moveTo>
                  <a:pt x="3492524" y="147078"/>
                </a:moveTo>
                <a:lnTo>
                  <a:pt x="3189997" y="147078"/>
                </a:lnTo>
                <a:lnTo>
                  <a:pt x="3236876" y="151816"/>
                </a:lnTo>
                <a:lnTo>
                  <a:pt x="3278656" y="165711"/>
                </a:lnTo>
                <a:lnTo>
                  <a:pt x="3314632" y="188283"/>
                </a:lnTo>
                <a:lnTo>
                  <a:pt x="3344099" y="219056"/>
                </a:lnTo>
                <a:lnTo>
                  <a:pt x="3366352" y="257551"/>
                </a:lnTo>
                <a:lnTo>
                  <a:pt x="3380687" y="303288"/>
                </a:lnTo>
                <a:lnTo>
                  <a:pt x="3529785" y="236334"/>
                </a:lnTo>
                <a:lnTo>
                  <a:pt x="3516401" y="193235"/>
                </a:lnTo>
                <a:lnTo>
                  <a:pt x="3496638" y="152924"/>
                </a:lnTo>
                <a:lnTo>
                  <a:pt x="3492524" y="147078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 u="sng" dirty="0"/>
          </a:p>
        </p:txBody>
      </p:sp>
      <p:sp>
        <p:nvSpPr>
          <p:cNvPr id="69" name="object 16"/>
          <p:cNvSpPr txBox="1"/>
          <p:nvPr userDrawn="1"/>
        </p:nvSpPr>
        <p:spPr>
          <a:xfrm>
            <a:off x="3913390" y="3442222"/>
            <a:ext cx="1328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u="sng" dirty="0">
              <a:latin typeface="Tahoma"/>
              <a:cs typeface="Tahoma"/>
            </a:endParaRPr>
          </a:p>
        </p:txBody>
      </p:sp>
      <p:grpSp>
        <p:nvGrpSpPr>
          <p:cNvPr id="74" name="object 36"/>
          <p:cNvGrpSpPr/>
          <p:nvPr userDrawn="1"/>
        </p:nvGrpSpPr>
        <p:grpSpPr>
          <a:xfrm>
            <a:off x="10250504" y="6079100"/>
            <a:ext cx="914402" cy="493545"/>
            <a:chOff x="8240928" y="6454049"/>
            <a:chExt cx="1290320" cy="701675"/>
          </a:xfrm>
        </p:grpSpPr>
        <p:sp>
          <p:nvSpPr>
            <p:cNvPr id="75" name="object 37"/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8"/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7151" y="472279"/>
            <a:ext cx="10658475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С</a:t>
            </a:r>
            <a:r>
              <a:rPr lang="en-US" dirty="0" err="1"/>
              <a:t>SoftDevelopment</a:t>
            </a:r>
            <a:r>
              <a:rPr lang="en-US" dirty="0"/>
              <a:t> (</a:t>
            </a:r>
            <a:r>
              <a:rPr lang="ru-RU" dirty="0" err="1"/>
              <a:t>СиСофт</a:t>
            </a:r>
            <a:r>
              <a:rPr lang="ru-RU" dirty="0"/>
              <a:t> </a:t>
            </a:r>
            <a:r>
              <a:rPr lang="ru-RU" dirty="0" err="1"/>
              <a:t>Девелопмент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1090627"/>
            <a:ext cx="10645775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УНИКАЛЬНЫЕ ТЕХНОЛОГИИ В ОБЛАСТИ САПР, ТИМ</a:t>
            </a:r>
            <a:r>
              <a:rPr lang="en-US" dirty="0"/>
              <a:t>/BIM, PLM, CAE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" y="4652720"/>
            <a:ext cx="11139488" cy="12834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CSoft Development (АО «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Девелопмент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– российский разработчик программного обеспечения САПР и BIM, комплексных решений  для машиностроения, промышленного и гражданского строительства, архитектурного проектирования, землеустройства, электронного документооборота, обработки сканированных чертежей, векторизации и гибридного редактирования. С 1989 года создано более 60 программных  комплексов, которые применяются крупными, средними и малыми предприятиями.</a:t>
            </a:r>
          </a:p>
          <a:p>
            <a:pPr lvl="0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0465902" y="1291719"/>
            <a:ext cx="2286000" cy="22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РОССИЙСКИЕ РАЗРАБОТКИ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651195" y="2133530"/>
            <a:ext cx="1905000" cy="46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ГОТОВЫХ ПРИЛОЖЕНИЙ</a:t>
            </a:r>
          </a:p>
        </p:txBody>
      </p:sp>
      <p:sp>
        <p:nvSpPr>
          <p:cNvPr id="38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9513294" y="2131617"/>
            <a:ext cx="1905000" cy="46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ВЫДАННЫХ ЛИЦЕНЗИЙ</a:t>
            </a:r>
          </a:p>
        </p:txBody>
      </p:sp>
      <p:sp>
        <p:nvSpPr>
          <p:cNvPr id="39" name="Текст 14"/>
          <p:cNvSpPr>
            <a:spLocks noGrp="1"/>
          </p:cNvSpPr>
          <p:nvPr>
            <p:ph type="body" sz="quarter" idx="19" hasCustomPrompt="1"/>
          </p:nvPr>
        </p:nvSpPr>
        <p:spPr>
          <a:xfrm>
            <a:off x="3940034" y="3178040"/>
            <a:ext cx="1905000" cy="46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ПРЕДПРИЯТИЙ-КЛИЕНТОВ</a:t>
            </a:r>
          </a:p>
        </p:txBody>
      </p:sp>
      <p:sp>
        <p:nvSpPr>
          <p:cNvPr id="40" name="Текст 14"/>
          <p:cNvSpPr>
            <a:spLocks noGrp="1"/>
          </p:cNvSpPr>
          <p:nvPr>
            <p:ph type="body" sz="quarter" idx="20" hasCustomPrompt="1"/>
          </p:nvPr>
        </p:nvSpPr>
        <p:spPr>
          <a:xfrm>
            <a:off x="10250504" y="3177499"/>
            <a:ext cx="1704240" cy="46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РАБОЧИХ МЕСТ В БАЗЕ</a:t>
            </a:r>
          </a:p>
        </p:txBody>
      </p:sp>
    </p:spTree>
    <p:extLst>
      <p:ext uri="{BB962C8B-B14F-4D97-AF65-F5344CB8AC3E}">
        <p14:creationId xmlns:p14="http://schemas.microsoft.com/office/powerpoint/2010/main" val="23413107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7355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41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 userDrawn="1"/>
        </p:nvSpPr>
        <p:spPr>
          <a:xfrm>
            <a:off x="0" y="3500876"/>
            <a:ext cx="12192000" cy="3369823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Holder 6"/>
          <p:cNvSpPr txBox="1">
            <a:spLocks/>
          </p:cNvSpPr>
          <p:nvPr userDrawn="1"/>
        </p:nvSpPr>
        <p:spPr>
          <a:xfrm>
            <a:off x="1134872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8" y="4219789"/>
            <a:ext cx="1995616" cy="1085850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65320"/>
            <a:ext cx="10658475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err="1"/>
              <a:t>СиСофт</a:t>
            </a:r>
            <a:r>
              <a:rPr lang="ru-RU" dirty="0"/>
              <a:t> </a:t>
            </a:r>
            <a:r>
              <a:rPr lang="ru-RU" dirty="0" err="1"/>
              <a:t>Девелопмент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052527"/>
            <a:ext cx="10645775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УНИКАЛЬНЫЕ ТЕХНОЛОГИИ В ОБЛАСТИ САПР, ТИМ</a:t>
            </a:r>
            <a:r>
              <a:rPr lang="en-US" dirty="0"/>
              <a:t>/BIM, PLM, CAE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455613" y="1717675"/>
            <a:ext cx="1198562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EC1C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60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3" hasCustomPrompt="1"/>
          </p:nvPr>
        </p:nvSpPr>
        <p:spPr>
          <a:xfrm>
            <a:off x="330691" y="2278663"/>
            <a:ext cx="1462087" cy="504000"/>
          </a:xfrm>
          <a:prstGeom prst="rect">
            <a:avLst/>
          </a:prstGeom>
        </p:spPr>
        <p:txBody>
          <a:bodyPr/>
          <a:lstStyle>
            <a:lvl1pPr marL="12700" marR="5080" indent="-52705" algn="ctr">
              <a:spcBef>
                <a:spcPts val="825"/>
              </a:spcBef>
              <a:buNone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marR="5080" indent="-52705"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Готовых  приложений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4" hasCustomPrompt="1"/>
          </p:nvPr>
        </p:nvSpPr>
        <p:spPr>
          <a:xfrm>
            <a:off x="2258430" y="1717675"/>
            <a:ext cx="2176040" cy="472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baseline="0">
                <a:solidFill>
                  <a:srgbClr val="EC1C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1</a:t>
            </a:r>
            <a:r>
              <a:rPr lang="en-US" dirty="0"/>
              <a:t>,5</a:t>
            </a:r>
            <a:r>
              <a:rPr lang="ru-RU" dirty="0"/>
              <a:t> млн</a:t>
            </a:r>
          </a:p>
        </p:txBody>
      </p:sp>
      <p:sp>
        <p:nvSpPr>
          <p:cNvPr id="26" name="Текст 23"/>
          <p:cNvSpPr>
            <a:spLocks noGrp="1"/>
          </p:cNvSpPr>
          <p:nvPr>
            <p:ph type="body" sz="quarter" idx="15" hasCustomPrompt="1"/>
          </p:nvPr>
        </p:nvSpPr>
        <p:spPr>
          <a:xfrm>
            <a:off x="2673447" y="2278663"/>
            <a:ext cx="1462087" cy="504000"/>
          </a:xfrm>
          <a:prstGeom prst="rect">
            <a:avLst/>
          </a:prstGeom>
        </p:spPr>
        <p:txBody>
          <a:bodyPr/>
          <a:lstStyle>
            <a:lvl1pPr marL="12700" marR="5080" indent="-52705" algn="ctr">
              <a:spcBef>
                <a:spcPts val="825"/>
              </a:spcBef>
              <a:buNone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marR="5080" indent="-52705"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Выданных  лицензий</a:t>
            </a:r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65132" y="1730821"/>
            <a:ext cx="2323067" cy="45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baseline="0">
                <a:solidFill>
                  <a:srgbClr val="EC1C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600 тыс.</a:t>
            </a:r>
          </a:p>
        </p:txBody>
      </p:sp>
      <p:sp>
        <p:nvSpPr>
          <p:cNvPr id="28" name="Текст 23"/>
          <p:cNvSpPr>
            <a:spLocks noGrp="1"/>
          </p:cNvSpPr>
          <p:nvPr>
            <p:ph type="body" sz="quarter" idx="17" hasCustomPrompt="1"/>
          </p:nvPr>
        </p:nvSpPr>
        <p:spPr>
          <a:xfrm>
            <a:off x="5280150" y="2291809"/>
            <a:ext cx="1462087" cy="504000"/>
          </a:xfrm>
          <a:prstGeom prst="rect">
            <a:avLst/>
          </a:prstGeom>
        </p:spPr>
        <p:txBody>
          <a:bodyPr/>
          <a:lstStyle>
            <a:lvl1pPr marL="12700" marR="5080" indent="-52705" algn="ctr">
              <a:spcBef>
                <a:spcPts val="825"/>
              </a:spcBef>
              <a:buNone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marR="5080" indent="-52705"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мест  в базе</a:t>
            </a:r>
          </a:p>
        </p:txBody>
      </p:sp>
      <p:sp>
        <p:nvSpPr>
          <p:cNvPr id="29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7434091" y="1741216"/>
            <a:ext cx="2323067" cy="45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baseline="0">
                <a:solidFill>
                  <a:srgbClr val="EC1C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35 тыс.</a:t>
            </a:r>
          </a:p>
        </p:txBody>
      </p:sp>
      <p:sp>
        <p:nvSpPr>
          <p:cNvPr id="30" name="Текст 23"/>
          <p:cNvSpPr>
            <a:spLocks noGrp="1"/>
          </p:cNvSpPr>
          <p:nvPr>
            <p:ph type="body" sz="quarter" idx="19" hasCustomPrompt="1"/>
          </p:nvPr>
        </p:nvSpPr>
        <p:spPr>
          <a:xfrm>
            <a:off x="7849109" y="2302204"/>
            <a:ext cx="1462087" cy="504000"/>
          </a:xfrm>
          <a:prstGeom prst="rect">
            <a:avLst/>
          </a:prstGeom>
        </p:spPr>
        <p:txBody>
          <a:bodyPr/>
          <a:lstStyle>
            <a:lvl1pPr marL="12700" marR="5080" indent="-52705" algn="ctr">
              <a:spcBef>
                <a:spcPts val="825"/>
              </a:spcBef>
              <a:buNone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marR="5080" indent="-52705"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Предприятий  клиентов</a:t>
            </a:r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9731758" y="1741216"/>
            <a:ext cx="2323067" cy="45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baseline="0">
                <a:solidFill>
                  <a:srgbClr val="EC1C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30 лет</a:t>
            </a:r>
          </a:p>
        </p:txBody>
      </p:sp>
      <p:sp>
        <p:nvSpPr>
          <p:cNvPr id="32" name="Текст 23"/>
          <p:cNvSpPr>
            <a:spLocks noGrp="1"/>
          </p:cNvSpPr>
          <p:nvPr>
            <p:ph type="body" sz="quarter" idx="21" hasCustomPrompt="1"/>
          </p:nvPr>
        </p:nvSpPr>
        <p:spPr>
          <a:xfrm>
            <a:off x="10146776" y="2302204"/>
            <a:ext cx="1462087" cy="504000"/>
          </a:xfrm>
          <a:prstGeom prst="rect">
            <a:avLst/>
          </a:prstGeom>
        </p:spPr>
        <p:txBody>
          <a:bodyPr/>
          <a:lstStyle>
            <a:lvl1pPr marL="12700" marR="5080" indent="-52705" algn="ctr">
              <a:spcBef>
                <a:spcPts val="825"/>
              </a:spcBef>
              <a:buNone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marR="5080" indent="-52705"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 на рынке САПР</a:t>
            </a: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24" hasCustomPrompt="1"/>
          </p:nvPr>
        </p:nvSpPr>
        <p:spPr>
          <a:xfrm>
            <a:off x="3135072" y="4254500"/>
            <a:ext cx="8726728" cy="14287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Девелопмент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(CSoft Development) - российский разработчик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инженерного программного обеспечения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САПР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BIM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комплексных решений для машиностроения, промышленного и  гражданского строительства, архитектурного проектирования,  землеустройства, электронного документооборота, обработки сканированных чертежей, векторизации и гибридного редактирования с опытом работы на рынке свыше 30 лет.</a:t>
            </a:r>
          </a:p>
          <a:p>
            <a:pPr lvl="0"/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0308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orient="horz" pos="1366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73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43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664" y="465320"/>
            <a:ext cx="10658475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Решение по отраслям</a:t>
            </a:r>
          </a:p>
        </p:txBody>
      </p:sp>
      <p:sp>
        <p:nvSpPr>
          <p:cNvPr id="47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5189" y="1052527"/>
            <a:ext cx="10645775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РАЗРАБОТКА </a:t>
            </a:r>
            <a:r>
              <a:rPr lang="en-US" dirty="0"/>
              <a:t>/</a:t>
            </a:r>
            <a:r>
              <a:rPr lang="ru-RU" dirty="0"/>
              <a:t> ПОСТАВКА </a:t>
            </a:r>
            <a:r>
              <a:rPr lang="en-US" dirty="0"/>
              <a:t>/</a:t>
            </a:r>
            <a:r>
              <a:rPr lang="ru-RU" dirty="0"/>
              <a:t> ВНЕДРЕНИЕ </a:t>
            </a:r>
            <a:r>
              <a:rPr lang="en-US" dirty="0"/>
              <a:t>/</a:t>
            </a:r>
            <a:r>
              <a:rPr lang="ru-RU" dirty="0"/>
              <a:t> ОБУЧЕНИЕ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58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73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 userDrawn="1"/>
        </p:nvSpPr>
        <p:spPr>
          <a:xfrm>
            <a:off x="532521" y="1718730"/>
            <a:ext cx="2014003" cy="4582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                   </a:t>
            </a:r>
            <a:r>
              <a:rPr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</a:t>
            </a:r>
            <a:r>
              <a:rPr sz="1000" b="1" spc="-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endParaRPr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</a:t>
            </a:r>
            <a:r>
              <a:rPr sz="900" spc="-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Строительные</a:t>
            </a:r>
            <a:r>
              <a:rPr sz="900" spc="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900" spc="20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</a:t>
            </a:r>
            <a:endParaRPr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</a:t>
            </a:r>
            <a:r>
              <a:rPr lang="ru-RU" sz="900" spc="-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Трубопроводы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Электротехнические схемы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Технологические схемы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Отопление              и вентиляция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 распределительные устройства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ЛЭП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Молниезащита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Компоновщик щитов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Кабельное хозяйство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Генплан</a:t>
            </a:r>
          </a:p>
          <a:p>
            <a:pPr marL="12700"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</a:t>
            </a:r>
            <a:r>
              <a:rPr lang="en" sz="900" spc="-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     и</a:t>
            </a:r>
            <a:r>
              <a:rPr lang="ru-RU" sz="900" spc="-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канализация</a:t>
            </a:r>
          </a:p>
          <a:p>
            <a:pPr marL="12700">
              <a:spcBef>
                <a:spcPts val="600"/>
              </a:spcBef>
            </a:pPr>
            <a:r>
              <a:rPr lang="en-US" sz="900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 </a:t>
            </a:r>
            <a:r>
              <a:rPr lang="ru-RU" sz="900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ОПС</a:t>
            </a:r>
          </a:p>
          <a:p>
            <a:pPr marL="12700"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CADLib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и</a:t>
            </a:r>
            <a:r>
              <a:rPr lang="ru-RU" sz="900" spc="-1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Архив</a:t>
            </a:r>
          </a:p>
          <a:p>
            <a:pPr marL="12700"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CADLib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Веб-сервер</a:t>
            </a:r>
          </a:p>
          <a:p>
            <a:pPr marL="12700"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CADLib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Персональная модель</a:t>
            </a:r>
          </a:p>
        </p:txBody>
      </p:sp>
      <p:sp>
        <p:nvSpPr>
          <p:cNvPr id="6" name="object 33"/>
          <p:cNvSpPr/>
          <p:nvPr userDrawn="1"/>
        </p:nvSpPr>
        <p:spPr>
          <a:xfrm>
            <a:off x="547835" y="1632869"/>
            <a:ext cx="776605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36"/>
          <p:cNvSpPr/>
          <p:nvPr userDrawn="1"/>
        </p:nvSpPr>
        <p:spPr>
          <a:xfrm>
            <a:off x="4603034" y="1646526"/>
            <a:ext cx="1836000" cy="53975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6A2D77D6-2B9A-824B-8879-6923897E1148}"/>
              </a:ext>
            </a:extLst>
          </p:cNvPr>
          <p:cNvSpPr txBox="1"/>
          <p:nvPr userDrawn="1"/>
        </p:nvSpPr>
        <p:spPr>
          <a:xfrm>
            <a:off x="2823678" y="1716307"/>
            <a:ext cx="1404627" cy="32489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endParaRPr lang="ru-RU" sz="1000" b="1" spc="2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-PLM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-PDM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-PM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-DOC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-MDM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-TPP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-BOM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-MPS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-WMS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-SCM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-MES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TechnologiCS-IIoT</a:t>
            </a:r>
            <a:endParaRPr lang="en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-EAM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-QM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-Digital Twin</a:t>
            </a:r>
          </a:p>
        </p:txBody>
      </p:sp>
      <p:sp>
        <p:nvSpPr>
          <p:cNvPr id="9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 userDrawn="1"/>
        </p:nvSpPr>
        <p:spPr>
          <a:xfrm>
            <a:off x="2823677" y="1632869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A831EFC9-4302-D84D-8101-3333B09D72C1}"/>
              </a:ext>
            </a:extLst>
          </p:cNvPr>
          <p:cNvSpPr txBox="1"/>
          <p:nvPr userDrawn="1"/>
        </p:nvSpPr>
        <p:spPr>
          <a:xfrm>
            <a:off x="2823678" y="5138237"/>
            <a:ext cx="1313216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en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TDMS</a:t>
            </a:r>
            <a:endParaRPr lang="en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33">
            <a:extLst>
              <a:ext uri="{FF2B5EF4-FFF2-40B4-BE49-F238E27FC236}">
                <a16:creationId xmlns="" xmlns:a16="http://schemas.microsoft.com/office/drawing/2014/main" id="{92D03B4D-E646-854A-BB45-E1BEEA64240D}"/>
              </a:ext>
            </a:extLst>
          </p:cNvPr>
          <p:cNvSpPr/>
          <p:nvPr userDrawn="1"/>
        </p:nvSpPr>
        <p:spPr>
          <a:xfrm>
            <a:off x="2823678" y="5064424"/>
            <a:ext cx="396000" cy="54000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="" xmlns:a16="http://schemas.microsoft.com/office/drawing/2014/main" id="{8B21A542-9D73-284A-B544-553435E6CA59}"/>
              </a:ext>
            </a:extLst>
          </p:cNvPr>
          <p:cNvSpPr txBox="1"/>
          <p:nvPr userDrawn="1"/>
        </p:nvSpPr>
        <p:spPr>
          <a:xfrm>
            <a:off x="4603034" y="1755367"/>
            <a:ext cx="2667098" cy="23769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000" b="1" spc="3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</a:t>
            </a: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ЛП</a:t>
            </a:r>
            <a:r>
              <a:rPr lang="ru-RU" sz="1000" b="1" spc="-5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«ПОЛИГОНСОФТ»</a:t>
            </a:r>
            <a:r>
              <a:rPr lang="ru-RU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marL="12700">
              <a:spcBef>
                <a:spcPts val="600"/>
              </a:spcBef>
            </a:pPr>
            <a:r>
              <a:rPr lang="ru-RU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CSS</a:t>
            </a:r>
            <a:r>
              <a:rPr lang="en" sz="1000" b="1" spc="-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POLIGONSOFT)</a:t>
            </a:r>
            <a:endParaRPr lang="en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ЛП «</a:t>
            </a:r>
            <a:r>
              <a:rPr lang="ru-RU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ПолигонСофт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xCore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ЛП «</a:t>
            </a:r>
            <a:r>
              <a:rPr lang="ru-RU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ПолигонСофт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xCore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ЛП «</a:t>
            </a:r>
            <a:r>
              <a:rPr lang="ru-RU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ПолигонСофт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Ultra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xCore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модули для расширения </a:t>
            </a:r>
            <a:r>
              <a:rPr lang="en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</a:t>
            </a:r>
            <a:r>
              <a:rPr lang="en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xCore</a:t>
            </a:r>
            <a:r>
              <a:rPr lang="en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</a:t>
            </a:r>
            <a:r>
              <a:rPr lang="en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xCore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ЛП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ПолигонСофт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 Эйлер-3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ЛП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ПолигонСофт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ГУК-3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ЛП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ПолигонСофт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Расчет теплоизлучения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ЛП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ПолигонСофт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Критерий-3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СКМ ЛП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ПолигонСофт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 Центробежное литье</a:t>
            </a:r>
          </a:p>
        </p:txBody>
      </p:sp>
      <p:sp>
        <p:nvSpPr>
          <p:cNvPr id="13" name="object 36">
            <a:extLst>
              <a:ext uri="{FF2B5EF4-FFF2-40B4-BE49-F238E27FC236}">
                <a16:creationId xmlns="" xmlns:a16="http://schemas.microsoft.com/office/drawing/2014/main" id="{AC6A754D-B43E-E643-A9F3-182097628B0B}"/>
              </a:ext>
            </a:extLst>
          </p:cNvPr>
          <p:cNvSpPr/>
          <p:nvPr userDrawn="1"/>
        </p:nvSpPr>
        <p:spPr>
          <a:xfrm>
            <a:off x="4611655" y="4170309"/>
            <a:ext cx="160401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9020F7C2-285C-8840-9004-B73F2FEDD934}"/>
              </a:ext>
            </a:extLst>
          </p:cNvPr>
          <p:cNvSpPr txBox="1"/>
          <p:nvPr userDrawn="1"/>
        </p:nvSpPr>
        <p:spPr>
          <a:xfrm>
            <a:off x="4568721" y="4252439"/>
            <a:ext cx="1728000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RCHAIN CS</a:t>
            </a:r>
            <a:r>
              <a:rPr lang="en" sz="1000" b="1" spc="-7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ЭЛЕКТРИКА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36">
            <a:extLst>
              <a:ext uri="{FF2B5EF4-FFF2-40B4-BE49-F238E27FC236}">
                <a16:creationId xmlns="" xmlns:a16="http://schemas.microsoft.com/office/drawing/2014/main" id="{38D2BF9A-E486-3440-B645-99385153E1C7}"/>
              </a:ext>
            </a:extLst>
          </p:cNvPr>
          <p:cNvSpPr/>
          <p:nvPr userDrawn="1"/>
        </p:nvSpPr>
        <p:spPr>
          <a:xfrm>
            <a:off x="4603034" y="4433770"/>
            <a:ext cx="111600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81765A4D-04FA-C340-8B8F-DD2FBC21E892}"/>
              </a:ext>
            </a:extLst>
          </p:cNvPr>
          <p:cNvSpPr txBox="1"/>
          <p:nvPr userDrawn="1"/>
        </p:nvSpPr>
        <p:spPr>
          <a:xfrm>
            <a:off x="4603034" y="4551840"/>
            <a:ext cx="1816304" cy="7867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</a:t>
            </a:r>
            <a:r>
              <a:rPr lang="ru-RU" sz="1000" b="1" spc="-4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GEONICS</a:t>
            </a:r>
            <a:endParaRPr lang="ru-RU" sz="1000" b="1" spc="20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GeoniCS</a:t>
            </a:r>
            <a:endParaRPr lang="en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GeoniCS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Изыскания (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RGS,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RgsPl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2700">
              <a:lnSpc>
                <a:spcPts val="1019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GeoniCS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Plproﬁle</a:t>
            </a:r>
            <a:endParaRPr lang="en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36">
            <a:extLst>
              <a:ext uri="{FF2B5EF4-FFF2-40B4-BE49-F238E27FC236}">
                <a16:creationId xmlns="" xmlns:a16="http://schemas.microsoft.com/office/drawing/2014/main" id="{B3EFFC53-F2DB-A94E-9797-B496B9BB1F0B}"/>
              </a:ext>
            </a:extLst>
          </p:cNvPr>
          <p:cNvSpPr/>
          <p:nvPr userDrawn="1"/>
        </p:nvSpPr>
        <p:spPr>
          <a:xfrm>
            <a:off x="2823678" y="5402664"/>
            <a:ext cx="122400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0561FE2A-CDBA-1A47-A11E-5285039D01B6}"/>
              </a:ext>
            </a:extLst>
          </p:cNvPr>
          <p:cNvSpPr txBox="1"/>
          <p:nvPr userDrawn="1"/>
        </p:nvSpPr>
        <p:spPr>
          <a:xfrm>
            <a:off x="2823678" y="5501880"/>
            <a:ext cx="1404627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</a:t>
            </a:r>
            <a:r>
              <a:rPr lang="ru-RU" sz="1000" b="1" spc="-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MECHNICS </a:t>
            </a:r>
            <a:endParaRPr lang="ru-RU" sz="1000" b="1" spc="20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MechaniCS</a:t>
            </a:r>
            <a:endParaRPr lang="en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</a:t>
            </a:r>
          </a:p>
        </p:txBody>
      </p:sp>
      <p:sp>
        <p:nvSpPr>
          <p:cNvPr id="19" name="object 36">
            <a:extLst>
              <a:ext uri="{FF2B5EF4-FFF2-40B4-BE49-F238E27FC236}">
                <a16:creationId xmlns="" xmlns:a16="http://schemas.microsoft.com/office/drawing/2014/main" id="{592A0AD1-322B-E04A-913A-DBBA49427D92}"/>
              </a:ext>
            </a:extLst>
          </p:cNvPr>
          <p:cNvSpPr/>
          <p:nvPr userDrawn="1"/>
        </p:nvSpPr>
        <p:spPr>
          <a:xfrm>
            <a:off x="4603034" y="5436394"/>
            <a:ext cx="90000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="" xmlns:a16="http://schemas.microsoft.com/office/drawing/2014/main" id="{E7F8CF22-0A1E-1848-B37C-C0A7099B834B}"/>
              </a:ext>
            </a:extLst>
          </p:cNvPr>
          <p:cNvSpPr txBox="1"/>
          <p:nvPr userDrawn="1"/>
        </p:nvSpPr>
        <p:spPr>
          <a:xfrm>
            <a:off x="7309095" y="1984615"/>
            <a:ext cx="1626382" cy="9919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</a:t>
            </a:r>
            <a:r>
              <a:rPr lang="ru-RU" sz="1000" b="1" spc="-4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 </a:t>
            </a:r>
            <a:endParaRPr lang="ru-RU" sz="1000" b="1" spc="20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473075">
              <a:lnSpc>
                <a:spcPts val="1019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 ADT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473075">
              <a:lnSpc>
                <a:spcPts val="1019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 3D  </a:t>
            </a:r>
          </a:p>
          <a:p>
            <a:pPr marL="12700" marR="473075">
              <a:lnSpc>
                <a:spcPts val="1019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12700" marR="473075">
              <a:lnSpc>
                <a:spcPts val="1019"/>
              </a:lnSpc>
              <a:spcBef>
                <a:spcPts val="600"/>
              </a:spcBef>
            </a:pPr>
            <a:endParaRPr lang="en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36">
            <a:extLst>
              <a:ext uri="{FF2B5EF4-FFF2-40B4-BE49-F238E27FC236}">
                <a16:creationId xmlns="" xmlns:a16="http://schemas.microsoft.com/office/drawing/2014/main" id="{B7F4AD4A-0C55-7846-A69C-7BEC6FEBB5B7}"/>
              </a:ext>
            </a:extLst>
          </p:cNvPr>
          <p:cNvSpPr/>
          <p:nvPr userDrawn="1"/>
        </p:nvSpPr>
        <p:spPr>
          <a:xfrm>
            <a:off x="7311429" y="3265181"/>
            <a:ext cx="129600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="" xmlns:a16="http://schemas.microsoft.com/office/drawing/2014/main" id="{E06041FC-3467-5B41-AE45-AE5EAFB3157A}"/>
              </a:ext>
            </a:extLst>
          </p:cNvPr>
          <p:cNvSpPr txBox="1"/>
          <p:nvPr userDrawn="1"/>
        </p:nvSpPr>
        <p:spPr>
          <a:xfrm>
            <a:off x="7311429" y="3364397"/>
            <a:ext cx="1626382" cy="12484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 </a:t>
            </a:r>
            <a:r>
              <a:rPr lang="en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en" sz="1000" b="1" spc="-8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 </a:t>
            </a:r>
            <a:endParaRPr lang="ru-RU" sz="1000" b="1" spc="20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Электрика</a:t>
            </a:r>
          </a:p>
          <a:p>
            <a:pPr marL="12700"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</a:t>
            </a:r>
          </a:p>
          <a:p>
            <a:pPr marL="12700"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ТКЗ</a:t>
            </a:r>
          </a:p>
          <a:p>
            <a:pPr marL="12700"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Потери</a:t>
            </a:r>
          </a:p>
          <a:p>
            <a:pPr marL="12700"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Line</a:t>
            </a:r>
          </a:p>
        </p:txBody>
      </p:sp>
      <p:sp>
        <p:nvSpPr>
          <p:cNvPr id="23" name="object 36">
            <a:extLst>
              <a:ext uri="{FF2B5EF4-FFF2-40B4-BE49-F238E27FC236}">
                <a16:creationId xmlns="" xmlns:a16="http://schemas.microsoft.com/office/drawing/2014/main" id="{E07B51C4-FCD4-7742-9C6F-F765217F36ED}"/>
              </a:ext>
            </a:extLst>
          </p:cNvPr>
          <p:cNvSpPr/>
          <p:nvPr userDrawn="1"/>
        </p:nvSpPr>
        <p:spPr>
          <a:xfrm>
            <a:off x="7311429" y="4679202"/>
            <a:ext cx="111600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="" xmlns:a16="http://schemas.microsoft.com/office/drawing/2014/main" id="{9E164D04-6BAF-3C44-8350-07175B3452A8}"/>
              </a:ext>
            </a:extLst>
          </p:cNvPr>
          <p:cNvSpPr txBox="1"/>
          <p:nvPr userDrawn="1"/>
        </p:nvSpPr>
        <p:spPr>
          <a:xfrm>
            <a:off x="7311429" y="4778418"/>
            <a:ext cx="1626382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СПДС</a:t>
            </a:r>
            <a:r>
              <a:rPr lang="ru-RU" sz="1000" b="1" spc="-5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GRAPHICS</a:t>
            </a:r>
            <a:endParaRPr lang="en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bject 36">
            <a:extLst>
              <a:ext uri="{FF2B5EF4-FFF2-40B4-BE49-F238E27FC236}">
                <a16:creationId xmlns="" xmlns:a16="http://schemas.microsoft.com/office/drawing/2014/main" id="{0675F34D-14B4-3647-949C-D290F404062C}"/>
              </a:ext>
            </a:extLst>
          </p:cNvPr>
          <p:cNvSpPr/>
          <p:nvPr userDrawn="1"/>
        </p:nvSpPr>
        <p:spPr>
          <a:xfrm>
            <a:off x="7311429" y="5017326"/>
            <a:ext cx="136800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3449BA6F-4170-044B-97D2-B85D2E5E4A61}"/>
              </a:ext>
            </a:extLst>
          </p:cNvPr>
          <p:cNvSpPr txBox="1"/>
          <p:nvPr userDrawn="1"/>
        </p:nvSpPr>
        <p:spPr>
          <a:xfrm>
            <a:off x="7311429" y="5116542"/>
            <a:ext cx="1626382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</a:t>
            </a:r>
            <a:r>
              <a:rPr lang="ru-RU" sz="1000" b="1" spc="-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PLANTRACER</a:t>
            </a:r>
            <a:endParaRPr lang="ru-RU" sz="1000" b="1" spc="20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PlanTracer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PlanTracer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Межевой План</a:t>
            </a:r>
          </a:p>
          <a:p>
            <a:pPr marL="12700"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PlanTracer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ТехПлан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 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PlanTracer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ТехПлан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="" xmlns:a16="http://schemas.microsoft.com/office/drawing/2014/main" id="{96A1339B-4975-BB48-A4B1-5DEB9A399128}"/>
              </a:ext>
            </a:extLst>
          </p:cNvPr>
          <p:cNvSpPr txBox="1"/>
          <p:nvPr userDrawn="1"/>
        </p:nvSpPr>
        <p:spPr>
          <a:xfrm>
            <a:off x="9338760" y="2206380"/>
            <a:ext cx="1943289" cy="14484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Конструкции</a:t>
            </a:r>
          </a:p>
          <a:p>
            <a:pPr marL="12700"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Фундаменты</a:t>
            </a:r>
          </a:p>
          <a:p>
            <a:pPr marL="12700"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ОПС</a:t>
            </a:r>
          </a:p>
          <a:p>
            <a:pPr marL="12700"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СКС</a:t>
            </a:r>
          </a:p>
          <a:p>
            <a:pPr marL="12700"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StudioCS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Водоснабжение</a:t>
            </a:r>
          </a:p>
          <a:p>
            <a:pPr marL="12700"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StudioCS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Отопление</a:t>
            </a:r>
          </a:p>
          <a:p>
            <a:pPr marL="12700"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ProjectStudioCS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Электрика</a:t>
            </a:r>
          </a:p>
        </p:txBody>
      </p:sp>
      <p:sp>
        <p:nvSpPr>
          <p:cNvPr id="28" name="object 36">
            <a:extLst>
              <a:ext uri="{FF2B5EF4-FFF2-40B4-BE49-F238E27FC236}">
                <a16:creationId xmlns="" xmlns:a16="http://schemas.microsoft.com/office/drawing/2014/main" id="{969D1D5A-512C-8D40-AAA9-D17C9891DB4F}"/>
              </a:ext>
            </a:extLst>
          </p:cNvPr>
          <p:cNvSpPr/>
          <p:nvPr userDrawn="1"/>
        </p:nvSpPr>
        <p:spPr>
          <a:xfrm>
            <a:off x="9338760" y="3723514"/>
            <a:ext cx="140400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="" xmlns:a16="http://schemas.microsoft.com/office/drawing/2014/main" id="{411ACEC1-6A6C-D744-80B0-B5139A855115}"/>
              </a:ext>
            </a:extLst>
          </p:cNvPr>
          <p:cNvSpPr txBox="1"/>
          <p:nvPr userDrawn="1"/>
        </p:nvSpPr>
        <p:spPr>
          <a:xfrm>
            <a:off x="9338760" y="3822730"/>
            <a:ext cx="1943289" cy="12484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 </a:t>
            </a:r>
            <a:r>
              <a:rPr lang="en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</a:t>
            </a:r>
            <a:r>
              <a:rPr lang="en" sz="1000" b="1" spc="-5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</a:t>
            </a:r>
            <a:endParaRPr lang="ru-RU" sz="1000" b="1" spc="20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Spotlight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Spotlight Pro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RasterDesk</a:t>
            </a:r>
            <a:endParaRPr lang="ru-RU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RasterDesk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RasterID</a:t>
            </a:r>
            <a:endParaRPr lang="en" sz="900" spc="15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="" xmlns:a16="http://schemas.microsoft.com/office/drawing/2014/main" id="{C44DA319-6A70-B540-9018-4F5C60842187}"/>
              </a:ext>
            </a:extLst>
          </p:cNvPr>
          <p:cNvSpPr txBox="1"/>
          <p:nvPr userDrawn="1"/>
        </p:nvSpPr>
        <p:spPr>
          <a:xfrm>
            <a:off x="7309095" y="2593199"/>
            <a:ext cx="1626382" cy="5559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473075">
              <a:lnSpc>
                <a:spcPts val="1019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 Light  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473075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Storm  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473075">
              <a:lnSpc>
                <a:spcPts val="1019"/>
              </a:lnSpc>
              <a:spcBef>
                <a:spcPts val="600"/>
              </a:spcBef>
            </a:pPr>
            <a:r>
              <a:rPr lang="en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</a:t>
            </a: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ECP</a:t>
            </a:r>
          </a:p>
        </p:txBody>
      </p:sp>
      <p:sp>
        <p:nvSpPr>
          <p:cNvPr id="31" name="object 36">
            <a:extLst>
              <a:ext uri="{FF2B5EF4-FFF2-40B4-BE49-F238E27FC236}">
                <a16:creationId xmlns="" xmlns:a16="http://schemas.microsoft.com/office/drawing/2014/main" id="{867EBFF8-D3FF-1A46-B692-C818E155BEE5}"/>
              </a:ext>
            </a:extLst>
          </p:cNvPr>
          <p:cNvSpPr/>
          <p:nvPr userDrawn="1"/>
        </p:nvSpPr>
        <p:spPr>
          <a:xfrm>
            <a:off x="7290781" y="1628365"/>
            <a:ext cx="1316649" cy="45719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="" xmlns:a16="http://schemas.microsoft.com/office/drawing/2014/main" id="{0B30757A-4287-DF4A-86DA-3949E2961679}"/>
              </a:ext>
            </a:extLst>
          </p:cNvPr>
          <p:cNvSpPr txBox="1"/>
          <p:nvPr userDrawn="1"/>
        </p:nvSpPr>
        <p:spPr>
          <a:xfrm>
            <a:off x="9338760" y="1743730"/>
            <a:ext cx="1943289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endParaRPr lang="ru-RU" sz="1000" b="1" spc="20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600"/>
              </a:spcBef>
            </a:pP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" sz="900" spc="15" dirty="0" err="1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StudioCS</a:t>
            </a:r>
            <a:r>
              <a:rPr lang="en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</a:t>
            </a:r>
          </a:p>
        </p:txBody>
      </p:sp>
      <p:grpSp>
        <p:nvGrpSpPr>
          <p:cNvPr id="34" name="object 36"/>
          <p:cNvGrpSpPr/>
          <p:nvPr userDrawn="1"/>
        </p:nvGrpSpPr>
        <p:grpSpPr>
          <a:xfrm>
            <a:off x="10250504" y="6079100"/>
            <a:ext cx="914402" cy="493545"/>
            <a:chOff x="8240928" y="6454049"/>
            <a:chExt cx="1290320" cy="701675"/>
          </a:xfrm>
        </p:grpSpPr>
        <p:sp>
          <p:nvSpPr>
            <p:cNvPr id="35" name="object 37"/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/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Прямоугольник 37"/>
          <p:cNvSpPr/>
          <p:nvPr userDrawn="1"/>
        </p:nvSpPr>
        <p:spPr>
          <a:xfrm>
            <a:off x="4522829" y="5501880"/>
            <a:ext cx="6096000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</a:t>
            </a:r>
            <a:r>
              <a:rPr lang="ru-RU" sz="1000" b="1" spc="-4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</a:t>
            </a:r>
            <a:r>
              <a:rPr lang="ru-RU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</a:t>
            </a:r>
            <a:r>
              <a:rPr lang="en" sz="1000" b="1" spc="20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b="1" spc="20" dirty="0">
              <a:solidFill>
                <a:srgbClr val="0000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473075">
              <a:lnSpc>
                <a:spcPts val="1019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 PRO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473075">
              <a:lnSpc>
                <a:spcPts val="1019"/>
              </a:lnSpc>
              <a:spcBef>
                <a:spcPts val="600"/>
              </a:spcBef>
            </a:pPr>
            <a:r>
              <a:rPr lang="en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ElectriCS PRO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Авиация</a:t>
            </a:r>
            <a:endParaRPr lang="en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="" xmlns:a16="http://schemas.microsoft.com/office/drawing/2014/main" id="{867EBFF8-D3FF-1A46-B692-C818E155BEE5}"/>
              </a:ext>
            </a:extLst>
          </p:cNvPr>
          <p:cNvSpPr/>
          <p:nvPr userDrawn="1"/>
        </p:nvSpPr>
        <p:spPr>
          <a:xfrm>
            <a:off x="9338760" y="1638444"/>
            <a:ext cx="1872000" cy="54000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object 36">
            <a:extLst>
              <a:ext uri="{FF2B5EF4-FFF2-40B4-BE49-F238E27FC236}">
                <a16:creationId xmlns="" xmlns:a16="http://schemas.microsoft.com/office/drawing/2014/main" id="{867EBFF8-D3FF-1A46-B692-C818E155BEE5}"/>
              </a:ext>
            </a:extLst>
          </p:cNvPr>
          <p:cNvSpPr/>
          <p:nvPr userDrawn="1"/>
        </p:nvSpPr>
        <p:spPr>
          <a:xfrm>
            <a:off x="7290780" y="1910692"/>
            <a:ext cx="1316649" cy="45719"/>
          </a:xfrm>
          <a:custGeom>
            <a:avLst/>
            <a:gdLst/>
            <a:ahLst/>
            <a:cxnLst/>
            <a:rect l="l" t="t" r="r" b="b"/>
            <a:pathLst>
              <a:path w="1832610" h="53975">
                <a:moveTo>
                  <a:pt x="1832330" y="0"/>
                </a:moveTo>
                <a:lnTo>
                  <a:pt x="0" y="0"/>
                </a:lnTo>
                <a:lnTo>
                  <a:pt x="0" y="53581"/>
                </a:lnTo>
                <a:lnTo>
                  <a:pt x="1832330" y="53581"/>
                </a:lnTo>
                <a:lnTo>
                  <a:pt x="1832330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7215292" y="1662188"/>
            <a:ext cx="1140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en" sz="1000" b="1" spc="25" dirty="0">
                <a:solidFill>
                  <a:srgbClr val="0000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AUTOMATICS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7674" y="467024"/>
            <a:ext cx="10658475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err="1"/>
              <a:t>СиСофт</a:t>
            </a:r>
            <a:r>
              <a:rPr lang="ru-RU" dirty="0"/>
              <a:t> </a:t>
            </a:r>
            <a:r>
              <a:rPr lang="ru-RU" dirty="0" err="1"/>
              <a:t>Девелопмент</a:t>
            </a:r>
            <a:endParaRPr lang="ru-RU" dirty="0"/>
          </a:p>
        </p:txBody>
      </p:sp>
      <p:sp>
        <p:nvSpPr>
          <p:cNvPr id="43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054231"/>
            <a:ext cx="10645775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УНИКАЛЬНЫЕ ТЕХНОЛОГИИ В ОБЛАСТИ САПР, ТИМ</a:t>
            </a:r>
            <a:r>
              <a:rPr lang="en-US" dirty="0"/>
              <a:t>/BIM, PLM</a:t>
            </a:r>
            <a:endParaRPr lang="ru-RU" dirty="0"/>
          </a:p>
        </p:txBody>
      </p:sp>
      <p:sp>
        <p:nvSpPr>
          <p:cNvPr id="45" name="Текст 10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0475427" y="1291719"/>
            <a:ext cx="2286000" cy="22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РОССИЙСКИЕ РАЗРАБОТКИ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51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971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7355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object 36"/>
          <p:cNvGrpSpPr/>
          <p:nvPr userDrawn="1"/>
        </p:nvGrpSpPr>
        <p:grpSpPr>
          <a:xfrm>
            <a:off x="10250504" y="6079100"/>
            <a:ext cx="914402" cy="493545"/>
            <a:chOff x="8240928" y="6454049"/>
            <a:chExt cx="1290320" cy="701675"/>
          </a:xfrm>
        </p:grpSpPr>
        <p:sp>
          <p:nvSpPr>
            <p:cNvPr id="35" name="object 37"/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/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7674" y="467024"/>
            <a:ext cx="10658475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err="1"/>
              <a:t>СиСофт</a:t>
            </a:r>
            <a:r>
              <a:rPr lang="ru-RU" dirty="0"/>
              <a:t> </a:t>
            </a:r>
            <a:r>
              <a:rPr lang="ru-RU" dirty="0" err="1"/>
              <a:t>Девелопмент</a:t>
            </a:r>
            <a:endParaRPr lang="ru-RU" dirty="0"/>
          </a:p>
        </p:txBody>
      </p:sp>
      <p:sp>
        <p:nvSpPr>
          <p:cNvPr id="43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054231"/>
            <a:ext cx="10645775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УНИКАЛЬНЫЕ ТЕХНОЛОГИИ В ОБЛАСТИ САПР, ТИМ</a:t>
            </a:r>
            <a:r>
              <a:rPr lang="en-US" dirty="0"/>
              <a:t>/BIM, PLM</a:t>
            </a:r>
            <a:endParaRPr lang="ru-RU" dirty="0"/>
          </a:p>
        </p:txBody>
      </p:sp>
      <p:sp>
        <p:nvSpPr>
          <p:cNvPr id="45" name="Текст 10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0475427" y="1291719"/>
            <a:ext cx="2286000" cy="22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РОССИЙСКИЕ РАЗРАБОТКИ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51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00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>
          <p15:clr>
            <a:srgbClr val="FBAE40"/>
          </p15:clr>
        </p15:guide>
        <p15:guide id="2" pos="7355">
          <p15:clr>
            <a:srgbClr val="FBAE40"/>
          </p15:clr>
        </p15:guide>
        <p15:guide id="3" orient="horz" pos="4133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1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738" y="458385"/>
            <a:ext cx="9452737" cy="450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054232"/>
            <a:ext cx="9426575" cy="252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43739" y="3979578"/>
            <a:ext cx="11300586" cy="1421467"/>
          </a:xfrm>
          <a:prstGeom prst="rect">
            <a:avLst/>
          </a:prstGeom>
        </p:spPr>
        <p:txBody>
          <a:bodyPr/>
          <a:lstStyle>
            <a:lvl1pPr marL="0" indent="0" algn="just">
              <a:buFont typeface="Arial" panose="020B0604020202020204" pitchFamily="34" charset="0"/>
              <a:buNone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1" y="1571625"/>
            <a:ext cx="11274424" cy="76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2605088"/>
            <a:ext cx="11274425" cy="1081087"/>
          </a:xfrm>
          <a:prstGeom prst="rect">
            <a:avLst/>
          </a:prstGeom>
        </p:spPr>
        <p:txBody>
          <a:bodyPr/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1989 год основания «CSoft» (ранее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Консистент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Софтвэа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собственных разработок в области САПР, геоинформационных систем и систем документооборота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1 000 0000 выданных лицензий на программное обеспечение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35 000 предприятий по всему миру используют программные продукты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27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984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9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738" y="458385"/>
            <a:ext cx="9452737" cy="450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054232"/>
            <a:ext cx="9426575" cy="252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1" y="1571625"/>
            <a:ext cx="11274424" cy="1739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443738" y="3574167"/>
            <a:ext cx="11300587" cy="695215"/>
          </a:xfrm>
          <a:prstGeom prst="roundRect">
            <a:avLst/>
          </a:prstGeom>
          <a:solidFill>
            <a:schemeClr val="lt1"/>
          </a:solidFill>
          <a:ln w="25400" cap="rnd">
            <a:solidFill>
              <a:srgbClr val="D0DE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819" y="4611636"/>
            <a:ext cx="11274424" cy="1365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33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056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 userDrawn="1"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8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738" y="458385"/>
            <a:ext cx="9452737" cy="450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6766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17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1054232"/>
            <a:ext cx="9426575" cy="252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443738" y="1522079"/>
            <a:ext cx="4935537" cy="442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</a:t>
            </a:r>
          </a:p>
          <a:p>
            <a:pPr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978716" y="1522079"/>
            <a:ext cx="5684548" cy="3763075"/>
          </a:xfrm>
          <a:prstGeom prst="roundRect">
            <a:avLst>
              <a:gd name="adj" fmla="val 4347"/>
            </a:avLst>
          </a:prstGeom>
          <a:solidFill>
            <a:schemeClr val="lt1"/>
          </a:solidFill>
          <a:ln w="25400" cap="rnd">
            <a:solidFill>
              <a:srgbClr val="D0DE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 Российский разработчик и интегратор программного обеспечения для рынка САПР в области промышленного и гражданского строительства, архитектурного проектирования, землеустройства и ГИС, машиностроения, электронного документооборота, обработки сканированных чертежей, векторизации и гибридного редактирования.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6377449"/>
            <a:ext cx="1216336" cy="245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CSDEV.RU</a:t>
            </a:r>
            <a:endParaRPr lang="ru-RU" dirty="0"/>
          </a:p>
        </p:txBody>
      </p:sp>
      <p:sp>
        <p:nvSpPr>
          <p:cNvPr id="20" name="Holder 6"/>
          <p:cNvSpPr txBox="1">
            <a:spLocks/>
          </p:cNvSpPr>
          <p:nvPr userDrawn="1"/>
        </p:nvSpPr>
        <p:spPr>
          <a:xfrm>
            <a:off x="11388091" y="6377944"/>
            <a:ext cx="304564" cy="25274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552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47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0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5" r:id="rId3"/>
    <p:sldLayoutId id="2147483654" r:id="rId4"/>
    <p:sldLayoutId id="2147483666" r:id="rId5"/>
    <p:sldLayoutId id="2147483671" r:id="rId6"/>
    <p:sldLayoutId id="2147483655" r:id="rId7"/>
    <p:sldLayoutId id="2147483657" r:id="rId8"/>
    <p:sldLayoutId id="2147483658" r:id="rId9"/>
    <p:sldLayoutId id="2147483667" r:id="rId10"/>
    <p:sldLayoutId id="2147483668" r:id="rId11"/>
    <p:sldLayoutId id="2147483670" r:id="rId12"/>
    <p:sldLayoutId id="2147483659" r:id="rId13"/>
    <p:sldLayoutId id="2147483660" r:id="rId14"/>
    <p:sldLayoutId id="2147483661" r:id="rId15"/>
    <p:sldLayoutId id="2147483662" r:id="rId16"/>
    <p:sldLayoutId id="2147483672" r:id="rId17"/>
    <p:sldLayoutId id="2147483650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42299" y="2167615"/>
            <a:ext cx="8068655" cy="3027380"/>
          </a:xfrm>
        </p:spPr>
        <p:txBody>
          <a:bodyPr/>
          <a:lstStyle/>
          <a:p>
            <a:r>
              <a:rPr lang="ru-RU" sz="3000" dirty="0"/>
              <a:t>Применение российских ТИМ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ru-RU" sz="3000" dirty="0"/>
              <a:t>как составляющей рынка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ru-RU" sz="3000" dirty="0"/>
              <a:t>отечественного ПО 2024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62942" y="6251658"/>
            <a:ext cx="2805112" cy="263525"/>
          </a:xfrm>
        </p:spPr>
        <p:txBody>
          <a:bodyPr/>
          <a:lstStyle/>
          <a:p>
            <a:r>
              <a:rPr lang="en-US" dirty="0"/>
              <a:t>CSDEV.RU/+7 (495) 069-44-44 </a:t>
            </a:r>
            <a:endParaRPr lang="en-US" sz="1400" dirty="0">
              <a:latin typeface="Tahoma"/>
              <a:cs typeface="Tahoma"/>
            </a:endParaRPr>
          </a:p>
          <a:p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1"/>
          </p:nvPr>
        </p:nvSpPr>
        <p:spPr>
          <a:xfrm>
            <a:off x="460647" y="4168263"/>
            <a:ext cx="8425709" cy="483765"/>
          </a:xfrm>
        </p:spPr>
        <p:txBody>
          <a:bodyPr/>
          <a:lstStyle/>
          <a:p>
            <a:r>
              <a:rPr lang="ru-RU" dirty="0"/>
              <a:t>ОТЧЕТ ПО МАРКЕТИНГОВОМУ ИССЛЕДОВАНИЮ</a:t>
            </a:r>
          </a:p>
        </p:txBody>
      </p:sp>
      <p:sp>
        <p:nvSpPr>
          <p:cNvPr id="6" name="object 5"/>
          <p:cNvSpPr/>
          <p:nvPr/>
        </p:nvSpPr>
        <p:spPr>
          <a:xfrm>
            <a:off x="557002" y="3980380"/>
            <a:ext cx="2404139" cy="68394"/>
          </a:xfrm>
          <a:custGeom>
            <a:avLst/>
            <a:gdLst/>
            <a:ahLst/>
            <a:cxnLst/>
            <a:rect l="l" t="t" r="r" b="b"/>
            <a:pathLst>
              <a:path w="2656204" h="75564">
                <a:moveTo>
                  <a:pt x="2656105" y="0"/>
                </a:moveTo>
                <a:lnTo>
                  <a:pt x="0" y="0"/>
                </a:lnTo>
                <a:lnTo>
                  <a:pt x="0" y="75107"/>
                </a:lnTo>
                <a:lnTo>
                  <a:pt x="2656105" y="75107"/>
                </a:lnTo>
                <a:lnTo>
                  <a:pt x="26561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617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08793" y="2143714"/>
            <a:ext cx="11174413" cy="914494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исследовании приняли участие представители отрасли строительства, тяжелой промышленности, сферы образования. Почти половина респондентов (46,4%) представляла компании с численностью сотрудников более 100 человек (Таблица 1). Относительное большинство в выборке составили проектные организации (43,7%) (Таблица 2). Косвенно эти данные могут свидетельствовать о том, что крупные компании (обладающие ресурсами), а также проектные организации (ежедневно использующие инструменты автоматизации проектирования) являются «проводниками» российских решений, в частности, ТИМ/BIM на отечественном рынке.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2.2. КОЛИЧЕСТВЕННЫЕ И КАЧЕСТВЕННЫЕ ПОКАЗАТЕЛИ СОСТАВА АУДИТОРИИ РЕСПОНДЕНТОВ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63465"/>
              </p:ext>
            </p:extLst>
          </p:nvPr>
        </p:nvGraphicFramePr>
        <p:xfrm>
          <a:off x="550864" y="3483639"/>
          <a:ext cx="5417858" cy="222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8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8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16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Численность предприятий респондентов</a:t>
                      </a:r>
                      <a:endParaRPr lang="ru-RU" sz="10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Свыше</a:t>
                      </a:r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500 </a:t>
                      </a:r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человек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,9%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</a:t>
                      </a:r>
                      <a:r>
                        <a:rPr lang="ru-RU" sz="9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50 человек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23,2%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500 человек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20,5%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100 человек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15,1%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Отказ от ответа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Затрудняюсь ответить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6,9%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274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332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60551"/>
              </p:ext>
            </p:extLst>
          </p:nvPr>
        </p:nvGraphicFramePr>
        <p:xfrm>
          <a:off x="6197134" y="3483636"/>
          <a:ext cx="5444004" cy="2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6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8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37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Распределение респондентов по отраслям</a:t>
                      </a:r>
                      <a:endParaRPr lang="ru-RU" sz="10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Проектная организация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752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Тяжелая промышленность (в </a:t>
                      </a:r>
                      <a:r>
                        <a:rPr lang="ru-RU" sz="9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добывающая и обрабатывающая)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13,0%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Строительство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Энергетика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Инжиниринг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Другое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Отказ от ответа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7,8%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332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Текст 3"/>
          <p:cNvSpPr txBox="1">
            <a:spLocks/>
          </p:cNvSpPr>
          <p:nvPr/>
        </p:nvSpPr>
        <p:spPr>
          <a:xfrm>
            <a:off x="459329" y="3219761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1</a:t>
            </a: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6126600" y="3219760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2</a:t>
            </a:r>
          </a:p>
        </p:txBody>
      </p:sp>
    </p:spTree>
    <p:extLst>
      <p:ext uri="{BB962C8B-B14F-4D97-AF65-F5344CB8AC3E}">
        <p14:creationId xmlns:p14="http://schemas.microsoft.com/office/powerpoint/2010/main" val="22406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2.3. ИСПОЛЬЗОВАНИЕ РОССИЙСКОГО ПО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57612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2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120109"/>
            <a:ext cx="9517062" cy="3215566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раздел опроса продемонстрировал, что российским софтом пользуется значительное количество респондентов, при этом уход зарубежных вендоров усилил этот тренд, уже существовавший ранее. Как сообщили три четверти респондентов (75,3%), в настоящий момент их компании применяют российские цифровые решения.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пользования разнятся. Более четверти (27,2%) применяет российское ПО в качестве традиционного инструмента, а для 23,2% эти решения стали инструментом модернизации предприятия. Последнее, в частности, может свидетельствовать о соответствующем уровне качества российских разработок, обладающих потенциалом для модернизации. Значительное число (102 человека, то есть 43,6% респондентов) сообщили о переходе на отечественный софт в связи с импортозамещением. Этой группе был задан вопрос о финансовом результате перехода. О наличии такового сообщили 14,7%, уверенность в том, что финансовый результат будет получен в течение нескольких последующих лет выразили 23,5%. Остальные (61,8%) выбрали ответ «Финансовый результат сомнителен». Вероятно, на такой ответ может влиять факт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вынужденности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замены уже привычного продукта (либо приобретения дополнительного решения).</a:t>
            </a:r>
          </a:p>
        </p:txBody>
      </p:sp>
    </p:spTree>
    <p:extLst>
      <p:ext uri="{BB962C8B-B14F-4D97-AF65-F5344CB8AC3E}">
        <p14:creationId xmlns:p14="http://schemas.microsoft.com/office/powerpoint/2010/main" val="25934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120108"/>
            <a:ext cx="11174412" cy="780735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ответивших «Нет» на вопрос о том, применяется ли на их предприятиях отечественное ПО, примерно  12%, а по 12,7% соответственно планируют или не планируют внедрять российское программное обеспечение. При этом стимулом для подавляющего большинства планирующих использование является импортозамещение (рис. 1).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2.3. ИСПОЛЬЗОВАНИЕ РОССИЙСКОГО ПО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5" y="3577595"/>
            <a:ext cx="5597150" cy="2482373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3459265" y="3273513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1</a:t>
            </a:r>
          </a:p>
        </p:txBody>
      </p:sp>
    </p:spTree>
    <p:extLst>
      <p:ext uri="{BB962C8B-B14F-4D97-AF65-F5344CB8AC3E}">
        <p14:creationId xmlns:p14="http://schemas.microsoft.com/office/powerpoint/2010/main" val="34434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120108"/>
            <a:ext cx="5471850" cy="4441030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ТИМ\BIM-решения тесно связаны с системами автоматизации управления и производственных процессов. Эти связи могут формироваться как на уровне структуры, так и на уровне обмена информацией. Кроме того, расширение использования российских платформ автоматизации может оказать синергетический эффект на распространение и развитие ТИМ. Респондентам, эксплуатирующим российское ПО, было предложено указать классы программных продуктов для автоматизации управления и производственных процессов, которые используются в их компаниях.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числу наиболее востребованных классов ПО для автоматизации управления и производственных процессов результаты исследования позволяют отнести системы автоматизированного проектирования (67,6% респондентов, работающих с российским ПО, используют их в компании) и средства информационного моделирования зданий и сооружений (55,2%) (рис. 2). Можно предположить, что применение CAD в свое время сформировало традицию автоматизации проектирования, развитие которой сейчас все активнее осуществляют ТИМ/BIM.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более четверти (27,8%) респондентов, применяющих российское ПО, пользуются в компании 3 и более программными продуктами. Чаще всего применяются 5 и более решений (Таблица 3).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2.3.1. КЛАССЫ И КОЛИЧЕСТВО ИСПОЛЬЗУЕМЫХ РОССИЙСКИХ ПРОГРАММНЫХ ПРОДУКТОВ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14267"/>
              </p:ext>
            </p:extLst>
          </p:nvPr>
        </p:nvGraphicFramePr>
        <p:xfrm>
          <a:off x="6217035" y="2382743"/>
          <a:ext cx="5424104" cy="224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7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93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070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одновременно применяемых российских программных продуктов для автоматизации управления и производственных процессов</a:t>
                      </a:r>
                      <a:endParaRPr lang="ru-RU" sz="10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и более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,6%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752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10,0%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Затрудняюсь ответить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55,0%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231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Текст 3"/>
          <p:cNvSpPr txBox="1">
            <a:spLocks/>
          </p:cNvSpPr>
          <p:nvPr/>
        </p:nvSpPr>
        <p:spPr>
          <a:xfrm>
            <a:off x="6106048" y="2120112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3</a:t>
            </a:r>
          </a:p>
        </p:txBody>
      </p:sp>
    </p:spTree>
    <p:extLst>
      <p:ext uri="{BB962C8B-B14F-4D97-AF65-F5344CB8AC3E}">
        <p14:creationId xmlns:p14="http://schemas.microsoft.com/office/powerpoint/2010/main" val="9454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120108"/>
            <a:ext cx="11174412" cy="558983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Схожие результаты дал опрос респондентов, использующих зарубежное ПО. Наибольшее количество ответов относится к применению 5 и более решений (Таблица 4).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2.3.1. КЛАССЫ И КОЛИЧЕСТВО ИСПОЛЬЗУЕМЫХ РОССИЙСКИХ ПРОГРАММНЫХ ПРОДУКТОВ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464230" y="2593552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200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43585"/>
              </p:ext>
            </p:extLst>
          </p:nvPr>
        </p:nvGraphicFramePr>
        <p:xfrm>
          <a:off x="550863" y="2860651"/>
          <a:ext cx="5417859" cy="201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3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5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7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070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одновременно применяемых</a:t>
                      </a:r>
                      <a:r>
                        <a:rPr lang="en-US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зарубежных программных продуктов для автоматизации управления и производственных процессов</a:t>
                      </a:r>
                      <a:endParaRPr lang="ru-RU" sz="8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и более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752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6" y="2790729"/>
            <a:ext cx="5164853" cy="3610321"/>
          </a:xfrm>
          <a:prstGeom prst="rect">
            <a:avLst/>
          </a:prstGeom>
        </p:spPr>
      </p:pic>
      <p:sp>
        <p:nvSpPr>
          <p:cNvPr id="17" name="Текст 3"/>
          <p:cNvSpPr txBox="1">
            <a:spLocks/>
          </p:cNvSpPr>
          <p:nvPr/>
        </p:nvSpPr>
        <p:spPr>
          <a:xfrm>
            <a:off x="6111035" y="2593552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2</a:t>
            </a:r>
          </a:p>
        </p:txBody>
      </p:sp>
    </p:spTree>
    <p:extLst>
      <p:ext uri="{BB962C8B-B14F-4D97-AF65-F5344CB8AC3E}">
        <p14:creationId xmlns:p14="http://schemas.microsoft.com/office/powerpoint/2010/main" val="23354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441648"/>
            <a:ext cx="5481898" cy="3527068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изучения степени использования тех или иных программных продуктов респондентам был предложен список из наиболее распространенных сегодня российских решений в области инженерного ПО (в том числе ТИМ/BIM). Результаты отражены в Таблице 5.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частым ответом стал ответ «Model Studio CS на Платформе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anoCAD» – об этом заявили 45,6 процента респондентов, в принципе использующих классы российского ПО, приведенные на рис. 2.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099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2.3.2. ИСПОЛЬЗОВАНИЕ КОНКРЕТНЫХ ПРОГРАММНЫХ ПРОДУКТОВ, ИХ КОМПЛЕКСНОЕ ПРИМЕНЕНИЕ </a:t>
            </a:r>
            <a:br>
              <a:rPr lang="ru-RU" dirty="0"/>
            </a:br>
            <a:r>
              <a:rPr lang="ru-RU" dirty="0"/>
              <a:t>И СПОСОБЫ ИНТЕГРАЦИИ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6131584" y="2441648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5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42689"/>
              </p:ext>
            </p:extLst>
          </p:nvPr>
        </p:nvGraphicFramePr>
        <p:xfrm>
          <a:off x="6218217" y="2736833"/>
          <a:ext cx="5417859" cy="224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070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Количественные показатели использования конкретных программных продуктов (несколько вариантов)</a:t>
                      </a:r>
                      <a:endParaRPr lang="ru-RU" sz="8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Studio CS на Платформе </a:t>
                      </a:r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anoCAD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45,6%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752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Компас-3</a:t>
                      </a:r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22,0%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Renga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ABViewer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T-FLEX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используем ни один из них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37,2%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441648"/>
            <a:ext cx="11174412" cy="134658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подавляющее большинство опрошенных, использующих указанные продукты (83 из 157) указали, что их компании применяют эти решения комплексно (рис. 3).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 тенденция может служить еще одним аргументом в пользу создания российского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интероперабельного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и решений для оптимизации интеграции инструментов разных производителей, поскольку в данный момент наиболее популярным решением для интеграции остается IFC. Отметим, что, по мнению ряда экспертов, этот формат управления данными сейчас не в полной мере отвечает задачам цифровизации, стоящими перед отечественной строительной отраслью. В категории «Другое» респонденты давали такие ответы, как «Через CADLib» и «Все само работает» (Таблица 6).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099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2.3.2. ИСПОЛЬЗОВАНИЕ КОНКРЕТНЫХ ПРОГРАММНЫХ ПРОДУКТОВ, ИХ КОМПЛЕКСНОЕ ПРИМЕНЕНИЕ </a:t>
            </a:r>
            <a:br>
              <a:rPr lang="ru-RU" dirty="0"/>
            </a:br>
            <a:r>
              <a:rPr lang="ru-RU" dirty="0"/>
              <a:t>И СПОСОБЫ ИНТЕГРАЦИИ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6136646" y="3788229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6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54963"/>
              </p:ext>
            </p:extLst>
          </p:nvPr>
        </p:nvGraphicFramePr>
        <p:xfrm>
          <a:off x="6223279" y="4083414"/>
          <a:ext cx="5417859" cy="225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9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6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Способы интеграции программных продуктов разных производителей</a:t>
                      </a:r>
                      <a:endParaRPr lang="ru-RU" sz="8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Через </a:t>
                      </a:r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IFC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39,8%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752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Другое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38,6%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помощью редактируемого формата, обеспечивающего </a:t>
                      </a:r>
                      <a:r>
                        <a:rPr lang="ru-RU" sz="9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бесшовность</a:t>
                      </a:r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передачи данных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Через </a:t>
                      </a:r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API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Перенабираю</a:t>
                      </a:r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данные руками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10,8%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формате офисных приложений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10,8%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7" y="4043605"/>
            <a:ext cx="4613991" cy="2392874"/>
          </a:xfrm>
          <a:prstGeom prst="rect">
            <a:avLst/>
          </a:prstGeom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459328" y="3788229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3</a:t>
            </a:r>
          </a:p>
        </p:txBody>
      </p:sp>
    </p:spTree>
    <p:extLst>
      <p:ext uri="{BB962C8B-B14F-4D97-AF65-F5344CB8AC3E}">
        <p14:creationId xmlns:p14="http://schemas.microsoft.com/office/powerpoint/2010/main" val="42433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441649"/>
            <a:ext cx="11174412" cy="814018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Подавляющее большинство опрошенных, чьи компании используют указанные отечественные решения, в целом удовлетворено тем, насколько эти продукты соответствуют задачам компании. Часть респондентов сообщает об определенных сложностях при внедрении и эксплуатации ПО. Лишь 17,8% сообщили о том, что данное ПО не удовлетворяет их запросам (Таблица 7).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099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2.3.3. УДОВЛЕТВОРЕННОСТЬ ПРИ ИСПОЛЬЗОВАНИИ ОТЕЧЕСТВЕННОГО ПО И НАПРАВЛЕНИЯ ЕГО УЛУЧШЕНИЯ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3300437" y="3205427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7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47744"/>
              </p:ext>
            </p:extLst>
          </p:nvPr>
        </p:nvGraphicFramePr>
        <p:xfrm>
          <a:off x="3387070" y="3500612"/>
          <a:ext cx="5417859" cy="166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9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6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Степень удовлетворенности применяемым российским ПО</a:t>
                      </a:r>
                      <a:endParaRPr lang="ru-RU" sz="8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Удовлетворяет, но есть сложности в эксплуатации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752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Удовлетворяет, но есть сложности при внедрении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Удовлетворяет полностью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24,2%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удовлетворяет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17,8%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9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441649"/>
            <a:ext cx="11174412" cy="814018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в качестве направлений улучшения российских разработок (рис. 4) респонденты группы использующих указанные выше продукты часто (50,6%) выбирали ответ, касающийся совместимости решений с продуктами других производителей.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099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2.3.3. УДОВЛЕТВОРЕННОСТЬ ПРИ ИСПОЛЬЗОВАНИИ ОТЕЧЕСТВЕННОГО ПО И НАПРАВЛЕНИЯ ЕГО УЛУЧШЕНИЯ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2625898" y="3038556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4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6068065"/>
            <a:ext cx="11174412" cy="311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фактор также является аргументом в пользу создания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интероперабельного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и бесшовной цифровой среды для российских решений.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80" y="3305908"/>
            <a:ext cx="6854339" cy="26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441648"/>
            <a:ext cx="5471850" cy="335625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Напомним, что о компаниях, не использующих российское программное обеспечение, сообщили 82 из 332 опрошенных (Таблица 8). Одним из самых популярных из предложенных ответов (34,1%) на вопрос, почему был сделан такой выбор, стало то, что импортное ПО закрывает задачи предприятия. Также значительная часть респондентов (23%) указала на недостаточный для них функционал российских решений. Еще 23% выбрали ответ «Другое», отметив, что «Есть возможность использования нелицензионного ПО» (по сути, пиратства) и «Партнеры за рубежом не воспринимают российское ПО».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724342"/>
            <a:ext cx="11297242" cy="244354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ru-RU" dirty="0"/>
              <a:t>2.4. ИСПОЛЬЗОВАНИЕ ЗАРУБЕЖНОГО ПО</a:t>
            </a:r>
          </a:p>
          <a:p>
            <a:pPr>
              <a:lnSpc>
                <a:spcPts val="1500"/>
              </a:lnSpc>
            </a:pPr>
            <a:r>
              <a:rPr lang="ru-RU" dirty="0"/>
              <a:t>2.4.1. ПРИЧИНЫ НЕИСПОЛЬЗОВАНИЯ РОССИЙСКОГО ПО/ИСПОЛЬЗОВАНИЯ ЗАРУБЕЖНОГО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136646" y="2425631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8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18578"/>
              </p:ext>
            </p:extLst>
          </p:nvPr>
        </p:nvGraphicFramePr>
        <p:xfrm>
          <a:off x="6223279" y="2720816"/>
          <a:ext cx="5417859" cy="280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8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6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Причины использования импортного ПО (несколько вариантов)</a:t>
                      </a:r>
                      <a:endParaRPr lang="ru-RU" sz="8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Компания закрывает задачи с помощью импортного ПО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34,1%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752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Российский продукт существует, но решает задачи не полностью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28,0%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приобретение российского продукта слишком велики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15,9%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рынке нет российского продукта, решающего задачи компании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14,6%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внедрение слишком велики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Ждем возврата официального лицензирования западного ПО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9,8%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Российский продукт находится в стадии разработки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эксплуатацию слишком велики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Другое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28,0%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Оглавление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432" y="1303247"/>
            <a:ext cx="10883886" cy="510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2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………………………………………………………………………………………………………………………………………………………………………………………………………….…..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</a:t>
            </a:r>
            <a:endParaRPr lang="ru-RU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89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ГЛАВА 1. ОБЩАЯ ХАРАКТЕРИСТИКА РОССИЙСКИХ ТИМ-РЕШЕНИЙ НА РОССИЙСКОМ РЫНКЕ</a:t>
            </a:r>
            <a:r>
              <a:rPr lang="en-US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…………………………………………………...................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72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Отечественные ТИМ-решения: понятие и сущность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72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</a:t>
            </a:r>
            <a:r>
              <a:rPr lang="en-US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Отечественный рынок ТИМ/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BIM-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37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ГЛАВА 2. АНАЛИЗ И ОЦЕНКА РЕЗУЛЬТАТОВ ИССЛЕДОВАНИЯ</a:t>
            </a:r>
            <a:r>
              <a:rPr lang="en-US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………………………………………………………………………………………………………………………..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Предпосылки к проведению исследования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………………………………………………………………………………………………………………………………………………….......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72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Количественные и качественные показатели состава аудитории респондентов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72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российского ПО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………………………………………………………………………………………………………………………………………………………………………….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2.3.1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Классы и количество используемых российских программных продуктов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………………………………………………………………………………………………………..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2.3.2.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конкретных программных продуктов, их комплексное применение и способы интеграции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2.3.3.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Удовлетворенность при использовании отечественного ПО и направления его улучшения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зарубежного ПО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………………………………………………………………………………………………………………………………………………………………………..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2.4.1.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неиспользования российского ПО/использования зарубежного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</a:t>
            </a:r>
            <a:b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2.4.1.1.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Слишком дорогие либо отсутствующие российские продукты, необходимые компаниям, применяющим импортное ПО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………………………....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 рынка отечественного программного обеспечения, по оценке респондентов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..……………………………………………………………………………………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2.6.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эффективные меры поддержки развития рынка российского программного обеспечения, по мнению респондентов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2.7.1.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оценка результатов исследования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2.7.2.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результаты исследования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……………………………………………………………………………………………………………………………………………………………….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2.7.3.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стратегические направления развития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ru-RU" sz="1200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5590">
              <a:lnSpc>
                <a:spcPts val="1700"/>
              </a:lnSpc>
            </a:pP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БИБЛИОГРАФИЧЕСКИЙ СПИСОК</a:t>
            </a:r>
            <a:r>
              <a:rPr lang="en-US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………………………………………………………………………………………………………………………………………………………………………….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</a:t>
            </a:r>
            <a:r>
              <a:rPr lang="en-US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ru-RU" sz="12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54366" y="1303247"/>
            <a:ext cx="452968" cy="510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290" algn="r">
              <a:lnSpc>
                <a:spcPts val="1700"/>
              </a:lnSpc>
            </a:pP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marR="47290" algn="r">
              <a:lnSpc>
                <a:spcPts val="1700"/>
              </a:lnSpc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  <a:p>
            <a:pPr marR="47290" algn="r">
              <a:lnSpc>
                <a:spcPts val="1700"/>
              </a:lnSpc>
            </a:pP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1200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7290" algn="r">
              <a:lnSpc>
                <a:spcPts val="1700"/>
              </a:lnSpc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en-US" sz="1200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47290" algn="r">
              <a:lnSpc>
                <a:spcPts val="1700"/>
              </a:lnSpc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</a:p>
          <a:p>
            <a:pPr marR="47290" algn="r">
              <a:lnSpc>
                <a:spcPts val="1700"/>
              </a:lnSpc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</a:p>
        </p:txBody>
      </p:sp>
      <p:sp>
        <p:nvSpPr>
          <p:cNvPr id="8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199032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12463" y="1253007"/>
            <a:ext cx="541903" cy="516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311023"/>
            <a:ext cx="11174412" cy="628947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Респондентам, давшим ответы о слишком высокой стоимости покупки российского ПО либо отсутствия необходимого отечественного программного обеспечения, были заданы дополнительные вопросы.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популярным ответом (92,3%) на вопрос о том, какие продукты респонденты считают слишком дорогими, стал «Специализированные САПР» (Таблица 9).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среди компаний, не использующих российское ПО выражен запрос на таковые продукты в сфере специализированных САПР (Таблица 10).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101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2.4.1.1. СЛИШКОМ ДОРОГИЕ ЛИБО ОТСУТСТВУЮЩИЕ РОССИЙСКИЕ ПРОДУКТЫ, НЕОБХОДИМЫЕ КОМПАНИЯМ, ПРИМЕНЯЮЩИМ ИМПОРТНОЕ ПО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464230" y="3194340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1200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34578"/>
              </p:ext>
            </p:extLst>
          </p:nvPr>
        </p:nvGraphicFramePr>
        <p:xfrm>
          <a:off x="550863" y="3489525"/>
          <a:ext cx="5417859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8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6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Продукты, затраты на приобретение которых слишком высоки </a:t>
                      </a:r>
                      <a:r>
                        <a:rPr lang="en-US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(несколько вариантов)</a:t>
                      </a:r>
                      <a:endParaRPr lang="ru-RU" sz="8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Специализированные САПР (системы автоматизированного проектирования)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Программное обеспечение для автоматизации управления данными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15,4%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Офисное программное обеспечение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Графические и видеоредакторы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Системы аналитики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Программное обеспечение для управления финансами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Другое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23,1%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Текст 3"/>
          <p:cNvSpPr txBox="1">
            <a:spLocks/>
          </p:cNvSpPr>
          <p:nvPr/>
        </p:nvSpPr>
        <p:spPr>
          <a:xfrm>
            <a:off x="6141548" y="3184292"/>
            <a:ext cx="1274136" cy="292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</a:t>
            </a:r>
            <a:r>
              <a:rPr lang="en-US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1200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15204"/>
              </p:ext>
            </p:extLst>
          </p:nvPr>
        </p:nvGraphicFramePr>
        <p:xfrm>
          <a:off x="6228181" y="3479477"/>
          <a:ext cx="5417859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8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6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Отсутствующее российское ПО для решения задач компании </a:t>
                      </a:r>
                      <a:r>
                        <a:rPr lang="en-US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(несколько вариантов)</a:t>
                      </a:r>
                      <a:endParaRPr lang="ru-RU" sz="8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Специализированные САПР (системы автоматизированного проектирования)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Офисное программное обеспечение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Системы аналитики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Программное обеспечение для управления финансами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16,7%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Программное обеспечение для автоматизации управления данными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Графические и видеоредакторы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Другое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67660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2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325619"/>
            <a:ext cx="9517062" cy="3904360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Процессы, происходящие в сфере разработки, реализации и внедрения отечественного программного обеспечения, в частности – ТИМ, участники рынка воспринимают по-разному. Видение наиболее общей картины позволяет производителям ИТ-решений точнее формировать дальнейшую стратегию своих действий.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Так, на вопрос о достаточности и доступности российского ПО более половины всех респондентов (55,4%) сообщили, что на рынке недостаточно нужных решений (рис. 5). Дальнейший опрос в этой группе показал, что сильнее всего, по мнению респондентов, процесс создания нужного объема программ тормозит недостаточная квалификация разработчиков (39,1%), фактор того, что запрос на российские решения возник недавно (35,9%), и отсутствие у разработчиков заинтересованности в создании решений, в которых опрошенные нуждаются. Ответ «Не хватает финансирования/политических решений» также дало значимое число опрошенных (рис. 6).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две трети всех опрошенных (159 из 332 респондентов) основным препятствием для развития рынка отечественного ПО считают неготовность предприятий к полноценному переходу на российские программные продукты по таким причинам, как высокая стоимость, недостаточная функциональность продуктов, недостаточная квалификация сотрудников предприятий и др. (Таблица 11).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Учитывая, что прошедший стадию становления рынок в дальнейшем должен развиваться во многом благодаря запросам клиентов, можно предположить, что ключом к устранению препятствий, тормозящих расширение ассортимента и функционала российского ПО, является все-таки содействие потребителям в устранении барьеров, мешающих им активно внедрять отечественные разработки.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100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2.5. СОСТОЯНИЕ РЫНКА ОТЕЧЕСТВЕННОГО ПРОГРАММНОГО ОБЕСПЕЧЕНИЯ, ПО ОЦЕНКЕ РЕСПОНДЕНТОВ</a:t>
            </a:r>
          </a:p>
        </p:txBody>
      </p:sp>
    </p:spTree>
    <p:extLst>
      <p:ext uri="{BB962C8B-B14F-4D97-AF65-F5344CB8AC3E}">
        <p14:creationId xmlns:p14="http://schemas.microsoft.com/office/powerpoint/2010/main" val="41559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098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2.5. СОСТОЯНИЕ РЫНКА ОТЕЧЕСТВЕННОГО ПРОГРАММНОГО ОБЕСПЕЧЕНИЯ ПО ОЦЕНКЕ РЕСПОНДЕНТОВ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4" y="2505562"/>
            <a:ext cx="3583317" cy="3637610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464230" y="2139057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5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840156" y="2139057"/>
            <a:ext cx="970188" cy="28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8" y="2421789"/>
            <a:ext cx="5797550" cy="38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102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2.5. СОСТОЯНИЕ РЫНКА ОТЕЧЕСТВЕННОГО ПРОГРАММНОГО ОБЕСПЕЧЕНИЯ ПО ОЦЕНКЕ РЕСПОНДЕНТОВ</a:t>
            </a: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3300436" y="2406507"/>
            <a:ext cx="1281611" cy="295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11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32223"/>
              </p:ext>
            </p:extLst>
          </p:nvPr>
        </p:nvGraphicFramePr>
        <p:xfrm>
          <a:off x="3387070" y="2701692"/>
          <a:ext cx="5417859" cy="207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8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6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baseline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Препятствия к развитию рынка российского ПО (несколько вариантов)</a:t>
                      </a:r>
                      <a:endParaRPr lang="ru-RU" sz="800" b="0" i="0" u="none" strike="noStrike" kern="1200" baseline="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E3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endParaRPr lang="ru-RU" sz="9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готовности предприятий к использованию российского ПО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159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47,9%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единого подхода (терминологии, «правил игры», общего применения) к использованию российского ПО в отрасли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34,3%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нормативно-правовой базы для использования российского ПО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23,2%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700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Затрудняюсь ответить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>
                    <a:solidFill>
                      <a:srgbClr val="D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9,9%</a:t>
                      </a:r>
                      <a:endParaRPr lang="ru-RU" sz="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CE8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4220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332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9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67659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2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098"/>
            <a:ext cx="9970860" cy="5568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2.6. НАИБОЛЕЕ ЭФФЕКТИВНЫЕ МЕРЫ ПОДДЕРЖКИ РАЗВИТИЯ РЫНКА РОССИЙСКОГО ПРОГРАММНОГО ОБЕСПЕЧЕНИЯ, ПО МНЕНИЮ РЕСПОНДЕНТОВ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66726" y="2371310"/>
            <a:ext cx="9517062" cy="307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Многие производители отечественного программного обеспечения получили новые широкие возможности для создания и реализации собственных продуктов лишь недавно в результате ухода с российского рынка западных вендоров и снижения тенденции лоббирования их интересов. Таким образом, можно сказать, что формирование российского рынка ПО происходит прямо сейчас.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Важным аспектом процесса является положение предприятий, много лет использовавших иностранный софт и в настоящий момент реализующих стратегии перехода на российские продукты. Как показали данные нашего исследования, приведенные выше, высокие затраты на приобретение и внедрение новых для компаний российских продуктов часто являются препятствием, особенно заметным в сфере гражданского строительства, где российское ПО внедряется не так активно, как, например, в промышленности. Все это негативно влияет и на динамику создания и совершенствования продуктов производителями.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попросили респондентов ответить на вопрос о том, какую меру поддержки, направленную на преодоление перечисленных барьеров и в итоге на стимулирование роста количества и качества российского программного обеспечения они считают наиболее эффективной (рис. 7).</a:t>
            </a:r>
          </a:p>
        </p:txBody>
      </p:sp>
    </p:spTree>
    <p:extLst>
      <p:ext uri="{BB962C8B-B14F-4D97-AF65-F5344CB8AC3E}">
        <p14:creationId xmlns:p14="http://schemas.microsoft.com/office/powerpoint/2010/main" val="9925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74099"/>
            <a:ext cx="11297242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2.6. НАИБОЛЕЕ ЭФФЕКТИВНЫЕ МЕРЫ ПОДДЕРЖКИ РАЗВИТИЯ РЫНКА РОССИЙСКОГО ПРОГРАММНОГО ОБЕСПЕЧЕНИЯ, ПО МНЕНИЮ РЕСПОНДЕНТОВ</a:t>
            </a: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651867" y="2642716"/>
            <a:ext cx="1281611" cy="311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43" y="2539806"/>
            <a:ext cx="8541215" cy="2840629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466726" y="5673041"/>
            <a:ext cx="11174412" cy="7313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Почти треть опрошенных (29,5%) в первую очередь отметила эффективность предоставления скидки на приобретение программного продукта, каждый пятый (20,8%) указал на действенность государственных субсидий на внедрение отечественного ПО, чуть меньшее число респондентов выбрало реализацию государственных преференций для разработчиков – маркетинговой поддержки, пропаганды, обучения потенциальных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25274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84147"/>
            <a:ext cx="11181809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2.7. ВЫВОДЫ</a:t>
            </a:r>
            <a:br>
              <a:rPr lang="ru-RU" dirty="0"/>
            </a:br>
            <a:r>
              <a:rPr lang="ru-RU" dirty="0"/>
              <a:t>2.7.1 ОБЩАЯ ОЦЕНКА РЕЗУЛЬТАТОВ ИССЛЕДОВАНИЯ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59329" y="3416491"/>
            <a:ext cx="11181809" cy="2443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/>
              <a:t>2.7.2 ОСНОВНЫЕ РЕЗУЛЬТАТЫ ИССЛЕДОВАНИЯ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367660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8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Текст 3"/>
          <p:cNvSpPr txBox="1">
            <a:spLocks/>
          </p:cNvSpPr>
          <p:nvPr/>
        </p:nvSpPr>
        <p:spPr>
          <a:xfrm>
            <a:off x="466727" y="2339868"/>
            <a:ext cx="9517062" cy="8280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200" kern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проведенного исследования «Применение российских ТИМ как составляющей рынка отечественного ПО 2024» можно сделать вывод, что российский рынок ТИМ находится в стадии значительных изменений и переходит на новый этап развития. Значимость этого перехода определяется уходом зарубежных </a:t>
            </a:r>
            <a:r>
              <a:rPr lang="ru-RU" sz="1200" kern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вендоров</a:t>
            </a:r>
            <a:r>
              <a:rPr lang="ru-RU" sz="1200" kern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стратегическим курсом страны на развитие отечественных цифровых технологий.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466726" y="3862566"/>
            <a:ext cx="9517063" cy="2698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Востребованность российского ПО.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Респонденты демонстрируют повышенный интерес, а их компании – положительную динамику в использовании отечественных технологий информационного моделирования. 75.3% респондентов уже используют отечественные решения, в том числе – технологии информационного моделирования, что свидетельствует об активном переходе к российскому ПО.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использования российского ПО.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Использование отечественных решений обусловлено как стратегическими причинами, так и необходимостью модернизации предприятий. 27.2% респондентов отметили, что российское ПО является для них традиционным инструментом, а для 23.2% – средством модернизации.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Преобладающие сферы применения ПО.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востребованными оказались системы автоматизированного проектирования (САПР) и информационного моделирования (ТИМ), что отражает текущие потребности отрасли.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и перспективы.</a:t>
            </a:r>
            <a:r>
              <a:rPr lang="ru-RU" sz="12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Несмотря на удовлетворенность большинства пользователей, существуют определенные барьеры при внедрении и эксплуатации ПО, а также потребность в повышении совместимости российских продуктов разных производителей.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1922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84146"/>
            <a:ext cx="11181809" cy="244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2.7.3. ВОЗМОЖНЫЕ СТРАТЕГИЧЕСКИЕ НАПРАВЛЕНИЯ РАЗВИТИЯ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57609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2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Текст 3"/>
          <p:cNvSpPr txBox="1">
            <a:spLocks/>
          </p:cNvSpPr>
          <p:nvPr/>
        </p:nvSpPr>
        <p:spPr>
          <a:xfrm>
            <a:off x="466726" y="2235182"/>
            <a:ext cx="9517062" cy="3512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Исходя из результатов исследования, можно выделить несколько стратегических направлений для дальнейшего развития отечественного ПО, в том числе – ТИМ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Дальнейшее развитие качества и функциональности.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Повышение качества и расширение функциональных возможностей отечественных решений повысит удовлетворенность пользователей и станет дополнительным стимулом для развития рынка российского ПО.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Фокус на интероперабельность.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Пользователям нужны решения, способные эффективно взаимодействовать с другими системами.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и поддержка пользователей.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повышения результативности внедрения российского ПО важно организовать программы обучения и технической поддержки с целью повышения уровня компетенций пользователей, в частности – в области ТИМ.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Стимулирование развития рынка.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государственной поддержки и субсидирования для стимулирования внедрения отечественного ПО и преодоления финансовых барьеров остаются наиболее востребованным и ожидаемым решением.</a:t>
            </a:r>
          </a:p>
        </p:txBody>
      </p:sp>
    </p:spTree>
    <p:extLst>
      <p:ext uri="{BB962C8B-B14F-4D97-AF65-F5344CB8AC3E}">
        <p14:creationId xmlns:p14="http://schemas.microsoft.com/office/powerpoint/2010/main" val="40242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ЗАКЛЮЧЕНИЕ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5760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1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Текст 3"/>
          <p:cNvSpPr txBox="1">
            <a:spLocks/>
          </p:cNvSpPr>
          <p:nvPr/>
        </p:nvSpPr>
        <p:spPr>
          <a:xfrm>
            <a:off x="466726" y="1522429"/>
            <a:ext cx="9517062" cy="19643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демонстрирует значительный прогресс и перспективы отечественного рынка ПО. Несмотря на определенные трудности, рынок показывает заметный рост и готовность к инновациям. Эффективное внедрение решений, в том числе – в области информационного моделирования способно обеспечить значительное развитие цифровизации в различных отраслях, укрепляя технологический суверенитет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6609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БИБЛИОГРАФИЧЕСКИЙ 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57612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1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Текст 3"/>
          <p:cNvSpPr txBox="1">
            <a:spLocks/>
          </p:cNvSpPr>
          <p:nvPr/>
        </p:nvSpPr>
        <p:spPr>
          <a:xfrm>
            <a:off x="466726" y="1491783"/>
            <a:ext cx="9517062" cy="34721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Нормативно-правовые акты</a:t>
            </a:r>
            <a:endParaRPr lang="ru-RU" sz="1200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E3437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кодекс Российской Федерации от 29.12.2004 № 190-ФЗ (ред. от 25.12.2023) (с изм. и доп., вступ. в силу с 01.02.2024) // Собрание законодательства РФ.</a:t>
            </a:r>
          </a:p>
          <a:p>
            <a:pPr>
              <a:buClr>
                <a:srgbClr val="EE3437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Российской Федерации от 02.03.2019 г. № 234 «О системе управления реализацией национальной программы «Цифровая экономика Российской Федерации» // СПС ГАРАНТ.</a:t>
            </a:r>
          </a:p>
          <a:p>
            <a:pPr>
              <a:buClr>
                <a:srgbClr val="EE3437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 Правительства РФ от 27.12.2021 № 3883-р «Об утверждении стратегического направления в области цифровой трансформации строительной отрасли, городского и жилищно-коммунального хозяйства Российской Федерации до 2030 года». // СПС ГАРАНТ.</a:t>
            </a:r>
          </a:p>
          <a:p>
            <a:pPr>
              <a:buClr>
                <a:srgbClr val="EE3437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 Правительства РФ от 13.02.2019 № 207-р «Об утверждении Стратегии пространственного развития Российской Федерации на период до 2025 года». // СПС ГАРАНТ.</a:t>
            </a:r>
          </a:p>
        </p:txBody>
      </p:sp>
    </p:spTree>
    <p:extLst>
      <p:ext uri="{BB962C8B-B14F-4D97-AF65-F5344CB8AC3E}">
        <p14:creationId xmlns:p14="http://schemas.microsoft.com/office/powerpoint/2010/main" val="12975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50863" y="3436536"/>
            <a:ext cx="11090275" cy="2837264"/>
          </a:xfrm>
          <a:prstGeom prst="roundRect">
            <a:avLst>
              <a:gd name="adj" fmla="val 5633"/>
            </a:avLst>
          </a:prstGeom>
          <a:solidFill>
            <a:srgbClr val="D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ВВЕДЕНИЕ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1467943"/>
            <a:ext cx="11174413" cy="2077460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Актуальность.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ключевым фактором, влияющим на экономическую стратегию России и ее технологический суверенитет. Этот процесс открывает новые перспективы для страны в области международных отношений и позиционирования на мировой арене. В контексте развития технологий особое внимание уделяется прогрессивному импортозамещению,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импортоулучшению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инициативам в сфере программного обеспечения. Эти аспекты требуют регулярного мониторинга и экспертной оценки для эффективного формирования государственных программ и нормативных документов, направленных на развитие цифровых технологий.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Особую актуальность приобретает вопрос внедрения отечественных технологий информационного моделирования и автоматизации промышленных процессов в России. Это определяется уходом иностранных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вендоров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стратегией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экономики, трансформацией отдельных отраслей и укреплением международного сотрудничества.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0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68889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41724" y="4058383"/>
            <a:ext cx="10624414" cy="20711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Президента Российской Федерации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Российской Федерации № 234 «О системе управления реализацией национальной программы «Цифровая экономика Российской Федерации».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Президента РФ № 166 «О мерах по обеспечению технологической независимости и безопасности критической информационной инфраструктуры Российской Федерации».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№ 331 и дополняющее его Постановление Правительства, касающееся обязательного применения информационного моделирования в проектировании и строительстве государственных объектов.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41724" y="3620146"/>
            <a:ext cx="11174413" cy="374660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ВАЖНЫМИ СТИМУЛАМИ ДЛЯ ИНТЕГРАЦИИ ЭТИХ ТЕХНОЛОГИЙ В ПРОИЗВОДСТВО ЯВЛЯЮТСЯ СЛЕДУЮЩИЕ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2826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БИБЛИОГРАФИЧЕСКИЙ 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1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Текст 3"/>
          <p:cNvSpPr txBox="1">
            <a:spLocks/>
          </p:cNvSpPr>
          <p:nvPr/>
        </p:nvSpPr>
        <p:spPr>
          <a:xfrm>
            <a:off x="466726" y="1491783"/>
            <a:ext cx="11174412" cy="485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и учебная литература</a:t>
            </a:r>
            <a:endParaRPr lang="ru-RU" sz="1200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E3437"/>
              </a:buClr>
              <a:buFont typeface="+mj-lt"/>
              <a:buAutoNum type="arabicPeriod" startAt="5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Васильева Е.Ю. Нормативно-правовое регулирование применения технологии информационного моделирования в транспортном строительстве // Тенденции развития науки и образования. (3) 2023. – С. 99-102.</a:t>
            </a:r>
          </a:p>
          <a:p>
            <a:pPr>
              <a:buClr>
                <a:srgbClr val="EE3437"/>
              </a:buClr>
              <a:buFont typeface="+mj-lt"/>
              <a:buAutoNum type="arabicPeriod" startAt="5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Киевский И. Л.,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Алексанин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А. В., Жаров Я. В. Организационная обеспеченность строительных проектов на основе технологии информационного моделирования // Промышленное и гражданское строительство. 2021. № 12. – C. 55-60.</a:t>
            </a:r>
          </a:p>
          <a:p>
            <a:pPr>
              <a:buClr>
                <a:srgbClr val="EE3437"/>
              </a:buClr>
              <a:buFont typeface="+mj-lt"/>
              <a:buAutoNum type="arabicPeriod" startAt="5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Корнеева А.М. Технологии информационного моделирования как новая парадигма градостроительной деятельности // Креативная экономика. – 2022. – Том 16. – № 10. – С. 3935-3950.</a:t>
            </a:r>
          </a:p>
          <a:p>
            <a:pPr>
              <a:buClr>
                <a:srgbClr val="EE3437"/>
              </a:buClr>
              <a:buFont typeface="+mj-lt"/>
              <a:buAutoNum type="arabicPeriod" startAt="5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Кузнецов К. Готовимся к внедрению ТИМ: несколько насущных вопросов издалека // Агентство новостей «Строительный бизнес» 16.11.21.</a:t>
            </a:r>
          </a:p>
          <a:p>
            <a:pPr>
              <a:buClr>
                <a:srgbClr val="EE3437"/>
              </a:buClr>
              <a:buFont typeface="+mj-lt"/>
              <a:buAutoNum type="arabicPeriod" startAt="5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Овсянникова Т. Ю.,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Пацуков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А. А. (2022). Системы информационного моделирования зданий: стратегические цели и реалии цифровой трансформации в строительстве. Недвижимость: экономика, управление, (1), – С. 13-18.</a:t>
            </a:r>
          </a:p>
          <a:p>
            <a:pPr>
              <a:buClr>
                <a:srgbClr val="EE3437"/>
              </a:buClr>
              <a:buFont typeface="+mj-lt"/>
              <a:buAutoNum type="arabicPeriod" startAt="5"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Рольбина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Е.С. Маркетинговые исследования, сегментация, позиционирование : учебное пособие / Е.С.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Рольбина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Казань: Изд-во КГФЭИ, 2011,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 41</a:t>
            </a:r>
          </a:p>
          <a:p>
            <a:pPr>
              <a:buClr>
                <a:srgbClr val="EE3437"/>
              </a:buClr>
              <a:buFont typeface="+mj-lt"/>
              <a:buAutoNum type="arabicPeriod" startAt="5"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Ялилов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А. Д. Особенности гражданско-правового регулирования отношений в сфере проектирования и строительства при использовании технологии информационного моделирования (BIM) // Актуальные проблемы российского права. – 2022. – Т. 17. – № 11. – С. 87-99.</a:t>
            </a:r>
          </a:p>
          <a:p>
            <a:pPr>
              <a:buClr>
                <a:srgbClr val="EE3437"/>
              </a:buClr>
              <a:buFont typeface="+mj-lt"/>
              <a:buAutoNum type="arabicPeriod" startAt="5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Юшкин И.И.,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Аламиди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Ш.Г.Х., Сташевская Н.А. Проблемы и преимущества внедрения BIM на предприятиях строительной отрасли // Строительная механика инженерных конструкций и сооружений. – 2022. Т. 18. № 2. С. 172-181.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ресурсы:</a:t>
            </a:r>
            <a:endParaRPr lang="ru-RU" sz="1200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EE3437"/>
              </a:buClr>
              <a:buFont typeface="+mj-lt"/>
              <a:buAutoNum type="arabicPeriod" startAt="13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BIM-технологии (рынок России) Информационное моделирование зданий и сооружений. URL: https://www.tadviser.ru/index.php.</a:t>
            </a:r>
          </a:p>
          <a:p>
            <a:pPr>
              <a:buClr>
                <a:srgbClr val="EE3437"/>
              </a:buClr>
              <a:buFont typeface="+mj-lt"/>
              <a:buAutoNum type="arabicPeriod" startAt="13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Официальный сайт Группы компаний CSoft.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URL:https://www.csoft.ru.</a:t>
            </a:r>
          </a:p>
        </p:txBody>
      </p:sp>
    </p:spTree>
    <p:extLst>
      <p:ext uri="{BB962C8B-B14F-4D97-AF65-F5344CB8AC3E}">
        <p14:creationId xmlns:p14="http://schemas.microsoft.com/office/powerpoint/2010/main" val="31620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ПРИЛОЖЕНИЕ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442378"/>
            <a:ext cx="10645775" cy="265113"/>
          </a:xfrm>
        </p:spPr>
        <p:txBody>
          <a:bodyPr/>
          <a:lstStyle/>
          <a:p>
            <a:r>
              <a:rPr lang="ru-RU" dirty="0"/>
              <a:t>ФОРМА ДЛЯ ЗАПОЛНЕНИЯ ОПРОСНИКА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1717085"/>
            <a:ext cx="11174412" cy="387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опрос носит исключительно исследовательский характер и служит для сбора статистических данных.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6726" y="2128799"/>
            <a:ext cx="11174412" cy="4030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ОБЩАЯ ИНФОРМАЦИЯ</a:t>
            </a:r>
          </a:p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1.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к вам обращаться (информация будет использована при передаче результатов исследования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2.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вашей компании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3.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Должность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4.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электронной почты (информация будет использована ТОЛЬКО при передаче результатов исследования) 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5.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Какова численность сотрудников вашего предприятия?</a:t>
            </a: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954192" y="4293388"/>
            <a:ext cx="5602479" cy="2114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Энергетика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Тяжелая промышленность (в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добывающая и обрабатывающая)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Проектная организация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Инжиниринг</a:t>
            </a: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928950" y="3307527"/>
            <a:ext cx="9360562" cy="1243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50 человек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100 человек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500 человек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 500 человек</a:t>
            </a: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710459" y="4009675"/>
            <a:ext cx="5602479" cy="33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основной деятельности компании:</a:t>
            </a: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6420495" y="4293388"/>
            <a:ext cx="5602479" cy="2114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Госучреждение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Другое (укажите, какое именно)</a:t>
            </a:r>
          </a:p>
        </p:txBody>
      </p:sp>
      <p:sp>
        <p:nvSpPr>
          <p:cNvPr id="35" name="Текст 3"/>
          <p:cNvSpPr txBox="1">
            <a:spLocks/>
          </p:cNvSpPr>
          <p:nvPr/>
        </p:nvSpPr>
        <p:spPr>
          <a:xfrm>
            <a:off x="466726" y="5304433"/>
            <a:ext cx="11174412" cy="2326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ОБЩАЯ СИТУАЦИЯ С ПРИМЕНЕНИЕМ РОССИЙСКИХ ЦИФРОВЫХ ПРОДУКТОВ</a:t>
            </a:r>
            <a:endParaRPr lang="en-US" sz="1000" b="1" dirty="0">
              <a:solidFill>
                <a:srgbClr val="EE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Текст 3"/>
          <p:cNvSpPr txBox="1">
            <a:spLocks/>
          </p:cNvSpPr>
          <p:nvPr/>
        </p:nvSpPr>
        <p:spPr>
          <a:xfrm>
            <a:off x="928950" y="5781460"/>
            <a:ext cx="9360562" cy="6712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нет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 планирует использовать</a:t>
            </a:r>
          </a:p>
        </p:txBody>
      </p:sp>
      <p:sp>
        <p:nvSpPr>
          <p:cNvPr id="37" name="Текст 3"/>
          <p:cNvSpPr txBox="1">
            <a:spLocks/>
          </p:cNvSpPr>
          <p:nvPr/>
        </p:nvSpPr>
        <p:spPr>
          <a:xfrm>
            <a:off x="710459" y="5522382"/>
            <a:ext cx="10930678" cy="2326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Использует ли ваша компания российские цифровые решения?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36765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23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96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ПРИЛОЖЕНИЕ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442378"/>
            <a:ext cx="10645775" cy="265113"/>
          </a:xfrm>
        </p:spPr>
        <p:txBody>
          <a:bodyPr/>
          <a:lstStyle/>
          <a:p>
            <a:r>
              <a:rPr lang="ru-RU" dirty="0"/>
              <a:t>ФОРМА ДЛЯ ЗАПОЛНЕНИЯ ОПРОСНИКА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1717085"/>
            <a:ext cx="11174412" cy="387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опрос носит исключительно исследовательский характер и служит для сбора статистических данных.</a:t>
            </a: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657226" y="2128079"/>
            <a:ext cx="11174412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«ДА» П. 7: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928950" y="2621956"/>
            <a:ext cx="9360562" cy="6712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базовое ПО, исторически применяемое предприятием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Перешли на российское ПО в связи с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импортозамещением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Российское ПО – часть процесса модернизации предприятия</a:t>
            </a: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666751" y="3185149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Д2 Программы каких классов ваша компания использует для автоматизации управления и производственных процессов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Текст 3"/>
          <p:cNvSpPr txBox="1">
            <a:spLocks/>
          </p:cNvSpPr>
          <p:nvPr/>
        </p:nvSpPr>
        <p:spPr>
          <a:xfrm>
            <a:off x="928950" y="3512496"/>
            <a:ext cx="9360562" cy="12530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управления жизненным циклом изделия (PLM)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автоматизированного проектирования (CAD)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информационного моделирования зданий и сооружений, архитектурно-строительного проектирования (BIM, AEC CAD)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производственного планирования (APS)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управления производственными процессами (MES)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управления технологическими процессами (АСУ ТП, SCADA)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виртуальной и дополненной реальности</a:t>
            </a: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466726" y="2335603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Д1 По какой причине ваша компания использует российское ПО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666751" y="5132141"/>
            <a:ext cx="11174412" cy="289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ПР1 Как вы оцениваете финансовый результат приобретения российского ПО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928950" y="5459487"/>
            <a:ext cx="9360562" cy="554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 есть положительный финансовый результат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Положительный финансовый результат будет получен в перспективе нескольких лет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Финансовый результат сомнителен</a:t>
            </a: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657226" y="4899591"/>
            <a:ext cx="11174412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«ПЕРЕШЛИ НА РОССИЙСКОЕ ПО В СВЯЗИ С ИМПОРТОЗАМЕЩЕНИЕМ»: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8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136765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ПРИЛОЖЕНИЕ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442378"/>
            <a:ext cx="10645775" cy="265113"/>
          </a:xfrm>
        </p:spPr>
        <p:txBody>
          <a:bodyPr/>
          <a:lstStyle/>
          <a:p>
            <a:r>
              <a:rPr lang="ru-RU" dirty="0"/>
              <a:t>ФОРМА ДЛЯ ЗАПОЛНЕНИЯ ОПРОСНИКА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1717085"/>
            <a:ext cx="11174412" cy="387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опрос носит исключительно исследовательский характер и служит для сбора статистических данных.</a:t>
            </a: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657226" y="2128079"/>
            <a:ext cx="11174412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«ДА» НА ОДИН ИЗ ПУНКТОВ Д2: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928950" y="2621956"/>
            <a:ext cx="9360562" cy="900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Studio CS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Платформе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nanoCAD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Компас-3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ABViewer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T-FLEX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Renga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Другое (укажите)</a:t>
            </a: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466726" y="2335603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Д2Д1 Используете ли вы один из перечисленных продуктов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666751" y="4712529"/>
            <a:ext cx="11174412" cy="289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Д2Д2Д Как вы интегрируете между собой эти решения: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928950" y="5039875"/>
            <a:ext cx="9360562" cy="97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API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IFC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редактируемого формата, обеспечивающего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бесшовность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передачи данных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Перенабираю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данные руками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Форматы офисных приложений</a:t>
            </a: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657226" y="4479979"/>
            <a:ext cx="11174412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«ДА»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928950" y="4061174"/>
            <a:ext cx="9360562" cy="414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</a:t>
            </a: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466726" y="3774821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Д2Д2 Применяет ли ваша компания указанное решение комплексно с другими продуктами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20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136765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ПРИЛОЖЕНИЕ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442378"/>
            <a:ext cx="10645775" cy="265113"/>
          </a:xfrm>
        </p:spPr>
        <p:txBody>
          <a:bodyPr/>
          <a:lstStyle/>
          <a:p>
            <a:r>
              <a:rPr lang="ru-RU" dirty="0"/>
              <a:t>ФОРМА ДЛЯ ЗАПОЛНЕНИЯ ОПРОСНИКА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1717085"/>
            <a:ext cx="11174412" cy="387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опрос носит исключительно исследовательский характер и служит для сбора статистических данных.</a:t>
            </a: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928950" y="2412406"/>
            <a:ext cx="9360562" cy="900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Удовлетворяет полностью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Удовлетворяет, но есть сложности при внедрении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Удовлетворяет, но есть сложности в эксплуатации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удовлетворяет</a:t>
            </a: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466726" y="2126053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Д2Д3 Насколько данное решение удовлетворяет потребности компании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666751" y="4417254"/>
            <a:ext cx="11174412" cy="289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Д2Д5 В каких направлениях может быть усовершенствован продукт, который использует ваша компания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928950" y="4744600"/>
            <a:ext cx="9360562" cy="1127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интеграции с другими программными решениями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процесса внедрения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процесса эксплуатации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Клиентское обслуживание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 продукта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ИИ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Другое (укажите) 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928950" y="3470624"/>
            <a:ext cx="9360562" cy="414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</a:t>
            </a: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466726" y="3184271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Д2Д4 Сколько программных продуктов используется на вашем предприятии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9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36765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ПРИЛОЖЕНИЕ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442378"/>
            <a:ext cx="10645775" cy="265113"/>
          </a:xfrm>
        </p:spPr>
        <p:txBody>
          <a:bodyPr/>
          <a:lstStyle/>
          <a:p>
            <a:r>
              <a:rPr lang="ru-RU" dirty="0"/>
              <a:t>ФОРМА ДЛЯ ЗАПОЛНЕНИЯ ОПРОСНИКА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1717085"/>
            <a:ext cx="11174412" cy="387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опрос носит исключительно исследовательский характер и служит для сбора статистических данных.</a:t>
            </a: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657226" y="2128079"/>
            <a:ext cx="11174412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«НЕТ» П. 7: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928950" y="2621956"/>
            <a:ext cx="9360562" cy="900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закрывает задачи с помощью импортного ПО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рынке нет российского продукта, решающего задачи компании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Российский продукт существует, но решает задачи неполностью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Российский продукт находится в стадии разработки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 на приобретение российского продукта слишком велики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 на внедрение слишком велики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 на эксплуатацию слишком велики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Ждем возврата официального лицензирования западного ПО</a:t>
            </a: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466726" y="2335603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Н1 Почему ваша компания не использует российские программные решения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666751" y="4445829"/>
            <a:ext cx="11174412" cy="289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КЗ 1 Сколько программных продуктов используется на вашем предприятии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928950" y="4773175"/>
            <a:ext cx="9360562" cy="97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</a:t>
            </a: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657226" y="4213279"/>
            <a:ext cx="11174412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«КОМПАНИЯ ЗАКРЫВАЕТ ЗАДАЧИ С ПОМОЩЬЮ ИМПОРТНОГО ПО»: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7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36765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ПРИЛОЖЕНИЕ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442378"/>
            <a:ext cx="10645775" cy="265113"/>
          </a:xfrm>
        </p:spPr>
        <p:txBody>
          <a:bodyPr/>
          <a:lstStyle/>
          <a:p>
            <a:r>
              <a:rPr lang="ru-RU" dirty="0"/>
              <a:t>ФОРМА ДЛЯ ЗАПОЛНЕНИЯ ОПРОСНИКА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1717085"/>
            <a:ext cx="11174412" cy="387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опрос носит исключительно исследовательский характер и служит для сбора статистических данных.</a:t>
            </a: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657226" y="2128079"/>
            <a:ext cx="11174412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«НА РЫНКЕ НЕТ РОССИЙСКОГО ПРОДУКТА, РЕШАЮЩЕГО ЗАДАЧИ КОМПАНИИ»: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928950" y="2621956"/>
            <a:ext cx="9360562" cy="900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Офисного ПО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Специализированного САПР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автоматизации управления данными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Графических и видеоредакторов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 аналитики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для управления финансами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Другое</a:t>
            </a: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466726" y="2335603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НП1 Какого именно российского решения вам не хватает: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666751" y="4264854"/>
            <a:ext cx="11174412" cy="289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НЗ 1 К какому направлению относится продукт, затраты на приобретение которого ваша компания считает слишком высокими: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928950" y="4592200"/>
            <a:ext cx="9360562" cy="97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Офисное ПО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Специализированные САПР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автоматизации управления данными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Графические и видеоредакторы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аналитики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для управления финансами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Другое</a:t>
            </a: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657226" y="4032304"/>
            <a:ext cx="11174412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«ЗАТРАТЫ НА ПРИОБРЕТЕНИЕ РОССИЙСКОГО ПРОДУКТА СЛИШКОМ ВЕЛИКИ»: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7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36765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ПРИЛОЖЕНИЕ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442378"/>
            <a:ext cx="10645775" cy="265113"/>
          </a:xfrm>
        </p:spPr>
        <p:txBody>
          <a:bodyPr/>
          <a:lstStyle/>
          <a:p>
            <a:r>
              <a:rPr lang="ru-RU" dirty="0"/>
              <a:t>ФОРМА ДЛЯ ЗАПОЛНЕНИЯ ОПРОСНИКА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1717085"/>
            <a:ext cx="11174412" cy="387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опрос носит исключительно исследовательский характер и служит для сбора статистических данных.</a:t>
            </a: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657226" y="2128079"/>
            <a:ext cx="10974387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«ПОКА НЕТ, НО ПЛАНИРУЕТ ИСПОЛЬЗОВАТЬ»: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928950" y="2621956"/>
            <a:ext cx="9360562" cy="34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Импортозамещение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производства</a:t>
            </a: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466726" y="2335603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ПН1 По какой причине планируется использование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666751" y="4188654"/>
            <a:ext cx="11174412" cy="289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НН1 В чем, на ваш взгляд, основное препятствие к их появлению: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928950" y="4516000"/>
            <a:ext cx="9360562" cy="5624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 на эти решения возник недавно и они еще не созданы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Разработчики не заинтересованы в их создании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Разработчикам не хватает квалификации для их создания</a:t>
            </a: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657226" y="3956104"/>
            <a:ext cx="10974387" cy="241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«НА РЫНКЕ НЕДОСТАТОЧНО НУЖНЫХ РЕШЕНИЙ»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928950" y="3308828"/>
            <a:ext cx="9360562" cy="34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рынке достаточно нужных решений и они доступны для внедрения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рынке достаточно нужных решений, но они недоступны для внедрения</a:t>
            </a:r>
          </a:p>
          <a:p>
            <a:pPr>
              <a:lnSpc>
                <a:spcPts val="500"/>
              </a:lnSpc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рынке недостаточно нужных решений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6726" y="3022475"/>
            <a:ext cx="11174412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Как вы в целом оцениваете состояние рынка российского ПО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20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136765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ПРИЛОЖЕНИЕ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78330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442378"/>
            <a:ext cx="10645775" cy="265113"/>
          </a:xfrm>
        </p:spPr>
        <p:txBody>
          <a:bodyPr/>
          <a:lstStyle/>
          <a:p>
            <a:r>
              <a:rPr lang="ru-RU" dirty="0"/>
              <a:t>ФОРМА ДЛЯ ЗАПОЛНЕНИЯ ОПРОСНИКА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66726" y="1717085"/>
            <a:ext cx="11174412" cy="387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EE3437"/>
              </a:buClr>
              <a:buNone/>
            </a:pPr>
            <a:r>
              <a:rPr lang="ru-RU" sz="12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опрос носит исключительно исследовательский характер и служит для сбора статистических данных.</a:t>
            </a: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466726" y="2128079"/>
            <a:ext cx="6381749" cy="347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Как вы в целом оцениваете состояние рынка российского ПО</a:t>
            </a: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466726" y="3451672"/>
            <a:ext cx="11174412" cy="205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E3437"/>
              </a:buClr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Что из перечисленного, на ваш взгляд, является сейчас препятствием к развитию рынка отечественного ПО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7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Текст 3"/>
          <p:cNvSpPr txBox="1">
            <a:spLocks/>
          </p:cNvSpPr>
          <p:nvPr/>
        </p:nvSpPr>
        <p:spPr>
          <a:xfrm>
            <a:off x="928950" y="2414431"/>
            <a:ext cx="9054838" cy="1383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Субсидии на внедрение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Преференции при эксплуатации (маркетинговая поддержка вашей продукции государством, включение в реестры проверенных поставщиков, содействие в экспорте и т.д.)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Скидка на приобретение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Скидка на сопровождение</a:t>
            </a: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928949" y="3738024"/>
            <a:ext cx="8717469" cy="1407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единого подхода (терминологии, «правил игры», общего применения) к использованию российского ПО в отрасли /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отсутствие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отраслевой стратегии использования российского ПО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нормативно-правовой базы для использования российского ПО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готовности предприятий к использованию российского ПО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EE3437"/>
              </a:buClr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367656" y="63448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2700" lvl="0">
              <a:spcBef>
                <a:spcPts val="100"/>
              </a:spcBef>
              <a:defRPr/>
            </a:pPr>
            <a:r>
              <a:rPr lang="en-US" dirty="0"/>
              <a:t>CSDEV.RU/+7 (495) 069-44-44</a:t>
            </a:r>
            <a:endParaRPr lang="en-US" sz="1400" dirty="0">
              <a:solidFill>
                <a:srgbClr val="696663"/>
              </a:solidFill>
              <a:latin typeface="Tahoma"/>
              <a:cs typeface="Tahom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107150, г. Москва, ул. Бойцовая, д. 17, к.3, пом. 12, комната 3Б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СПАСИБО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50863" y="3802949"/>
            <a:ext cx="11090275" cy="1778558"/>
          </a:xfrm>
          <a:prstGeom prst="roundRect">
            <a:avLst>
              <a:gd name="adj" fmla="val 5633"/>
            </a:avLst>
          </a:prstGeom>
          <a:solidFill>
            <a:srgbClr val="D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ВВЕДЕНИЕ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1485037"/>
            <a:ext cx="11174413" cy="2094726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документы способствуют интеграции отечественных технологий в ключевые сферы экономики. Еще один стимул – такие государственные инициативы, как создание платформы «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ГосТех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которая в будущем объединит все государственные информационные системы в единую экосистему.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настоящий момент разработчики российского программного обеспечения и технологические компании активно осуществляют проекты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импортонезависимости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как в части создания программного обеспечения и в аппаратной части, так и в части содействия заказчикам в реализации их проектов с помощью российских продуктов. Таким образом наращиваются объемы производства, а также ведется совершенствование разработок через тесное взаимодействие производителей и клиентов. Создание и поддержка отечественных ТИМ/BIM-технологий являются важной частью этого процесса, что обуславливает значимость и своевременность исследования маркетинговых аспектов данного рынка для компаний.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тем, изучение явлений и факторов в среде развития российского ПО также может стать инструментом оптимизации процессов его дальнейшего развития.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0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268889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83771" y="4051223"/>
            <a:ext cx="10590963" cy="1530283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российское ПО с фокусом на ТИМ-решениях.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проведения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17 января по 27 февраля 2024 г.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подготовка рекомендаций для разработки стратегии развития программных продуктов для автоматизации управления, проектирования и информационного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396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/>
          <p:cNvSpPr>
            <a:spLocks noGrp="1"/>
          </p:cNvSpPr>
          <p:nvPr>
            <p:ph type="body" sz="quarter" idx="10"/>
          </p:nvPr>
        </p:nvSpPr>
        <p:spPr>
          <a:xfrm>
            <a:off x="432664" y="465320"/>
            <a:ext cx="10658475" cy="287338"/>
          </a:xfrm>
        </p:spPr>
        <p:txBody>
          <a:bodyPr/>
          <a:lstStyle/>
          <a:p>
            <a:r>
              <a:rPr lang="ru-RU" spc="85" dirty="0"/>
              <a:t>ВВЕДЕНИЕ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4"/>
          </p:nvPr>
        </p:nvSpPr>
        <p:spPr>
          <a:xfrm>
            <a:off x="466725" y="6377449"/>
            <a:ext cx="1216336" cy="245431"/>
          </a:xfrm>
        </p:spPr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3526973"/>
            <a:ext cx="11174413" cy="1554460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00"/>
              </a:spcBef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исследования деятельности респондентов</a:t>
            </a:r>
          </a:p>
          <a:p>
            <a:pPr marL="171450" lvl="3" indent="-171450" algn="just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Строительство.</a:t>
            </a:r>
          </a:p>
          <a:p>
            <a:pPr marL="171450" lvl="3" indent="-171450" algn="just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Энергетика.</a:t>
            </a:r>
          </a:p>
          <a:p>
            <a:pPr marL="171450" lvl="3" indent="-171450" algn="just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Тяжелая промышленность (в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добывающая и обрабатывающая).</a:t>
            </a:r>
          </a:p>
          <a:p>
            <a:pPr marL="171450" lvl="3" indent="-171450" algn="just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Проектная и инжиниринговая деятельность.</a:t>
            </a:r>
          </a:p>
          <a:p>
            <a:pPr marL="171450" lvl="3" indent="-171450" algn="just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технологии.</a:t>
            </a:r>
          </a:p>
          <a:p>
            <a:pPr marL="171450" lvl="3" indent="-171450" algn="just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Образование.</a:t>
            </a:r>
          </a:p>
          <a:p>
            <a:pPr marL="0" indent="0" algn="just">
              <a:spcBef>
                <a:spcPts val="300"/>
              </a:spcBef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6102385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9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2301520"/>
            <a:ext cx="11174413" cy="1225452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00"/>
              </a:spcBef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исследования</a:t>
            </a:r>
          </a:p>
          <a:p>
            <a:pPr marL="171450" lvl="1" indent="-171450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Телефонный опрос по формализованной анкете с использованием технологии CATI (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interview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проводимый по базе контактов, предоставленной Заказчиком исследования. Итоговый объем – 302 респондента.</a:t>
            </a:r>
          </a:p>
          <a:p>
            <a:pPr marL="171450" lvl="1" indent="-171450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Онлайн-опрос путем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самозаполнения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формализованной анкеты. Ссылка на онлайн-анкету размещалась профильных онлайн-ресурсах. Всего количество заполненных анкет по ссылке – 30 респондентов.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Итоговое количество заполненных анкет, переданных в обработку – 332 шт. Статус респондентов: топ-менеджмент, руководители направлений.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300"/>
              </a:spcBef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5021140"/>
            <a:ext cx="11174413" cy="1081245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00"/>
              </a:spcBef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исследования, используемые в настоящей обобщающей работе 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Общетеоретические и эмпирические, в частности – анализ теоретических и статистических материалов, сравнение, сопоставление, изучение документов и иные научные методы</a:t>
            </a:r>
            <a:r>
              <a:rPr lang="en-US" sz="1200" baseline="30000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Практическая и теоретическая значимость исследования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исследования позволяют произвести обзор количественных характеристик темы в качественной определенности.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1002273"/>
            <a:ext cx="11174413" cy="1262068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00"/>
              </a:spcBef>
              <a:buNone/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числу задач исследования были отнесены</a:t>
            </a:r>
          </a:p>
          <a:p>
            <a:pPr marL="171450" lvl="1" indent="-171450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портрета потребителя отечественного ПО для бизнеса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lvl="1" indent="-171450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Выяснение причин для использования или неиспользования отечественного ПО в организации.</a:t>
            </a:r>
          </a:p>
          <a:p>
            <a:pPr marL="171450" lvl="1" indent="-171450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доли предприятий, использующих специализированное отечественное ПО для автоматизации управления и производственных процессов.</a:t>
            </a:r>
          </a:p>
          <a:p>
            <a:pPr marL="171450" lvl="1" indent="-171450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«слабых мест» и возможностей для доработки отечественных программных продуктов.</a:t>
            </a:r>
          </a:p>
          <a:p>
            <a:pPr marL="171450" lvl="1" indent="-171450">
              <a:spcBef>
                <a:spcPts val="300"/>
              </a:spcBef>
              <a:buClr>
                <a:srgbClr val="EE3437"/>
              </a:buClr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текущего состояния рынка отечественного ПО и возможностей для стимулирования его развития.</a:t>
            </a:r>
          </a:p>
          <a:p>
            <a:pPr marL="0" indent="0" algn="just">
              <a:spcBef>
                <a:spcPts val="300"/>
              </a:spcBef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6143299"/>
            <a:ext cx="11174413" cy="294438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00"/>
              </a:spcBef>
              <a:buNone/>
            </a:pPr>
            <a:r>
              <a:rPr lang="ru-RU" sz="1200" baseline="30000" dirty="0">
                <a:solidFill>
                  <a:srgbClr val="EE3437"/>
                </a:solidFill>
              </a:rPr>
              <a:t>1 </a:t>
            </a:r>
            <a:r>
              <a:rPr lang="ru-RU" sz="1200" dirty="0" err="1"/>
              <a:t>Рольбина</a:t>
            </a:r>
            <a:r>
              <a:rPr lang="ru-RU" sz="1200" dirty="0"/>
              <a:t> Е.С. Маркетинговые исследования, сегментация, позиционирование: учебное пособие / Е.С. </a:t>
            </a:r>
            <a:r>
              <a:rPr lang="ru-RU" sz="1200" dirty="0" err="1"/>
              <a:t>Рольбина</a:t>
            </a:r>
            <a:r>
              <a:rPr lang="ru-RU" sz="1200" dirty="0"/>
              <a:t>. –</a:t>
            </a:r>
            <a:r>
              <a:rPr lang="en-US" sz="1200" dirty="0"/>
              <a:t> </a:t>
            </a:r>
            <a:r>
              <a:rPr lang="ru-RU" sz="1200" dirty="0"/>
              <a:t>Казань: Изд-во КГФЭИ, 2011, –  стр. 41.</a:t>
            </a:r>
          </a:p>
        </p:txBody>
      </p:sp>
    </p:spTree>
    <p:extLst>
      <p:ext uri="{BB962C8B-B14F-4D97-AF65-F5344CB8AC3E}">
        <p14:creationId xmlns:p14="http://schemas.microsoft.com/office/powerpoint/2010/main" val="4079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1. ОБЩАЯ ХАРАКТЕРИСТИКА РОССИЙСКИХ </a:t>
            </a:r>
            <a:r>
              <a:rPr lang="en-US" spc="85" dirty="0"/>
              <a:t/>
            </a:r>
            <a:br>
              <a:rPr lang="en-US" spc="85" dirty="0"/>
            </a:br>
            <a:r>
              <a:rPr lang="ru-RU" spc="85" dirty="0"/>
              <a:t>ТИМ-РЕШЕНИЙ НА РОССИЙСКОМ РЫНКЕ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1.1. ОТЕЧЕСТВЕННЫЕ ТИМ-РЕШЕНИЯ: ПОНЯТИЕ И СУЩНОСТЬ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6" y="2120108"/>
            <a:ext cx="9517062" cy="4224704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информационного моделирования (ТИМ, в зарубежной терминологии – BIM,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это технология организации процессов управления жизненным циклом объекта строительства с использованием общего цифрового представления данных о физических и функциональных характеристиках объекта строительства.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Понятие ТИМ вошло в широкую практику использования в 2019 году, когда федеральный закон № 151-ФЗ внес термин «информационная модель» в Градостроительный кодекс.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 применяются для проектирования моделей объекта на всех этапах его создания. При этом 2D- и 3D-модели выступают основой для формирования необходимой документации по объекту, обеспечивают создание, сбор, накопление, обработку, контроль, хранение, представление и распространение информации.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Важной характеристикой ТИМ является возможность одновременной работы в проекте участников строительного процесса – девелоперов, застройщиков, подрядчиков, проектировщиков, представителей органов власти, надзорных органов, госэкспертизы и др. Применение ТИМ повышает эффективность достижения таких целей, как сокращение сроков согласований и достижения договоренностей по возникающим вопросам; повышение качества работ и как следствие – сокращение временных затрат и рисков, возникающих при необходимости доработок на разных этапах; повышение достоверности и доступности информации о проекте.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отечественные ТИМ/BIM-системы – это разработанные в РФ программные решения для создания информационной модели объекта, включая архитектурно-конструкторские, технологические, экономические и другие его составляющие.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88236" y="6344812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2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79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1. ОБЩАЯ ХАРАКТЕРИСТИКА РОССИЙСКИХ </a:t>
            </a:r>
            <a:r>
              <a:rPr lang="en-US" spc="85" dirty="0"/>
              <a:t/>
            </a:r>
            <a:br>
              <a:rPr lang="en-US" spc="85" dirty="0"/>
            </a:br>
            <a:r>
              <a:rPr lang="ru-RU" spc="85" dirty="0"/>
              <a:t>ТИМ-РЕШЕНИЙ НА РОССИЙСКОМ РЫНКЕ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1.2. ОТЕЧЕСТВЕННЫЙ РЫНОК ТИМ/BIM-РЕШЕНИЙ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88236" y="6344812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2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2120108"/>
            <a:ext cx="9517063" cy="397924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ухода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вендоров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зарубежного ПО с российского рынка образовалась ниша, годовые объемы которой в области ТИМ и PLM сегодня оцениваются примерно в 100 млрд рублей. В России сформировалась, а в последние два года и заметно усилилась разработка собственных решений. Наиболее известными в сфере создания ПО для информационного моделирования, автоматизации проектирования и управления сегодня являются такие производители, как «СиСофт Девелопмент», «Нанософт», «АСКОН», 1С, «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Топоматик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«БИМПРО», «КРЕДО-ДИАЛОГ», «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Витро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Софт», «Кайрос инжиниринг» и др. Кроме того, крупные холдинги развивают практику внутренней разработки, что может оказывать неоднозначное влияние на становление рынка отечественного ПО.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Одним из главных факторов, определяющих дальнейшее развитие ТИМ, являются такие государственные инициативы, как ведение информационной модели объекта, обязательное с 1 июля 2024 года для участников проектов строительства с привлечением бюджетных средств, а также создание цифровой вертикальной инфраструктуры в виде государственной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информационной системы обеспечения градостроительной деятельности (ГИСОГД) на уровне федерации и субъектов РФ, а также взаимодействующей с ней информационной системы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проектами государственного заказчика в сфере строительства (ИСУП). «Мы занимаем следующую позицию: российский софт на каждую стройку», – отметил в одном из своих недавних выступлений Михаил Викторов, президент Национального объединения организаций в сфере технологий информационного моделирования (НОТИМ).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1. ОБЩАЯ ХАРАКТЕРИСТИКА РОССИЙСКИХ </a:t>
            </a:r>
            <a:r>
              <a:rPr lang="en-US" spc="85" dirty="0"/>
              <a:t/>
            </a:r>
            <a:br>
              <a:rPr lang="en-US" spc="85" dirty="0"/>
            </a:br>
            <a:r>
              <a:rPr lang="ru-RU" spc="85" dirty="0"/>
              <a:t>ТИМ-РЕШЕНИЙ НА РОССИЙСКОМ РЫНКЕ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1.2. ОТЕЧЕСТВЕННЫЙ РЫНОК ТИМ/BIM-РЕШЕНИЙ</a:t>
            </a:r>
          </a:p>
        </p:txBody>
      </p:sp>
      <p:grpSp>
        <p:nvGrpSpPr>
          <p:cNvPr id="10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2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2120108"/>
            <a:ext cx="11174413" cy="3721387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тем, поскольку ТИМ являются одним из инструментов, которые современная экономика использует в целях цифровой трансформации, в качестве трендов, также влияющих на дальнейшее развитие технологий информационного моделирования, можно выделить следующие.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двойники.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 технология создания виртуальных копий строительных объектов становится все более распространенной и в перспективе будет активно использоваться для как для системного анализа и оптимизации работ, так и для принятия решения управления отдельными объектами либо их комплексами.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Облачные технологии.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Перенос процессов информационного моделирования в облако обеспечивает непрерывное сотрудничество, доступность данных и беспрепятственный обмен информацией между участниками проекта независимо от их географического расположения.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Искусственный интеллект.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ИИ становится неотъемлемой частью ТИМ, создавая такие возможности, как распознавание образов, прогнозный анализ и оптимизация. Это упрощает процессы проектирования, выявляет потенциальные проблемы и повышает эффективность работы.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buClr>
                <a:srgbClr val="EE3437"/>
              </a:buClr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 вещей.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интеграция с информационным моделированием создает новый уровень связи в строительных проектах. Датчики и «умные» устройства собирают реальные данные, обеспечивая мониторинг работ в режиме реального времени.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VR/AR-технологии.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Виртуальная (VR) и дополненная (AR) реальности улучшают визуализацию и коммуникацию в ТИМ. VR позволяет пользователям погружаться в виртуальные модели, AR накладывает цифровую информацию на физическую среду.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Лазерное сканирование и 3D-печать.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технологии оптимизируют создание и интеграцию строительных компонентов в информационном моделировании, повышая точность и облегчая строительные процессы.</a:t>
            </a:r>
          </a:p>
          <a:p>
            <a:pPr algn="just">
              <a:lnSpc>
                <a:spcPct val="100000"/>
              </a:lnSpc>
              <a:buClr>
                <a:srgbClr val="EE3437"/>
              </a:buClr>
            </a:pPr>
            <a:r>
              <a:rPr lang="ru-RU" sz="1200" b="1" dirty="0">
                <a:solidFill>
                  <a:srgbClr val="EE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Зеленое строительство.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 все чаще используются для моделирования энергопотребления и анализа, помогая архитекторам и дизайнерам создавать более устойчивые и эффективные здания.</a:t>
            </a:r>
          </a:p>
          <a:p>
            <a:pPr>
              <a:buClr>
                <a:srgbClr val="EE3437"/>
              </a:buClr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045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pc="85" dirty="0"/>
              <a:t>ГЛАВА 2. АНАЛИЗ И ОЦЕНКА РЕЗУЛЬТАТОВ ИССЛЕДОВАНИЯ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CSDEV.RU</a:t>
            </a:r>
            <a:endParaRPr lang="ru-RU" dirty="0"/>
          </a:p>
        </p:txBody>
      </p:sp>
      <p:sp>
        <p:nvSpPr>
          <p:cNvPr id="14" name="object 33">
            <a:extLst>
              <a:ext uri="{FF2B5EF4-FFF2-40B4-BE49-F238E27FC236}">
                <a16:creationId xmlns="" xmlns:a16="http://schemas.microsoft.com/office/drawing/2014/main" id="{59B5ABEB-D5D1-A649-BEC9-3D9255F7B1EF}"/>
              </a:ext>
            </a:extLst>
          </p:cNvPr>
          <p:cNvSpPr/>
          <p:nvPr/>
        </p:nvSpPr>
        <p:spPr>
          <a:xfrm>
            <a:off x="550863" y="1530146"/>
            <a:ext cx="1080000" cy="53975"/>
          </a:xfrm>
          <a:custGeom>
            <a:avLst/>
            <a:gdLst/>
            <a:ahLst/>
            <a:cxnLst/>
            <a:rect l="l" t="t" r="r" b="b"/>
            <a:pathLst>
              <a:path w="776605" h="53975">
                <a:moveTo>
                  <a:pt x="776208" y="0"/>
                </a:moveTo>
                <a:lnTo>
                  <a:pt x="0" y="0"/>
                </a:lnTo>
                <a:lnTo>
                  <a:pt x="0" y="53581"/>
                </a:lnTo>
                <a:lnTo>
                  <a:pt x="776208" y="53581"/>
                </a:lnTo>
                <a:lnTo>
                  <a:pt x="776208" y="0"/>
                </a:lnTo>
                <a:close/>
              </a:path>
            </a:pathLst>
          </a:custGeom>
          <a:solidFill>
            <a:srgbClr val="EE3437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1"/>
          </p:nvPr>
        </p:nvSpPr>
        <p:spPr>
          <a:xfrm>
            <a:off x="459329" y="1694194"/>
            <a:ext cx="10645775" cy="265113"/>
          </a:xfrm>
        </p:spPr>
        <p:txBody>
          <a:bodyPr/>
          <a:lstStyle/>
          <a:p>
            <a:r>
              <a:rPr lang="ru-RU" dirty="0"/>
              <a:t>2.1. ПРЕДПОСЫЛКИ К ПРОВЕДЕНИЮ ИССЛЕДОВАНИЯ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ED4FFF-6891-430C-AE0A-FAB5179C4353}"/>
              </a:ext>
            </a:extLst>
          </p:cNvPr>
          <p:cNvSpPr/>
          <p:nvPr/>
        </p:nvSpPr>
        <p:spPr>
          <a:xfrm>
            <a:off x="10430189" y="0"/>
            <a:ext cx="176181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88236" y="6344812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7676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1400" b="1" dirty="0">
              <a:solidFill>
                <a:srgbClr val="76766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object 36">
            <a:extLst>
              <a:ext uri="{FF2B5EF4-FFF2-40B4-BE49-F238E27FC236}">
                <a16:creationId xmlns="" xmlns:a16="http://schemas.microsoft.com/office/drawing/2014/main" id="{59DA019B-03E0-4316-B2EA-9CE84766A489}"/>
              </a:ext>
            </a:extLst>
          </p:cNvPr>
          <p:cNvGrpSpPr/>
          <p:nvPr/>
        </p:nvGrpSpPr>
        <p:grpSpPr>
          <a:xfrm>
            <a:off x="10749043" y="439336"/>
            <a:ext cx="914402" cy="493545"/>
            <a:chOff x="8240928" y="6454049"/>
            <a:chExt cx="1290320" cy="701675"/>
          </a:xfrm>
        </p:grpSpPr>
        <p:sp>
          <p:nvSpPr>
            <p:cNvPr id="12" name="object 37">
              <a:extLst>
                <a:ext uri="{FF2B5EF4-FFF2-40B4-BE49-F238E27FC236}">
                  <a16:creationId xmlns="" xmlns:a16="http://schemas.microsoft.com/office/drawing/2014/main" id="{3C476D4D-889C-419A-83BF-160B854E58A7}"/>
                </a:ext>
              </a:extLst>
            </p:cNvPr>
            <p:cNvSpPr/>
            <p:nvPr/>
          </p:nvSpPr>
          <p:spPr>
            <a:xfrm>
              <a:off x="8270062" y="7066229"/>
              <a:ext cx="988694" cy="89535"/>
            </a:xfrm>
            <a:custGeom>
              <a:avLst/>
              <a:gdLst/>
              <a:ahLst/>
              <a:cxnLst/>
              <a:rect l="l" t="t" r="r" b="b"/>
              <a:pathLst>
                <a:path w="988695" h="89534">
                  <a:moveTo>
                    <a:pt x="43688" y="0"/>
                  </a:moveTo>
                  <a:lnTo>
                    <a:pt x="35267" y="0"/>
                  </a:lnTo>
                  <a:lnTo>
                    <a:pt x="35267" y="25920"/>
                  </a:lnTo>
                  <a:lnTo>
                    <a:pt x="35267" y="59664"/>
                  </a:lnTo>
                  <a:lnTo>
                    <a:pt x="27330" y="63284"/>
                  </a:lnTo>
                  <a:lnTo>
                    <a:pt x="12852" y="63284"/>
                  </a:lnTo>
                  <a:lnTo>
                    <a:pt x="8610" y="54800"/>
                  </a:lnTo>
                  <a:lnTo>
                    <a:pt x="8610" y="37261"/>
                  </a:lnTo>
                  <a:lnTo>
                    <a:pt x="9271" y="24968"/>
                  </a:lnTo>
                  <a:lnTo>
                    <a:pt x="34417" y="24968"/>
                  </a:lnTo>
                  <a:lnTo>
                    <a:pt x="35217" y="37261"/>
                  </a:lnTo>
                  <a:lnTo>
                    <a:pt x="35267" y="59664"/>
                  </a:lnTo>
                  <a:lnTo>
                    <a:pt x="35267" y="25920"/>
                  </a:lnTo>
                  <a:lnTo>
                    <a:pt x="34620" y="24968"/>
                  </a:lnTo>
                  <a:lnTo>
                    <a:pt x="32816" y="22301"/>
                  </a:lnTo>
                  <a:lnTo>
                    <a:pt x="28752" y="17348"/>
                  </a:lnTo>
                  <a:lnTo>
                    <a:pt x="20243" y="17348"/>
                  </a:lnTo>
                  <a:lnTo>
                    <a:pt x="11480" y="19291"/>
                  </a:lnTo>
                  <a:lnTo>
                    <a:pt x="5143" y="24650"/>
                  </a:lnTo>
                  <a:lnTo>
                    <a:pt x="1295" y="32664"/>
                  </a:lnTo>
                  <a:lnTo>
                    <a:pt x="0" y="42595"/>
                  </a:lnTo>
                  <a:lnTo>
                    <a:pt x="939" y="52044"/>
                  </a:lnTo>
                  <a:lnTo>
                    <a:pt x="4305" y="61112"/>
                  </a:lnTo>
                  <a:lnTo>
                    <a:pt x="10845" y="67932"/>
                  </a:lnTo>
                  <a:lnTo>
                    <a:pt x="21374" y="70624"/>
                  </a:lnTo>
                  <a:lnTo>
                    <a:pt x="26289" y="70624"/>
                  </a:lnTo>
                  <a:lnTo>
                    <a:pt x="31877" y="69100"/>
                  </a:lnTo>
                  <a:lnTo>
                    <a:pt x="34988" y="63284"/>
                  </a:lnTo>
                  <a:lnTo>
                    <a:pt x="35560" y="62242"/>
                  </a:lnTo>
                  <a:lnTo>
                    <a:pt x="35750" y="62242"/>
                  </a:lnTo>
                  <a:lnTo>
                    <a:pt x="35750" y="69189"/>
                  </a:lnTo>
                  <a:lnTo>
                    <a:pt x="43688" y="69189"/>
                  </a:lnTo>
                  <a:lnTo>
                    <a:pt x="43688" y="62242"/>
                  </a:lnTo>
                  <a:lnTo>
                    <a:pt x="43688" y="25920"/>
                  </a:lnTo>
                  <a:lnTo>
                    <a:pt x="43688" y="0"/>
                  </a:lnTo>
                  <a:close/>
                </a:path>
                <a:path w="988695" h="89534">
                  <a:moveTo>
                    <a:pt x="165023" y="46799"/>
                  </a:moveTo>
                  <a:lnTo>
                    <a:pt x="156413" y="22504"/>
                  </a:lnTo>
                  <a:lnTo>
                    <a:pt x="156413" y="40030"/>
                  </a:lnTo>
                  <a:lnTo>
                    <a:pt x="128612" y="40030"/>
                  </a:lnTo>
                  <a:lnTo>
                    <a:pt x="128612" y="32219"/>
                  </a:lnTo>
                  <a:lnTo>
                    <a:pt x="134670" y="24968"/>
                  </a:lnTo>
                  <a:lnTo>
                    <a:pt x="152641" y="24968"/>
                  </a:lnTo>
                  <a:lnTo>
                    <a:pt x="155943" y="32219"/>
                  </a:lnTo>
                  <a:lnTo>
                    <a:pt x="156413" y="40030"/>
                  </a:lnTo>
                  <a:lnTo>
                    <a:pt x="156413" y="22504"/>
                  </a:lnTo>
                  <a:lnTo>
                    <a:pt x="152971" y="19443"/>
                  </a:lnTo>
                  <a:lnTo>
                    <a:pt x="143560" y="17348"/>
                  </a:lnTo>
                  <a:lnTo>
                    <a:pt x="132829" y="19507"/>
                  </a:lnTo>
                  <a:lnTo>
                    <a:pt x="125374" y="25463"/>
                  </a:lnTo>
                  <a:lnTo>
                    <a:pt x="121031" y="34353"/>
                  </a:lnTo>
                  <a:lnTo>
                    <a:pt x="119621" y="45364"/>
                  </a:lnTo>
                  <a:lnTo>
                    <a:pt x="121119" y="55460"/>
                  </a:lnTo>
                  <a:lnTo>
                    <a:pt x="125476" y="63461"/>
                  </a:lnTo>
                  <a:lnTo>
                    <a:pt x="132461" y="68732"/>
                  </a:lnTo>
                  <a:lnTo>
                    <a:pt x="141846" y="70624"/>
                  </a:lnTo>
                  <a:lnTo>
                    <a:pt x="151599" y="69024"/>
                  </a:lnTo>
                  <a:lnTo>
                    <a:pt x="158165" y="64935"/>
                  </a:lnTo>
                  <a:lnTo>
                    <a:pt x="159359" y="63284"/>
                  </a:lnTo>
                  <a:lnTo>
                    <a:pt x="162204" y="59372"/>
                  </a:lnTo>
                  <a:lnTo>
                    <a:pt x="164363" y="53378"/>
                  </a:lnTo>
                  <a:lnTo>
                    <a:pt x="155943" y="53378"/>
                  </a:lnTo>
                  <a:lnTo>
                    <a:pt x="155854" y="57188"/>
                  </a:lnTo>
                  <a:lnTo>
                    <a:pt x="150926" y="63284"/>
                  </a:lnTo>
                  <a:lnTo>
                    <a:pt x="133426" y="63284"/>
                  </a:lnTo>
                  <a:lnTo>
                    <a:pt x="128612" y="57188"/>
                  </a:lnTo>
                  <a:lnTo>
                    <a:pt x="128612" y="46799"/>
                  </a:lnTo>
                  <a:lnTo>
                    <a:pt x="165023" y="46799"/>
                  </a:lnTo>
                  <a:close/>
                </a:path>
                <a:path w="988695" h="89534">
                  <a:moveTo>
                    <a:pt x="281724" y="18770"/>
                  </a:moveTo>
                  <a:lnTo>
                    <a:pt x="272542" y="18770"/>
                  </a:lnTo>
                  <a:lnTo>
                    <a:pt x="258457" y="59842"/>
                  </a:lnTo>
                  <a:lnTo>
                    <a:pt x="258267" y="59842"/>
                  </a:lnTo>
                  <a:lnTo>
                    <a:pt x="245313" y="18770"/>
                  </a:lnTo>
                  <a:lnTo>
                    <a:pt x="235572" y="18770"/>
                  </a:lnTo>
                  <a:lnTo>
                    <a:pt x="253720" y="69189"/>
                  </a:lnTo>
                  <a:lnTo>
                    <a:pt x="262712" y="69189"/>
                  </a:lnTo>
                  <a:lnTo>
                    <a:pt x="281724" y="18770"/>
                  </a:lnTo>
                  <a:close/>
                </a:path>
                <a:path w="988695" h="89534">
                  <a:moveTo>
                    <a:pt x="397662" y="46799"/>
                  </a:moveTo>
                  <a:lnTo>
                    <a:pt x="396913" y="40030"/>
                  </a:lnTo>
                  <a:lnTo>
                    <a:pt x="396316" y="34671"/>
                  </a:lnTo>
                  <a:lnTo>
                    <a:pt x="392315" y="25387"/>
                  </a:lnTo>
                  <a:lnTo>
                    <a:pt x="391833" y="24968"/>
                  </a:lnTo>
                  <a:lnTo>
                    <a:pt x="389051" y="22504"/>
                  </a:lnTo>
                  <a:lnTo>
                    <a:pt x="389051" y="40030"/>
                  </a:lnTo>
                  <a:lnTo>
                    <a:pt x="361251" y="40030"/>
                  </a:lnTo>
                  <a:lnTo>
                    <a:pt x="361251" y="32219"/>
                  </a:lnTo>
                  <a:lnTo>
                    <a:pt x="367296" y="24968"/>
                  </a:lnTo>
                  <a:lnTo>
                    <a:pt x="385267" y="24968"/>
                  </a:lnTo>
                  <a:lnTo>
                    <a:pt x="388581" y="32219"/>
                  </a:lnTo>
                  <a:lnTo>
                    <a:pt x="389051" y="40030"/>
                  </a:lnTo>
                  <a:lnTo>
                    <a:pt x="389051" y="22504"/>
                  </a:lnTo>
                  <a:lnTo>
                    <a:pt x="385597" y="19443"/>
                  </a:lnTo>
                  <a:lnTo>
                    <a:pt x="376186" y="17348"/>
                  </a:lnTo>
                  <a:lnTo>
                    <a:pt x="365455" y="19507"/>
                  </a:lnTo>
                  <a:lnTo>
                    <a:pt x="358013" y="25463"/>
                  </a:lnTo>
                  <a:lnTo>
                    <a:pt x="353669" y="34353"/>
                  </a:lnTo>
                  <a:lnTo>
                    <a:pt x="352259" y="45364"/>
                  </a:lnTo>
                  <a:lnTo>
                    <a:pt x="353758" y="55460"/>
                  </a:lnTo>
                  <a:lnTo>
                    <a:pt x="358114" y="63461"/>
                  </a:lnTo>
                  <a:lnTo>
                    <a:pt x="365099" y="68732"/>
                  </a:lnTo>
                  <a:lnTo>
                    <a:pt x="374484" y="70624"/>
                  </a:lnTo>
                  <a:lnTo>
                    <a:pt x="384238" y="69024"/>
                  </a:lnTo>
                  <a:lnTo>
                    <a:pt x="390804" y="64935"/>
                  </a:lnTo>
                  <a:lnTo>
                    <a:pt x="391998" y="63284"/>
                  </a:lnTo>
                  <a:lnTo>
                    <a:pt x="394843" y="59372"/>
                  </a:lnTo>
                  <a:lnTo>
                    <a:pt x="396989" y="53378"/>
                  </a:lnTo>
                  <a:lnTo>
                    <a:pt x="388581" y="53378"/>
                  </a:lnTo>
                  <a:lnTo>
                    <a:pt x="388493" y="57188"/>
                  </a:lnTo>
                  <a:lnTo>
                    <a:pt x="383565" y="63284"/>
                  </a:lnTo>
                  <a:lnTo>
                    <a:pt x="366064" y="63284"/>
                  </a:lnTo>
                  <a:lnTo>
                    <a:pt x="361251" y="57188"/>
                  </a:lnTo>
                  <a:lnTo>
                    <a:pt x="361251" y="46799"/>
                  </a:lnTo>
                  <a:lnTo>
                    <a:pt x="397662" y="46799"/>
                  </a:lnTo>
                  <a:close/>
                </a:path>
                <a:path w="988695" h="89534">
                  <a:moveTo>
                    <a:pt x="482015" y="0"/>
                  </a:moveTo>
                  <a:lnTo>
                    <a:pt x="473608" y="0"/>
                  </a:lnTo>
                  <a:lnTo>
                    <a:pt x="473608" y="69189"/>
                  </a:lnTo>
                  <a:lnTo>
                    <a:pt x="482015" y="69189"/>
                  </a:lnTo>
                  <a:lnTo>
                    <a:pt x="482015" y="0"/>
                  </a:lnTo>
                  <a:close/>
                </a:path>
                <a:path w="988695" h="89534">
                  <a:moveTo>
                    <a:pt x="604291" y="43929"/>
                  </a:moveTo>
                  <a:lnTo>
                    <a:pt x="602907" y="34315"/>
                  </a:lnTo>
                  <a:lnTo>
                    <a:pt x="598690" y="25781"/>
                  </a:lnTo>
                  <a:lnTo>
                    <a:pt x="597395" y="24676"/>
                  </a:lnTo>
                  <a:lnTo>
                    <a:pt x="595680" y="23228"/>
                  </a:lnTo>
                  <a:lnTo>
                    <a:pt x="595680" y="37172"/>
                  </a:lnTo>
                  <a:lnTo>
                    <a:pt x="595680" y="50698"/>
                  </a:lnTo>
                  <a:lnTo>
                    <a:pt x="593128" y="63284"/>
                  </a:lnTo>
                  <a:lnTo>
                    <a:pt x="569112" y="63284"/>
                  </a:lnTo>
                  <a:lnTo>
                    <a:pt x="566559" y="50698"/>
                  </a:lnTo>
                  <a:lnTo>
                    <a:pt x="566559" y="37172"/>
                  </a:lnTo>
                  <a:lnTo>
                    <a:pt x="569112" y="24676"/>
                  </a:lnTo>
                  <a:lnTo>
                    <a:pt x="593128" y="24676"/>
                  </a:lnTo>
                  <a:lnTo>
                    <a:pt x="595680" y="37172"/>
                  </a:lnTo>
                  <a:lnTo>
                    <a:pt x="595680" y="23228"/>
                  </a:lnTo>
                  <a:lnTo>
                    <a:pt x="591477" y="19672"/>
                  </a:lnTo>
                  <a:lnTo>
                    <a:pt x="581126" y="17348"/>
                  </a:lnTo>
                  <a:lnTo>
                    <a:pt x="570763" y="19672"/>
                  </a:lnTo>
                  <a:lnTo>
                    <a:pt x="563537" y="25781"/>
                  </a:lnTo>
                  <a:lnTo>
                    <a:pt x="559320" y="34315"/>
                  </a:lnTo>
                  <a:lnTo>
                    <a:pt x="557949" y="43929"/>
                  </a:lnTo>
                  <a:lnTo>
                    <a:pt x="559320" y="53568"/>
                  </a:lnTo>
                  <a:lnTo>
                    <a:pt x="563537" y="62141"/>
                  </a:lnTo>
                  <a:lnTo>
                    <a:pt x="570763" y="68275"/>
                  </a:lnTo>
                  <a:lnTo>
                    <a:pt x="581126" y="70624"/>
                  </a:lnTo>
                  <a:lnTo>
                    <a:pt x="591477" y="68275"/>
                  </a:lnTo>
                  <a:lnTo>
                    <a:pt x="597344" y="63284"/>
                  </a:lnTo>
                  <a:lnTo>
                    <a:pt x="598690" y="62141"/>
                  </a:lnTo>
                  <a:lnTo>
                    <a:pt x="602907" y="53568"/>
                  </a:lnTo>
                  <a:lnTo>
                    <a:pt x="604291" y="43929"/>
                  </a:lnTo>
                  <a:close/>
                </a:path>
                <a:path w="988695" h="89534">
                  <a:moveTo>
                    <a:pt x="723925" y="42506"/>
                  </a:moveTo>
                  <a:lnTo>
                    <a:pt x="722541" y="32550"/>
                  </a:lnTo>
                  <a:lnTo>
                    <a:pt x="718731" y="24968"/>
                  </a:lnTo>
                  <a:lnTo>
                    <a:pt x="718527" y="24561"/>
                  </a:lnTo>
                  <a:lnTo>
                    <a:pt x="715314" y="21945"/>
                  </a:lnTo>
                  <a:lnTo>
                    <a:pt x="715314" y="59664"/>
                  </a:lnTo>
                  <a:lnTo>
                    <a:pt x="707364" y="63284"/>
                  </a:lnTo>
                  <a:lnTo>
                    <a:pt x="692899" y="63284"/>
                  </a:lnTo>
                  <a:lnTo>
                    <a:pt x="688644" y="54800"/>
                  </a:lnTo>
                  <a:lnTo>
                    <a:pt x="688644" y="37261"/>
                  </a:lnTo>
                  <a:lnTo>
                    <a:pt x="689241" y="25920"/>
                  </a:lnTo>
                  <a:lnTo>
                    <a:pt x="689305" y="24968"/>
                  </a:lnTo>
                  <a:lnTo>
                    <a:pt x="714463" y="24968"/>
                  </a:lnTo>
                  <a:lnTo>
                    <a:pt x="715264" y="37261"/>
                  </a:lnTo>
                  <a:lnTo>
                    <a:pt x="715314" y="59664"/>
                  </a:lnTo>
                  <a:lnTo>
                    <a:pt x="715314" y="21945"/>
                  </a:lnTo>
                  <a:lnTo>
                    <a:pt x="712025" y="19265"/>
                  </a:lnTo>
                  <a:lnTo>
                    <a:pt x="703211" y="17348"/>
                  </a:lnTo>
                  <a:lnTo>
                    <a:pt x="694512" y="17348"/>
                  </a:lnTo>
                  <a:lnTo>
                    <a:pt x="690829" y="21818"/>
                  </a:lnTo>
                  <a:lnTo>
                    <a:pt x="688086" y="25920"/>
                  </a:lnTo>
                  <a:lnTo>
                    <a:pt x="688086" y="18770"/>
                  </a:lnTo>
                  <a:lnTo>
                    <a:pt x="680224" y="18770"/>
                  </a:lnTo>
                  <a:lnTo>
                    <a:pt x="680224" y="89115"/>
                  </a:lnTo>
                  <a:lnTo>
                    <a:pt x="688644" y="89115"/>
                  </a:lnTo>
                  <a:lnTo>
                    <a:pt x="688644" y="63284"/>
                  </a:lnTo>
                  <a:lnTo>
                    <a:pt x="691019" y="67373"/>
                  </a:lnTo>
                  <a:lnTo>
                    <a:pt x="695464" y="70624"/>
                  </a:lnTo>
                  <a:lnTo>
                    <a:pt x="702183" y="70624"/>
                  </a:lnTo>
                  <a:lnTo>
                    <a:pt x="712749" y="67919"/>
                  </a:lnTo>
                  <a:lnTo>
                    <a:pt x="719429" y="61061"/>
                  </a:lnTo>
                  <a:lnTo>
                    <a:pt x="722909" y="51968"/>
                  </a:lnTo>
                  <a:lnTo>
                    <a:pt x="723925" y="42506"/>
                  </a:lnTo>
                  <a:close/>
                </a:path>
                <a:path w="988695" h="89534">
                  <a:moveTo>
                    <a:pt x="867092" y="20205"/>
                  </a:moveTo>
                  <a:lnTo>
                    <a:pt x="856881" y="17348"/>
                  </a:lnTo>
                  <a:lnTo>
                    <a:pt x="843826" y="17348"/>
                  </a:lnTo>
                  <a:lnTo>
                    <a:pt x="836256" y="25539"/>
                  </a:lnTo>
                  <a:lnTo>
                    <a:pt x="831926" y="17348"/>
                  </a:lnTo>
                  <a:lnTo>
                    <a:pt x="814044" y="17348"/>
                  </a:lnTo>
                  <a:lnTo>
                    <a:pt x="807897" y="25920"/>
                  </a:lnTo>
                  <a:lnTo>
                    <a:pt x="807720" y="25920"/>
                  </a:lnTo>
                  <a:lnTo>
                    <a:pt x="807720" y="18770"/>
                  </a:lnTo>
                  <a:lnTo>
                    <a:pt x="799858" y="18770"/>
                  </a:lnTo>
                  <a:lnTo>
                    <a:pt x="799858" y="69189"/>
                  </a:lnTo>
                  <a:lnTo>
                    <a:pt x="808278" y="69189"/>
                  </a:lnTo>
                  <a:lnTo>
                    <a:pt x="808278" y="27825"/>
                  </a:lnTo>
                  <a:lnTo>
                    <a:pt x="816597" y="24968"/>
                  </a:lnTo>
                  <a:lnTo>
                    <a:pt x="827570" y="24968"/>
                  </a:lnTo>
                  <a:lnTo>
                    <a:pt x="829271" y="30111"/>
                  </a:lnTo>
                  <a:lnTo>
                    <a:pt x="829271" y="69189"/>
                  </a:lnTo>
                  <a:lnTo>
                    <a:pt x="837692" y="69189"/>
                  </a:lnTo>
                  <a:lnTo>
                    <a:pt x="837692" y="31737"/>
                  </a:lnTo>
                  <a:lnTo>
                    <a:pt x="842225" y="24968"/>
                  </a:lnTo>
                  <a:lnTo>
                    <a:pt x="856500" y="24968"/>
                  </a:lnTo>
                  <a:lnTo>
                    <a:pt x="858672" y="29743"/>
                  </a:lnTo>
                  <a:lnTo>
                    <a:pt x="858672" y="69189"/>
                  </a:lnTo>
                  <a:lnTo>
                    <a:pt x="867092" y="69189"/>
                  </a:lnTo>
                  <a:lnTo>
                    <a:pt x="867092" y="20205"/>
                  </a:lnTo>
                  <a:close/>
                </a:path>
                <a:path w="988695" h="89534">
                  <a:moveTo>
                    <a:pt x="988441" y="46799"/>
                  </a:moveTo>
                  <a:lnTo>
                    <a:pt x="979830" y="22504"/>
                  </a:lnTo>
                  <a:lnTo>
                    <a:pt x="979830" y="40030"/>
                  </a:lnTo>
                  <a:lnTo>
                    <a:pt x="952017" y="40030"/>
                  </a:lnTo>
                  <a:lnTo>
                    <a:pt x="952017" y="32219"/>
                  </a:lnTo>
                  <a:lnTo>
                    <a:pt x="958075" y="24968"/>
                  </a:lnTo>
                  <a:lnTo>
                    <a:pt x="976045" y="24968"/>
                  </a:lnTo>
                  <a:lnTo>
                    <a:pt x="979347" y="32219"/>
                  </a:lnTo>
                  <a:lnTo>
                    <a:pt x="979830" y="40030"/>
                  </a:lnTo>
                  <a:lnTo>
                    <a:pt x="979830" y="22504"/>
                  </a:lnTo>
                  <a:lnTo>
                    <a:pt x="976376" y="19443"/>
                  </a:lnTo>
                  <a:lnTo>
                    <a:pt x="966965" y="17348"/>
                  </a:lnTo>
                  <a:lnTo>
                    <a:pt x="956233" y="19507"/>
                  </a:lnTo>
                  <a:lnTo>
                    <a:pt x="948791" y="25463"/>
                  </a:lnTo>
                  <a:lnTo>
                    <a:pt x="944448" y="34353"/>
                  </a:lnTo>
                  <a:lnTo>
                    <a:pt x="943038" y="45364"/>
                  </a:lnTo>
                  <a:lnTo>
                    <a:pt x="944537" y="55460"/>
                  </a:lnTo>
                  <a:lnTo>
                    <a:pt x="948893" y="63461"/>
                  </a:lnTo>
                  <a:lnTo>
                    <a:pt x="955878" y="68732"/>
                  </a:lnTo>
                  <a:lnTo>
                    <a:pt x="965263" y="70624"/>
                  </a:lnTo>
                  <a:lnTo>
                    <a:pt x="975017" y="69024"/>
                  </a:lnTo>
                  <a:lnTo>
                    <a:pt x="981583" y="64935"/>
                  </a:lnTo>
                  <a:lnTo>
                    <a:pt x="982776" y="63284"/>
                  </a:lnTo>
                  <a:lnTo>
                    <a:pt x="985608" y="59372"/>
                  </a:lnTo>
                  <a:lnTo>
                    <a:pt x="987767" y="53378"/>
                  </a:lnTo>
                  <a:lnTo>
                    <a:pt x="979347" y="53378"/>
                  </a:lnTo>
                  <a:lnTo>
                    <a:pt x="979258" y="57188"/>
                  </a:lnTo>
                  <a:lnTo>
                    <a:pt x="974344" y="63284"/>
                  </a:lnTo>
                  <a:lnTo>
                    <a:pt x="956843" y="63284"/>
                  </a:lnTo>
                  <a:lnTo>
                    <a:pt x="952017" y="57188"/>
                  </a:lnTo>
                  <a:lnTo>
                    <a:pt x="952017" y="46799"/>
                  </a:lnTo>
                  <a:lnTo>
                    <a:pt x="988441" y="46799"/>
                  </a:lnTo>
                  <a:close/>
                </a:path>
              </a:pathLst>
            </a:custGeom>
            <a:solidFill>
              <a:srgbClr val="767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="" xmlns:a16="http://schemas.microsoft.com/office/drawing/2014/main" id="{45AE2377-EC1F-4ABB-A820-9819DC4D8B42}"/>
                </a:ext>
              </a:extLst>
            </p:cNvPr>
            <p:cNvSpPr/>
            <p:nvPr/>
          </p:nvSpPr>
          <p:spPr>
            <a:xfrm>
              <a:off x="8240928" y="6454049"/>
              <a:ext cx="1290065" cy="682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6725" y="2120108"/>
            <a:ext cx="9517063" cy="3882155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«СиСофт Девелопмент» более 35 лет создает продукты для рынка САПР и ТИМ в области тяжелой промышленности, промышленного и гражданского строительства. Компания является участником грантовой программы РФРИТ, в числе ее партнеров и клиентов такие гиганты, как АЛРОСА, «Транснефть», ОАК, «Газпром», «РЖД», «Росатом» и др.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этих позиций нам очевидно, что за 2023 год и начало 2024 года динамика развития и применения отечественного программного обеспечения и в частности технологий информационного моделирования вышла на новый уровень. Об этом свидетельствует и рост запросов со стороны наших клиентов, и наращивание оборотов таких проектов, как формирование Цифровой вертикали строительной отрасли, в частности – региональных ИСУП, и усиление активности в нормативной сфере ТИМ, в становление которой «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СиСофт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Девелопмент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также вносит непосредственный вклад как участник ряда профильных ассоциаций и комитетов.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осознаем, что дальнейшие достижения нашей компании, как и развитие формирующейся российской цифровой экосистемы, частью которой мы являемся, во многом зависят от синхронности наших действий, а также от продуктивности – создания таких решений, которые одновременно удовлетворяют и запросам отрасли, и запросам отечественных процессов цифровой трансформации. Чтобы успешно двигаться к этим целям, мы проводим множество мероприятий, направленных на взаимодействие с российским ТИМ-сообществом. Данное исследование мнений представителей промышленности и строительства – продолжение нашей системной работы в этом направлении.</a:t>
            </a:r>
          </a:p>
          <a:p>
            <a:pPr marL="0" indent="0" algn="just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023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5760</Words>
  <Application>Microsoft Office PowerPoint</Application>
  <PresentationFormat>Произвольный</PresentationFormat>
  <Paragraphs>694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Larisa</cp:lastModifiedBy>
  <cp:revision>553</cp:revision>
  <dcterms:created xsi:type="dcterms:W3CDTF">2021-09-02T09:34:07Z</dcterms:created>
  <dcterms:modified xsi:type="dcterms:W3CDTF">2024-05-08T14:19:56Z</dcterms:modified>
</cp:coreProperties>
</file>