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15" r:id="rId3"/>
    <p:sldId id="349" r:id="rId4"/>
    <p:sldId id="359" r:id="rId5"/>
    <p:sldId id="551" r:id="rId6"/>
    <p:sldId id="559" r:id="rId7"/>
    <p:sldId id="408" r:id="rId8"/>
    <p:sldId id="550" r:id="rId9"/>
    <p:sldId id="260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/>
    <p:restoredTop sz="94444"/>
  </p:normalViewPr>
  <p:slideViewPr>
    <p:cSldViewPr snapToGrid="0">
      <p:cViewPr varScale="1">
        <p:scale>
          <a:sx n="104" d="100"/>
          <a:sy n="104" d="100"/>
        </p:scale>
        <p:origin x="738" y="114"/>
      </p:cViewPr>
      <p:guideLst>
        <p:guide orient="horz" pos="2137"/>
        <p:guide pos="3795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F7210-CC59-47C9-B4B2-9E48DF9C4F90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AD83C-862F-4808-85E3-9C881E6D7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3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D83C-862F-4808-85E3-9C881E6D7F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3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D83C-862F-4808-85E3-9C881E6D7F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1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D83C-862F-4808-85E3-9C881E6D7F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6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D83C-862F-4808-85E3-9C881E6D7F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24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D83C-862F-4808-85E3-9C881E6D7F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10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D83C-862F-4808-85E3-9C881E6D7F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3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AD83C-862F-4808-85E3-9C881E6D7F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2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17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Линия">
            <a:extLst>
              <a:ext uri="{FF2B5EF4-FFF2-40B4-BE49-F238E27FC236}">
                <a16:creationId xmlns:a16="http://schemas.microsoft.com/office/drawing/2014/main" id="{6B7ABBE0-ADA6-4FC3-A73B-2E8CB82E1218}"/>
              </a:ext>
            </a:extLst>
          </p:cNvPr>
          <p:cNvSpPr/>
          <p:nvPr userDrawn="1"/>
        </p:nvSpPr>
        <p:spPr>
          <a:xfrm flipV="1">
            <a:off x="109675" y="447566"/>
            <a:ext cx="11972650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1" name="Линия">
            <a:extLst>
              <a:ext uri="{FF2B5EF4-FFF2-40B4-BE49-F238E27FC236}">
                <a16:creationId xmlns:a16="http://schemas.microsoft.com/office/drawing/2014/main" id="{EF0EB60B-FC7D-4BE6-8A8F-14A9A7C61D82}"/>
              </a:ext>
            </a:extLst>
          </p:cNvPr>
          <p:cNvSpPr/>
          <p:nvPr userDrawn="1"/>
        </p:nvSpPr>
        <p:spPr>
          <a:xfrm flipV="1">
            <a:off x="109675" y="6410433"/>
            <a:ext cx="1197265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2" name="Изображение" descr="Изображение">
            <a:extLst>
              <a:ext uri="{FF2B5EF4-FFF2-40B4-BE49-F238E27FC236}">
                <a16:creationId xmlns:a16="http://schemas.microsoft.com/office/drawing/2014/main" id="{A0ED556D-2456-4B43-826E-89566280FB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8255" y="22481"/>
            <a:ext cx="1044070" cy="338186"/>
          </a:xfrm>
          <a:prstGeom prst="rect">
            <a:avLst/>
          </a:prstGeom>
          <a:ln w="3175">
            <a:miter lim="400000"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76D340-1025-452C-90C0-0D7DAC5AC2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25163" y="6506927"/>
            <a:ext cx="257162" cy="2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иния">
            <a:extLst>
              <a:ext uri="{FF2B5EF4-FFF2-40B4-BE49-F238E27FC236}">
                <a16:creationId xmlns:a16="http://schemas.microsoft.com/office/drawing/2014/main" id="{30BF013D-D437-4484-8832-73441A6B8335}"/>
              </a:ext>
            </a:extLst>
          </p:cNvPr>
          <p:cNvSpPr/>
          <p:nvPr userDrawn="1"/>
        </p:nvSpPr>
        <p:spPr>
          <a:xfrm flipV="1">
            <a:off x="109675" y="447566"/>
            <a:ext cx="11972650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A4CB6BC2-E08C-4A89-9655-7DCAD6A255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8255" y="22481"/>
            <a:ext cx="1044070" cy="338186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Линия">
            <a:extLst>
              <a:ext uri="{FF2B5EF4-FFF2-40B4-BE49-F238E27FC236}">
                <a16:creationId xmlns:a16="http://schemas.microsoft.com/office/drawing/2014/main" id="{DBF9593C-7473-481C-BAE0-ABB03A4B9341}"/>
              </a:ext>
            </a:extLst>
          </p:cNvPr>
          <p:cNvSpPr/>
          <p:nvPr userDrawn="1"/>
        </p:nvSpPr>
        <p:spPr>
          <a:xfrm flipV="1">
            <a:off x="109675" y="6410433"/>
            <a:ext cx="1197265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66DB20-4244-4972-B3E7-C5FC93B6C1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25163" y="6506927"/>
            <a:ext cx="257162" cy="257162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2C361-3F23-4891-926B-6AA714F0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4567" y="6452945"/>
            <a:ext cx="4777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6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B33C8-17AE-4458-BDFC-DBE85107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B0AB2-EB8D-44E8-970D-9531D1259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01D01F-59E7-457C-B398-2C79E154F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2FCA8-73E4-4E1B-860F-FE7CC1E07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CA22D6-07C3-42A7-AC9D-C43DB0E5E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DAAF-D251-4D80-9783-76A71707E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1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jpg" descr="1.jpg">
            <a:extLst>
              <a:ext uri="{FF2B5EF4-FFF2-40B4-BE49-F238E27FC236}">
                <a16:creationId xmlns:a16="http://schemas.microsoft.com/office/drawing/2014/main" id="{13E74A31-ACF7-49EA-9031-35DA4B5F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0" y="0"/>
            <a:ext cx="12178590" cy="6858000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1DE4054D-C182-4D84-98DA-43867400566C}"/>
              </a:ext>
            </a:extLst>
          </p:cNvPr>
          <p:cNvSpPr/>
          <p:nvPr/>
        </p:nvSpPr>
        <p:spPr>
          <a:xfrm>
            <a:off x="-1902" y="1714659"/>
            <a:ext cx="5770108" cy="2272557"/>
          </a:xfrm>
          <a:prstGeom prst="homePlate">
            <a:avLst>
              <a:gd name="adj" fmla="val 46116"/>
            </a:avLst>
          </a:prstGeom>
          <a:solidFill>
            <a:schemeClr val="bg2">
              <a:lumMod val="25000"/>
              <a:alpha val="8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C7C805DF-37BD-4C38-90D6-C2CB2810F739}"/>
              </a:ext>
            </a:extLst>
          </p:cNvPr>
          <p:cNvSpPr/>
          <p:nvPr/>
        </p:nvSpPr>
        <p:spPr>
          <a:xfrm>
            <a:off x="4725149" y="1714659"/>
            <a:ext cx="2077348" cy="2272557"/>
          </a:xfrm>
          <a:prstGeom prst="chevron">
            <a:avLst/>
          </a:prstGeom>
          <a:solidFill>
            <a:srgbClr val="E5B902">
              <a:alpha val="85000"/>
            </a:srgb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B9CEF30F-3821-4CD1-88EF-4BD73E9E78F0}"/>
              </a:ext>
            </a:extLst>
          </p:cNvPr>
          <p:cNvSpPr/>
          <p:nvPr/>
        </p:nvSpPr>
        <p:spPr>
          <a:xfrm>
            <a:off x="5762807" y="1721291"/>
            <a:ext cx="2077349" cy="2272558"/>
          </a:xfrm>
          <a:prstGeom prst="chevron">
            <a:avLst/>
          </a:prstGeom>
          <a:solidFill>
            <a:srgbClr val="E5B902">
              <a:alpha val="50000"/>
            </a:srgb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28C5B850-6EE2-4CB2-9119-5D838050A96E}"/>
              </a:ext>
            </a:extLst>
          </p:cNvPr>
          <p:cNvSpPr/>
          <p:nvPr/>
        </p:nvSpPr>
        <p:spPr>
          <a:xfrm>
            <a:off x="6778475" y="1726316"/>
            <a:ext cx="2078818" cy="2274165"/>
          </a:xfrm>
          <a:prstGeom prst="chevron">
            <a:avLst/>
          </a:prstGeom>
          <a:solidFill>
            <a:srgbClr val="E5B902">
              <a:alpha val="25000"/>
            </a:srgb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AC25DAEF-47A4-46A1-9411-88E8032BD9AA}"/>
              </a:ext>
            </a:extLst>
          </p:cNvPr>
          <p:cNvSpPr/>
          <p:nvPr/>
        </p:nvSpPr>
        <p:spPr>
          <a:xfrm>
            <a:off x="-1902" y="4733799"/>
            <a:ext cx="7018609" cy="603280"/>
          </a:xfrm>
          <a:prstGeom prst="homePlate">
            <a:avLst>
              <a:gd name="adj" fmla="val 45181"/>
            </a:avLst>
          </a:prstGeom>
          <a:solidFill>
            <a:srgbClr val="E5BF24">
              <a:alpha val="85000"/>
            </a:srgb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86DA9A69-0B5C-4C8A-91D5-820AF0728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763" y="319842"/>
            <a:ext cx="2915883" cy="944487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Стрелка: пятиугольник 13">
            <a:extLst>
              <a:ext uri="{FF2B5EF4-FFF2-40B4-BE49-F238E27FC236}">
                <a16:creationId xmlns:a16="http://schemas.microsoft.com/office/drawing/2014/main" id="{E8B82D85-0A07-4FE0-BBD3-5EE23475161A}"/>
              </a:ext>
            </a:extLst>
          </p:cNvPr>
          <p:cNvSpPr/>
          <p:nvPr/>
        </p:nvSpPr>
        <p:spPr>
          <a:xfrm>
            <a:off x="-1902" y="5464089"/>
            <a:ext cx="4547258" cy="603280"/>
          </a:xfrm>
          <a:custGeom>
            <a:avLst/>
            <a:gdLst>
              <a:gd name="connsiteX0" fmla="*/ 0 w 7018609"/>
              <a:gd name="connsiteY0" fmla="*/ 0 h 603280"/>
              <a:gd name="connsiteX1" fmla="*/ 6746041 w 7018609"/>
              <a:gd name="connsiteY1" fmla="*/ 0 h 603280"/>
              <a:gd name="connsiteX2" fmla="*/ 7018609 w 7018609"/>
              <a:gd name="connsiteY2" fmla="*/ 301640 h 603280"/>
              <a:gd name="connsiteX3" fmla="*/ 6746041 w 7018609"/>
              <a:gd name="connsiteY3" fmla="*/ 603280 h 603280"/>
              <a:gd name="connsiteX4" fmla="*/ 0 w 7018609"/>
              <a:gd name="connsiteY4" fmla="*/ 603280 h 603280"/>
              <a:gd name="connsiteX5" fmla="*/ 0 w 7018609"/>
              <a:gd name="connsiteY5" fmla="*/ 0 h 603280"/>
              <a:gd name="connsiteX0" fmla="*/ 2471351 w 7018609"/>
              <a:gd name="connsiteY0" fmla="*/ 0 h 603280"/>
              <a:gd name="connsiteX1" fmla="*/ 6746041 w 7018609"/>
              <a:gd name="connsiteY1" fmla="*/ 0 h 603280"/>
              <a:gd name="connsiteX2" fmla="*/ 7018609 w 7018609"/>
              <a:gd name="connsiteY2" fmla="*/ 301640 h 603280"/>
              <a:gd name="connsiteX3" fmla="*/ 6746041 w 7018609"/>
              <a:gd name="connsiteY3" fmla="*/ 603280 h 603280"/>
              <a:gd name="connsiteX4" fmla="*/ 0 w 7018609"/>
              <a:gd name="connsiteY4" fmla="*/ 603280 h 603280"/>
              <a:gd name="connsiteX5" fmla="*/ 2471351 w 7018609"/>
              <a:gd name="connsiteY5" fmla="*/ 0 h 603280"/>
              <a:gd name="connsiteX0" fmla="*/ 0 w 4547258"/>
              <a:gd name="connsiteY0" fmla="*/ 0 h 603280"/>
              <a:gd name="connsiteX1" fmla="*/ 4274690 w 4547258"/>
              <a:gd name="connsiteY1" fmla="*/ 0 h 603280"/>
              <a:gd name="connsiteX2" fmla="*/ 4547258 w 4547258"/>
              <a:gd name="connsiteY2" fmla="*/ 301640 h 603280"/>
              <a:gd name="connsiteX3" fmla="*/ 4274690 w 4547258"/>
              <a:gd name="connsiteY3" fmla="*/ 603280 h 603280"/>
              <a:gd name="connsiteX4" fmla="*/ 1 w 4547258"/>
              <a:gd name="connsiteY4" fmla="*/ 603280 h 603280"/>
              <a:gd name="connsiteX5" fmla="*/ 0 w 4547258"/>
              <a:gd name="connsiteY5" fmla="*/ 0 h 60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7258" h="603280">
                <a:moveTo>
                  <a:pt x="0" y="0"/>
                </a:moveTo>
                <a:lnTo>
                  <a:pt x="4274690" y="0"/>
                </a:lnTo>
                <a:lnTo>
                  <a:pt x="4547258" y="301640"/>
                </a:lnTo>
                <a:lnTo>
                  <a:pt x="4274690" y="603280"/>
                </a:lnTo>
                <a:lnTo>
                  <a:pt x="1" y="603280"/>
                </a:lnTo>
                <a:cubicBezTo>
                  <a:pt x="1" y="402187"/>
                  <a:pt x="0" y="201093"/>
                  <a:pt x="0" y="0"/>
                </a:cubicBezTo>
                <a:close/>
              </a:path>
            </a:pathLst>
          </a:custGeom>
          <a:solidFill>
            <a:srgbClr val="3B3939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0" name="Титульный…">
            <a:extLst>
              <a:ext uri="{FF2B5EF4-FFF2-40B4-BE49-F238E27FC236}">
                <a16:creationId xmlns:a16="http://schemas.microsoft.com/office/drawing/2014/main" id="{C6E35486-0FA4-4F54-AD1F-386F285577CA}"/>
              </a:ext>
            </a:extLst>
          </p:cNvPr>
          <p:cNvSpPr txBox="1"/>
          <p:nvPr/>
        </p:nvSpPr>
        <p:spPr>
          <a:xfrm>
            <a:off x="373305" y="2049068"/>
            <a:ext cx="4258935" cy="13386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b">
            <a:normAutofit fontScale="77500" lnSpcReduction="20000"/>
          </a:bodyPr>
          <a:lstStyle/>
          <a:p>
            <a:pPr defTabSz="455675">
              <a:lnSpc>
                <a:spcPct val="80000"/>
              </a:lnSpc>
              <a:spcBef>
                <a:spcPts val="1700"/>
              </a:spcBef>
              <a:defRPr sz="3900" cap="all">
                <a:solidFill>
                  <a:srgbClr val="000000"/>
                </a:solidFill>
                <a:latin typeface="Myriad Pro Black SemiExtended"/>
                <a:ea typeface="Myriad Pro Black SemiExtended"/>
                <a:cs typeface="Myriad Pro Black SemiExtended"/>
                <a:sym typeface="Myriad Pro Black SemiExtended"/>
              </a:defRPr>
            </a:pPr>
            <a:r>
              <a:rPr lang="ru-RU" sz="4992" b="1" dirty="0">
                <a:solidFill>
                  <a:srgbClr val="FFFFFF"/>
                </a:solidFill>
              </a:rPr>
              <a:t>СИСТЕМА НОРМАТИВНЫХ ДОКУМЕНТОВ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1" name="Титульный лист">
            <a:extLst>
              <a:ext uri="{FF2B5EF4-FFF2-40B4-BE49-F238E27FC236}">
                <a16:creationId xmlns:a16="http://schemas.microsoft.com/office/drawing/2014/main" id="{414B2692-E063-4C61-999F-05BC4E040374}"/>
              </a:ext>
            </a:extLst>
          </p:cNvPr>
          <p:cNvSpPr txBox="1"/>
          <p:nvPr/>
        </p:nvSpPr>
        <p:spPr>
          <a:xfrm>
            <a:off x="455193" y="3153194"/>
            <a:ext cx="4258935" cy="5704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b">
            <a:normAutofit fontScale="92500"/>
          </a:bodyPr>
          <a:lstStyle>
            <a:lvl1pPr algn="ctr">
              <a:lnSpc>
                <a:spcPct val="80000"/>
              </a:lnSpc>
              <a:spcBef>
                <a:spcPts val="2300"/>
              </a:spcBef>
              <a:defRPr sz="2800" cap="all">
                <a:solidFill>
                  <a:srgbClr val="000000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algn="r"/>
            <a:r>
              <a:rPr lang="ru-RU" sz="2350" dirty="0">
                <a:solidFill>
                  <a:srgbClr val="FFFFFF"/>
                </a:solidFill>
              </a:rPr>
              <a:t>Для строительной отрасли</a:t>
            </a:r>
          </a:p>
        </p:txBody>
      </p:sp>
      <p:sp>
        <p:nvSpPr>
          <p:cNvPr id="13" name="Титульный лист">
            <a:extLst>
              <a:ext uri="{FF2B5EF4-FFF2-40B4-BE49-F238E27FC236}">
                <a16:creationId xmlns:a16="http://schemas.microsoft.com/office/drawing/2014/main" id="{A3A63E98-B421-494A-8E99-3003201F4185}"/>
              </a:ext>
            </a:extLst>
          </p:cNvPr>
          <p:cNvSpPr txBox="1"/>
          <p:nvPr/>
        </p:nvSpPr>
        <p:spPr>
          <a:xfrm>
            <a:off x="2410691" y="5464089"/>
            <a:ext cx="1890181" cy="5704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b">
            <a:normAutofit/>
          </a:bodyPr>
          <a:lstStyle>
            <a:lvl1pPr algn="ctr">
              <a:lnSpc>
                <a:spcPct val="80000"/>
              </a:lnSpc>
              <a:spcBef>
                <a:spcPts val="2300"/>
              </a:spcBef>
              <a:defRPr sz="2800" cap="all">
                <a:solidFill>
                  <a:srgbClr val="000000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algn="r"/>
            <a:r>
              <a:rPr lang="en-US" cap="none" dirty="0">
                <a:solidFill>
                  <a:srgbClr val="FFFFFF"/>
                </a:solidFill>
              </a:rPr>
              <a:t>0</a:t>
            </a:r>
            <a:r>
              <a:rPr lang="ru-RU" cap="none" dirty="0">
                <a:solidFill>
                  <a:srgbClr val="FFFFFF"/>
                </a:solidFill>
              </a:rPr>
              <a:t>5.0</a:t>
            </a:r>
            <a:r>
              <a:rPr lang="en-US" cap="none" dirty="0">
                <a:solidFill>
                  <a:srgbClr val="FFFFFF"/>
                </a:solidFill>
              </a:rPr>
              <a:t>6</a:t>
            </a:r>
            <a:r>
              <a:rPr lang="ru-RU" cap="none" dirty="0">
                <a:solidFill>
                  <a:srgbClr val="FFFFFF"/>
                </a:solidFill>
              </a:rPr>
              <a:t>.2020</a:t>
            </a:r>
          </a:p>
        </p:txBody>
      </p:sp>
    </p:spTree>
    <p:extLst>
      <p:ext uri="{BB962C8B-B14F-4D97-AF65-F5344CB8AC3E}">
        <p14:creationId xmlns:p14="http://schemas.microsoft.com/office/powerpoint/2010/main" val="92361013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0109CF0-6F4F-42B6-B557-BC5CC8AA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726" y="6452945"/>
            <a:ext cx="477758" cy="365125"/>
          </a:xfrm>
        </p:spPr>
        <p:txBody>
          <a:bodyPr/>
          <a:lstStyle/>
          <a:p>
            <a:fld id="{889FDAAF-D251-4D80-9783-76A71707E3D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F6E010-7653-C748-9873-AF332D8C90D0}"/>
              </a:ext>
            </a:extLst>
          </p:cNvPr>
          <p:cNvSpPr/>
          <p:nvPr/>
        </p:nvSpPr>
        <p:spPr>
          <a:xfrm>
            <a:off x="566814" y="591916"/>
            <a:ext cx="11060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>
                <a:solidFill>
                  <a:srgbClr val="002060"/>
                </a:solidFill>
                <a:sym typeface="Myriad Pro"/>
              </a:rPr>
              <a:t>ПРИНЦИПЫ ФОРМИРОВАНИЯ системы ДОКУМЕНТОВ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421753-D4B6-CF40-8D0E-0AE4AE9A83CC}"/>
              </a:ext>
            </a:extLst>
          </p:cNvPr>
          <p:cNvSpPr/>
          <p:nvPr/>
        </p:nvSpPr>
        <p:spPr>
          <a:xfrm>
            <a:off x="4346407" y="2684830"/>
            <a:ext cx="35199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cap="all" dirty="0">
                <a:solidFill>
                  <a:srgbClr val="002060"/>
                </a:solidFill>
                <a:sym typeface="Avenir Next Medium"/>
              </a:rPr>
              <a:t>Международный опыт</a:t>
            </a:r>
          </a:p>
          <a:p>
            <a:pPr algn="ctr"/>
            <a:endParaRPr lang="ru-RU" sz="2000" cap="all" dirty="0">
              <a:solidFill>
                <a:srgbClr val="002060"/>
              </a:solidFill>
              <a:sym typeface="Avenir Next Medium"/>
            </a:endParaRPr>
          </a:p>
          <a:p>
            <a:pPr algn="ctr"/>
            <a:r>
              <a:rPr lang="ru-RU" sz="2000" cap="all" dirty="0">
                <a:solidFill>
                  <a:srgbClr val="002060"/>
                </a:solidFill>
                <a:sym typeface="Avenir Next Medium"/>
              </a:rPr>
              <a:t>2. Компактность</a:t>
            </a:r>
          </a:p>
          <a:p>
            <a:pPr algn="ctr"/>
            <a:endParaRPr lang="ru-RU" sz="2000" cap="all" dirty="0">
              <a:solidFill>
                <a:srgbClr val="002060"/>
              </a:solidFill>
              <a:sym typeface="Avenir Next Medium"/>
            </a:endParaRPr>
          </a:p>
          <a:p>
            <a:pPr algn="ctr"/>
            <a:r>
              <a:rPr lang="ru-RU" sz="2000" cap="all" dirty="0">
                <a:solidFill>
                  <a:srgbClr val="002060"/>
                </a:solidFill>
                <a:sym typeface="Avenir Next Medium"/>
              </a:rPr>
              <a:t>3. Целостность</a:t>
            </a:r>
          </a:p>
        </p:txBody>
      </p:sp>
    </p:spTree>
    <p:extLst>
      <p:ext uri="{BB962C8B-B14F-4D97-AF65-F5344CB8AC3E}">
        <p14:creationId xmlns:p14="http://schemas.microsoft.com/office/powerpoint/2010/main" val="18652182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0109CF0-6F4F-42B6-B557-BC5CC8AA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726" y="6452945"/>
            <a:ext cx="477758" cy="365125"/>
          </a:xfrm>
        </p:spPr>
        <p:txBody>
          <a:bodyPr/>
          <a:lstStyle/>
          <a:p>
            <a:fld id="{889FDAAF-D251-4D80-9783-76A71707E3D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F6E010-7653-C748-9873-AF332D8C90D0}"/>
              </a:ext>
            </a:extLst>
          </p:cNvPr>
          <p:cNvSpPr/>
          <p:nvPr/>
        </p:nvSpPr>
        <p:spPr>
          <a:xfrm>
            <a:off x="0" y="447758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all" dirty="0">
                <a:solidFill>
                  <a:srgbClr val="002060"/>
                </a:solidFill>
                <a:sym typeface="Myriad Pro"/>
              </a:rPr>
              <a:t>СОВЕТСКИЙ ОПЫТ</a:t>
            </a:r>
            <a:r>
              <a:rPr lang="en-US" sz="2000" cap="all" dirty="0">
                <a:solidFill>
                  <a:srgbClr val="002060"/>
                </a:solidFill>
                <a:sym typeface="Myriad Pro"/>
              </a:rPr>
              <a:t> </a:t>
            </a:r>
            <a:r>
              <a:rPr lang="ru-RU" sz="2000" cap="all" dirty="0">
                <a:solidFill>
                  <a:srgbClr val="002060"/>
                </a:solidFill>
                <a:sym typeface="Myriad Pro"/>
              </a:rPr>
              <a:t>ПОСТРОЕНИЯ СИСТЕМЫ НОРМИРОВАНИЯ В СТРОИТЕЛЬСТВЕ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9D6632B-96A6-9F47-9ABD-DAFD2B02E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56" y="972634"/>
            <a:ext cx="1693801" cy="2144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F474683-24DD-9043-8F70-F14F7C5EC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2" y="964838"/>
            <a:ext cx="1648120" cy="2144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B8A1CA-2EBA-FE43-B7AF-8ADC3868D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701" y="972634"/>
            <a:ext cx="1653080" cy="2144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CD5821F-5B0C-4E42-BA24-59ED9BB57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20" y="3284515"/>
            <a:ext cx="3093279" cy="307761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F1271E-B8BF-8744-A0A0-D403A1100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86" y="3271068"/>
            <a:ext cx="3126072" cy="155225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DDDB88-AA2B-0142-A614-2F8A620B04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78" y="3224777"/>
            <a:ext cx="3273053" cy="189935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C291B7A-8290-F14B-B13D-B1016C3A4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443" y="5036983"/>
            <a:ext cx="3153905" cy="1205493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005F36D-F483-4A4E-9F7A-C4121A6280B6}"/>
              </a:ext>
            </a:extLst>
          </p:cNvPr>
          <p:cNvSpPr/>
          <p:nvPr/>
        </p:nvSpPr>
        <p:spPr>
          <a:xfrm>
            <a:off x="295530" y="985829"/>
            <a:ext cx="23825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СНиП (4 части):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Строительные материалы, изделия, конструкции и оборудование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Нормы строительного проектирования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Организация и технология строительного производства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Сметные нормы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A68F956-1275-4A46-BD2A-87B0857832F5}"/>
              </a:ext>
            </a:extLst>
          </p:cNvPr>
          <p:cNvSpPr/>
          <p:nvPr/>
        </p:nvSpPr>
        <p:spPr>
          <a:xfrm>
            <a:off x="2624891" y="3281896"/>
            <a:ext cx="354407" cy="1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9940D45-1AF0-D345-84C5-6A45D62C21B2}"/>
              </a:ext>
            </a:extLst>
          </p:cNvPr>
          <p:cNvSpPr/>
          <p:nvPr/>
        </p:nvSpPr>
        <p:spPr>
          <a:xfrm>
            <a:off x="5778635" y="3247549"/>
            <a:ext cx="354407" cy="1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5EEE0CA-843D-014F-B3E0-25EF20FA9809}"/>
              </a:ext>
            </a:extLst>
          </p:cNvPr>
          <p:cNvSpPr/>
          <p:nvPr/>
        </p:nvSpPr>
        <p:spPr>
          <a:xfrm>
            <a:off x="9035498" y="3284515"/>
            <a:ext cx="354407" cy="1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48B18CB-BE44-2145-81F9-0DD4AC446343}"/>
              </a:ext>
            </a:extLst>
          </p:cNvPr>
          <p:cNvSpPr/>
          <p:nvPr/>
        </p:nvSpPr>
        <p:spPr>
          <a:xfrm>
            <a:off x="160883" y="3224777"/>
            <a:ext cx="23825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1955 г. </a:t>
            </a:r>
          </a:p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1962 г. 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(самостоятельные части)</a:t>
            </a:r>
          </a:p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1974 г. 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(ВСН, РСН)</a:t>
            </a:r>
          </a:p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1982 г.</a:t>
            </a:r>
          </a:p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(ОНТП, ВНТП)</a:t>
            </a:r>
          </a:p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1994 г.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D538D505-73AA-BB47-9815-1A09373711D6}"/>
              </a:ext>
            </a:extLst>
          </p:cNvPr>
          <p:cNvCxnSpPr>
            <a:cxnSpLocks/>
          </p:cNvCxnSpPr>
          <p:nvPr/>
        </p:nvCxnSpPr>
        <p:spPr>
          <a:xfrm>
            <a:off x="1289539" y="5765908"/>
            <a:ext cx="0" cy="225643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8F160D0B-01CD-844C-87D3-571FBF9B3613}"/>
              </a:ext>
            </a:extLst>
          </p:cNvPr>
          <p:cNvCxnSpPr>
            <a:cxnSpLocks/>
          </p:cNvCxnSpPr>
          <p:nvPr/>
        </p:nvCxnSpPr>
        <p:spPr>
          <a:xfrm>
            <a:off x="1293286" y="5054089"/>
            <a:ext cx="0" cy="225643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7EAB789C-7CC1-AB49-B62D-2C8D64B9CFDB}"/>
              </a:ext>
            </a:extLst>
          </p:cNvPr>
          <p:cNvCxnSpPr>
            <a:cxnSpLocks/>
          </p:cNvCxnSpPr>
          <p:nvPr/>
        </p:nvCxnSpPr>
        <p:spPr>
          <a:xfrm>
            <a:off x="1289539" y="4301317"/>
            <a:ext cx="0" cy="225643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6BF85AE9-D13C-504C-BBBB-C09EEAC3C3C4}"/>
              </a:ext>
            </a:extLst>
          </p:cNvPr>
          <p:cNvCxnSpPr>
            <a:cxnSpLocks/>
          </p:cNvCxnSpPr>
          <p:nvPr/>
        </p:nvCxnSpPr>
        <p:spPr>
          <a:xfrm>
            <a:off x="1289539" y="3572836"/>
            <a:ext cx="0" cy="225643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CD032E9-D13E-A047-8BA7-D065A5538033}"/>
              </a:ext>
            </a:extLst>
          </p:cNvPr>
          <p:cNvSpPr/>
          <p:nvPr/>
        </p:nvSpPr>
        <p:spPr>
          <a:xfrm>
            <a:off x="2791265" y="5420066"/>
            <a:ext cx="2739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СНиПы – целиком обязательные документы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3B1ACC5-B71F-FA4E-A4D1-CE25407AD829}"/>
              </a:ext>
            </a:extLst>
          </p:cNvPr>
          <p:cNvSpPr/>
          <p:nvPr/>
        </p:nvSpPr>
        <p:spPr>
          <a:xfrm>
            <a:off x="9317662" y="952869"/>
            <a:ext cx="2739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части </a:t>
            </a:r>
          </a:p>
          <a:p>
            <a:pPr algn="r"/>
            <a:r>
              <a:rPr lang="ru-RU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системы </a:t>
            </a:r>
          </a:p>
          <a:p>
            <a:pPr algn="r"/>
            <a:r>
              <a:rPr lang="ru-RU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СНиП-62</a:t>
            </a:r>
            <a:endParaRPr lang="ru-RU" sz="1050" dirty="0">
              <a:solidFill>
                <a:srgbClr val="00B0F0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55A0B18-3022-EC49-ABD0-CDEC12DE8122}"/>
              </a:ext>
            </a:extLst>
          </p:cNvPr>
          <p:cNvSpPr/>
          <p:nvPr/>
        </p:nvSpPr>
        <p:spPr>
          <a:xfrm>
            <a:off x="160882" y="4615"/>
            <a:ext cx="12031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accent1"/>
                </a:solidFill>
                <a:sym typeface="Myriad Pro"/>
              </a:rPr>
              <a:t>КАК БЫЛО</a:t>
            </a:r>
          </a:p>
        </p:txBody>
      </p:sp>
    </p:spTree>
    <p:extLst>
      <p:ext uri="{BB962C8B-B14F-4D97-AF65-F5344CB8AC3E}">
        <p14:creationId xmlns:p14="http://schemas.microsoft.com/office/powerpoint/2010/main" val="248896658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0109CF0-6F4F-42B6-B557-BC5CC8AA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726" y="6452945"/>
            <a:ext cx="477758" cy="365125"/>
          </a:xfrm>
        </p:spPr>
        <p:txBody>
          <a:bodyPr/>
          <a:lstStyle/>
          <a:p>
            <a:fld id="{889FDAAF-D251-4D80-9783-76A71707E3D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F6E010-7653-C748-9873-AF332D8C90D0}"/>
              </a:ext>
            </a:extLst>
          </p:cNvPr>
          <p:cNvSpPr/>
          <p:nvPr/>
        </p:nvSpPr>
        <p:spPr>
          <a:xfrm>
            <a:off x="0" y="462731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all" dirty="0">
                <a:solidFill>
                  <a:srgbClr val="002060"/>
                </a:solidFill>
                <a:sym typeface="Myriad Pro"/>
              </a:rPr>
              <a:t>Российский ОПЫТ</a:t>
            </a:r>
            <a:r>
              <a:rPr lang="en-US" sz="2000" cap="all" dirty="0">
                <a:solidFill>
                  <a:srgbClr val="002060"/>
                </a:solidFill>
                <a:sym typeface="Myriad Pro"/>
              </a:rPr>
              <a:t> </a:t>
            </a:r>
            <a:r>
              <a:rPr lang="ru-RU" sz="2000" cap="all" dirty="0">
                <a:solidFill>
                  <a:srgbClr val="002060"/>
                </a:solidFill>
                <a:sym typeface="Myriad Pro"/>
              </a:rPr>
              <a:t>ПОСТРОЕНИЯ СИСТЕМЫ НОРМИРОВАНИЯ В СТРОИТЕЛЬСТВЕ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CA354D-C606-D942-A43A-207661C0E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8" y="899177"/>
            <a:ext cx="1742626" cy="25298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784B59-7941-6F4B-B475-87805C09E5FF}"/>
              </a:ext>
            </a:extLst>
          </p:cNvPr>
          <p:cNvSpPr txBox="1"/>
          <p:nvPr/>
        </p:nvSpPr>
        <p:spPr>
          <a:xfrm>
            <a:off x="4096512" y="899176"/>
            <a:ext cx="7934012" cy="332398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ТЕХНИЧЕСКОЕ РЕГУЛИРОВАНИЕ (184-ФЗ) И СТАНДАРТИЗАЦИЯ (162-ФЗ):</a:t>
            </a:r>
          </a:p>
          <a:p>
            <a:pPr marL="109701" lvl="0" indent="-109701">
              <a:buFontTx/>
              <a:buChar char="-"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384-ФЗ «Технический регламент о безопасности зданий и сооружений» и его доказательная база: 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	-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Перечень-1521 (части 4-х ГОСТ и 74 СП) – </a:t>
            </a:r>
            <a:r>
              <a:rPr lang="ru-RU" sz="1400" dirty="0">
                <a:solidFill>
                  <a:srgbClr val="FF0000"/>
                </a:solidFill>
                <a:latin typeface="+mj-lt"/>
              </a:rPr>
              <a:t>на обязательной основе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 </a:t>
            </a:r>
            <a:b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lang="ru-RU" sz="1400" dirty="0">
                <a:solidFill>
                  <a:prstClr val="black"/>
                </a:solidFill>
                <a:latin typeface="+mj-lt"/>
              </a:rPr>
              <a:t>	-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Перечень-687 (163 ГОСТ и 371 СП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) – на добровольной основе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</a:t>
            </a:r>
          </a:p>
          <a:p>
            <a:pPr marL="109701" marR="0" lvl="0" indent="-10970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123-ФЗ «Технический регламент о пожарной безопасности» и его доказательная база;</a:t>
            </a:r>
          </a:p>
          <a:p>
            <a:pPr marL="109701" marR="0" lvl="0" indent="-10970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Технический регламент «О безопасности сетей газораспределения и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газопотребления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» (ПП РФ 870);</a:t>
            </a:r>
          </a:p>
          <a:p>
            <a:pPr marL="109701" indent="-109701">
              <a:buFontTx/>
              <a:buChar char="-"/>
              <a:defRPr/>
            </a:pPr>
            <a:r>
              <a:rPr lang="ru-RU" sz="1400" dirty="0">
                <a:latin typeface="+mj-lt"/>
                <a:cs typeface="Calibri" panose="020F0502020204030204" pitchFamily="34" charset="0"/>
              </a:rPr>
              <a:t>Технический регламент о безопасности объектов морского транспорта (ПП РФ 620);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09701" marR="0" lvl="0" indent="-10970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ТР ТС 002/2011 «О безопасности высокоскоростного железнодорожного транспорта»;</a:t>
            </a:r>
          </a:p>
          <a:p>
            <a:pPr marL="109701" marR="0" lvl="0" indent="-10970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ТР ТС 003/2011 «О безопасности инфраструктуры железнодорожного транспорта»;</a:t>
            </a:r>
          </a:p>
          <a:p>
            <a:pPr marL="109701" indent="-109701">
              <a:buFontTx/>
              <a:buChar char="-"/>
              <a:defRPr/>
            </a:pPr>
            <a:r>
              <a:rPr lang="ru-RU" sz="1400" dirty="0">
                <a:latin typeface="+mj-lt"/>
                <a:cs typeface="Calibri" panose="020F0502020204030204" pitchFamily="34" charset="0"/>
              </a:rPr>
              <a:t>ТР ТС 004/2011 «О безопасности низковольтного оборудования»;</a:t>
            </a:r>
          </a:p>
          <a:p>
            <a:pPr marL="109701" indent="-109701">
              <a:buFontTx/>
              <a:buChar char="-"/>
              <a:defRPr/>
            </a:pPr>
            <a:r>
              <a:rPr lang="ru-RU" sz="1400" dirty="0">
                <a:latin typeface="+mj-lt"/>
                <a:cs typeface="Calibri" panose="020F0502020204030204" pitchFamily="34" charset="0"/>
              </a:rPr>
              <a:t>ТР ТС 011/2011 «Безопасность лифтов»;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09701" marR="0" lvl="0" indent="-10970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ТР ТС 014 /2011 «Безопасность автомобильных дорог»;</a:t>
            </a:r>
          </a:p>
          <a:p>
            <a:pPr marL="1024101" lvl="2" indent="-109701"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стандарты ТК 465 «Строительство» и 20 смежных ТК, разрабатывающих различные требования к зданиям и сооружениям;</a:t>
            </a:r>
          </a:p>
          <a:p>
            <a:pPr marL="1024101" lvl="2" indent="-109701"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стандарты НОСТРОЙ и НОПРИЗ, </a:t>
            </a:r>
            <a:r>
              <a:rPr lang="ru-RU" sz="1400" dirty="0">
                <a:solidFill>
                  <a:srgbClr val="FF0000"/>
                </a:solidFill>
                <a:latin typeface="+mj-lt"/>
              </a:rPr>
              <a:t>обязательные для СРО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, согласно ГрК РФ.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CA341-2C77-B744-8401-BA622318CC70}"/>
              </a:ext>
            </a:extLst>
          </p:cNvPr>
          <p:cNvSpPr txBox="1"/>
          <p:nvPr/>
        </p:nvSpPr>
        <p:spPr>
          <a:xfrm>
            <a:off x="4852416" y="4307573"/>
            <a:ext cx="7178108" cy="20313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292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ВНЕ ЗАКОНОДАТЕЛЬСТВА О ТЕХНИЧЕСКОМ РЕГУЛИРОВАНИИ</a:t>
            </a:r>
          </a:p>
          <a:p>
            <a:pPr marL="0" marR="0" lvl="0" indent="0" algn="ctr" defTabSz="292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(правовые, экономические и социальные основы, факторы среды обитания и т.д.)</a:t>
            </a:r>
          </a:p>
          <a:p>
            <a:pPr marL="144463" marR="0" lvl="0" indent="-144463" defTabSz="292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52-ФЗ «О санитарно-эпидемиологическом благополучии населения» и СанПиНы;</a:t>
            </a:r>
          </a:p>
          <a:p>
            <a:pPr marL="144463" marR="0" lvl="0" indent="-144463" defTabSz="292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7-ФЗ «Об охране окружающей среды»;</a:t>
            </a:r>
          </a:p>
          <a:p>
            <a:pPr marL="144463" indent="-144463" defTabSz="292537"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35-ФЗ «Об электроэнергетике»;</a:t>
            </a:r>
          </a:p>
          <a:p>
            <a:pPr marL="144463" indent="-144463" defTabSz="292537"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116-ФЗ «О промышленной безопасности опасных производственных объектов» и </a:t>
            </a:r>
            <a:r>
              <a:rPr lang="ru-RU" sz="1400" dirty="0" err="1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ФНиПы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;</a:t>
            </a:r>
          </a:p>
          <a:p>
            <a:pPr marL="144463" indent="-144463" defTabSz="292537"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117-ФЗ «О безопасности гидротехнических сооружений»;</a:t>
            </a:r>
          </a:p>
          <a:p>
            <a:pPr marL="144463" indent="-144463" defTabSz="292537"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170-ФЗ «Об использовании атомной энергии»;</a:t>
            </a:r>
          </a:p>
          <a:p>
            <a:pPr marL="144463" marR="0" lvl="0" indent="-144463" defTabSz="292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261-ФЗ «Об энергосбережении и о повышении энергетической эффективности»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B9DB61-1053-FA45-AEC9-778F2AC03179}"/>
              </a:ext>
            </a:extLst>
          </p:cNvPr>
          <p:cNvSpPr/>
          <p:nvPr/>
        </p:nvSpPr>
        <p:spPr>
          <a:xfrm>
            <a:off x="2039864" y="984303"/>
            <a:ext cx="920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463" indent="-144463"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СНиП;</a:t>
            </a:r>
          </a:p>
          <a:p>
            <a:pPr marL="144463" indent="-144463"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ГОСТ Р; </a:t>
            </a:r>
          </a:p>
          <a:p>
            <a:pPr marL="144463" indent="-144463"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СП;</a:t>
            </a:r>
          </a:p>
          <a:p>
            <a:pPr marL="144463" indent="-144463"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ТСН; </a:t>
            </a:r>
          </a:p>
          <a:p>
            <a:pPr marL="144463" indent="-144463"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СТО.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960A70-E6C9-7147-A715-94FB5FA7892B}"/>
              </a:ext>
            </a:extLst>
          </p:cNvPr>
          <p:cNvSpPr/>
          <p:nvPr/>
        </p:nvSpPr>
        <p:spPr>
          <a:xfrm>
            <a:off x="185859" y="4266959"/>
            <a:ext cx="4495869" cy="195438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95250" indent="-952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+mj-lt"/>
              </a:rPr>
              <a:t>требованиям технических регламентов;</a:t>
            </a:r>
          </a:p>
          <a:p>
            <a:pPr marL="95250" indent="-952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+mj-lt"/>
              </a:rPr>
              <a:t>санитарно-эпидемиологическим требованиям;</a:t>
            </a:r>
          </a:p>
          <a:p>
            <a:pPr marL="95250" indent="-952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+mj-lt"/>
              </a:rPr>
              <a:t>требованиям в области охраны окружающей среды;</a:t>
            </a:r>
          </a:p>
          <a:p>
            <a:pPr marL="95250" indent="-952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+mj-lt"/>
              </a:rPr>
              <a:t>требованиям государственной охраны объектов культурного наследия;</a:t>
            </a:r>
          </a:p>
          <a:p>
            <a:pPr marL="95250" indent="-952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+mj-lt"/>
              </a:rPr>
              <a:t>требованиям к безопасному использованию атомной энергии;</a:t>
            </a:r>
          </a:p>
          <a:p>
            <a:pPr marL="95250" indent="-952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+mj-lt"/>
              </a:rPr>
              <a:t>требованиям промышленной безопасности;</a:t>
            </a:r>
          </a:p>
          <a:p>
            <a:pPr marL="95250" indent="-952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+mj-lt"/>
              </a:rPr>
              <a:t>требованиям к обеспечению надежности и безопасности электроэнергетических систем и объектов электроэнергетики;</a:t>
            </a:r>
          </a:p>
          <a:p>
            <a:pPr marL="95250" indent="-952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+mj-lt"/>
              </a:rPr>
              <a:t>требованиям антитеррористической защищенности объекта; </a:t>
            </a:r>
          </a:p>
          <a:p>
            <a:pPr marL="95250" indent="-952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+mj-lt"/>
              </a:rPr>
              <a:t>заданию застройщика или технического заказчика на проектирование;</a:t>
            </a:r>
          </a:p>
          <a:p>
            <a:pPr marL="95250" indent="-95250" algn="just"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+mj-lt"/>
              </a:rPr>
              <a:t>результатам инженерных изысканий.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FD47CD-02BE-BD4B-9F5D-32BA28553916}"/>
              </a:ext>
            </a:extLst>
          </p:cNvPr>
          <p:cNvSpPr/>
          <p:nvPr/>
        </p:nvSpPr>
        <p:spPr>
          <a:xfrm>
            <a:off x="185860" y="3692538"/>
            <a:ext cx="38253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prstClr val="black"/>
                </a:solidFill>
                <a:latin typeface="+mj-lt"/>
                <a:sym typeface="Avenir Next Medium"/>
              </a:rPr>
              <a:t>Согласно ст. 49 (п.5) </a:t>
            </a:r>
            <a:r>
              <a:rPr lang="ru-RU" sz="1100" dirty="0" err="1">
                <a:solidFill>
                  <a:prstClr val="black"/>
                </a:solidFill>
                <a:latin typeface="+mj-lt"/>
                <a:sym typeface="Avenir Next Medium"/>
              </a:rPr>
              <a:t>ГрК</a:t>
            </a:r>
            <a:r>
              <a:rPr lang="ru-RU" sz="1100" dirty="0">
                <a:solidFill>
                  <a:prstClr val="black"/>
                </a:solidFill>
                <a:latin typeface="+mj-lt"/>
                <a:sym typeface="Avenir Next Medium"/>
              </a:rPr>
              <a:t> РФ </a:t>
            </a:r>
            <a:r>
              <a:rPr lang="ru-RU" sz="1100" dirty="0">
                <a:solidFill>
                  <a:prstClr val="black"/>
                </a:solidFill>
                <a:latin typeface="+mj-lt"/>
              </a:rPr>
              <a:t>предметом экспертизы проектной документации является оценка соответствия проектной документации: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4913B68-530B-5B47-AA9D-A5142D54C438}"/>
              </a:ext>
            </a:extLst>
          </p:cNvPr>
          <p:cNvCxnSpPr>
            <a:cxnSpLocks/>
          </p:cNvCxnSpPr>
          <p:nvPr/>
        </p:nvCxnSpPr>
        <p:spPr>
          <a:xfrm>
            <a:off x="3257931" y="2494022"/>
            <a:ext cx="0" cy="225643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9BC0AC9-8D02-F640-9567-1F76995907BD}"/>
              </a:ext>
            </a:extLst>
          </p:cNvPr>
          <p:cNvCxnSpPr>
            <a:cxnSpLocks/>
          </p:cNvCxnSpPr>
          <p:nvPr/>
        </p:nvCxnSpPr>
        <p:spPr>
          <a:xfrm>
            <a:off x="3258678" y="1755796"/>
            <a:ext cx="0" cy="225643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90A0FA8-A6FA-8B43-B9FD-95D52C6CB96F}"/>
              </a:ext>
            </a:extLst>
          </p:cNvPr>
          <p:cNvSpPr/>
          <p:nvPr/>
        </p:nvSpPr>
        <p:spPr>
          <a:xfrm>
            <a:off x="2616673" y="1419183"/>
            <a:ext cx="142431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1994 г. </a:t>
            </a:r>
          </a:p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2003 г. 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(184-ФЗ)</a:t>
            </a:r>
          </a:p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2009 г. 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(384-ФЗ)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F74E489-D9AB-CE4A-A24C-88CE4C987F6D}"/>
              </a:ext>
            </a:extLst>
          </p:cNvPr>
          <p:cNvSpPr/>
          <p:nvPr/>
        </p:nvSpPr>
        <p:spPr>
          <a:xfrm>
            <a:off x="160882" y="4615"/>
            <a:ext cx="12031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accent1"/>
                </a:solidFill>
                <a:sym typeface="Myriad Pro"/>
              </a:rPr>
              <a:t>КАК ЕСТЬ</a:t>
            </a:r>
          </a:p>
        </p:txBody>
      </p:sp>
    </p:spTree>
    <p:extLst>
      <p:ext uri="{BB962C8B-B14F-4D97-AF65-F5344CB8AC3E}">
        <p14:creationId xmlns:p14="http://schemas.microsoft.com/office/powerpoint/2010/main" val="302086473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0109CF0-6F4F-42B6-B557-BC5CC8AA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726" y="6452945"/>
            <a:ext cx="477758" cy="365125"/>
          </a:xfrm>
        </p:spPr>
        <p:txBody>
          <a:bodyPr/>
          <a:lstStyle/>
          <a:p>
            <a:fld id="{889FDAAF-D251-4D80-9783-76A71707E3D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F6E010-7653-C748-9873-AF332D8C90D0}"/>
              </a:ext>
            </a:extLst>
          </p:cNvPr>
          <p:cNvSpPr/>
          <p:nvPr/>
        </p:nvSpPr>
        <p:spPr>
          <a:xfrm>
            <a:off x="566814" y="469813"/>
            <a:ext cx="11060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chemeClr val="tx2"/>
                </a:solidFill>
              </a:rPr>
              <a:t>ПРИМЕНЕНИЕ СТРОИТЕЛЬНЫХ НОРМ И ПРАВИЛ В РАЗНЫХ СТРАНАХ МИРА</a:t>
            </a:r>
          </a:p>
        </p:txBody>
      </p:sp>
      <p:graphicFrame>
        <p:nvGraphicFramePr>
          <p:cNvPr id="5" name="Tаблица 1">
            <a:extLst>
              <a:ext uri="{FF2B5EF4-FFF2-40B4-BE49-F238E27FC236}">
                <a16:creationId xmlns:a16="http://schemas.microsoft.com/office/drawing/2014/main" id="{0EB8450C-9085-4644-9D6B-A05786B4F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880240"/>
              </p:ext>
            </p:extLst>
          </p:nvPr>
        </p:nvGraphicFramePr>
        <p:xfrm>
          <a:off x="404404" y="873473"/>
          <a:ext cx="11239927" cy="5429858"/>
        </p:xfrm>
        <a:graphic>
          <a:graphicData uri="http://schemas.openxmlformats.org/drawingml/2006/table">
            <a:tbl>
              <a:tblPr firstRow="1" firstCol="1" lastRow="1"/>
              <a:tblGrid>
                <a:gridCol w="2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97128425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513449825"/>
                    </a:ext>
                  </a:extLst>
                </a:gridCol>
                <a:gridCol w="2923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4353">
                  <a:extLst>
                    <a:ext uri="{9D8B030D-6E8A-4147-A177-3AD203B41FA5}">
                      <a16:colId xmlns:a16="http://schemas.microsoft.com/office/drawing/2014/main" val="3422008335"/>
                    </a:ext>
                  </a:extLst>
                </a:gridCol>
              </a:tblGrid>
              <a:tr h="2160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400">
                          <a:solidFill>
                            <a:srgbClr val="E4B91D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defRPr>
                      </a:pPr>
                      <a:endParaRPr sz="700" dirty="0"/>
                    </a:p>
                  </a:txBody>
                  <a:tcPr marL="60196" marR="60196" marT="30098" marB="300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400">
                          <a:solidFill>
                            <a:srgbClr val="E4B91D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defRPr>
                      </a:pPr>
                      <a:endParaRPr sz="700" dirty="0"/>
                    </a:p>
                  </a:txBody>
                  <a:tcPr marL="60196" marR="60196" marT="30098" marB="300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400">
                          <a:solidFill>
                            <a:srgbClr val="E4B91D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defRPr>
                      </a:pPr>
                      <a:endParaRPr kumimoji="0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venir Next Medium"/>
                      </a:endParaRPr>
                    </a:p>
                  </a:txBody>
                  <a:tcPr marL="60196" marR="60196" marT="30098" marB="300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400">
                          <a:latin typeface="Myriad Pro"/>
                          <a:ea typeface="Myriad Pro"/>
                          <a:cs typeface="Myriad Pro"/>
                          <a:sym typeface="Myriad Pro"/>
                        </a:defRPr>
                      </a:pP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46514" marR="46514" marT="46514" marB="46514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Страна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Орган власти, устанавливающий </a:t>
                      </a:r>
                      <a:b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обязательные требования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Обязательные требования во исполнение основного НПА в сфере строительства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47090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400">
                          <a:solidFill>
                            <a:srgbClr val="E4B91D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defRPr>
                      </a:pPr>
                      <a:endParaRPr kumimoji="0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venir Next Medium"/>
                      </a:endParaRPr>
                    </a:p>
                  </a:txBody>
                  <a:tcPr marL="60196" marR="60196" marT="30098" marB="300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400">
                          <a:latin typeface="Myriad Pro"/>
                          <a:ea typeface="Myriad Pro"/>
                          <a:cs typeface="Myriad Pro"/>
                          <a:sym typeface="Myriad Pro"/>
                        </a:defRPr>
                      </a:pP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46514" marR="46514" marT="46514" marB="46514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Китайская </a:t>
                      </a:r>
                      <a:b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Народная </a:t>
                      </a:r>
                      <a:b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Министерство жилья, городского и сельского строительства КНР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Строительные нормы и правила – разновидность обязательных стандартов (свыше 800 документов).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В наименовании таких документов используется термин «кодекс» (</a:t>
                      </a:r>
                      <a:r>
                        <a:rPr lang="ru-RU" sz="1200" b="0" kern="1200" dirty="0" err="1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code</a:t>
                      </a:r>
                      <a:r>
                        <a:rPr lang="ru-RU" sz="1200" b="0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); маркируются префиксом «GB» для государственных стандартов и префиксом «JG» для отраслевых стандартов в строительстве</a:t>
                      </a:r>
                    </a:p>
                  </a:txBody>
                  <a:tcPr marL="30450" marR="30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Великобритания</a:t>
                      </a:r>
                    </a:p>
                  </a:txBody>
                  <a:tcPr marL="30450" marR="30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Совет по нормированию </a:t>
                      </a:r>
                      <a:b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в строительном секторе</a:t>
                      </a:r>
                    </a:p>
                  </a:txBody>
                  <a:tcPr marL="30450" marR="30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Строительные нормы и правила («одобренные документы», 16 частей) являются подзаконными актами (приложениями), устанавливающими обязательные требования</a:t>
                      </a:r>
                    </a:p>
                  </a:txBody>
                  <a:tcPr marL="30450" marR="30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54756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Новая Зеландия 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 по делам жилищного и гражданского строительства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Строительный кодекс (конкретные строительные нормы, составляющие строительный кодекс, в количестве 35 частей) устанавливает минимальные требования безопасности к конкретным аспектам проектирования и строительства зданий</a:t>
                      </a:r>
                    </a:p>
                  </a:txBody>
                  <a:tcPr marL="30450" marR="30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6483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Финляндия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Министерство окружающей среды, энергетики и жилищной политики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Строительные нормы устанавливают обязательные требования в развитие Закона о землепользовании и строительстве</a:t>
                      </a:r>
                    </a:p>
                  </a:txBody>
                  <a:tcPr marL="30450" marR="30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9773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3400">
                          <a:latin typeface="Myriad Pro"/>
                          <a:ea typeface="Myriad Pro"/>
                          <a:cs typeface="Myriad Pro"/>
                          <a:sym typeface="Myriad Pro"/>
                        </a:defRPr>
                      </a:pP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46514" marR="46514" marT="46514" marB="465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Германия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Федеральное министерство </a:t>
                      </a:r>
                      <a:b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транспорта, строительства и </a:t>
                      </a:r>
                      <a:b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цифровой инфраструктуры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Обязательные технические требования устанавливаются в государственных нормах строительства федеральных земель </a:t>
                      </a:r>
                    </a:p>
                  </a:txBody>
                  <a:tcPr marL="30450" marR="30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93473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400">
                          <a:solidFill>
                            <a:srgbClr val="E4B91D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defRPr>
                      </a:pPr>
                      <a:endParaRPr kumimoji="0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venir Next Medium"/>
                      </a:endParaRPr>
                    </a:p>
                  </a:txBody>
                  <a:tcPr marL="60196" marR="60196" marT="30098" marB="300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400">
                          <a:latin typeface="Myriad Pro"/>
                          <a:ea typeface="Myriad Pro"/>
                          <a:cs typeface="Myriad Pro"/>
                          <a:sym typeface="Myriad Pro"/>
                        </a:defRPr>
                      </a:pP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46514" marR="46514" marT="46514" marB="46514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Гонконг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Правительство Специального Административного Региона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Обязательные требования размещены непосредственно в основном НПА – </a:t>
                      </a:r>
                      <a:br>
                        <a:rPr lang="ru-RU" sz="1200" b="0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в постановлении Правительства САР Гонконг</a:t>
                      </a:r>
                    </a:p>
                  </a:txBody>
                  <a:tcPr marL="30450" marR="30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4292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400">
                          <a:solidFill>
                            <a:srgbClr val="E4B91D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defRPr>
                      </a:pPr>
                      <a:endParaRPr kumimoji="0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venir Next Medium"/>
                      </a:endParaRPr>
                    </a:p>
                  </a:txBody>
                  <a:tcPr marL="60196" marR="60196" marT="30098" marB="300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400">
                          <a:latin typeface="Myriad Pro"/>
                          <a:ea typeface="Myriad Pro"/>
                          <a:cs typeface="Myriad Pro"/>
                          <a:sym typeface="Myriad Pro"/>
                        </a:defRPr>
                      </a:pP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46514" marR="46514" marT="46514" marB="46514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Япония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Министерство земли, инфраструктуры, транспорта и туризма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Обязательные требования установлены Исполнительным распоряжением о соблюдении закона о строительном нормировании (BSLEO), содержащем 24 главы, а также приложение к нему.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Каждая глава имеет серию статей, касающихся конкретных технических требований к сооружениям, планировке территорий и процессам строительства</a:t>
                      </a:r>
                    </a:p>
                  </a:txBody>
                  <a:tcPr marL="30450" marR="30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09957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400">
                          <a:solidFill>
                            <a:srgbClr val="E4B91D"/>
                          </a:solidFill>
                          <a:latin typeface="Myriad Pro"/>
                          <a:ea typeface="Myriad Pro"/>
                          <a:cs typeface="Myriad Pro"/>
                          <a:sym typeface="Myriad Pro"/>
                        </a:defRPr>
                      </a:pPr>
                      <a:endParaRPr kumimoji="0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venir Next Medium"/>
                      </a:endParaRPr>
                    </a:p>
                  </a:txBody>
                  <a:tcPr marL="60196" marR="60196" marT="30098" marB="300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400">
                          <a:latin typeface="Myriad Pro"/>
                          <a:ea typeface="Myriad Pro"/>
                          <a:cs typeface="Myriad Pro"/>
                          <a:sym typeface="Myriad Pro"/>
                        </a:defRPr>
                      </a:pP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venir Next Medium"/>
                      </a:endParaRPr>
                    </a:p>
                  </a:txBody>
                  <a:tcPr marL="46514" marR="46514" marT="46514" marB="46514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Беларусь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Министерство архитектуры и строительства Республики Беларусь</a:t>
                      </a:r>
                    </a:p>
                  </a:txBody>
                  <a:tcPr marL="30450" marR="30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rgbClr val="0D0D0D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Обязательные требования размещаются в строительных нормах, которые определены как самостоятельные документы вне области технического нормирования и стандартизации</a:t>
                      </a:r>
                    </a:p>
                  </a:txBody>
                  <a:tcPr marL="30450" marR="30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026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42A10A-5824-014B-BB00-0CA8ADCC0CDA}"/>
              </a:ext>
            </a:extLst>
          </p:cNvPr>
          <p:cNvSpPr/>
          <p:nvPr/>
        </p:nvSpPr>
        <p:spPr>
          <a:xfrm>
            <a:off x="160882" y="4615"/>
            <a:ext cx="12031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accent1"/>
                </a:solidFill>
                <a:sym typeface="Myriad Pro"/>
              </a:rPr>
              <a:t>КАК У ДРУГИХ</a:t>
            </a:r>
          </a:p>
        </p:txBody>
      </p:sp>
    </p:spTree>
    <p:extLst>
      <p:ext uri="{BB962C8B-B14F-4D97-AF65-F5344CB8AC3E}">
        <p14:creationId xmlns:p14="http://schemas.microsoft.com/office/powerpoint/2010/main" val="126813569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0109CF0-6F4F-42B6-B557-BC5CC8AA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726" y="6452945"/>
            <a:ext cx="477758" cy="365125"/>
          </a:xfrm>
        </p:spPr>
        <p:txBody>
          <a:bodyPr/>
          <a:lstStyle/>
          <a:p>
            <a:fld id="{889FDAAF-D251-4D80-9783-76A71707E3D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F6E010-7653-C748-9873-AF332D8C90D0}"/>
              </a:ext>
            </a:extLst>
          </p:cNvPr>
          <p:cNvSpPr/>
          <p:nvPr/>
        </p:nvSpPr>
        <p:spPr>
          <a:xfrm>
            <a:off x="507439" y="503971"/>
            <a:ext cx="11060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chemeClr val="tx2"/>
                </a:solidFill>
              </a:rPr>
              <a:t>СТРУКТУРА НОРМАТИВНОГО ПРАВОВОГО РЕГУЛИРОВАНИЯ В СТРОИТЕЛЬНОМ НОРМИРОВАНИИ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9C98C8E-8D58-804D-9CB0-7BF77FB0579F}"/>
              </a:ext>
            </a:extLst>
          </p:cNvPr>
          <p:cNvCxnSpPr>
            <a:cxnSpLocks/>
          </p:cNvCxnSpPr>
          <p:nvPr/>
        </p:nvCxnSpPr>
        <p:spPr>
          <a:xfrm flipH="1">
            <a:off x="6096001" y="1213783"/>
            <a:ext cx="1" cy="4711065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E4DD56-2949-AB4B-BCFB-AF698FB9F3A6}"/>
              </a:ext>
            </a:extLst>
          </p:cNvPr>
          <p:cNvGrpSpPr/>
          <p:nvPr/>
        </p:nvGrpSpPr>
        <p:grpSpPr>
          <a:xfrm>
            <a:off x="8656079" y="1016446"/>
            <a:ext cx="1074023" cy="448688"/>
            <a:chOff x="8436934" y="1450772"/>
            <a:chExt cx="1074023" cy="44868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EA1DD12-8C3D-874B-945C-415209A68FFA}"/>
                </a:ext>
              </a:extLst>
            </p:cNvPr>
            <p:cNvSpPr/>
            <p:nvPr/>
          </p:nvSpPr>
          <p:spPr>
            <a:xfrm>
              <a:off x="8485414" y="1450772"/>
              <a:ext cx="977065" cy="4486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540000" rIns="180000" rtlCol="0" anchor="ctr"/>
            <a:lstStyle/>
            <a:p>
              <a:pPr>
                <a:spcBef>
                  <a:spcPts val="600"/>
                </a:spcBef>
                <a:buClr>
                  <a:srgbClr val="C00000"/>
                </a:buClr>
              </a:pPr>
              <a:endParaRPr lang="ru-RU" sz="1200"/>
            </a:p>
          </p:txBody>
        </p:sp>
        <p:sp>
          <p:nvSpPr>
            <p:cNvPr id="14" name="Text Box 3">
              <a:extLst>
                <a:ext uri="{FF2B5EF4-FFF2-40B4-BE49-F238E27FC236}">
                  <a16:creationId xmlns:a16="http://schemas.microsoft.com/office/drawing/2014/main" id="{546C48D5-C684-064D-96A9-D2A85DB21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6934" y="1479566"/>
              <a:ext cx="10740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altLang="ru-RU" b="1" dirty="0">
                  <a:solidFill>
                    <a:schemeClr val="tx2"/>
                  </a:solidFill>
                  <a:latin typeface="+mn-lt"/>
                </a:rPr>
                <a:t>ПОСЛЕ: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E4EA500-4F55-7247-9851-7E828149B2D3}"/>
              </a:ext>
            </a:extLst>
          </p:cNvPr>
          <p:cNvGrpSpPr/>
          <p:nvPr/>
        </p:nvGrpSpPr>
        <p:grpSpPr>
          <a:xfrm>
            <a:off x="2564215" y="1016446"/>
            <a:ext cx="1074023" cy="448688"/>
            <a:chOff x="4176731" y="1232725"/>
            <a:chExt cx="1074023" cy="448688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67D2591-4EEA-E641-ABCA-FF921C23EF6A}"/>
                </a:ext>
              </a:extLst>
            </p:cNvPr>
            <p:cNvSpPr/>
            <p:nvPr/>
          </p:nvSpPr>
          <p:spPr>
            <a:xfrm>
              <a:off x="4225211" y="1232725"/>
              <a:ext cx="977065" cy="4486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540000" rIns="180000" rtlCol="0" anchor="ctr"/>
            <a:lstStyle/>
            <a:p>
              <a:pPr>
                <a:spcBef>
                  <a:spcPts val="600"/>
                </a:spcBef>
                <a:buClr>
                  <a:srgbClr val="C00000"/>
                </a:buClr>
              </a:pPr>
              <a:endParaRPr lang="ru-RU" sz="1200"/>
            </a:p>
          </p:txBody>
        </p:sp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id="{3B0060C8-A3FB-F343-A491-ACE5D2C26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731" y="1261519"/>
              <a:ext cx="10740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altLang="ru-RU" b="1" dirty="0">
                  <a:solidFill>
                    <a:schemeClr val="tx2"/>
                  </a:solidFill>
                  <a:latin typeface="+mn-lt"/>
                </a:rPr>
                <a:t>ДО:</a:t>
              </a:r>
            </a:p>
          </p:txBody>
        </p:sp>
      </p:grpSp>
      <p:sp>
        <p:nvSpPr>
          <p:cNvPr id="18" name="AutoShape 4">
            <a:extLst>
              <a:ext uri="{FF2B5EF4-FFF2-40B4-BE49-F238E27FC236}">
                <a16:creationId xmlns:a16="http://schemas.microsoft.com/office/drawing/2014/main" id="{739A2E41-6E3A-7D46-8183-A93B465C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821" y="1566333"/>
            <a:ext cx="5328139" cy="1324621"/>
          </a:xfrm>
          <a:prstGeom prst="roundRect">
            <a:avLst>
              <a:gd name="adj" fmla="val 6238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000" dirty="0"/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D849BEB5-4793-0248-AC75-FA23E78F7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21" y="1665380"/>
            <a:ext cx="4911969" cy="39114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altLang="ru-RU" sz="1100" b="1" dirty="0">
                <a:solidFill>
                  <a:schemeClr val="tx2"/>
                </a:solidFill>
              </a:rPr>
              <a:t>Федеральный закон 384-ФЗ </a:t>
            </a:r>
            <a:br>
              <a:rPr lang="ru-RU" altLang="ru-RU" sz="1100" b="1" dirty="0">
                <a:solidFill>
                  <a:schemeClr val="tx2"/>
                </a:solidFill>
              </a:rPr>
            </a:br>
            <a:r>
              <a:rPr lang="ru-RU" altLang="ru-RU" sz="1100" b="1" dirty="0">
                <a:solidFill>
                  <a:schemeClr val="tx2"/>
                </a:solidFill>
              </a:rPr>
              <a:t>«Технический регламент о безопасности зданий и сооружений»</a:t>
            </a:r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F74C54A6-6A42-8941-9DC7-0C228EC2D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436" y="2314954"/>
            <a:ext cx="4173130" cy="20952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altLang="ru-RU" sz="1100" b="1" dirty="0">
                <a:solidFill>
                  <a:schemeClr val="tx2"/>
                </a:solidFill>
              </a:rPr>
              <a:t>Строительные нормы </a:t>
            </a:r>
          </a:p>
        </p:txBody>
      </p:sp>
      <p:sp>
        <p:nvSpPr>
          <p:cNvPr id="21" name="Стрелка: вниз 26">
            <a:extLst>
              <a:ext uri="{FF2B5EF4-FFF2-40B4-BE49-F238E27FC236}">
                <a16:creationId xmlns:a16="http://schemas.microsoft.com/office/drawing/2014/main" id="{6D979C64-E29C-E64C-9C71-99B59B684923}"/>
              </a:ext>
            </a:extLst>
          </p:cNvPr>
          <p:cNvSpPr/>
          <p:nvPr/>
        </p:nvSpPr>
        <p:spPr>
          <a:xfrm>
            <a:off x="9110577" y="2064198"/>
            <a:ext cx="180660" cy="241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1200"/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id="{71FB436D-772E-C242-8967-D4AD601B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4" y="1567459"/>
            <a:ext cx="5328139" cy="1842393"/>
          </a:xfrm>
          <a:prstGeom prst="roundRect">
            <a:avLst>
              <a:gd name="adj" fmla="val 6238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000" dirty="0"/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A65F5179-C154-D944-9A63-A319FF2A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54" y="1666507"/>
            <a:ext cx="4911969" cy="39114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altLang="ru-RU" sz="1100" b="1" dirty="0">
                <a:solidFill>
                  <a:schemeClr val="tx2"/>
                </a:solidFill>
              </a:rPr>
              <a:t>Федеральный закон 384-ФЗ </a:t>
            </a:r>
            <a:br>
              <a:rPr lang="ru-RU" altLang="ru-RU" sz="1100" b="1" dirty="0">
                <a:solidFill>
                  <a:schemeClr val="tx2"/>
                </a:solidFill>
              </a:rPr>
            </a:br>
            <a:r>
              <a:rPr lang="ru-RU" altLang="ru-RU" sz="1100" b="1" dirty="0">
                <a:solidFill>
                  <a:schemeClr val="tx2"/>
                </a:solidFill>
              </a:rPr>
              <a:t>«Технический регламент о безопасности зданий и сооружений»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2809E96A-F0A3-DE4D-BF06-93A157D3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27" y="2316081"/>
            <a:ext cx="4767780" cy="35612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altLang="ru-RU" sz="1100" b="1" dirty="0">
                <a:solidFill>
                  <a:schemeClr val="tx2"/>
                </a:solidFill>
              </a:rPr>
              <a:t>Постановление Правительства № 1521 – </a:t>
            </a:r>
            <a:br>
              <a:rPr lang="ru-RU" altLang="ru-RU" sz="1100" b="1" dirty="0">
                <a:solidFill>
                  <a:schemeClr val="tx2"/>
                </a:solidFill>
              </a:rPr>
            </a:br>
            <a:r>
              <a:rPr lang="ru-RU" altLang="ru-RU" sz="1100" b="1" dirty="0">
                <a:solidFill>
                  <a:schemeClr val="tx2"/>
                </a:solidFill>
              </a:rPr>
              <a:t>перечень частей национальных стандартов и сводов правил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3963C4-757D-B74C-826C-1E0BA6BFFA0B}"/>
              </a:ext>
            </a:extLst>
          </p:cNvPr>
          <p:cNvSpPr txBox="1"/>
          <p:nvPr/>
        </p:nvSpPr>
        <p:spPr>
          <a:xfrm>
            <a:off x="3805746" y="3179020"/>
            <a:ext cx="2357101" cy="230832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</a:rPr>
              <a:t>Обязательные требования</a:t>
            </a:r>
          </a:p>
        </p:txBody>
      </p:sp>
      <p:sp>
        <p:nvSpPr>
          <p:cNvPr id="37" name="Стрелка: вниз 53">
            <a:extLst>
              <a:ext uri="{FF2B5EF4-FFF2-40B4-BE49-F238E27FC236}">
                <a16:creationId xmlns:a16="http://schemas.microsoft.com/office/drawing/2014/main" id="{54CE45E6-438D-9540-BE1A-54708218DE71}"/>
              </a:ext>
            </a:extLst>
          </p:cNvPr>
          <p:cNvSpPr/>
          <p:nvPr/>
        </p:nvSpPr>
        <p:spPr>
          <a:xfrm>
            <a:off x="3014110" y="2065325"/>
            <a:ext cx="180660" cy="241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1200"/>
          </a:p>
        </p:txBody>
      </p:sp>
      <p:sp>
        <p:nvSpPr>
          <p:cNvPr id="38" name="AutoShape 4">
            <a:extLst>
              <a:ext uri="{FF2B5EF4-FFF2-40B4-BE49-F238E27FC236}">
                <a16:creationId xmlns:a16="http://schemas.microsoft.com/office/drawing/2014/main" id="{29A0E42A-B962-8F43-AD72-3FA914EEE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28" y="3771637"/>
            <a:ext cx="5328139" cy="1194164"/>
          </a:xfrm>
          <a:prstGeom prst="roundRect">
            <a:avLst>
              <a:gd name="adj" fmla="val 6238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000" dirty="0"/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A3CF51B0-AE8E-1847-9C68-96B2C470D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54" y="3882499"/>
            <a:ext cx="4909209" cy="35702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altLang="ru-RU" sz="1100" b="1" dirty="0">
                <a:solidFill>
                  <a:schemeClr val="tx2"/>
                </a:solidFill>
              </a:rPr>
              <a:t>Приказ</a:t>
            </a:r>
            <a:r>
              <a:rPr lang="ru-RU" altLang="ru-RU" sz="1100" b="1" dirty="0">
                <a:solidFill>
                  <a:schemeClr val="dk1"/>
                </a:solidFill>
              </a:rPr>
              <a:t> </a:t>
            </a:r>
            <a:r>
              <a:rPr lang="ru-RU" altLang="ru-RU" sz="1100" b="1" dirty="0">
                <a:solidFill>
                  <a:schemeClr val="tx2"/>
                </a:solidFill>
              </a:rPr>
              <a:t>Росстандарта № 687 – </a:t>
            </a:r>
            <a:br>
              <a:rPr lang="ru-RU" altLang="ru-RU" sz="1100" b="1" dirty="0">
                <a:solidFill>
                  <a:schemeClr val="tx2"/>
                </a:solidFill>
              </a:rPr>
            </a:br>
            <a:r>
              <a:rPr lang="ru-RU" altLang="ru-RU" sz="1100" b="1" dirty="0">
                <a:solidFill>
                  <a:schemeClr val="tx2"/>
                </a:solidFill>
              </a:rPr>
              <a:t>перечень документов по стандартизации</a:t>
            </a:r>
          </a:p>
        </p:txBody>
      </p:sp>
      <p:sp>
        <p:nvSpPr>
          <p:cNvPr id="41" name="Стрелка: вниз 56">
            <a:extLst>
              <a:ext uri="{FF2B5EF4-FFF2-40B4-BE49-F238E27FC236}">
                <a16:creationId xmlns:a16="http://schemas.microsoft.com/office/drawing/2014/main" id="{807FAE6E-BF67-A04F-B489-4A3F7CA670B2}"/>
              </a:ext>
            </a:extLst>
          </p:cNvPr>
          <p:cNvSpPr/>
          <p:nvPr/>
        </p:nvSpPr>
        <p:spPr>
          <a:xfrm>
            <a:off x="2979171" y="3414615"/>
            <a:ext cx="250538" cy="357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1200"/>
          </a:p>
        </p:txBody>
      </p:sp>
      <p:sp>
        <p:nvSpPr>
          <p:cNvPr id="42" name="AutoShape 6">
            <a:extLst>
              <a:ext uri="{FF2B5EF4-FFF2-40B4-BE49-F238E27FC236}">
                <a16:creationId xmlns:a16="http://schemas.microsoft.com/office/drawing/2014/main" id="{93FDD15B-EF36-3140-80B6-FBC387CF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40" y="4497672"/>
            <a:ext cx="2192881" cy="21819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altLang="ru-RU" sz="1100" b="1" dirty="0">
                <a:solidFill>
                  <a:schemeClr val="tx2"/>
                </a:solidFill>
              </a:rPr>
              <a:t>Своды правил</a:t>
            </a:r>
          </a:p>
        </p:txBody>
      </p:sp>
      <p:sp>
        <p:nvSpPr>
          <p:cNvPr id="43" name="Стрелка: вниз 58">
            <a:extLst>
              <a:ext uri="{FF2B5EF4-FFF2-40B4-BE49-F238E27FC236}">
                <a16:creationId xmlns:a16="http://schemas.microsoft.com/office/drawing/2014/main" id="{88AD9BDA-4233-3747-A17A-E0B14ACF2F08}"/>
              </a:ext>
            </a:extLst>
          </p:cNvPr>
          <p:cNvSpPr/>
          <p:nvPr/>
        </p:nvSpPr>
        <p:spPr>
          <a:xfrm>
            <a:off x="1751992" y="4233270"/>
            <a:ext cx="180660" cy="263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1200"/>
          </a:p>
        </p:txBody>
      </p:sp>
      <p:sp>
        <p:nvSpPr>
          <p:cNvPr id="44" name="AutoShape 6">
            <a:extLst>
              <a:ext uri="{FF2B5EF4-FFF2-40B4-BE49-F238E27FC236}">
                <a16:creationId xmlns:a16="http://schemas.microsoft.com/office/drawing/2014/main" id="{A3DA6DDD-2812-8D4B-8C50-83A67EE17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866" y="4515084"/>
            <a:ext cx="2248296" cy="18319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altLang="ru-RU" sz="1100" b="1" dirty="0">
                <a:solidFill>
                  <a:schemeClr val="tx2"/>
                </a:solidFill>
              </a:rPr>
              <a:t>Национальные стандарты</a:t>
            </a:r>
          </a:p>
        </p:txBody>
      </p:sp>
      <p:sp>
        <p:nvSpPr>
          <p:cNvPr id="45" name="Стрелка: вниз 60">
            <a:extLst>
              <a:ext uri="{FF2B5EF4-FFF2-40B4-BE49-F238E27FC236}">
                <a16:creationId xmlns:a16="http://schemas.microsoft.com/office/drawing/2014/main" id="{DD1A3E71-9890-A74E-949C-FA741B6FBBDC}"/>
              </a:ext>
            </a:extLst>
          </p:cNvPr>
          <p:cNvSpPr/>
          <p:nvPr/>
        </p:nvSpPr>
        <p:spPr>
          <a:xfrm>
            <a:off x="4289228" y="4233270"/>
            <a:ext cx="180660" cy="263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12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8F20A9-F3CE-2844-B43A-178CA2A33FDA}"/>
              </a:ext>
            </a:extLst>
          </p:cNvPr>
          <p:cNvSpPr txBox="1"/>
          <p:nvPr/>
        </p:nvSpPr>
        <p:spPr>
          <a:xfrm>
            <a:off x="3938179" y="4740272"/>
            <a:ext cx="2100405" cy="230832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</a:rPr>
              <a:t>Добровольные требования</a:t>
            </a:r>
          </a:p>
        </p:txBody>
      </p:sp>
      <p:sp>
        <p:nvSpPr>
          <p:cNvPr id="47" name="AutoShape 6">
            <a:extLst>
              <a:ext uri="{FF2B5EF4-FFF2-40B4-BE49-F238E27FC236}">
                <a16:creationId xmlns:a16="http://schemas.microsoft.com/office/drawing/2014/main" id="{98731EBA-3398-424F-8447-9C0C374A0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27" y="2936605"/>
            <a:ext cx="2053489" cy="20952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altLang="ru-RU" sz="1100" b="1" dirty="0">
                <a:solidFill>
                  <a:schemeClr val="tx2"/>
                </a:solidFill>
              </a:rPr>
              <a:t>Части сводов правил</a:t>
            </a:r>
          </a:p>
        </p:txBody>
      </p:sp>
      <p:sp>
        <p:nvSpPr>
          <p:cNvPr id="48" name="Стрелка: вниз 63">
            <a:extLst>
              <a:ext uri="{FF2B5EF4-FFF2-40B4-BE49-F238E27FC236}">
                <a16:creationId xmlns:a16="http://schemas.microsoft.com/office/drawing/2014/main" id="{675FAB7D-8E17-AC4D-9479-48562BAA5BF1}"/>
              </a:ext>
            </a:extLst>
          </p:cNvPr>
          <p:cNvSpPr/>
          <p:nvPr/>
        </p:nvSpPr>
        <p:spPr>
          <a:xfrm>
            <a:off x="1658654" y="2690809"/>
            <a:ext cx="180660" cy="244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1200"/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6CDFCA98-EABE-804D-B31B-847AFDF3E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786" y="2944537"/>
            <a:ext cx="2053489" cy="20952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altLang="ru-RU" sz="1100" b="1" dirty="0">
                <a:solidFill>
                  <a:schemeClr val="tx2"/>
                </a:solidFill>
              </a:rPr>
              <a:t>Части ГОСТов</a:t>
            </a:r>
          </a:p>
        </p:txBody>
      </p:sp>
      <p:sp>
        <p:nvSpPr>
          <p:cNvPr id="50" name="Стрелка: вниз 65">
            <a:extLst>
              <a:ext uri="{FF2B5EF4-FFF2-40B4-BE49-F238E27FC236}">
                <a16:creationId xmlns:a16="http://schemas.microsoft.com/office/drawing/2014/main" id="{7F431870-747D-C54A-A57A-3A7E9ADE6D22}"/>
              </a:ext>
            </a:extLst>
          </p:cNvPr>
          <p:cNvSpPr/>
          <p:nvPr/>
        </p:nvSpPr>
        <p:spPr>
          <a:xfrm>
            <a:off x="4195890" y="2683437"/>
            <a:ext cx="180660" cy="252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1200"/>
          </a:p>
        </p:txBody>
      </p:sp>
      <p:sp>
        <p:nvSpPr>
          <p:cNvPr id="51" name="Скругленный прямоугольник 16">
            <a:extLst>
              <a:ext uri="{FF2B5EF4-FFF2-40B4-BE49-F238E27FC236}">
                <a16:creationId xmlns:a16="http://schemas.microsoft.com/office/drawing/2014/main" id="{43133B60-C802-F446-B128-10ED17151948}"/>
              </a:ext>
            </a:extLst>
          </p:cNvPr>
          <p:cNvSpPr/>
          <p:nvPr/>
        </p:nvSpPr>
        <p:spPr>
          <a:xfrm>
            <a:off x="95131" y="5155696"/>
            <a:ext cx="5633964" cy="1116940"/>
          </a:xfrm>
          <a:prstGeom prst="roundRect">
            <a:avLst>
              <a:gd name="adj" fmla="val 0"/>
            </a:avLst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0000" rIns="180000" rtlCol="0" anchor="ctr"/>
          <a:lstStyle/>
          <a:p>
            <a:r>
              <a:rPr lang="ru-RU" sz="1050" b="1" dirty="0">
                <a:solidFill>
                  <a:schemeClr val="tx2"/>
                </a:solidFill>
              </a:rPr>
              <a:t>СВОДЫ ПРАВИЛ: </a:t>
            </a:r>
            <a:r>
              <a:rPr lang="ru-RU" sz="1050" dirty="0">
                <a:solidFill>
                  <a:schemeClr val="tx2"/>
                </a:solidFill>
              </a:rPr>
              <a:t>Устанавливают общие технические правила в области строительной деятельности, проектные решения, методы расчета и проектирования, правила применения материалов и изделий, методы проектирования (включая изыскания), строительства, монтажа, наладки, эксплуатации и утилизации (сноса) зданий, сооружений, а также другие проверенные практикой описательные положения по выполнению требований строительных норм</a:t>
            </a:r>
            <a:endParaRPr lang="ru-RU" sz="1050" b="1" dirty="0"/>
          </a:p>
        </p:txBody>
      </p:sp>
      <p:sp>
        <p:nvSpPr>
          <p:cNvPr id="52" name="Скругленный прямоугольник 19">
            <a:extLst>
              <a:ext uri="{FF2B5EF4-FFF2-40B4-BE49-F238E27FC236}">
                <a16:creationId xmlns:a16="http://schemas.microsoft.com/office/drawing/2014/main" id="{C1400464-B619-C042-B7F4-61399208200A}"/>
              </a:ext>
            </a:extLst>
          </p:cNvPr>
          <p:cNvSpPr/>
          <p:nvPr/>
        </p:nvSpPr>
        <p:spPr>
          <a:xfrm>
            <a:off x="6303449" y="5002644"/>
            <a:ext cx="5549156" cy="1169172"/>
          </a:xfrm>
          <a:prstGeom prst="roundRect">
            <a:avLst>
              <a:gd name="adj" fmla="val 0"/>
            </a:avLst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0000" rIns="180000" rtlCol="0" anchor="ctr"/>
          <a:lstStyle/>
          <a:p>
            <a:r>
              <a:rPr lang="ru-RU" sz="1100" b="1" dirty="0">
                <a:solidFill>
                  <a:schemeClr val="tx2"/>
                </a:solidFill>
              </a:rPr>
              <a:t>СТРОИТЕЛЬНЫЕ НОРМЫ: </a:t>
            </a:r>
            <a:r>
              <a:rPr lang="ru-RU" sz="1100" dirty="0">
                <a:solidFill>
                  <a:schemeClr val="tx2"/>
                </a:solidFill>
              </a:rPr>
              <a:t>Устанавливают принципы обеспечения безопасности зданий и сооружений,  инженерных сетей и систем, количественные и качественные показатели свойств и требования к эксплуатационным характеристикам зданий и сооружений, их комплексов  и территорий застройки, отдельных помещений, сетей и систем инженерно-технического обеспечения, строительных конструкций  и конструктивных частей зданий</a:t>
            </a:r>
            <a:endParaRPr lang="ru-RU" sz="1100" dirty="0">
              <a:solidFill>
                <a:schemeClr val="tx2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AutoShape 4">
            <a:extLst>
              <a:ext uri="{FF2B5EF4-FFF2-40B4-BE49-F238E27FC236}">
                <a16:creationId xmlns:a16="http://schemas.microsoft.com/office/drawing/2014/main" id="{5C8A6493-0CC9-7F44-8CFD-525687EAD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821" y="3267087"/>
            <a:ext cx="5328139" cy="1297507"/>
          </a:xfrm>
          <a:prstGeom prst="roundRect">
            <a:avLst>
              <a:gd name="adj" fmla="val 6238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000" dirty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EBE84A64-6CF5-354F-BE89-DD23F9AC5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21" y="3364653"/>
            <a:ext cx="4909385" cy="35702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altLang="ru-RU" sz="1100" b="1" dirty="0">
                <a:solidFill>
                  <a:schemeClr val="tx2"/>
                </a:solidFill>
              </a:rPr>
              <a:t>Приказ</a:t>
            </a:r>
            <a:r>
              <a:rPr lang="ru-RU" altLang="ru-RU" sz="1100" b="1" dirty="0">
                <a:solidFill>
                  <a:schemeClr val="dk1"/>
                </a:solidFill>
              </a:rPr>
              <a:t> </a:t>
            </a:r>
            <a:r>
              <a:rPr lang="ru-RU" altLang="ru-RU" sz="1100" b="1" dirty="0">
                <a:solidFill>
                  <a:schemeClr val="tx2"/>
                </a:solidFill>
              </a:rPr>
              <a:t>Росстандарта № 687 – </a:t>
            </a:r>
            <a:br>
              <a:rPr lang="ru-RU" altLang="ru-RU" sz="1100" b="1" dirty="0">
                <a:solidFill>
                  <a:schemeClr val="tx2"/>
                </a:solidFill>
              </a:rPr>
            </a:br>
            <a:r>
              <a:rPr lang="ru-RU" altLang="ru-RU" sz="1100" b="1" dirty="0">
                <a:solidFill>
                  <a:schemeClr val="tx2"/>
                </a:solidFill>
              </a:rPr>
              <a:t>перечень документов по стандартизации</a:t>
            </a:r>
          </a:p>
        </p:txBody>
      </p:sp>
      <p:sp>
        <p:nvSpPr>
          <p:cNvPr id="55" name="AutoShape 6">
            <a:extLst>
              <a:ext uri="{FF2B5EF4-FFF2-40B4-BE49-F238E27FC236}">
                <a16:creationId xmlns:a16="http://schemas.microsoft.com/office/drawing/2014/main" id="{872BA6DF-701E-604F-8478-5FB2E37C6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133" y="3991701"/>
            <a:ext cx="2192881" cy="21819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altLang="ru-RU" sz="1100" b="1" dirty="0">
                <a:solidFill>
                  <a:schemeClr val="tx2"/>
                </a:solidFill>
              </a:rPr>
              <a:t>Своды правил</a:t>
            </a:r>
          </a:p>
        </p:txBody>
      </p:sp>
      <p:sp>
        <p:nvSpPr>
          <p:cNvPr id="56" name="Стрелка: вниз 58">
            <a:extLst>
              <a:ext uri="{FF2B5EF4-FFF2-40B4-BE49-F238E27FC236}">
                <a16:creationId xmlns:a16="http://schemas.microsoft.com/office/drawing/2014/main" id="{BD27F0C3-BB8B-EC48-A1D8-E9456169C734}"/>
              </a:ext>
            </a:extLst>
          </p:cNvPr>
          <p:cNvSpPr/>
          <p:nvPr/>
        </p:nvSpPr>
        <p:spPr>
          <a:xfrm>
            <a:off x="7836585" y="3727299"/>
            <a:ext cx="180660" cy="263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1200"/>
          </a:p>
        </p:txBody>
      </p:sp>
      <p:sp>
        <p:nvSpPr>
          <p:cNvPr id="57" name="AutoShape 6">
            <a:extLst>
              <a:ext uri="{FF2B5EF4-FFF2-40B4-BE49-F238E27FC236}">
                <a16:creationId xmlns:a16="http://schemas.microsoft.com/office/drawing/2014/main" id="{F6A142D8-B20F-104D-BCD6-53A6C9C64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3459" y="4009113"/>
            <a:ext cx="2248296" cy="18319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altLang="ru-RU" sz="1100" b="1" dirty="0">
                <a:solidFill>
                  <a:schemeClr val="tx2"/>
                </a:solidFill>
              </a:rPr>
              <a:t>Национальные стандарты</a:t>
            </a:r>
          </a:p>
        </p:txBody>
      </p:sp>
      <p:sp>
        <p:nvSpPr>
          <p:cNvPr id="58" name="Стрелка: вниз 60">
            <a:extLst>
              <a:ext uri="{FF2B5EF4-FFF2-40B4-BE49-F238E27FC236}">
                <a16:creationId xmlns:a16="http://schemas.microsoft.com/office/drawing/2014/main" id="{C933B6EE-07C9-D545-9D84-4978F7D3E9FD}"/>
              </a:ext>
            </a:extLst>
          </p:cNvPr>
          <p:cNvSpPr/>
          <p:nvPr/>
        </p:nvSpPr>
        <p:spPr>
          <a:xfrm>
            <a:off x="10373821" y="3727299"/>
            <a:ext cx="180660" cy="263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12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EECF9B-1AC8-424E-A7DD-52BC71F110BC}"/>
              </a:ext>
            </a:extLst>
          </p:cNvPr>
          <p:cNvSpPr txBox="1"/>
          <p:nvPr/>
        </p:nvSpPr>
        <p:spPr>
          <a:xfrm>
            <a:off x="9998496" y="4231453"/>
            <a:ext cx="2100405" cy="369332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</a:rPr>
              <a:t>Добровольные требования – документы по стандартизации</a:t>
            </a:r>
          </a:p>
        </p:txBody>
      </p:sp>
      <p:sp>
        <p:nvSpPr>
          <p:cNvPr id="24" name="Стрелка: вниз 29">
            <a:extLst>
              <a:ext uri="{FF2B5EF4-FFF2-40B4-BE49-F238E27FC236}">
                <a16:creationId xmlns:a16="http://schemas.microsoft.com/office/drawing/2014/main" id="{C4D876AF-2AEB-BA4E-9301-83359C89D975}"/>
              </a:ext>
            </a:extLst>
          </p:cNvPr>
          <p:cNvSpPr/>
          <p:nvPr/>
        </p:nvSpPr>
        <p:spPr>
          <a:xfrm>
            <a:off x="9075638" y="2898703"/>
            <a:ext cx="250538" cy="357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12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B7EED2-F5D3-2047-A35E-8B57AA7CD097}"/>
              </a:ext>
            </a:extLst>
          </p:cNvPr>
          <p:cNvSpPr txBox="1"/>
          <p:nvPr/>
        </p:nvSpPr>
        <p:spPr>
          <a:xfrm>
            <a:off x="9919182" y="2553251"/>
            <a:ext cx="2357101" cy="369332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algn="ctr"/>
            <a:r>
              <a:rPr lang="ru-RU" sz="900" dirty="0">
                <a:solidFill>
                  <a:schemeClr val="tx2"/>
                </a:solidFill>
              </a:rPr>
              <a:t>Обязательные требования </a:t>
            </a:r>
          </a:p>
          <a:p>
            <a:pPr algn="ctr"/>
            <a:r>
              <a:rPr lang="ru-RU" sz="900" dirty="0">
                <a:solidFill>
                  <a:schemeClr val="tx2"/>
                </a:solidFill>
              </a:rPr>
              <a:t>НПА Минстроя России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519DFB-92D5-F34A-9F1C-32BCDABE0E76}"/>
              </a:ext>
            </a:extLst>
          </p:cNvPr>
          <p:cNvSpPr txBox="1"/>
          <p:nvPr/>
        </p:nvSpPr>
        <p:spPr>
          <a:xfrm>
            <a:off x="564294" y="3188323"/>
            <a:ext cx="666411" cy="230832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marL="6350"/>
            <a:r>
              <a:rPr lang="ru-RU" sz="900" dirty="0">
                <a:solidFill>
                  <a:schemeClr val="tx2"/>
                </a:solidFill>
              </a:rPr>
              <a:t>74 ед.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A94D016-5742-BD47-B59A-A76789184CD0}"/>
              </a:ext>
            </a:extLst>
          </p:cNvPr>
          <p:cNvSpPr txBox="1"/>
          <p:nvPr/>
        </p:nvSpPr>
        <p:spPr>
          <a:xfrm>
            <a:off x="3176782" y="3174511"/>
            <a:ext cx="666411" cy="230832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marL="6350"/>
            <a:r>
              <a:rPr lang="ru-RU" sz="900" dirty="0">
                <a:solidFill>
                  <a:schemeClr val="tx2"/>
                </a:solidFill>
              </a:rPr>
              <a:t>4 ед.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2BDEF6-738C-5B4C-81C5-5724F8A1E44D}"/>
              </a:ext>
            </a:extLst>
          </p:cNvPr>
          <p:cNvSpPr txBox="1"/>
          <p:nvPr/>
        </p:nvSpPr>
        <p:spPr>
          <a:xfrm>
            <a:off x="624840" y="4729762"/>
            <a:ext cx="739506" cy="230832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marL="6350"/>
            <a:r>
              <a:rPr lang="ru-RU" sz="900" dirty="0">
                <a:solidFill>
                  <a:schemeClr val="tx2"/>
                </a:solidFill>
              </a:rPr>
              <a:t>371 ед.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08FAC73-DC73-DC4B-AB5E-CCC80240D325}"/>
              </a:ext>
            </a:extLst>
          </p:cNvPr>
          <p:cNvSpPr txBox="1"/>
          <p:nvPr/>
        </p:nvSpPr>
        <p:spPr>
          <a:xfrm>
            <a:off x="3134427" y="4738671"/>
            <a:ext cx="739506" cy="230832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marL="6350"/>
            <a:r>
              <a:rPr lang="ru-RU" sz="900" dirty="0">
                <a:solidFill>
                  <a:schemeClr val="tx2"/>
                </a:solidFill>
              </a:rPr>
              <a:t>163 ед.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7FD5C0-C2A1-0747-BA0A-D28935DE0483}"/>
              </a:ext>
            </a:extLst>
          </p:cNvPr>
          <p:cNvSpPr txBox="1"/>
          <p:nvPr/>
        </p:nvSpPr>
        <p:spPr>
          <a:xfrm>
            <a:off x="6743242" y="4219187"/>
            <a:ext cx="739506" cy="230832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marL="6350"/>
            <a:r>
              <a:rPr lang="ru-RU" sz="900" dirty="0">
                <a:solidFill>
                  <a:schemeClr val="tx2"/>
                </a:solidFill>
              </a:rPr>
              <a:t>371 ед.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F24E41A-5BAA-2247-A859-03DBB3B5F3D4}"/>
              </a:ext>
            </a:extLst>
          </p:cNvPr>
          <p:cNvSpPr txBox="1"/>
          <p:nvPr/>
        </p:nvSpPr>
        <p:spPr>
          <a:xfrm>
            <a:off x="9252829" y="4228096"/>
            <a:ext cx="739506" cy="230832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marL="6350"/>
            <a:r>
              <a:rPr lang="ru-RU" sz="900" dirty="0">
                <a:solidFill>
                  <a:schemeClr val="tx2"/>
                </a:solidFill>
              </a:rPr>
              <a:t>163 ед.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5852A0-F9A5-4840-82B9-B73FFDB61667}"/>
              </a:ext>
            </a:extLst>
          </p:cNvPr>
          <p:cNvSpPr txBox="1"/>
          <p:nvPr/>
        </p:nvSpPr>
        <p:spPr>
          <a:xfrm>
            <a:off x="6986433" y="2524477"/>
            <a:ext cx="739506" cy="230832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marL="6350"/>
            <a:r>
              <a:rPr lang="ru-RU" sz="900" dirty="0">
                <a:solidFill>
                  <a:schemeClr val="tx2"/>
                </a:solidFill>
              </a:rPr>
              <a:t>46 ед.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38776749-6562-404B-AB66-5722F67E2019}"/>
              </a:ext>
            </a:extLst>
          </p:cNvPr>
          <p:cNvSpPr/>
          <p:nvPr/>
        </p:nvSpPr>
        <p:spPr>
          <a:xfrm>
            <a:off x="160882" y="4615"/>
            <a:ext cx="12031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accent1"/>
                </a:solidFill>
                <a:sym typeface="Myriad Pro"/>
              </a:rPr>
              <a:t>КАК ПРЕДЛАГАЕМ</a:t>
            </a:r>
          </a:p>
        </p:txBody>
      </p:sp>
    </p:spTree>
    <p:extLst>
      <p:ext uri="{BB962C8B-B14F-4D97-AF65-F5344CB8AC3E}">
        <p14:creationId xmlns:p14="http://schemas.microsoft.com/office/powerpoint/2010/main" val="109247236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F6E010-7653-C748-9873-AF332D8C90D0}"/>
              </a:ext>
            </a:extLst>
          </p:cNvPr>
          <p:cNvSpPr/>
          <p:nvPr/>
        </p:nvSpPr>
        <p:spPr>
          <a:xfrm>
            <a:off x="127325" y="591916"/>
            <a:ext cx="11949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all" dirty="0">
                <a:solidFill>
                  <a:schemeClr val="accent1">
                    <a:lumMod val="50000"/>
                  </a:schemeClr>
                </a:solidFill>
              </a:rPr>
              <a:t>УСТАНОВЛЕНИЕ ОБЯЗАТЕЛЬНЫХ ТРЕБОВАНИЙ К ЗДАНИЯМ И СООРУЖЕНИЯМ</a:t>
            </a:r>
            <a:endParaRPr lang="ru-RU" sz="2000" cap="all" dirty="0">
              <a:solidFill>
                <a:schemeClr val="accent1">
                  <a:lumMod val="50000"/>
                </a:schemeClr>
              </a:solidFill>
              <a:sym typeface="Myriad Pro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F333EE-C3B2-3448-8555-2884F30B350E}"/>
              </a:ext>
            </a:extLst>
          </p:cNvPr>
          <p:cNvSpPr/>
          <p:nvPr/>
        </p:nvSpPr>
        <p:spPr>
          <a:xfrm>
            <a:off x="6726219" y="5321393"/>
            <a:ext cx="46567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90000"/>
              </a:lnSpc>
              <a:spcAft>
                <a:spcPts val="0"/>
              </a:spcAft>
            </a:pPr>
            <a:r>
              <a:rPr lang="ru-RU" sz="1500" dirty="0">
                <a:solidFill>
                  <a:srgbClr val="011893"/>
                </a:solidFill>
              </a:rPr>
              <a:t>НА 70 % МЕНЬШЕ ОБЯЗАТЕЛЬНЫХ ТРЕБОВАНИЙ</a:t>
            </a:r>
          </a:p>
          <a:p>
            <a:pPr indent="14288" algn="ctr">
              <a:lnSpc>
                <a:spcPct val="90000"/>
              </a:lnSpc>
              <a:spcAft>
                <a:spcPts val="0"/>
              </a:spcAft>
            </a:pPr>
            <a:r>
              <a:rPr lang="ru-RU" sz="1500" dirty="0">
                <a:solidFill>
                  <a:srgbClr val="011893"/>
                </a:solidFill>
              </a:rPr>
              <a:t>(по линии Минстроя России) – </a:t>
            </a:r>
          </a:p>
          <a:p>
            <a:pPr indent="14288" algn="ctr">
              <a:lnSpc>
                <a:spcPct val="90000"/>
              </a:lnSpc>
              <a:spcAft>
                <a:spcPts val="0"/>
              </a:spcAft>
            </a:pPr>
            <a:r>
              <a:rPr lang="ru-RU" sz="1500" dirty="0">
                <a:solidFill>
                  <a:srgbClr val="011893"/>
                </a:solidFill>
              </a:rPr>
              <a:t>кардинальное снижение административных барьеров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618B1A1-7F6A-CF47-913F-0D770136434D}"/>
              </a:ext>
            </a:extLst>
          </p:cNvPr>
          <p:cNvCxnSpPr>
            <a:cxnSpLocks/>
          </p:cNvCxnSpPr>
          <p:nvPr/>
        </p:nvCxnSpPr>
        <p:spPr>
          <a:xfrm>
            <a:off x="3186814" y="4582091"/>
            <a:ext cx="0" cy="1663578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6">
            <a:extLst>
              <a:ext uri="{FF2B5EF4-FFF2-40B4-BE49-F238E27FC236}">
                <a16:creationId xmlns:a16="http://schemas.microsoft.com/office/drawing/2014/main" id="{2A051677-A24E-FB40-A44F-9487C1189E6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0601" y="5508964"/>
            <a:ext cx="2705117" cy="46166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ru-RU" altLang="ru-RU" sz="1600" dirty="0">
                <a:solidFill>
                  <a:srgbClr val="011893"/>
                </a:solidFill>
                <a:latin typeface="+mn-lt"/>
              </a:rPr>
              <a:t>ДО: свыше 10000 обязательных требований</a:t>
            </a:r>
          </a:p>
        </p:txBody>
      </p:sp>
      <p:sp>
        <p:nvSpPr>
          <p:cNvPr id="67" name="AutoShape 6">
            <a:extLst>
              <a:ext uri="{FF2B5EF4-FFF2-40B4-BE49-F238E27FC236}">
                <a16:creationId xmlns:a16="http://schemas.microsoft.com/office/drawing/2014/main" id="{C8AEEB0C-3579-6446-8470-6008006BEB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87909" y="5508964"/>
            <a:ext cx="2705117" cy="46166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ru-RU" altLang="ru-RU" sz="1600" dirty="0">
                <a:solidFill>
                  <a:srgbClr val="011893"/>
                </a:solidFill>
                <a:latin typeface="+mn-lt"/>
              </a:rPr>
              <a:t>ПОСЛЕ: менее 3000 обязательных требований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76F48949-A486-5347-96C2-9B7D562B6D0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3125" y="4868277"/>
            <a:ext cx="1980067" cy="46166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Перечень-1521: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части 74 СП, 4 ГОСТ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579A4B21-60E2-8A40-BFB9-AE3FBDDF43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04311" y="4868277"/>
            <a:ext cx="1872312" cy="46166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Ins="180000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50 СН</a:t>
            </a:r>
          </a:p>
        </p:txBody>
      </p:sp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4D7B910B-4A05-724A-B558-6F64A1B1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726" y="6452945"/>
            <a:ext cx="477758" cy="365125"/>
          </a:xfrm>
        </p:spPr>
        <p:txBody>
          <a:bodyPr/>
          <a:lstStyle/>
          <a:p>
            <a:fld id="{889FDAAF-D251-4D80-9783-76A71707E3D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D4472B-246E-214E-91C7-DC60FEAD8A74}"/>
              </a:ext>
            </a:extLst>
          </p:cNvPr>
          <p:cNvSpPr/>
          <p:nvPr/>
        </p:nvSpPr>
        <p:spPr>
          <a:xfrm>
            <a:off x="6407466" y="1127019"/>
            <a:ext cx="5294287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 sz="3400"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ru-RU" sz="1600" b="1" dirty="0"/>
              <a:t>Строительные нормы </a:t>
            </a:r>
            <a:r>
              <a:rPr lang="ru-RU" sz="1600" b="1" dirty="0">
                <a:solidFill>
                  <a:schemeClr val="tx2"/>
                </a:solidFill>
              </a:rPr>
              <a:t>устанавливают</a:t>
            </a:r>
            <a:r>
              <a:rPr lang="ru-RU" sz="1600" dirty="0">
                <a:solidFill>
                  <a:schemeClr val="tx2"/>
                </a:solidFill>
              </a:rPr>
              <a:t>:</a:t>
            </a:r>
            <a:endParaRPr lang="ru-RU" sz="1600" dirty="0">
              <a:solidFill>
                <a:schemeClr val="tx2"/>
              </a:solidFill>
              <a:sym typeface="Myriad Pro"/>
            </a:endParaRPr>
          </a:p>
          <a:p>
            <a:pPr marL="457200" indent="-457200" algn="just">
              <a:lnSpc>
                <a:spcPct val="90000"/>
              </a:lnSpc>
              <a:buAutoNum type="arabicPeriod"/>
              <a:defRPr sz="3400">
                <a:latin typeface="Myriad Pro"/>
                <a:ea typeface="Myriad Pro"/>
                <a:cs typeface="Myriad Pro"/>
                <a:sym typeface="Myriad Pro"/>
              </a:defRPr>
            </a:pPr>
            <a:endParaRPr lang="ru-RU" sz="1600" dirty="0">
              <a:solidFill>
                <a:schemeClr val="tx2"/>
              </a:solidFill>
              <a:sym typeface="Avenir Next Medium"/>
            </a:endParaRPr>
          </a:p>
          <a:p>
            <a:pPr marL="457200" indent="-457200" algn="just">
              <a:lnSpc>
                <a:spcPct val="90000"/>
              </a:lnSpc>
              <a:buAutoNum type="arabicPeriod"/>
              <a:defRPr sz="3400"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ru-RU" sz="1600" dirty="0">
                <a:solidFill>
                  <a:schemeClr val="tx2"/>
                </a:solidFill>
              </a:rPr>
              <a:t>основные положения по обеспечению требований безопасности зданий и сооружений</a:t>
            </a:r>
            <a:r>
              <a:rPr lang="ru-RU" sz="1600" dirty="0">
                <a:solidFill>
                  <a:schemeClr val="tx2"/>
                </a:solidFill>
                <a:sym typeface="Myriad Pro"/>
              </a:rPr>
              <a:t>;</a:t>
            </a:r>
          </a:p>
          <a:p>
            <a:pPr marL="457200" indent="-457200" algn="just">
              <a:lnSpc>
                <a:spcPct val="90000"/>
              </a:lnSpc>
              <a:buAutoNum type="arabicPeriod"/>
              <a:defRPr sz="3400">
                <a:latin typeface="Myriad Pro"/>
                <a:ea typeface="Myriad Pro"/>
                <a:cs typeface="Myriad Pro"/>
                <a:sym typeface="Myriad Pro"/>
              </a:defRPr>
            </a:pPr>
            <a:endParaRPr lang="ru-RU" sz="1000" dirty="0">
              <a:solidFill>
                <a:schemeClr val="tx2"/>
              </a:solidFill>
              <a:sym typeface="Myriad Pro"/>
            </a:endParaRPr>
          </a:p>
          <a:p>
            <a:pPr marL="457200" indent="-457200" algn="just">
              <a:lnSpc>
                <a:spcPct val="90000"/>
              </a:lnSpc>
              <a:buAutoNum type="arabicPeriod"/>
              <a:defRPr sz="3400"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ru-RU" sz="1600" dirty="0">
                <a:solidFill>
                  <a:schemeClr val="tx2"/>
                </a:solidFill>
              </a:rPr>
              <a:t>требования к эксплуатационным характеристикам зданий и сооружений, их комплексам, территориям, необходимым для их использования, и наружным сетям инженерного обеспечения, отдельным помещениям, конструктивным частям зданий и сооружений и внутренним системам инженерного обеспечения в соответствии с функциональным назначением этих объектов; </a:t>
            </a:r>
          </a:p>
          <a:p>
            <a:pPr marL="457200" indent="-457200" algn="just">
              <a:lnSpc>
                <a:spcPct val="90000"/>
              </a:lnSpc>
              <a:buAutoNum type="arabicPeriod"/>
              <a:defRPr sz="3400">
                <a:latin typeface="Myriad Pro"/>
                <a:ea typeface="Myriad Pro"/>
                <a:cs typeface="Myriad Pro"/>
                <a:sym typeface="Myriad Pro"/>
              </a:defRPr>
            </a:pPr>
            <a:endParaRPr lang="ru-RU" sz="1000" dirty="0">
              <a:solidFill>
                <a:schemeClr val="tx2"/>
              </a:solidFill>
            </a:endParaRPr>
          </a:p>
          <a:p>
            <a:pPr marL="457200" indent="-457200" algn="just">
              <a:lnSpc>
                <a:spcPct val="90000"/>
              </a:lnSpc>
              <a:buAutoNum type="arabicPeriod"/>
              <a:defRPr sz="3400"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ru-RU" sz="1600" dirty="0">
                <a:solidFill>
                  <a:schemeClr val="tx2"/>
                </a:solidFill>
              </a:rPr>
              <a:t>общие требования безопасности к процессам проектирования (включая изыскания), строительства, монтажа, наладки, эксплуатации и утилизации (сноса) зданий и сооружений</a:t>
            </a:r>
            <a:r>
              <a:rPr lang="ru-RU" sz="1600" dirty="0">
                <a:solidFill>
                  <a:schemeClr val="tx2"/>
                </a:solidFill>
                <a:sym typeface="Myriad Pro"/>
              </a:rPr>
              <a:t>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2748BB0-33DA-1048-9535-C53482547D43}"/>
              </a:ext>
            </a:extLst>
          </p:cNvPr>
          <p:cNvSpPr/>
          <p:nvPr/>
        </p:nvSpPr>
        <p:spPr>
          <a:xfrm>
            <a:off x="341406" y="1054282"/>
            <a:ext cx="56516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11893"/>
                </a:solidFill>
              </a:rPr>
              <a:t>Требования к характеристикам зданий и сооружений</a:t>
            </a:r>
            <a:r>
              <a:rPr lang="ru-RU" sz="1600" dirty="0">
                <a:solidFill>
                  <a:srgbClr val="011893"/>
                </a:solidFill>
              </a:rPr>
              <a:t>, включая их составные части и системы, в составе СН:</a:t>
            </a:r>
          </a:p>
          <a:p>
            <a:pPr algn="just"/>
            <a:r>
              <a:rPr lang="ru-RU" sz="1600" dirty="0">
                <a:solidFill>
                  <a:srgbClr val="011893"/>
                </a:solidFill>
              </a:rPr>
              <a:t>– предусматривается устанавливать </a:t>
            </a:r>
            <a:r>
              <a:rPr lang="ru-RU" sz="1600" b="1" dirty="0">
                <a:solidFill>
                  <a:srgbClr val="011893"/>
                </a:solidFill>
              </a:rPr>
              <a:t>в виде требований к готовой продукции</a:t>
            </a:r>
            <a:r>
              <a:rPr lang="ru-RU" sz="1600" dirty="0">
                <a:solidFill>
                  <a:srgbClr val="011893"/>
                </a:solidFill>
              </a:rPr>
              <a:t> вне зависимости от ее конструкции и исполнения (реализация современных международных принципов нормирования);</a:t>
            </a:r>
          </a:p>
          <a:p>
            <a:pPr algn="just"/>
            <a:r>
              <a:rPr lang="ru-RU" sz="1600" dirty="0">
                <a:solidFill>
                  <a:srgbClr val="011893"/>
                </a:solidFill>
              </a:rPr>
              <a:t>– </a:t>
            </a:r>
            <a:r>
              <a:rPr lang="ru-RU" sz="1600" b="1" dirty="0">
                <a:solidFill>
                  <a:srgbClr val="011893"/>
                </a:solidFill>
              </a:rPr>
              <a:t>не должны содержать требований по применению определенных </a:t>
            </a:r>
            <a:r>
              <a:rPr lang="ru-RU" sz="1600" dirty="0">
                <a:solidFill>
                  <a:srgbClr val="011893"/>
                </a:solidFill>
              </a:rPr>
              <a:t>объемно-планировочных, конструктивных и инженерных проектных </a:t>
            </a:r>
            <a:r>
              <a:rPr lang="ru-RU" sz="1600" b="1" dirty="0">
                <a:solidFill>
                  <a:srgbClr val="011893"/>
                </a:solidFill>
              </a:rPr>
              <a:t>решений</a:t>
            </a:r>
            <a:r>
              <a:rPr lang="ru-RU" sz="1600" dirty="0">
                <a:solidFill>
                  <a:srgbClr val="011893"/>
                </a:solidFill>
              </a:rPr>
              <a:t>, материалов определенных видов и марок, методов расчетов и проектирования, правил проведения работ и других требований описательного характера, за исключением случаев, когда из-за отсутствия указанных требований не может быть обеспечено соблюдение требований технического регламента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D48F11-4B8B-F441-AF88-E6D53AF93781}"/>
              </a:ext>
            </a:extLst>
          </p:cNvPr>
          <p:cNvSpPr/>
          <p:nvPr/>
        </p:nvSpPr>
        <p:spPr>
          <a:xfrm>
            <a:off x="160882" y="4615"/>
            <a:ext cx="12031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accent1"/>
                </a:solidFill>
                <a:sym typeface="Myriad Pro"/>
              </a:rPr>
              <a:t>ЧТО БУДЕТ</a:t>
            </a:r>
          </a:p>
        </p:txBody>
      </p:sp>
    </p:spTree>
    <p:extLst>
      <p:ext uri="{BB962C8B-B14F-4D97-AF65-F5344CB8AC3E}">
        <p14:creationId xmlns:p14="http://schemas.microsoft.com/office/powerpoint/2010/main" val="260633549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0109CF0-6F4F-42B6-B557-BC5CC8AA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726" y="6452945"/>
            <a:ext cx="477758" cy="365125"/>
          </a:xfrm>
        </p:spPr>
        <p:txBody>
          <a:bodyPr/>
          <a:lstStyle/>
          <a:p>
            <a:fld id="{889FDAAF-D251-4D80-9783-76A71707E3D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F6E010-7653-C748-9873-AF332D8C90D0}"/>
              </a:ext>
            </a:extLst>
          </p:cNvPr>
          <p:cNvSpPr/>
          <p:nvPr/>
        </p:nvSpPr>
        <p:spPr>
          <a:xfrm>
            <a:off x="0" y="43187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all" dirty="0">
                <a:solidFill>
                  <a:srgbClr val="002060"/>
                </a:solidFill>
                <a:sym typeface="Myriad Pro"/>
              </a:rPr>
              <a:t>СИСТЕМА НОРМАТИВНЫХ ДОКУМЕНТОВ В СТРОИТЕЛЬСТВЕ (ПРОЕКТ 2020)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DC05D5-A36F-914E-806B-945426B47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" y="748009"/>
            <a:ext cx="9412498" cy="56351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3A2C75-7820-6C43-B210-04A0D8D76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32" y="4855994"/>
            <a:ext cx="2215020" cy="1535849"/>
          </a:xfrm>
          <a:prstGeom prst="rect">
            <a:avLst/>
          </a:prstGeom>
        </p:spPr>
      </p:pic>
      <p:cxnSp>
        <p:nvCxnSpPr>
          <p:cNvPr id="10" name="Скругленная соединительная линия 9">
            <a:extLst>
              <a:ext uri="{FF2B5EF4-FFF2-40B4-BE49-F238E27FC236}">
                <a16:creationId xmlns:a16="http://schemas.microsoft.com/office/drawing/2014/main" id="{173AEB80-9A80-734F-9BD5-5C99F2A2AAE1}"/>
              </a:ext>
            </a:extLst>
          </p:cNvPr>
          <p:cNvCxnSpPr>
            <a:cxnSpLocks/>
          </p:cNvCxnSpPr>
          <p:nvPr/>
        </p:nvCxnSpPr>
        <p:spPr>
          <a:xfrm>
            <a:off x="2381662" y="6305337"/>
            <a:ext cx="257753" cy="144962"/>
          </a:xfrm>
          <a:prstGeom prst="curvedConnector3">
            <a:avLst>
              <a:gd name="adj1" fmla="val 50000"/>
            </a:avLst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9033CC-C5EF-3048-B62E-8029728205FE}"/>
              </a:ext>
            </a:extLst>
          </p:cNvPr>
          <p:cNvSpPr/>
          <p:nvPr/>
        </p:nvSpPr>
        <p:spPr>
          <a:xfrm>
            <a:off x="160882" y="4615"/>
            <a:ext cx="12031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accent1"/>
                </a:solidFill>
                <a:sym typeface="Myriad Pro"/>
              </a:rPr>
              <a:t>СТРУКТУРА</a:t>
            </a:r>
          </a:p>
        </p:txBody>
      </p:sp>
      <p:cxnSp>
        <p:nvCxnSpPr>
          <p:cNvPr id="11" name="Скругленная соединительная линия 10">
            <a:extLst>
              <a:ext uri="{FF2B5EF4-FFF2-40B4-BE49-F238E27FC236}">
                <a16:creationId xmlns:a16="http://schemas.microsoft.com/office/drawing/2014/main" id="{3C35E1F5-DE56-194A-8304-00267A745684}"/>
              </a:ext>
            </a:extLst>
          </p:cNvPr>
          <p:cNvCxnSpPr>
            <a:cxnSpLocks/>
          </p:cNvCxnSpPr>
          <p:nvPr/>
        </p:nvCxnSpPr>
        <p:spPr>
          <a:xfrm>
            <a:off x="10035962" y="4787632"/>
            <a:ext cx="257753" cy="144962"/>
          </a:xfrm>
          <a:prstGeom prst="curvedConnector3">
            <a:avLst>
              <a:gd name="adj1" fmla="val 50000"/>
            </a:avLst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5748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jpg" descr="1.jpg">
            <a:extLst>
              <a:ext uri="{FF2B5EF4-FFF2-40B4-BE49-F238E27FC236}">
                <a16:creationId xmlns:a16="http://schemas.microsoft.com/office/drawing/2014/main" id="{13E74A31-ACF7-49EA-9031-35DA4B5F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0" y="0"/>
            <a:ext cx="12178590" cy="6858000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514382-3F08-4F30-A810-71654CC453A2}"/>
              </a:ext>
            </a:extLst>
          </p:cNvPr>
          <p:cNvSpPr/>
          <p:nvPr/>
        </p:nvSpPr>
        <p:spPr>
          <a:xfrm>
            <a:off x="772876" y="742435"/>
            <a:ext cx="10659657" cy="537313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F3DC1F-EBF7-4CA8-990E-0A103C76D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11" y="2498100"/>
            <a:ext cx="3174786" cy="3174786"/>
          </a:xfrm>
          <a:prstGeom prst="rect">
            <a:avLst/>
          </a:prstGeom>
        </p:spPr>
      </p:pic>
      <p:sp>
        <p:nvSpPr>
          <p:cNvPr id="16" name="Титульный…">
            <a:extLst>
              <a:ext uri="{FF2B5EF4-FFF2-40B4-BE49-F238E27FC236}">
                <a16:creationId xmlns:a16="http://schemas.microsoft.com/office/drawing/2014/main" id="{A21B2079-8D01-47E5-BCB3-FD318388F04B}"/>
              </a:ext>
            </a:extLst>
          </p:cNvPr>
          <p:cNvSpPr txBox="1"/>
          <p:nvPr/>
        </p:nvSpPr>
        <p:spPr>
          <a:xfrm>
            <a:off x="3014365" y="934986"/>
            <a:ext cx="6176678" cy="13129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pPr algn="ctr" defTabSz="455675">
              <a:lnSpc>
                <a:spcPct val="80000"/>
              </a:lnSpc>
              <a:spcBef>
                <a:spcPts val="1700"/>
              </a:spcBef>
              <a:defRPr sz="3900" cap="all">
                <a:solidFill>
                  <a:srgbClr val="000000"/>
                </a:solidFill>
                <a:latin typeface="Myriad Pro Black SemiExtended"/>
                <a:ea typeface="Myriad Pro Black SemiExtended"/>
                <a:cs typeface="Myriad Pro Black SemiExtended"/>
                <a:sym typeface="Myriad Pro Black SemiExtended"/>
              </a:defRPr>
            </a:pPr>
            <a:r>
              <a:rPr lang="ru-RU" sz="3600" b="1" dirty="0">
                <a:solidFill>
                  <a:srgbClr val="FFFFFF"/>
                </a:solidFill>
              </a:rPr>
              <a:t>Спасибо  </a:t>
            </a:r>
          </a:p>
          <a:p>
            <a:pPr algn="ctr" defTabSz="455675">
              <a:lnSpc>
                <a:spcPct val="80000"/>
              </a:lnSpc>
              <a:spcBef>
                <a:spcPts val="1700"/>
              </a:spcBef>
              <a:defRPr sz="3900" cap="all">
                <a:solidFill>
                  <a:srgbClr val="000000"/>
                </a:solidFill>
                <a:latin typeface="Myriad Pro Black SemiExtended"/>
                <a:ea typeface="Myriad Pro Black SemiExtended"/>
                <a:cs typeface="Myriad Pro Black SemiExtended"/>
                <a:sym typeface="Myriad Pro Black SemiExtended"/>
              </a:defRPr>
            </a:pPr>
            <a:r>
              <a:rPr lang="ru-RU" sz="3600" b="1" dirty="0">
                <a:solidFill>
                  <a:srgbClr val="FFFFFF"/>
                </a:solidFill>
              </a:rPr>
              <a:t>За внимание!</a:t>
            </a:r>
            <a:endParaRPr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1606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48269</TotalTime>
  <Words>1250</Words>
  <Application>Microsoft Office PowerPoint</Application>
  <PresentationFormat>Широкоэкранный</PresentationFormat>
  <Paragraphs>172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Avenir Next Medium</vt:lpstr>
      <vt:lpstr>Calibri</vt:lpstr>
      <vt:lpstr>Calibri Light</vt:lpstr>
      <vt:lpstr>Helvetica</vt:lpstr>
      <vt:lpstr>Myriad Pro</vt:lpstr>
      <vt:lpstr>Myriad Pro Black SemiExtended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Бахрах</dc:creator>
  <cp:lastModifiedBy>Татьяна Петрова</cp:lastModifiedBy>
  <cp:revision>545</cp:revision>
  <cp:lastPrinted>2020-05-07T14:25:30Z</cp:lastPrinted>
  <dcterms:created xsi:type="dcterms:W3CDTF">2020-04-15T06:12:33Z</dcterms:created>
  <dcterms:modified xsi:type="dcterms:W3CDTF">2020-06-09T18:31:59Z</dcterms:modified>
</cp:coreProperties>
</file>