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440" r:id="rId2"/>
    <p:sldId id="513" r:id="rId3"/>
    <p:sldId id="473" r:id="rId4"/>
    <p:sldId id="485" r:id="rId5"/>
    <p:sldId id="508" r:id="rId6"/>
    <p:sldId id="484" r:id="rId7"/>
    <p:sldId id="509" r:id="rId8"/>
    <p:sldId id="507" r:id="rId9"/>
    <p:sldId id="511" r:id="rId10"/>
    <p:sldId id="520" r:id="rId11"/>
    <p:sldId id="529" r:id="rId12"/>
    <p:sldId id="522" r:id="rId13"/>
    <p:sldId id="530" r:id="rId14"/>
    <p:sldId id="519" r:id="rId15"/>
    <p:sldId id="518" r:id="rId16"/>
    <p:sldId id="515" r:id="rId17"/>
    <p:sldId id="516" r:id="rId18"/>
    <p:sldId id="504" r:id="rId19"/>
    <p:sldId id="483" r:id="rId20"/>
    <p:sldId id="514" r:id="rId2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ньшов Андрей Николаевич" initials="МАН" lastIdx="0" clrIdx="0">
    <p:extLst>
      <p:ext uri="{19B8F6BF-5375-455C-9EA6-DF929625EA0E}">
        <p15:presenceInfo xmlns:p15="http://schemas.microsoft.com/office/powerpoint/2012/main" userId="S-1-5-21-2514612843-1582318992-867462958-14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FAE9"/>
    <a:srgbClr val="5E5E5E"/>
    <a:srgbClr val="011893"/>
    <a:srgbClr val="797979"/>
    <a:srgbClr val="FAF1D7"/>
    <a:srgbClr val="009900"/>
    <a:srgbClr val="FFFBED"/>
    <a:srgbClr val="FF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43" autoAdjust="0"/>
    <p:restoredTop sz="86391" autoAdjust="0"/>
  </p:normalViewPr>
  <p:slideViewPr>
    <p:cSldViewPr snapToGrid="0">
      <p:cViewPr varScale="1">
        <p:scale>
          <a:sx n="115" d="100"/>
          <a:sy n="115" d="100"/>
        </p:scale>
        <p:origin x="582" y="114"/>
      </p:cViewPr>
      <p:guideLst>
        <p:guide orient="horz" pos="2160"/>
        <p:guide pos="3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6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2946400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7"/>
            <a:ext cx="2946400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D662B1EE-CB89-400D-866C-0D9C73568479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6" y="4778381"/>
            <a:ext cx="5438775" cy="3908425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8"/>
            <a:ext cx="2946400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8"/>
            <a:ext cx="2946400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5C3210B6-3970-4BD7-AC05-785254594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9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210B6-3970-4BD7-AC05-785254594B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58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01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1650069" y="6448068"/>
            <a:ext cx="553119" cy="409932"/>
          </a:xfrm>
          <a:prstGeom prst="rect">
            <a:avLst/>
          </a:prstGeom>
          <a:solidFill>
            <a:srgbClr val="DE8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12192000" cy="6450242"/>
          </a:xfrm>
          <a:prstGeom prst="rect">
            <a:avLst/>
          </a:prstGeom>
          <a:gradFill>
            <a:gsLst>
              <a:gs pos="20000">
                <a:srgbClr val="FFFFFF"/>
              </a:gs>
              <a:gs pos="0">
                <a:schemeClr val="accent1">
                  <a:lumMod val="0"/>
                  <a:lumOff val="100000"/>
                  <a:alpha val="30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-1" y="6448068"/>
            <a:ext cx="11617967" cy="413025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0" y="0"/>
            <a:ext cx="12192000" cy="778656"/>
          </a:xfrm>
          <a:prstGeom prst="rect">
            <a:avLst/>
          </a:prstGeom>
          <a:gradFill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rgbClr val="185A96">
                  <a:lumMod val="100000"/>
                  <a:alpha val="3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135824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494085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164094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9584" y="224644"/>
            <a:ext cx="11842416" cy="6408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65958" y="6321371"/>
            <a:ext cx="11826042" cy="311987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565931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313852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1224091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9584" y="224644"/>
            <a:ext cx="11842416" cy="6633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rgbClr val="185A96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rgbClr val="185A96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778656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12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50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11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4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2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70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20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6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7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285750"/>
            <a:ext cx="1204469" cy="129325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1965520" y="9193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1946469" y="37864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2600" b="0" dirty="0">
                <a:solidFill>
                  <a:srgbClr val="185A96"/>
                </a:solidFill>
                <a:latin typeface="Sylfaen" panose="010A0502050306030303" pitchFamily="18" charset="0"/>
                <a:ea typeface="Gungsuh" panose="02030600000101010101" pitchFamily="18" charset="-127"/>
                <a:cs typeface="David" panose="020E0502060401010101" pitchFamily="34" charset="-79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3344630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16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002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7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285750"/>
            <a:ext cx="1204469" cy="129325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1965520" y="9193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1946469" y="37864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2600" b="0" dirty="0">
                <a:solidFill>
                  <a:srgbClr val="185A96"/>
                </a:solidFill>
                <a:latin typeface="Sylfaen" panose="010A0502050306030303" pitchFamily="18" charset="0"/>
                <a:ea typeface="Gungsuh" panose="02030600000101010101" pitchFamily="18" charset="-127"/>
                <a:cs typeface="David" panose="020E0502060401010101" pitchFamily="34" charset="-79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287673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6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313852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>
                <a:solidFill>
                  <a:srgbClr val="185A96"/>
                </a:solidFill>
                <a:latin typeface="Sylfaen" panose="010A0502050306030303" pitchFamily="18" charset="0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159323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9962648" y="6811895"/>
            <a:ext cx="2229352" cy="45719"/>
            <a:chOff x="6928501" y="1048198"/>
            <a:chExt cx="1359825" cy="45719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381776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rgbClr val="005EA8">
                    <a:shade val="30000"/>
                    <a:satMod val="115000"/>
                    <a:alpha val="28000"/>
                  </a:srgbClr>
                </a:gs>
                <a:gs pos="50000">
                  <a:srgbClr val="185A96"/>
                </a:gs>
                <a:gs pos="100000">
                  <a:srgbClr val="005EA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835051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rgbClr val="C90019">
                    <a:shade val="30000"/>
                    <a:satMod val="115000"/>
                    <a:alpha val="28000"/>
                  </a:srgbClr>
                </a:gs>
                <a:gs pos="50000">
                  <a:srgbClr val="FF0000"/>
                </a:gs>
                <a:gs pos="100000">
                  <a:srgbClr val="C90019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928501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28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10603990" y="6453338"/>
            <a:ext cx="1521335" cy="348615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</a:pPr>
            <a:r>
              <a:rPr lang="ru-RU" dirty="0">
                <a:latin typeface="Calibri" panose="020F0502020204030204" pitchFamily="34" charset="0"/>
                <a:ea typeface="+mj-ea"/>
                <a:cs typeface="+mj-cs"/>
              </a:rPr>
              <a:t>Март, 2015 г.</a:t>
            </a:r>
          </a:p>
        </p:txBody>
      </p:sp>
      <p:pic>
        <p:nvPicPr>
          <p:cNvPr id="16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191820"/>
            <a:ext cx="1291951" cy="1387180"/>
          </a:xfrm>
          <a:prstGeom prst="rect">
            <a:avLst/>
          </a:prstGeom>
          <a:noFill/>
        </p:spPr>
      </p:pic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965520" y="9447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04663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7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191820"/>
            <a:ext cx="1291951" cy="138718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1965520" y="9447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285706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9584" y="224644"/>
            <a:ext cx="11842416" cy="6408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65958" y="6321371"/>
            <a:ext cx="11826042" cy="311987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504056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37115" cy="684076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 userDrawn="1"/>
        </p:nvSpPr>
        <p:spPr>
          <a:xfrm>
            <a:off x="776722" y="6313852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264340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68494" y="224644"/>
            <a:ext cx="11842416" cy="6633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rgbClr val="185A96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rgbClr val="185A96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504056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050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1650069" y="6448068"/>
            <a:ext cx="553119" cy="409932"/>
          </a:xfrm>
          <a:prstGeom prst="rect">
            <a:avLst/>
          </a:prstGeom>
          <a:solidFill>
            <a:srgbClr val="DE8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12192000" cy="6450242"/>
          </a:xfrm>
          <a:prstGeom prst="rect">
            <a:avLst/>
          </a:prstGeom>
          <a:gradFill>
            <a:gsLst>
              <a:gs pos="20000">
                <a:srgbClr val="FFFFFF"/>
              </a:gs>
              <a:gs pos="0">
                <a:schemeClr val="accent1">
                  <a:lumMod val="0"/>
                  <a:lumOff val="100000"/>
                  <a:alpha val="30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-1" y="6448068"/>
            <a:ext cx="11617967" cy="413025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650069" y="6453336"/>
            <a:ext cx="541931" cy="40466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‹#›</a:t>
            </a:fld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0" y="0"/>
            <a:ext cx="12192000" cy="778656"/>
          </a:xfrm>
          <a:prstGeom prst="rect">
            <a:avLst/>
          </a:prstGeom>
          <a:gradFill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rgbClr val="185A96">
                  <a:lumMod val="100000"/>
                  <a:alpha val="3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135824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494085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</a:p>
        </p:txBody>
      </p:sp>
    </p:spTree>
    <p:extLst>
      <p:ext uri="{BB962C8B-B14F-4D97-AF65-F5344CB8AC3E}">
        <p14:creationId xmlns:p14="http://schemas.microsoft.com/office/powerpoint/2010/main" val="351436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3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7" r:id="rId3"/>
    <p:sldLayoutId id="2147483668" r:id="rId4"/>
    <p:sldLayoutId id="2147483666" r:id="rId5"/>
    <p:sldLayoutId id="2147483665" r:id="rId6"/>
    <p:sldLayoutId id="2147483661" r:id="rId7"/>
    <p:sldLayoutId id="2147483664" r:id="rId8"/>
    <p:sldLayoutId id="2147483662" r:id="rId9"/>
    <p:sldLayoutId id="2147483670" r:id="rId10"/>
    <p:sldLayoutId id="2147483669" r:id="rId11"/>
    <p:sldLayoutId id="2147483663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56333" y="6519333"/>
            <a:ext cx="1456267" cy="26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FB5238-34A6-E14C-AE11-C041364AB7C1}"/>
              </a:ext>
            </a:extLst>
          </p:cNvPr>
          <p:cNvSpPr txBox="1"/>
          <p:nvPr/>
        </p:nvSpPr>
        <p:spPr>
          <a:xfrm>
            <a:off x="8690166" y="512581"/>
            <a:ext cx="304282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40" b="1" dirty="0">
                <a:latin typeface="Trebuchet MS" panose="020B0703020202090204" pitchFamily="34" charset="0"/>
              </a:rPr>
              <a:t>ФЕДЕРАЛЬНЫЙ ЦЕНТР</a:t>
            </a:r>
          </a:p>
          <a:p>
            <a:pPr algn="r"/>
            <a:r>
              <a:rPr lang="ru-RU" sz="1200" b="1" dirty="0">
                <a:latin typeface="Trebuchet MS" panose="020B0703020202090204" pitchFamily="34" charset="0"/>
              </a:rPr>
              <a:t>НОРМИРОВАНИЯ И СТАНДАРТИЗАЦИИ</a:t>
            </a:r>
            <a:endParaRPr lang="ru-RU" sz="900" b="1" dirty="0">
              <a:latin typeface="Trebuchet MS" panose="020B0703020202090204" pitchFamily="34" charset="0"/>
            </a:endParaRPr>
          </a:p>
        </p:txBody>
      </p:sp>
      <p:sp>
        <p:nvSpPr>
          <p:cNvPr id="16" name="Заголовок 3">
            <a:extLst>
              <a:ext uri="{FF2B5EF4-FFF2-40B4-BE49-F238E27FC236}">
                <a16:creationId xmlns:a16="http://schemas.microsoft.com/office/drawing/2014/main" id="{65E00FE5-B816-1E4C-99A5-5DFF4E9FA188}"/>
              </a:ext>
            </a:extLst>
          </p:cNvPr>
          <p:cNvSpPr txBox="1">
            <a:spLocks/>
          </p:cNvSpPr>
          <p:nvPr/>
        </p:nvSpPr>
        <p:spPr>
          <a:xfrm>
            <a:off x="1720513" y="3149690"/>
            <a:ext cx="8855236" cy="6340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14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АНАЛИЗ ЗАРУБЕЖНОГО ОПЫТА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ТЕХНИЧЕСКОГО РЕГУЛИРОВАНИЯ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</a:br>
            <a:r>
              <a:rPr lang="ru-RU" sz="214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В СТРОИТЕЛЬСТВЕ</a:t>
            </a:r>
            <a:endParaRPr lang="ru-RU" sz="2140" dirty="0">
              <a:solidFill>
                <a:srgbClr val="0432FF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8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5426039" y="2395374"/>
            <a:ext cx="1556192" cy="767232"/>
          </a:xfrm>
          <a:custGeom>
            <a:avLst/>
            <a:gdLst>
              <a:gd name="connsiteX0" fmla="*/ 0 w 1683575"/>
              <a:gd name="connsiteY0" fmla="*/ 106907 h 1069070"/>
              <a:gd name="connsiteX1" fmla="*/ 106907 w 1683575"/>
              <a:gd name="connsiteY1" fmla="*/ 0 h 1069070"/>
              <a:gd name="connsiteX2" fmla="*/ 1576668 w 1683575"/>
              <a:gd name="connsiteY2" fmla="*/ 0 h 1069070"/>
              <a:gd name="connsiteX3" fmla="*/ 1683575 w 1683575"/>
              <a:gd name="connsiteY3" fmla="*/ 106907 h 1069070"/>
              <a:gd name="connsiteX4" fmla="*/ 1683575 w 1683575"/>
              <a:gd name="connsiteY4" fmla="*/ 962163 h 1069070"/>
              <a:gd name="connsiteX5" fmla="*/ 1576668 w 1683575"/>
              <a:gd name="connsiteY5" fmla="*/ 1069070 h 1069070"/>
              <a:gd name="connsiteX6" fmla="*/ 106907 w 1683575"/>
              <a:gd name="connsiteY6" fmla="*/ 1069070 h 1069070"/>
              <a:gd name="connsiteX7" fmla="*/ 0 w 1683575"/>
              <a:gd name="connsiteY7" fmla="*/ 962163 h 1069070"/>
              <a:gd name="connsiteX8" fmla="*/ 0 w 1683575"/>
              <a:gd name="connsiteY8" fmla="*/ 106907 h 1069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575" h="1069070">
                <a:moveTo>
                  <a:pt x="0" y="106907"/>
                </a:moveTo>
                <a:cubicBezTo>
                  <a:pt x="0" y="47864"/>
                  <a:pt x="47864" y="0"/>
                  <a:pt x="106907" y="0"/>
                </a:cubicBezTo>
                <a:lnTo>
                  <a:pt x="1576668" y="0"/>
                </a:lnTo>
                <a:cubicBezTo>
                  <a:pt x="1635711" y="0"/>
                  <a:pt x="1683575" y="47864"/>
                  <a:pt x="1683575" y="106907"/>
                </a:cubicBezTo>
                <a:lnTo>
                  <a:pt x="1683575" y="962163"/>
                </a:lnTo>
                <a:cubicBezTo>
                  <a:pt x="1683575" y="1021206"/>
                  <a:pt x="1635711" y="1069070"/>
                  <a:pt x="1576668" y="1069070"/>
                </a:cubicBezTo>
                <a:lnTo>
                  <a:pt x="106907" y="1069070"/>
                </a:lnTo>
                <a:cubicBezTo>
                  <a:pt x="47864" y="1069070"/>
                  <a:pt x="0" y="1021206"/>
                  <a:pt x="0" y="962163"/>
                </a:cubicBezTo>
                <a:lnTo>
                  <a:pt x="0" y="10690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Закон о землепользовании и строительстве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7039582" y="2377685"/>
            <a:ext cx="1943991" cy="1585208"/>
          </a:xfrm>
          <a:custGeom>
            <a:avLst/>
            <a:gdLst>
              <a:gd name="connsiteX0" fmla="*/ 0 w 1683575"/>
              <a:gd name="connsiteY0" fmla="*/ 106907 h 1069070"/>
              <a:gd name="connsiteX1" fmla="*/ 106907 w 1683575"/>
              <a:gd name="connsiteY1" fmla="*/ 0 h 1069070"/>
              <a:gd name="connsiteX2" fmla="*/ 1576668 w 1683575"/>
              <a:gd name="connsiteY2" fmla="*/ 0 h 1069070"/>
              <a:gd name="connsiteX3" fmla="*/ 1683575 w 1683575"/>
              <a:gd name="connsiteY3" fmla="*/ 106907 h 1069070"/>
              <a:gd name="connsiteX4" fmla="*/ 1683575 w 1683575"/>
              <a:gd name="connsiteY4" fmla="*/ 962163 h 1069070"/>
              <a:gd name="connsiteX5" fmla="*/ 1576668 w 1683575"/>
              <a:gd name="connsiteY5" fmla="*/ 1069070 h 1069070"/>
              <a:gd name="connsiteX6" fmla="*/ 106907 w 1683575"/>
              <a:gd name="connsiteY6" fmla="*/ 1069070 h 1069070"/>
              <a:gd name="connsiteX7" fmla="*/ 0 w 1683575"/>
              <a:gd name="connsiteY7" fmla="*/ 962163 h 1069070"/>
              <a:gd name="connsiteX8" fmla="*/ 0 w 1683575"/>
              <a:gd name="connsiteY8" fmla="*/ 106907 h 1069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575" h="1069070">
                <a:moveTo>
                  <a:pt x="0" y="106907"/>
                </a:moveTo>
                <a:cubicBezTo>
                  <a:pt x="0" y="47864"/>
                  <a:pt x="47864" y="0"/>
                  <a:pt x="106907" y="0"/>
                </a:cubicBezTo>
                <a:lnTo>
                  <a:pt x="1576668" y="0"/>
                </a:lnTo>
                <a:cubicBezTo>
                  <a:pt x="1635711" y="0"/>
                  <a:pt x="1683575" y="47864"/>
                  <a:pt x="1683575" y="106907"/>
                </a:cubicBezTo>
                <a:lnTo>
                  <a:pt x="1683575" y="962163"/>
                </a:lnTo>
                <a:cubicBezTo>
                  <a:pt x="1683575" y="1021206"/>
                  <a:pt x="1635711" y="1069070"/>
                  <a:pt x="1576668" y="1069070"/>
                </a:cubicBezTo>
                <a:lnTo>
                  <a:pt x="106907" y="1069070"/>
                </a:lnTo>
                <a:cubicBezTo>
                  <a:pt x="47864" y="1069070"/>
                  <a:pt x="0" y="1021206"/>
                  <a:pt x="0" y="962163"/>
                </a:cubicBezTo>
                <a:lnTo>
                  <a:pt x="0" y="10690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Постановление Министерства Окружающей среды, энергетики и жилищной политики РФ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(Строительные нормы обязательного применения)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10861" y="1423737"/>
            <a:ext cx="443641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Закон О землепользовании и строительстве (132/1999) определяет общие условия, касающиеся строительства; основные технические требования, процедуру выдачи разрешений на строительство и надзор за строительством со стороны власти. Основные технические требования касаются прочности и устойчивости конструкций, пожарной безопасности, охраны здоровья, безопасности пользователей, доступности, снижения шума и шумовых условий, а также </a:t>
            </a:r>
            <a:r>
              <a:rPr lang="ru-RU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энергоэффективности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Помимо основных технических требований, статья 117 Закона устанавливает полномочия издавать указы, касающиеся использования и технического обслуживания зданий. Дополнительные положения и руководящие принципы, касающиеся строительства, содержатся в Национальном строительном кодексе Финляндии.</a:t>
            </a:r>
          </a:p>
          <a:p>
            <a:pPr algn="just"/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Традиционно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нормы строительного кодекса применяются только к новым зданиям. В случае реконструкции или изменений правила применяются только в тех случаях, когда это необходимо в связи с типом и степенью использования здания или его части, которые могут быть изменены (если специально не предусмотрено иное). Цель состоит в том, чтобы обеспечить гибкость в применении строительных норм, насколько это возможно с учетом характеристик и особенностей здания. Поскольку строительный кодекс пересматривается, в каждом новом постановлении будет указано, применяется ли он к новому зданию, реконструкции или модификации здания.</a:t>
            </a:r>
          </a:p>
        </p:txBody>
      </p:sp>
      <p:sp>
        <p:nvSpPr>
          <p:cNvPr id="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9439100" y="540772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317464" y="80032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ФИНЛЯНДСКАЯ РЕСПУБЛИКА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id="{DB90FCF6-64EC-AC49-AB32-326E808F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201" y="1677893"/>
            <a:ext cx="6465063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Основные НПА, регламентирующие </a:t>
            </a:r>
            <a:b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строительную отрасль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</p:cNvCxnSpPr>
          <p:nvPr/>
        </p:nvCxnSpPr>
        <p:spPr>
          <a:xfrm>
            <a:off x="7908866" y="2090621"/>
            <a:ext cx="2113" cy="3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</p:cNvCxnSpPr>
          <p:nvPr/>
        </p:nvCxnSpPr>
        <p:spPr>
          <a:xfrm flipH="1">
            <a:off x="6265963" y="2111950"/>
            <a:ext cx="5110" cy="28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</p:cNvCxnSpPr>
          <p:nvPr/>
        </p:nvCxnSpPr>
        <p:spPr>
          <a:xfrm>
            <a:off x="9752083" y="2117665"/>
            <a:ext cx="0" cy="241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олилиния 25"/>
          <p:cNvSpPr/>
          <p:nvPr/>
        </p:nvSpPr>
        <p:spPr>
          <a:xfrm>
            <a:off x="9062337" y="2359026"/>
            <a:ext cx="1379492" cy="766000"/>
          </a:xfrm>
          <a:custGeom>
            <a:avLst/>
            <a:gdLst>
              <a:gd name="connsiteX0" fmla="*/ 0 w 1683575"/>
              <a:gd name="connsiteY0" fmla="*/ 106907 h 1069070"/>
              <a:gd name="connsiteX1" fmla="*/ 106907 w 1683575"/>
              <a:gd name="connsiteY1" fmla="*/ 0 h 1069070"/>
              <a:gd name="connsiteX2" fmla="*/ 1576668 w 1683575"/>
              <a:gd name="connsiteY2" fmla="*/ 0 h 1069070"/>
              <a:gd name="connsiteX3" fmla="*/ 1683575 w 1683575"/>
              <a:gd name="connsiteY3" fmla="*/ 106907 h 1069070"/>
              <a:gd name="connsiteX4" fmla="*/ 1683575 w 1683575"/>
              <a:gd name="connsiteY4" fmla="*/ 962163 h 1069070"/>
              <a:gd name="connsiteX5" fmla="*/ 1576668 w 1683575"/>
              <a:gd name="connsiteY5" fmla="*/ 1069070 h 1069070"/>
              <a:gd name="connsiteX6" fmla="*/ 106907 w 1683575"/>
              <a:gd name="connsiteY6" fmla="*/ 1069070 h 1069070"/>
              <a:gd name="connsiteX7" fmla="*/ 0 w 1683575"/>
              <a:gd name="connsiteY7" fmla="*/ 962163 h 1069070"/>
              <a:gd name="connsiteX8" fmla="*/ 0 w 1683575"/>
              <a:gd name="connsiteY8" fmla="*/ 106907 h 1069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3575" h="1069070">
                <a:moveTo>
                  <a:pt x="0" y="106907"/>
                </a:moveTo>
                <a:cubicBezTo>
                  <a:pt x="0" y="47864"/>
                  <a:pt x="47864" y="0"/>
                  <a:pt x="106907" y="0"/>
                </a:cubicBezTo>
                <a:lnTo>
                  <a:pt x="1576668" y="0"/>
                </a:lnTo>
                <a:cubicBezTo>
                  <a:pt x="1635711" y="0"/>
                  <a:pt x="1683575" y="47864"/>
                  <a:pt x="1683575" y="106907"/>
                </a:cubicBezTo>
                <a:lnTo>
                  <a:pt x="1683575" y="962163"/>
                </a:lnTo>
                <a:cubicBezTo>
                  <a:pt x="1683575" y="1021206"/>
                  <a:pt x="1635711" y="1069070"/>
                  <a:pt x="1576668" y="1069070"/>
                </a:cubicBezTo>
                <a:lnTo>
                  <a:pt x="106907" y="1069070"/>
                </a:lnTo>
                <a:cubicBezTo>
                  <a:pt x="47864" y="1069070"/>
                  <a:pt x="0" y="1021206"/>
                  <a:pt x="0" y="962163"/>
                </a:cubicBezTo>
                <a:lnTo>
                  <a:pt x="0" y="10690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 smtClean="0">
                <a:solidFill>
                  <a:schemeClr val="tx2"/>
                </a:solidFill>
                <a:latin typeface="Helvetica" pitchFamily="2" charset="0"/>
              </a:rPr>
              <a:t>Национальный строительный кодекс Финляндии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27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3150" y="2356635"/>
            <a:ext cx="1126170" cy="58543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err="1">
                <a:solidFill>
                  <a:schemeClr val="tx2"/>
                </a:solidFill>
                <a:latin typeface="Helvetica" pitchFamily="2" charset="0"/>
              </a:rPr>
              <a:t>Еврокоды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 </a:t>
            </a: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97044129-ED0E-7D45-9B08-312961738787}"/>
              </a:ext>
            </a:extLst>
          </p:cNvPr>
          <p:cNvCxnSpPr>
            <a:cxnSpLocks/>
            <a:stCxn id="27" idx="2"/>
            <a:endCxn id="29" idx="0"/>
          </p:cNvCxnSpPr>
          <p:nvPr/>
        </p:nvCxnSpPr>
        <p:spPr>
          <a:xfrm>
            <a:off x="11236235" y="2942066"/>
            <a:ext cx="1" cy="818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207" y="3760194"/>
            <a:ext cx="1518057" cy="58543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smtClean="0">
                <a:solidFill>
                  <a:schemeClr val="tx2"/>
                </a:solidFill>
                <a:latin typeface="Helvetica" pitchFamily="2" charset="0"/>
              </a:rPr>
              <a:t>Обязательные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10677479" y="3197439"/>
            <a:ext cx="8915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Процедуры </a:t>
            </a:r>
            <a:r>
              <a:rPr lang="en-US" sz="800" dirty="0" smtClean="0"/>
              <a:t>SFS</a:t>
            </a:r>
            <a:endParaRPr lang="ru-RU" sz="800" dirty="0"/>
          </a:p>
        </p:txBody>
      </p: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</p:cNvCxnSpPr>
          <p:nvPr/>
        </p:nvCxnSpPr>
        <p:spPr>
          <a:xfrm>
            <a:off x="11230955" y="2111950"/>
            <a:ext cx="0" cy="241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1145" y="4604760"/>
            <a:ext cx="1919367" cy="4706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Обязательные стандарты 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DIN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50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1145" y="5125045"/>
            <a:ext cx="1919367" cy="4706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endParaRPr lang="ru-RU" altLang="ru-RU" sz="1200" b="1" dirty="0" smtClean="0">
              <a:solidFill>
                <a:schemeClr val="tx2"/>
              </a:solidFill>
              <a:latin typeface="Helvetica" pitchFamily="2" charset="0"/>
            </a:endParaRPr>
          </a:p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smtClean="0">
                <a:solidFill>
                  <a:schemeClr val="tx2"/>
                </a:solidFill>
                <a:latin typeface="Helvetica" pitchFamily="2" charset="0"/>
              </a:rPr>
              <a:t>Добровольные 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стандарты 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DIN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smtClean="0">
                <a:solidFill>
                  <a:schemeClr val="tx2"/>
                </a:solidFill>
                <a:latin typeface="Helvetica" pitchFamily="2" charset="0"/>
              </a:rPr>
              <a:t>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9200829" y="3125026"/>
            <a:ext cx="551254" cy="147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8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11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11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041518"/>
              </p:ext>
            </p:extLst>
          </p:nvPr>
        </p:nvGraphicFramePr>
        <p:xfrm>
          <a:off x="2189940" y="1763149"/>
          <a:ext cx="8128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88055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Министерства окружающей среды, энергетики и жилищной политики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Министерства окружающей среды, энергетики и жилищной политики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Министерства окружающей среды, энергетики и жилищной политики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Технические комитеты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Министерства окружающей среды, энергетики и жилищной политики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Министерства окружающей среды, энергетики и жилищной политики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Министерства окружающей среды, энергетики и жилищной политики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Ассоциация по стандартизации Финляндии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317464" y="80032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ФИНЛЯНДСКАЯ РЕСПУБЛИКА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72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317464" y="80032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Германия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DB90FCF6-64EC-AC49-AB32-326E808F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608" y="1360306"/>
            <a:ext cx="4304516" cy="39979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Основные НПА, регламентирующие </a:t>
            </a:r>
            <a:b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строительную отрасль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1D04E77-F176-DE41-8D97-E70F093E032D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412346" y="1817292"/>
            <a:ext cx="1" cy="306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177" y="2123563"/>
            <a:ext cx="2252340" cy="58543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err="1">
                <a:solidFill>
                  <a:schemeClr val="tx2"/>
                </a:solidFill>
                <a:latin typeface="Helvetica" pitchFamily="2" charset="0"/>
              </a:rPr>
              <a:t>Еврокоды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 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97044129-ED0E-7D45-9B08-312961738787}"/>
              </a:ext>
            </a:extLst>
          </p:cNvPr>
          <p:cNvCxnSpPr>
            <a:cxnSpLocks/>
            <a:stCxn id="11" idx="2"/>
            <a:endCxn id="18" idx="0"/>
          </p:cNvCxnSpPr>
          <p:nvPr/>
        </p:nvCxnSpPr>
        <p:spPr>
          <a:xfrm flipH="1">
            <a:off x="6412346" y="2708994"/>
            <a:ext cx="1" cy="870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1D4E1A95-3564-7447-BC70-3A5C4DAF51DA}"/>
              </a:ext>
            </a:extLst>
          </p:cNvPr>
          <p:cNvGraphicFramePr>
            <a:graphicFrameLocks noGrp="1"/>
          </p:cNvGraphicFramePr>
          <p:nvPr/>
        </p:nvGraphicFramePr>
        <p:xfrm>
          <a:off x="8568167" y="1906739"/>
          <a:ext cx="3230133" cy="397204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6360">
                  <a:extLst>
                    <a:ext uri="{9D8B030D-6E8A-4147-A177-3AD203B41FA5}">
                      <a16:colId xmlns:a16="http://schemas.microsoft.com/office/drawing/2014/main" val="2399596174"/>
                    </a:ext>
                  </a:extLst>
                </a:gridCol>
                <a:gridCol w="2973773">
                  <a:extLst>
                    <a:ext uri="{9D8B030D-6E8A-4147-A177-3AD203B41FA5}">
                      <a16:colId xmlns:a16="http://schemas.microsoft.com/office/drawing/2014/main" val="1773122973"/>
                    </a:ext>
                  </a:extLst>
                </a:gridCol>
              </a:tblGrid>
              <a:tr h="20657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Правовые</a:t>
                      </a:r>
                      <a:r>
                        <a:rPr lang="ru-RU" sz="12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 документы в Германии</a:t>
                      </a:r>
                      <a:endParaRPr lang="en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73323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BauGB</a:t>
                      </a: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 (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Строительный Кодекс)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685269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2. 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 Musterbauordnung (Типовой закон о строительстве) 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806017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3.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GBO</a:t>
                      </a:r>
                      <a:r>
                        <a:rPr lang="ru-RU" sz="1200" b="0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(Положение о ведении кадастровых книг)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220281"/>
                  </a:ext>
                </a:extLst>
              </a:tr>
              <a:tr h="4072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4.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GBBerG(Закон об упорядочении земельного кадастра)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30833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5.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ErbbauVO (Положение о наследственном праве застройки)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6512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6.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BauNVO (Постановление об</a:t>
                      </a:r>
                    </a:p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использовании земельных участков для строительных нужд)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73435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7.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ZPO (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Гражданское процессуальное</a:t>
                      </a:r>
                    </a:p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уложение)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024853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8.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VOB (Положение о подряде на выполнение строительных работ)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387120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9.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HOAI (Положение о гонорарах для архитекторов и инженеров)</a:t>
                      </a: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529617"/>
                  </a:ext>
                </a:extLst>
              </a:tr>
              <a:tr h="206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10.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MaBV (Положение о</a:t>
                      </a:r>
                    </a:p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деятельности маклеров и застройщиков)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826929"/>
                  </a:ext>
                </a:extLst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787095" y="2015322"/>
            <a:ext cx="39574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BauGB (Строительный Кодекс</a:t>
            </a:r>
            <a:r>
              <a:rPr lang="ru-RU" sz="1400" dirty="0"/>
              <a:t>) состоит из 4 глав и 249 параграфов. В нем дается подробная</a:t>
            </a:r>
          </a:p>
          <a:p>
            <a:pPr algn="just"/>
            <a:r>
              <a:rPr lang="ru-RU" sz="1400" dirty="0"/>
              <a:t>характеристика общего и специального градостроительного права, рассматриваются вопросы о</a:t>
            </a:r>
            <a:r>
              <a:rPr lang="en-US" sz="1400" dirty="0"/>
              <a:t> </a:t>
            </a:r>
            <a:r>
              <a:rPr lang="ru-RU" sz="1400" dirty="0"/>
              <a:t>регулировании границ и делении земельных участков, особенностях подготовки генерального плана,</a:t>
            </a:r>
            <a:r>
              <a:rPr lang="en-US" sz="1400" dirty="0"/>
              <a:t> </a:t>
            </a:r>
            <a:r>
              <a:rPr lang="ru-RU" sz="1400" dirty="0"/>
              <a:t>регулируется процесс перехода прав собственности, указываются меры по охране природы, описываются градостроительные мероприятия развития и регулируется оценочная деятельность.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/>
              <a:t>Процесс строительства, его участники, а также основные требования к строительным сооружениям</a:t>
            </a:r>
          </a:p>
          <a:p>
            <a:pPr algn="just"/>
            <a:r>
              <a:rPr lang="ru-RU" sz="1400" dirty="0"/>
              <a:t>прописываются в </a:t>
            </a:r>
            <a:r>
              <a:rPr lang="ru-RU" sz="1400" b="1" dirty="0"/>
              <a:t>Musterbauordnung (типовом законе о строительстве). </a:t>
            </a:r>
          </a:p>
        </p:txBody>
      </p:sp>
      <p:sp>
        <p:nvSpPr>
          <p:cNvPr id="28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534" y="5478910"/>
            <a:ext cx="1919367" cy="4706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Обязательные стандарты 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DIN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97044129-ED0E-7D45-9B08-312961738787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7430218" y="3046582"/>
            <a:ext cx="1079760" cy="2432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12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  <p:sp>
        <p:nvSpPr>
          <p:cNvPr id="18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176" y="3579872"/>
            <a:ext cx="2252340" cy="58543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smtClean="0">
                <a:solidFill>
                  <a:schemeClr val="tx2"/>
                </a:solidFill>
                <a:latin typeface="Helvetica" pitchFamily="2" charset="0"/>
              </a:rPr>
              <a:t>Обязательные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6035014" y="3004535"/>
            <a:ext cx="9765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Процедуры </a:t>
            </a:r>
            <a:r>
              <a:rPr lang="en-US" sz="800" dirty="0" smtClean="0"/>
              <a:t>DIN</a:t>
            </a:r>
            <a:endParaRPr lang="ru-RU" sz="800" dirty="0"/>
          </a:p>
        </p:txBody>
      </p:sp>
      <p:sp>
        <p:nvSpPr>
          <p:cNvPr id="27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534" y="5999195"/>
            <a:ext cx="1919367" cy="4706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endParaRPr lang="ru-RU" altLang="ru-RU" sz="1200" b="1" dirty="0" smtClean="0">
              <a:solidFill>
                <a:schemeClr val="tx2"/>
              </a:solidFill>
              <a:latin typeface="Helvetica" pitchFamily="2" charset="0"/>
            </a:endParaRPr>
          </a:p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smtClean="0">
                <a:solidFill>
                  <a:schemeClr val="tx2"/>
                </a:solidFill>
                <a:latin typeface="Helvetica" pitchFamily="2" charset="0"/>
              </a:rPr>
              <a:t>Добровольные 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стандарты 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DIN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 smtClean="0">
                <a:solidFill>
                  <a:schemeClr val="tx2"/>
                </a:solidFill>
                <a:latin typeface="Helvetica" pitchFamily="2" charset="0"/>
              </a:rPr>
              <a:t> 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13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24926"/>
              </p:ext>
            </p:extLst>
          </p:nvPr>
        </p:nvGraphicFramePr>
        <p:xfrm>
          <a:off x="1737358" y="1763149"/>
          <a:ext cx="9202190" cy="3381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438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1840438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1840438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1840438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  <a:gridCol w="1840438">
                  <a:extLst>
                    <a:ext uri="{9D8B030D-6E8A-4147-A177-3AD203B41FA5}">
                      <a16:colId xmlns:a16="http://schemas.microsoft.com/office/drawing/2014/main" val="2088055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Федеральное министерство транспорта, строительства и цифровой инфраструктуры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Департамент пожарной охраны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Федеральное министерство транспорта, строительства и цифровой инфраструктуры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0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Технические комитеты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Федеральный центр и федеральные земли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Федеральный центр и федеральные земли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Федеральный центр и федеральные земли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Немецкий институт по стандартизации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317464" y="80032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Германия</a:t>
            </a:r>
          </a:p>
        </p:txBody>
      </p:sp>
    </p:spTree>
    <p:extLst>
      <p:ext uri="{BB962C8B-B14F-4D97-AF65-F5344CB8AC3E}">
        <p14:creationId xmlns:p14="http://schemas.microsoft.com/office/powerpoint/2010/main" val="3824721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ГОНКОНГА (ТОП-1 по критерию «Получение разрешений на строительство»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19902FE9-2586-AC47-A6EC-1EA6FF7F1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196" y="1213236"/>
            <a:ext cx="6641869" cy="1705061"/>
          </a:xfrm>
          <a:prstGeom prst="roundRect">
            <a:avLst>
              <a:gd name="adj" fmla="val 6238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altLang="ru-RU" sz="1200" dirty="0">
              <a:latin typeface="Helvetica" pitchFamily="2" charset="0"/>
            </a:endParaRP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F461AC1F-1B7D-9F4B-B056-51AF108DD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851" y="1466491"/>
            <a:ext cx="4857406" cy="101904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Постановление Правительства САР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 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Гонконга </a:t>
            </a:r>
            <a:b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(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The Buildings Ordinance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 1956 </a:t>
            </a:r>
            <a:r>
              <a:rPr lang="en" sz="1200" b="1" dirty="0">
                <a:solidFill>
                  <a:schemeClr val="tx2"/>
                </a:solidFill>
                <a:latin typeface="Helvetica" pitchFamily="2" charset="0"/>
              </a:rPr>
              <a:t>Cap.123 </a:t>
            </a: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+ 2012)</a:t>
            </a:r>
            <a:r>
              <a:rPr lang="en" sz="1200" b="1" dirty="0">
                <a:solidFill>
                  <a:schemeClr val="tx2"/>
                </a:solidFill>
                <a:latin typeface="Helvetica" pitchFamily="2" charset="0"/>
              </a:rPr>
              <a:t> </a:t>
            </a:r>
          </a:p>
        </p:txBody>
      </p: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F8ED1AA0-E835-EC4F-A4BC-468C274F5EB3}"/>
              </a:ext>
            </a:extLst>
          </p:cNvPr>
          <p:cNvCxnSpPr>
            <a:cxnSpLocks/>
          </p:cNvCxnSpPr>
          <p:nvPr/>
        </p:nvCxnSpPr>
        <p:spPr>
          <a:xfrm flipH="1">
            <a:off x="6831633" y="3365693"/>
            <a:ext cx="2580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B0E9DC9C-DB76-934A-87ED-B09358154E59}"/>
              </a:ext>
            </a:extLst>
          </p:cNvPr>
          <p:cNvSpPr/>
          <p:nvPr/>
        </p:nvSpPr>
        <p:spPr>
          <a:xfrm>
            <a:off x="3356226" y="2694326"/>
            <a:ext cx="18726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обязательные требования</a:t>
            </a:r>
            <a:endParaRPr lang="en" sz="1050" dirty="0">
              <a:solidFill>
                <a:schemeClr val="accent1">
                  <a:lumMod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39" name="AutoShape 6">
            <a:extLst>
              <a:ext uri="{FF2B5EF4-FFF2-40B4-BE49-F238E27FC236}">
                <a16:creationId xmlns:a16="http://schemas.microsoft.com/office/drawing/2014/main" id="{844E7EB9-C677-7A4F-B041-3B20922F4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532" y="3134245"/>
            <a:ext cx="2429101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Своды правил 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/>
            </a:r>
            <a:br>
              <a:rPr lang="en-US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(Codes</a:t>
            </a: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 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of practice)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43" name="AutoShape 6">
            <a:extLst>
              <a:ext uri="{FF2B5EF4-FFF2-40B4-BE49-F238E27FC236}">
                <a16:creationId xmlns:a16="http://schemas.microsoft.com/office/drawing/2014/main" id="{7102C89F-7B29-3E47-9EC0-86B1AB722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532" y="3835000"/>
            <a:ext cx="2429101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Пособия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 (Guidelines)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18AA19B-7B50-6043-844C-2863087ACB70}"/>
              </a:ext>
            </a:extLst>
          </p:cNvPr>
          <p:cNvCxnSpPr>
            <a:cxnSpLocks/>
          </p:cNvCxnSpPr>
          <p:nvPr/>
        </p:nvCxnSpPr>
        <p:spPr>
          <a:xfrm>
            <a:off x="7089647" y="2485540"/>
            <a:ext cx="0" cy="2270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C5D0B85D-1F6F-4142-BCEF-61054C3D6147}"/>
              </a:ext>
            </a:extLst>
          </p:cNvPr>
          <p:cNvCxnSpPr>
            <a:cxnSpLocks/>
          </p:cNvCxnSpPr>
          <p:nvPr/>
        </p:nvCxnSpPr>
        <p:spPr>
          <a:xfrm flipH="1">
            <a:off x="6831633" y="4062394"/>
            <a:ext cx="2580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EF15BFB0-4D23-6B44-B527-09FF40FCE1BA}"/>
              </a:ext>
            </a:extLst>
          </p:cNvPr>
          <p:cNvSpPr/>
          <p:nvPr/>
        </p:nvSpPr>
        <p:spPr>
          <a:xfrm>
            <a:off x="1978429" y="5552730"/>
            <a:ext cx="817972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Helvetica" pitchFamily="2" charset="0"/>
              </a:rPr>
              <a:t>Большинство стандартов ссылаются на стандарты Австралии и Новой Зеландии AS/NZ, международные стандарты ASTM, стандарты ACI, стандарты AISC, китайские стандарты GB и YB, японские стандарты JIS, британские стандарты BS, ИСО и стандарты Института стальных конструкций SCI Великобритании, американские нормы </a:t>
            </a:r>
            <a:r>
              <a:rPr lang="en-US" sz="1100" dirty="0">
                <a:latin typeface="Helvetica" pitchFamily="2" charset="0"/>
              </a:rPr>
              <a:t>ASHRAE </a:t>
            </a:r>
            <a:r>
              <a:rPr lang="ru-RU" sz="1100" dirty="0">
                <a:latin typeface="Helvetica" pitchFamily="2" charset="0"/>
              </a:rPr>
              <a:t>и др. </a:t>
            </a:r>
          </a:p>
        </p:txBody>
      </p: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F1908A53-F421-B14B-8191-0DC50CAE2609}"/>
              </a:ext>
            </a:extLst>
          </p:cNvPr>
          <p:cNvCxnSpPr>
            <a:cxnSpLocks/>
            <a:stCxn id="82" idx="2"/>
          </p:cNvCxnSpPr>
          <p:nvPr/>
        </p:nvCxnSpPr>
        <p:spPr>
          <a:xfrm>
            <a:off x="5617082" y="4975527"/>
            <a:ext cx="0" cy="513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utoShape 6">
            <a:extLst>
              <a:ext uri="{FF2B5EF4-FFF2-40B4-BE49-F238E27FC236}">
                <a16:creationId xmlns:a16="http://schemas.microsoft.com/office/drawing/2014/main" id="{37216B6D-DCFF-A140-88B6-45429EB79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531" y="4535755"/>
            <a:ext cx="2429101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Стандарты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 (Standards)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90" name="Прямая со стрелкой 89">
            <a:extLst>
              <a:ext uri="{FF2B5EF4-FFF2-40B4-BE49-F238E27FC236}">
                <a16:creationId xmlns:a16="http://schemas.microsoft.com/office/drawing/2014/main" id="{B76B227F-F9DE-0E48-9366-B05D74A8FB86}"/>
              </a:ext>
            </a:extLst>
          </p:cNvPr>
          <p:cNvCxnSpPr>
            <a:cxnSpLocks/>
          </p:cNvCxnSpPr>
          <p:nvPr/>
        </p:nvCxnSpPr>
        <p:spPr>
          <a:xfrm flipH="1">
            <a:off x="6831633" y="4755641"/>
            <a:ext cx="2580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14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316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ГОНКОНГА (ТОП-1 по критерию «Получение разрешений на строительство»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91149"/>
              </p:ext>
            </p:extLst>
          </p:nvPr>
        </p:nvGraphicFramePr>
        <p:xfrm>
          <a:off x="2189940" y="1763149"/>
          <a:ext cx="8128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88055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Строительный департамент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Строительный департамент,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Департамент противопожарных служб 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электрической и механической служб Гонконга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Строительный департамент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Строительный департамент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Департамент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противопожарных служб 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Строительный департамент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Строительный департамент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15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5168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flipH="1">
            <a:off x="9370736" y="2452027"/>
            <a:ext cx="2161223" cy="1081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H="1">
            <a:off x="9345287" y="2471088"/>
            <a:ext cx="1102063" cy="100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9199040" y="2420501"/>
            <a:ext cx="171696" cy="1113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9199040" y="3508037"/>
            <a:ext cx="2595709" cy="1039747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89654" y="4187958"/>
            <a:ext cx="6564413" cy="118351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5098582" y="2375512"/>
            <a:ext cx="1385172" cy="5251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41273"/>
                </a:lnTo>
                <a:lnTo>
                  <a:pt x="1385172" y="441273"/>
                </a:lnTo>
                <a:lnTo>
                  <a:pt x="1385172" y="525155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олилиния 7"/>
          <p:cNvSpPr/>
          <p:nvPr/>
        </p:nvSpPr>
        <p:spPr>
          <a:xfrm>
            <a:off x="5098582" y="2375512"/>
            <a:ext cx="278486" cy="5251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41273"/>
                </a:lnTo>
                <a:lnTo>
                  <a:pt x="278486" y="441273"/>
                </a:lnTo>
                <a:lnTo>
                  <a:pt x="278486" y="525155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4270382" y="2375512"/>
            <a:ext cx="828199" cy="5251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28199" y="0"/>
                </a:moveTo>
                <a:lnTo>
                  <a:pt x="828199" y="441273"/>
                </a:lnTo>
                <a:lnTo>
                  <a:pt x="0" y="441273"/>
                </a:lnTo>
                <a:lnTo>
                  <a:pt x="0" y="525155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4424813" y="1557053"/>
            <a:ext cx="1548752" cy="914035"/>
          </a:xfrm>
          <a:custGeom>
            <a:avLst/>
            <a:gdLst>
              <a:gd name="connsiteX0" fmla="*/ 0 w 1548752"/>
              <a:gd name="connsiteY0" fmla="*/ 91404 h 914035"/>
              <a:gd name="connsiteX1" fmla="*/ 91404 w 1548752"/>
              <a:gd name="connsiteY1" fmla="*/ 0 h 914035"/>
              <a:gd name="connsiteX2" fmla="*/ 1457349 w 1548752"/>
              <a:gd name="connsiteY2" fmla="*/ 0 h 914035"/>
              <a:gd name="connsiteX3" fmla="*/ 1548753 w 1548752"/>
              <a:gd name="connsiteY3" fmla="*/ 91404 h 914035"/>
              <a:gd name="connsiteX4" fmla="*/ 1548752 w 1548752"/>
              <a:gd name="connsiteY4" fmla="*/ 822632 h 914035"/>
              <a:gd name="connsiteX5" fmla="*/ 1457348 w 1548752"/>
              <a:gd name="connsiteY5" fmla="*/ 914036 h 914035"/>
              <a:gd name="connsiteX6" fmla="*/ 91404 w 1548752"/>
              <a:gd name="connsiteY6" fmla="*/ 914035 h 914035"/>
              <a:gd name="connsiteX7" fmla="*/ 0 w 1548752"/>
              <a:gd name="connsiteY7" fmla="*/ 822631 h 914035"/>
              <a:gd name="connsiteX8" fmla="*/ 0 w 1548752"/>
              <a:gd name="connsiteY8" fmla="*/ 91404 h 914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8752" h="914035">
                <a:moveTo>
                  <a:pt x="0" y="91404"/>
                </a:moveTo>
                <a:cubicBezTo>
                  <a:pt x="0" y="40923"/>
                  <a:pt x="40923" y="0"/>
                  <a:pt x="91404" y="0"/>
                </a:cubicBezTo>
                <a:lnTo>
                  <a:pt x="1457349" y="0"/>
                </a:lnTo>
                <a:cubicBezTo>
                  <a:pt x="1507830" y="0"/>
                  <a:pt x="1548753" y="40923"/>
                  <a:pt x="1548753" y="91404"/>
                </a:cubicBezTo>
                <a:cubicBezTo>
                  <a:pt x="1548753" y="335147"/>
                  <a:pt x="1548752" y="578889"/>
                  <a:pt x="1548752" y="822632"/>
                </a:cubicBezTo>
                <a:cubicBezTo>
                  <a:pt x="1548752" y="873113"/>
                  <a:pt x="1507829" y="914036"/>
                  <a:pt x="1457348" y="914036"/>
                </a:cubicBezTo>
                <a:lnTo>
                  <a:pt x="91404" y="914035"/>
                </a:lnTo>
                <a:cubicBezTo>
                  <a:pt x="40923" y="914035"/>
                  <a:pt x="0" y="873112"/>
                  <a:pt x="0" y="822631"/>
                </a:cubicBezTo>
                <a:lnTo>
                  <a:pt x="0" y="91404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Закон о строительном нормировании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3632662" y="2915136"/>
            <a:ext cx="1053530" cy="670550"/>
          </a:xfrm>
          <a:custGeom>
            <a:avLst/>
            <a:gdLst>
              <a:gd name="connsiteX0" fmla="*/ 0 w 905470"/>
              <a:gd name="connsiteY0" fmla="*/ 57497 h 574973"/>
              <a:gd name="connsiteX1" fmla="*/ 57497 w 905470"/>
              <a:gd name="connsiteY1" fmla="*/ 0 h 574973"/>
              <a:gd name="connsiteX2" fmla="*/ 847973 w 905470"/>
              <a:gd name="connsiteY2" fmla="*/ 0 h 574973"/>
              <a:gd name="connsiteX3" fmla="*/ 905470 w 905470"/>
              <a:gd name="connsiteY3" fmla="*/ 57497 h 574973"/>
              <a:gd name="connsiteX4" fmla="*/ 905470 w 905470"/>
              <a:gd name="connsiteY4" fmla="*/ 517476 h 574973"/>
              <a:gd name="connsiteX5" fmla="*/ 847973 w 905470"/>
              <a:gd name="connsiteY5" fmla="*/ 574973 h 574973"/>
              <a:gd name="connsiteX6" fmla="*/ 57497 w 905470"/>
              <a:gd name="connsiteY6" fmla="*/ 574973 h 574973"/>
              <a:gd name="connsiteX7" fmla="*/ 0 w 905470"/>
              <a:gd name="connsiteY7" fmla="*/ 517476 h 574973"/>
              <a:gd name="connsiteX8" fmla="*/ 0 w 905470"/>
              <a:gd name="connsiteY8" fmla="*/ 57497 h 57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5470" h="574973">
                <a:moveTo>
                  <a:pt x="0" y="57497"/>
                </a:moveTo>
                <a:cubicBezTo>
                  <a:pt x="0" y="25742"/>
                  <a:pt x="25742" y="0"/>
                  <a:pt x="57497" y="0"/>
                </a:cubicBezTo>
                <a:lnTo>
                  <a:pt x="847973" y="0"/>
                </a:lnTo>
                <a:cubicBezTo>
                  <a:pt x="879728" y="0"/>
                  <a:pt x="905470" y="25742"/>
                  <a:pt x="905470" y="57497"/>
                </a:cubicBezTo>
                <a:lnTo>
                  <a:pt x="905470" y="517476"/>
                </a:lnTo>
                <a:cubicBezTo>
                  <a:pt x="905470" y="549231"/>
                  <a:pt x="879728" y="574973"/>
                  <a:pt x="847973" y="574973"/>
                </a:cubicBezTo>
                <a:lnTo>
                  <a:pt x="57497" y="574973"/>
                </a:lnTo>
                <a:cubicBezTo>
                  <a:pt x="25742" y="574973"/>
                  <a:pt x="0" y="549231"/>
                  <a:pt x="0" y="517476"/>
                </a:cubicBezTo>
                <a:lnTo>
                  <a:pt x="0" y="5749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Санитарно-гигиенические нормы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4783586" y="2915136"/>
            <a:ext cx="1009292" cy="670550"/>
          </a:xfrm>
          <a:custGeom>
            <a:avLst/>
            <a:gdLst>
              <a:gd name="connsiteX0" fmla="*/ 0 w 905470"/>
              <a:gd name="connsiteY0" fmla="*/ 57497 h 574973"/>
              <a:gd name="connsiteX1" fmla="*/ 57497 w 905470"/>
              <a:gd name="connsiteY1" fmla="*/ 0 h 574973"/>
              <a:gd name="connsiteX2" fmla="*/ 847973 w 905470"/>
              <a:gd name="connsiteY2" fmla="*/ 0 h 574973"/>
              <a:gd name="connsiteX3" fmla="*/ 905470 w 905470"/>
              <a:gd name="connsiteY3" fmla="*/ 57497 h 574973"/>
              <a:gd name="connsiteX4" fmla="*/ 905470 w 905470"/>
              <a:gd name="connsiteY4" fmla="*/ 517476 h 574973"/>
              <a:gd name="connsiteX5" fmla="*/ 847973 w 905470"/>
              <a:gd name="connsiteY5" fmla="*/ 574973 h 574973"/>
              <a:gd name="connsiteX6" fmla="*/ 57497 w 905470"/>
              <a:gd name="connsiteY6" fmla="*/ 574973 h 574973"/>
              <a:gd name="connsiteX7" fmla="*/ 0 w 905470"/>
              <a:gd name="connsiteY7" fmla="*/ 517476 h 574973"/>
              <a:gd name="connsiteX8" fmla="*/ 0 w 905470"/>
              <a:gd name="connsiteY8" fmla="*/ 57497 h 57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5470" h="574973">
                <a:moveTo>
                  <a:pt x="0" y="57497"/>
                </a:moveTo>
                <a:cubicBezTo>
                  <a:pt x="0" y="25742"/>
                  <a:pt x="25742" y="0"/>
                  <a:pt x="57497" y="0"/>
                </a:cubicBezTo>
                <a:lnTo>
                  <a:pt x="847973" y="0"/>
                </a:lnTo>
                <a:cubicBezTo>
                  <a:pt x="879728" y="0"/>
                  <a:pt x="905470" y="25742"/>
                  <a:pt x="905470" y="57497"/>
                </a:cubicBezTo>
                <a:lnTo>
                  <a:pt x="905470" y="517476"/>
                </a:lnTo>
                <a:cubicBezTo>
                  <a:pt x="905470" y="549231"/>
                  <a:pt x="879728" y="574973"/>
                  <a:pt x="847973" y="574973"/>
                </a:cubicBezTo>
                <a:lnTo>
                  <a:pt x="57497" y="574973"/>
                </a:lnTo>
                <a:cubicBezTo>
                  <a:pt x="25742" y="574973"/>
                  <a:pt x="0" y="549231"/>
                  <a:pt x="0" y="517476"/>
                </a:cubicBezTo>
                <a:lnTo>
                  <a:pt x="0" y="5749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Требования к конструкциям зданий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5890272" y="2915136"/>
            <a:ext cx="1009292" cy="670550"/>
          </a:xfrm>
          <a:custGeom>
            <a:avLst/>
            <a:gdLst>
              <a:gd name="connsiteX0" fmla="*/ 0 w 905470"/>
              <a:gd name="connsiteY0" fmla="*/ 57497 h 574973"/>
              <a:gd name="connsiteX1" fmla="*/ 57497 w 905470"/>
              <a:gd name="connsiteY1" fmla="*/ 0 h 574973"/>
              <a:gd name="connsiteX2" fmla="*/ 847973 w 905470"/>
              <a:gd name="connsiteY2" fmla="*/ 0 h 574973"/>
              <a:gd name="connsiteX3" fmla="*/ 905470 w 905470"/>
              <a:gd name="connsiteY3" fmla="*/ 57497 h 574973"/>
              <a:gd name="connsiteX4" fmla="*/ 905470 w 905470"/>
              <a:gd name="connsiteY4" fmla="*/ 517476 h 574973"/>
              <a:gd name="connsiteX5" fmla="*/ 847973 w 905470"/>
              <a:gd name="connsiteY5" fmla="*/ 574973 h 574973"/>
              <a:gd name="connsiteX6" fmla="*/ 57497 w 905470"/>
              <a:gd name="connsiteY6" fmla="*/ 574973 h 574973"/>
              <a:gd name="connsiteX7" fmla="*/ 0 w 905470"/>
              <a:gd name="connsiteY7" fmla="*/ 517476 h 574973"/>
              <a:gd name="connsiteX8" fmla="*/ 0 w 905470"/>
              <a:gd name="connsiteY8" fmla="*/ 57497 h 57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5470" h="574973">
                <a:moveTo>
                  <a:pt x="0" y="57497"/>
                </a:moveTo>
                <a:cubicBezTo>
                  <a:pt x="0" y="25742"/>
                  <a:pt x="25742" y="0"/>
                  <a:pt x="57497" y="0"/>
                </a:cubicBezTo>
                <a:lnTo>
                  <a:pt x="847973" y="0"/>
                </a:lnTo>
                <a:cubicBezTo>
                  <a:pt x="879728" y="0"/>
                  <a:pt x="905470" y="25742"/>
                  <a:pt x="905470" y="57497"/>
                </a:cubicBezTo>
                <a:lnTo>
                  <a:pt x="905470" y="517476"/>
                </a:lnTo>
                <a:cubicBezTo>
                  <a:pt x="905470" y="549231"/>
                  <a:pt x="879728" y="574973"/>
                  <a:pt x="847973" y="574973"/>
                </a:cubicBezTo>
                <a:lnTo>
                  <a:pt x="57497" y="574973"/>
                </a:lnTo>
                <a:cubicBezTo>
                  <a:pt x="25742" y="574973"/>
                  <a:pt x="0" y="549231"/>
                  <a:pt x="0" y="517476"/>
                </a:cubicBezTo>
                <a:lnTo>
                  <a:pt x="0" y="5749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Требования к пожарной безопасности зданий</a:t>
            </a:r>
          </a:p>
        </p:txBody>
      </p:sp>
      <p:sp>
        <p:nvSpPr>
          <p:cNvPr id="19" name="Полилиния 18"/>
          <p:cNvSpPr/>
          <p:nvPr/>
        </p:nvSpPr>
        <p:spPr>
          <a:xfrm>
            <a:off x="8568948" y="1877054"/>
            <a:ext cx="1106686" cy="574973"/>
          </a:xfrm>
          <a:custGeom>
            <a:avLst/>
            <a:gdLst>
              <a:gd name="connsiteX0" fmla="*/ 0 w 905470"/>
              <a:gd name="connsiteY0" fmla="*/ 57497 h 574973"/>
              <a:gd name="connsiteX1" fmla="*/ 57497 w 905470"/>
              <a:gd name="connsiteY1" fmla="*/ 0 h 574973"/>
              <a:gd name="connsiteX2" fmla="*/ 847973 w 905470"/>
              <a:gd name="connsiteY2" fmla="*/ 0 h 574973"/>
              <a:gd name="connsiteX3" fmla="*/ 905470 w 905470"/>
              <a:gd name="connsiteY3" fmla="*/ 57497 h 574973"/>
              <a:gd name="connsiteX4" fmla="*/ 905470 w 905470"/>
              <a:gd name="connsiteY4" fmla="*/ 517476 h 574973"/>
              <a:gd name="connsiteX5" fmla="*/ 847973 w 905470"/>
              <a:gd name="connsiteY5" fmla="*/ 574973 h 574973"/>
              <a:gd name="connsiteX6" fmla="*/ 57497 w 905470"/>
              <a:gd name="connsiteY6" fmla="*/ 574973 h 574973"/>
              <a:gd name="connsiteX7" fmla="*/ 0 w 905470"/>
              <a:gd name="connsiteY7" fmla="*/ 517476 h 574973"/>
              <a:gd name="connsiteX8" fmla="*/ 0 w 905470"/>
              <a:gd name="connsiteY8" fmla="*/ 57497 h 57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5470" h="574973">
                <a:moveTo>
                  <a:pt x="0" y="57497"/>
                </a:moveTo>
                <a:cubicBezTo>
                  <a:pt x="0" y="25742"/>
                  <a:pt x="25742" y="0"/>
                  <a:pt x="57497" y="0"/>
                </a:cubicBezTo>
                <a:lnTo>
                  <a:pt x="847973" y="0"/>
                </a:lnTo>
                <a:cubicBezTo>
                  <a:pt x="879728" y="0"/>
                  <a:pt x="905470" y="25742"/>
                  <a:pt x="905470" y="57497"/>
                </a:cubicBezTo>
                <a:lnTo>
                  <a:pt x="905470" y="517476"/>
                </a:lnTo>
                <a:cubicBezTo>
                  <a:pt x="905470" y="549231"/>
                  <a:pt x="879728" y="574973"/>
                  <a:pt x="847973" y="574973"/>
                </a:cubicBezTo>
                <a:lnTo>
                  <a:pt x="57497" y="574973"/>
                </a:lnTo>
                <a:cubicBezTo>
                  <a:pt x="25742" y="574973"/>
                  <a:pt x="0" y="549231"/>
                  <a:pt x="0" y="517476"/>
                </a:cubicBezTo>
                <a:lnTo>
                  <a:pt x="0" y="5749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 smtClean="0">
                <a:solidFill>
                  <a:schemeClr val="tx2"/>
                </a:solidFill>
                <a:latin typeface="Helvetica" pitchFamily="2" charset="0"/>
              </a:rPr>
              <a:t>Градостроитель-</a:t>
            </a:r>
            <a:r>
              <a:rPr lang="ru-RU" sz="800" b="1" dirty="0" err="1" smtClean="0">
                <a:solidFill>
                  <a:schemeClr val="tx2"/>
                </a:solidFill>
                <a:latin typeface="Helvetica" pitchFamily="2" charset="0"/>
              </a:rPr>
              <a:t>ный</a:t>
            </a:r>
            <a:r>
              <a:rPr lang="ru-RU" sz="800" b="1" dirty="0" smtClean="0">
                <a:solidFill>
                  <a:schemeClr val="tx2"/>
                </a:solidFill>
                <a:latin typeface="Helvetica" pitchFamily="2" charset="0"/>
              </a:rPr>
              <a:t> </a:t>
            </a: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закон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9722456" y="1889079"/>
            <a:ext cx="1175329" cy="574973"/>
          </a:xfrm>
          <a:custGeom>
            <a:avLst/>
            <a:gdLst>
              <a:gd name="connsiteX0" fmla="*/ 0 w 905470"/>
              <a:gd name="connsiteY0" fmla="*/ 57497 h 574973"/>
              <a:gd name="connsiteX1" fmla="*/ 57497 w 905470"/>
              <a:gd name="connsiteY1" fmla="*/ 0 h 574973"/>
              <a:gd name="connsiteX2" fmla="*/ 847973 w 905470"/>
              <a:gd name="connsiteY2" fmla="*/ 0 h 574973"/>
              <a:gd name="connsiteX3" fmla="*/ 905470 w 905470"/>
              <a:gd name="connsiteY3" fmla="*/ 57497 h 574973"/>
              <a:gd name="connsiteX4" fmla="*/ 905470 w 905470"/>
              <a:gd name="connsiteY4" fmla="*/ 517476 h 574973"/>
              <a:gd name="connsiteX5" fmla="*/ 847973 w 905470"/>
              <a:gd name="connsiteY5" fmla="*/ 574973 h 574973"/>
              <a:gd name="connsiteX6" fmla="*/ 57497 w 905470"/>
              <a:gd name="connsiteY6" fmla="*/ 574973 h 574973"/>
              <a:gd name="connsiteX7" fmla="*/ 0 w 905470"/>
              <a:gd name="connsiteY7" fmla="*/ 517476 h 574973"/>
              <a:gd name="connsiteX8" fmla="*/ 0 w 905470"/>
              <a:gd name="connsiteY8" fmla="*/ 57497 h 57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5470" h="574973">
                <a:moveTo>
                  <a:pt x="0" y="57497"/>
                </a:moveTo>
                <a:cubicBezTo>
                  <a:pt x="0" y="25742"/>
                  <a:pt x="25742" y="0"/>
                  <a:pt x="57497" y="0"/>
                </a:cubicBezTo>
                <a:lnTo>
                  <a:pt x="847973" y="0"/>
                </a:lnTo>
                <a:cubicBezTo>
                  <a:pt x="879728" y="0"/>
                  <a:pt x="905470" y="25742"/>
                  <a:pt x="905470" y="57497"/>
                </a:cubicBezTo>
                <a:lnTo>
                  <a:pt x="905470" y="517476"/>
                </a:lnTo>
                <a:cubicBezTo>
                  <a:pt x="905470" y="549231"/>
                  <a:pt x="879728" y="574973"/>
                  <a:pt x="847973" y="574973"/>
                </a:cubicBezTo>
                <a:lnTo>
                  <a:pt x="57497" y="574973"/>
                </a:lnTo>
                <a:cubicBezTo>
                  <a:pt x="25742" y="574973"/>
                  <a:pt x="0" y="549231"/>
                  <a:pt x="0" y="517476"/>
                </a:cubicBezTo>
                <a:lnTo>
                  <a:pt x="0" y="5749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Закон о безбарьерной среде</a:t>
            </a:r>
          </a:p>
        </p:txBody>
      </p:sp>
      <p:sp>
        <p:nvSpPr>
          <p:cNvPr id="23" name="Полилиния 22"/>
          <p:cNvSpPr/>
          <p:nvPr/>
        </p:nvSpPr>
        <p:spPr>
          <a:xfrm>
            <a:off x="10983762" y="1877054"/>
            <a:ext cx="1136194" cy="574973"/>
          </a:xfrm>
          <a:custGeom>
            <a:avLst/>
            <a:gdLst>
              <a:gd name="connsiteX0" fmla="*/ 0 w 905470"/>
              <a:gd name="connsiteY0" fmla="*/ 57497 h 574973"/>
              <a:gd name="connsiteX1" fmla="*/ 57497 w 905470"/>
              <a:gd name="connsiteY1" fmla="*/ 0 h 574973"/>
              <a:gd name="connsiteX2" fmla="*/ 847973 w 905470"/>
              <a:gd name="connsiteY2" fmla="*/ 0 h 574973"/>
              <a:gd name="connsiteX3" fmla="*/ 905470 w 905470"/>
              <a:gd name="connsiteY3" fmla="*/ 57497 h 574973"/>
              <a:gd name="connsiteX4" fmla="*/ 905470 w 905470"/>
              <a:gd name="connsiteY4" fmla="*/ 517476 h 574973"/>
              <a:gd name="connsiteX5" fmla="*/ 847973 w 905470"/>
              <a:gd name="connsiteY5" fmla="*/ 574973 h 574973"/>
              <a:gd name="connsiteX6" fmla="*/ 57497 w 905470"/>
              <a:gd name="connsiteY6" fmla="*/ 574973 h 574973"/>
              <a:gd name="connsiteX7" fmla="*/ 0 w 905470"/>
              <a:gd name="connsiteY7" fmla="*/ 517476 h 574973"/>
              <a:gd name="connsiteX8" fmla="*/ 0 w 905470"/>
              <a:gd name="connsiteY8" fmla="*/ 57497 h 57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5470" h="574973">
                <a:moveTo>
                  <a:pt x="0" y="57497"/>
                </a:moveTo>
                <a:cubicBezTo>
                  <a:pt x="0" y="25742"/>
                  <a:pt x="25742" y="0"/>
                  <a:pt x="57497" y="0"/>
                </a:cubicBezTo>
                <a:lnTo>
                  <a:pt x="847973" y="0"/>
                </a:lnTo>
                <a:cubicBezTo>
                  <a:pt x="879728" y="0"/>
                  <a:pt x="905470" y="25742"/>
                  <a:pt x="905470" y="57497"/>
                </a:cubicBezTo>
                <a:lnTo>
                  <a:pt x="905470" y="517476"/>
                </a:lnTo>
                <a:cubicBezTo>
                  <a:pt x="905470" y="549231"/>
                  <a:pt x="879728" y="574973"/>
                  <a:pt x="847973" y="574973"/>
                </a:cubicBezTo>
                <a:lnTo>
                  <a:pt x="57497" y="574973"/>
                </a:lnTo>
                <a:cubicBezTo>
                  <a:pt x="25742" y="574973"/>
                  <a:pt x="0" y="549231"/>
                  <a:pt x="0" y="517476"/>
                </a:cubicBezTo>
                <a:lnTo>
                  <a:pt x="0" y="57497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Закон об </a:t>
            </a:r>
            <a:r>
              <a:rPr lang="ru-RU" sz="800" b="1" dirty="0" smtClean="0">
                <a:solidFill>
                  <a:schemeClr val="tx2"/>
                </a:solidFill>
                <a:latin typeface="Helvetica" pitchFamily="2" charset="0"/>
              </a:rPr>
              <a:t>энергоэффек-тивности</a:t>
            </a:r>
            <a:endParaRPr lang="ru-RU" sz="8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2714557" y="4466991"/>
            <a:ext cx="1353942" cy="805913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Исполнительное распоряжение о соблюдении закона о строительном нормировании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7290776" y="4470054"/>
            <a:ext cx="1353942" cy="805913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800" b="1" dirty="0">
                <a:solidFill>
                  <a:schemeClr val="tx2"/>
                </a:solidFill>
                <a:latin typeface="Helvetica" pitchFamily="2" charset="0"/>
              </a:rPr>
              <a:t>Исполнительный регламент о соблюдении закона о строительном нормировании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330932" y="4602364"/>
            <a:ext cx="270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Министерство землеустройства</a:t>
            </a:r>
            <a:r>
              <a:rPr lang="ru-RU" sz="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инфраструктуры, </a:t>
            </a:r>
            <a:r>
              <a:rPr lang="ru-RU" sz="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транспорта и туризма </a:t>
            </a:r>
            <a:r>
              <a:rPr lang="ru-RU" sz="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</a:t>
            </a:r>
            <a:r>
              <a:rPr lang="ru-RU" sz="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MLITT) несет ответственность за поддержание Закона Японии о строительном нормировании в актуальном состоянии</a:t>
            </a:r>
            <a:endParaRPr lang="ru-RU" sz="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529145" y="3543661"/>
            <a:ext cx="2158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Комитет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по промышленным стандартам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</a:rPr>
              <a:t>(JISC)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959318" y="2395484"/>
            <a:ext cx="3411418" cy="1118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5913849" y="2420501"/>
            <a:ext cx="2704776" cy="1792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1" idx="7"/>
          </p:cNvCxnSpPr>
          <p:nvPr/>
        </p:nvCxnSpPr>
        <p:spPr>
          <a:xfrm flipV="1">
            <a:off x="2199398" y="2379684"/>
            <a:ext cx="2225415" cy="1895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2669394" y="1659500"/>
            <a:ext cx="1353942" cy="805913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Закон и гигиене</a:t>
            </a:r>
          </a:p>
        </p:txBody>
      </p:sp>
      <p:sp>
        <p:nvSpPr>
          <p:cNvPr id="37" name="Полилиния 36"/>
          <p:cNvSpPr/>
          <p:nvPr/>
        </p:nvSpPr>
        <p:spPr>
          <a:xfrm>
            <a:off x="6437940" y="1631395"/>
            <a:ext cx="1353942" cy="805913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Закон о пожарной безопасности</a:t>
            </a:r>
          </a:p>
        </p:txBody>
      </p:sp>
      <p:cxnSp>
        <p:nvCxnSpPr>
          <p:cNvPr id="38" name="Прямая со стрелкой 37"/>
          <p:cNvCxnSpPr>
            <a:endCxn id="13" idx="1"/>
          </p:cNvCxnSpPr>
          <p:nvPr/>
        </p:nvCxnSpPr>
        <p:spPr>
          <a:xfrm>
            <a:off x="3000842" y="2476956"/>
            <a:ext cx="698719" cy="438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7" idx="5"/>
            <a:endCxn id="17" idx="2"/>
          </p:cNvCxnSpPr>
          <p:nvPr/>
        </p:nvCxnSpPr>
        <p:spPr>
          <a:xfrm flipH="1">
            <a:off x="6835474" y="2437309"/>
            <a:ext cx="870432" cy="477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	ЯПОНИЯ (29 место по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</a:t>
            </a:r>
            <a:r>
              <a:rPr lang="en-US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001001" y="6234544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16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317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	ЯПОНИЯ (29 место по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</a:t>
            </a:r>
            <a:r>
              <a:rPr lang="en-US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17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349597"/>
              </p:ext>
            </p:extLst>
          </p:nvPr>
        </p:nvGraphicFramePr>
        <p:xfrm>
          <a:off x="2189940" y="1763149"/>
          <a:ext cx="8128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88055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земли, инфраструктуры, транспорта и туризма</a:t>
                      </a:r>
                      <a:endParaRPr lang="ru-RU" sz="1400" b="0" i="0" u="none" strike="noStrike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земли, инфраструктуры, транспорта и туризма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земли, инфраструктуры, транспорта и туризма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Технические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комитеты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Японии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Японии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Японии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 по промышленным стандартам (JISC)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850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086602" y="1053824"/>
            <a:ext cx="1885493" cy="1381274"/>
          </a:xfrm>
          <a:prstGeom prst="roundRect">
            <a:avLst>
              <a:gd name="adj" fmla="val 10000"/>
            </a:avLst>
          </a:prstGeom>
          <a:solidFill>
            <a:schemeClr val="bg1">
              <a:alpha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Скругленный прямоугольник 3"/>
          <p:cNvSpPr/>
          <p:nvPr/>
        </p:nvSpPr>
        <p:spPr>
          <a:xfrm>
            <a:off x="1730219" y="958711"/>
            <a:ext cx="1428750" cy="540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Кыргызская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Республика</a:t>
            </a:r>
          </a:p>
        </p:txBody>
      </p:sp>
      <p:pic>
        <p:nvPicPr>
          <p:cNvPr id="5" name="Picture 4" descr="Flag of Kyrgyzsta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66" y="777014"/>
            <a:ext cx="605080" cy="36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714073" y="1826296"/>
            <a:ext cx="1428750" cy="540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Республика Казахстан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790168" y="1839703"/>
            <a:ext cx="1428750" cy="540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Республика Беларусь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790168" y="958711"/>
            <a:ext cx="1428750" cy="540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Республика Армения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4380584" y="1586773"/>
            <a:ext cx="1667592" cy="1233086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endParaRPr lang="ru-RU" sz="1000" dirty="0" smtClean="0">
              <a:solidFill>
                <a:schemeClr val="tx2"/>
              </a:solidFill>
              <a:latin typeface="Helvetica" pitchFamily="2" charset="0"/>
            </a:endParaRP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 smtClean="0">
                <a:solidFill>
                  <a:schemeClr val="tx2"/>
                </a:solidFill>
                <a:latin typeface="Helvetica" pitchFamily="2" charset="0"/>
              </a:rPr>
              <a:t>ТЕХНИЧЕСКИЕ РЕГЛАМЕНТЫ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 smtClean="0">
                <a:solidFill>
                  <a:schemeClr val="tx2"/>
                </a:solidFill>
                <a:latin typeface="Helvetica" pitchFamily="2" charset="0"/>
              </a:rPr>
              <a:t>СТРОИТЕЛЬНЫЕ </a:t>
            </a:r>
            <a:r>
              <a:rPr lang="ru-RU" sz="1000" dirty="0">
                <a:solidFill>
                  <a:schemeClr val="tx2"/>
                </a:solidFill>
                <a:latin typeface="Helvetica" pitchFamily="2" charset="0"/>
              </a:rPr>
              <a:t>НОРМЫ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>
                <a:solidFill>
                  <a:schemeClr val="tx2"/>
                </a:solidFill>
                <a:latin typeface="Helvetica" pitchFamily="2" charset="0"/>
              </a:rPr>
              <a:t>СНиП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>
                <a:solidFill>
                  <a:schemeClr val="tx2"/>
                </a:solidFill>
                <a:latin typeface="Helvetica" pitchFamily="2" charset="0"/>
              </a:rPr>
              <a:t>СВОДЫ ПРАВИЛ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endParaRPr lang="ru-RU" sz="1000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31708" y="1094330"/>
            <a:ext cx="251136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50" dirty="0">
                <a:solidFill>
                  <a:schemeClr val="tx2"/>
                </a:solidFill>
                <a:latin typeface="Helvetica" pitchFamily="2" charset="0"/>
              </a:rPr>
              <a:t>ОБЯЗАТЕЛЬНОГО </a:t>
            </a:r>
            <a:endParaRPr lang="ru-RU" sz="1050" dirty="0" smtClean="0">
              <a:solidFill>
                <a:schemeClr val="tx2"/>
              </a:solidFill>
              <a:latin typeface="Helvetica" pitchFamily="2" charset="0"/>
            </a:endParaRP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50" dirty="0" smtClean="0">
                <a:solidFill>
                  <a:schemeClr val="tx2"/>
                </a:solidFill>
                <a:latin typeface="Helvetica" pitchFamily="2" charset="0"/>
              </a:rPr>
              <a:t>ПРИМЕНЕНИЯ</a:t>
            </a:r>
            <a:r>
              <a:rPr lang="ru-RU" sz="1050" dirty="0">
                <a:solidFill>
                  <a:schemeClr val="tx2"/>
                </a:solidFill>
                <a:latin typeface="Helvetica" pitchFamily="2" charset="0"/>
              </a:rPr>
              <a:t>: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4021" y="1073912"/>
            <a:ext cx="1885493" cy="1381274"/>
          </a:xfrm>
          <a:prstGeom prst="roundRect">
            <a:avLst>
              <a:gd name="adj" fmla="val 10000"/>
            </a:avLst>
          </a:prstGeom>
          <a:solidFill>
            <a:schemeClr val="bg1">
              <a:alpha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Полилиния 18"/>
          <p:cNvSpPr/>
          <p:nvPr/>
        </p:nvSpPr>
        <p:spPr>
          <a:xfrm>
            <a:off x="6586307" y="1585417"/>
            <a:ext cx="1667592" cy="1233086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endParaRPr lang="ru-RU" sz="1000" dirty="0">
              <a:solidFill>
                <a:schemeClr val="tx2"/>
              </a:solidFill>
              <a:latin typeface="Helvetica" pitchFamily="2" charset="0"/>
            </a:endParaRP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СВОДЫ </a:t>
            </a: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ПРАВИЛ</a:t>
            </a:r>
            <a:r>
              <a:rPr lang="ru-RU" sz="1000" dirty="0" smtClean="0">
                <a:solidFill>
                  <a:schemeClr val="tx2"/>
                </a:solidFill>
                <a:latin typeface="Helvetica" pitchFamily="2" charset="0"/>
              </a:rPr>
              <a:t> </a:t>
            </a:r>
            <a:endParaRPr lang="ru-RU" sz="1000" dirty="0">
              <a:solidFill>
                <a:schemeClr val="tx2"/>
              </a:solidFill>
              <a:latin typeface="Helvetica" pitchFamily="2" charset="0"/>
            </a:endParaRP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>
                <a:solidFill>
                  <a:schemeClr val="tx2"/>
                </a:solidFill>
                <a:latin typeface="Helvetica" pitchFamily="2" charset="0"/>
              </a:rPr>
              <a:t>СТАНДАРТЫ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000" dirty="0">
                <a:solidFill>
                  <a:schemeClr val="tx2"/>
                </a:solidFill>
                <a:latin typeface="Helvetica" pitchFamily="2" charset="0"/>
              </a:rPr>
              <a:t>ПОСОБИЯ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endParaRPr lang="ru-RU" sz="1000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65830" y="1094330"/>
            <a:ext cx="251136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ts val="600"/>
              </a:spcBef>
              <a:buClr>
                <a:srgbClr val="C00000"/>
              </a:buClr>
              <a:defRPr/>
            </a:pPr>
            <a:r>
              <a:rPr lang="ru-RU" sz="1050" dirty="0">
                <a:solidFill>
                  <a:schemeClr val="tx2"/>
                </a:solidFill>
                <a:latin typeface="Helvetica" pitchFamily="2" charset="0"/>
              </a:rPr>
              <a:t>ДОБРОВОЛЬНОГО </a:t>
            </a:r>
            <a:endParaRPr lang="ru-RU" sz="1050" dirty="0" smtClean="0">
              <a:solidFill>
                <a:schemeClr val="tx2"/>
              </a:solidFill>
              <a:latin typeface="Helvetica" pitchFamily="2" charset="0"/>
            </a:endParaRPr>
          </a:p>
          <a:p>
            <a:pPr lvl="0" algn="ctr" eaLnBrk="0" hangingPunct="0">
              <a:spcBef>
                <a:spcPts val="600"/>
              </a:spcBef>
              <a:buClr>
                <a:srgbClr val="C00000"/>
              </a:buClr>
              <a:defRPr/>
            </a:pPr>
            <a:r>
              <a:rPr lang="ru-RU" sz="1050" dirty="0" smtClean="0">
                <a:solidFill>
                  <a:schemeClr val="tx2"/>
                </a:solidFill>
                <a:latin typeface="Helvetica" pitchFamily="2" charset="0"/>
              </a:rPr>
              <a:t>ПРИМЕНЕНИЯ</a:t>
            </a:r>
            <a:r>
              <a:rPr lang="ru-RU" sz="1050" dirty="0">
                <a:solidFill>
                  <a:schemeClr val="tx2"/>
                </a:solidFill>
                <a:latin typeface="Helvetica" pitchFamily="2" charset="0"/>
              </a:rPr>
              <a:t>:</a:t>
            </a:r>
          </a:p>
        </p:txBody>
      </p:sp>
      <p:pic>
        <p:nvPicPr>
          <p:cNvPr id="21" name="Picture 2" descr="Flag of Kazakhstan.sv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" b="7897"/>
          <a:stretch/>
        </p:blipFill>
        <p:spPr bwMode="auto">
          <a:xfrm>
            <a:off x="1080935" y="1677586"/>
            <a:ext cx="735471" cy="3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Flag of Armenia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138" y="777014"/>
            <a:ext cx="635882" cy="3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6" descr="Flag of Belarus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138" y="1667050"/>
            <a:ext cx="652777" cy="37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ЕАЭС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18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125816"/>
              </p:ext>
            </p:extLst>
          </p:nvPr>
        </p:nvGraphicFramePr>
        <p:xfrm>
          <a:off x="682159" y="2879335"/>
          <a:ext cx="10960873" cy="345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761">
                  <a:extLst>
                    <a:ext uri="{9D8B030D-6E8A-4147-A177-3AD203B41FA5}">
                      <a16:colId xmlns:a16="http://schemas.microsoft.com/office/drawing/2014/main" val="3346074274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val="553383253"/>
                    </a:ext>
                  </a:extLst>
                </a:gridCol>
                <a:gridCol w="2751512">
                  <a:extLst>
                    <a:ext uri="{9D8B030D-6E8A-4147-A177-3AD203B41FA5}">
                      <a16:colId xmlns:a16="http://schemas.microsoft.com/office/drawing/2014/main" val="1401862552"/>
                    </a:ext>
                  </a:extLst>
                </a:gridCol>
                <a:gridCol w="1745673">
                  <a:extLst>
                    <a:ext uri="{9D8B030D-6E8A-4147-A177-3AD203B41FA5}">
                      <a16:colId xmlns:a16="http://schemas.microsoft.com/office/drawing/2014/main" val="2381644051"/>
                    </a:ext>
                  </a:extLst>
                </a:gridCol>
                <a:gridCol w="1803862">
                  <a:extLst>
                    <a:ext uri="{9D8B030D-6E8A-4147-A177-3AD203B41FA5}">
                      <a16:colId xmlns:a16="http://schemas.microsoft.com/office/drawing/2014/main" val="2738258700"/>
                    </a:ext>
                  </a:extLst>
                </a:gridCol>
                <a:gridCol w="2615410">
                  <a:extLst>
                    <a:ext uri="{9D8B030D-6E8A-4147-A177-3AD203B41FA5}">
                      <a16:colId xmlns:a16="http://schemas.microsoft.com/office/drawing/2014/main" val="3362237355"/>
                    </a:ext>
                  </a:extLst>
                </a:gridCol>
              </a:tblGrid>
              <a:tr h="265348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8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8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027444"/>
                  </a:ext>
                </a:extLst>
              </a:tr>
              <a:tr h="549111"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Кыргызская</a:t>
                      </a:r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Республика</a:t>
                      </a:r>
                    </a:p>
                    <a:p>
                      <a:pPr algn="ctr"/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Государственное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агентство архитектуры, строительства и жилищно-коммунального хозяйства при Правительстве КР(Госстрой КР)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Агентство по пожарной безопасности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при МЧС КР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8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(Агентство)</a:t>
                      </a:r>
                      <a:endParaRPr lang="en-US" sz="8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 здравоохранения КР</a:t>
                      </a:r>
                      <a:endParaRPr lang="ru-RU" sz="8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Центр по стандартизации и метрологии при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М</a:t>
                      </a: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инистерстве экономики 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Кыргызской</a:t>
                      </a: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Республики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Кыргызстандарт</a:t>
                      </a:r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16024"/>
                  </a:ext>
                </a:extLst>
              </a:tr>
              <a:tr h="167121">
                <a:tc vMerge="1">
                  <a:txBody>
                    <a:bodyPr/>
                    <a:lstStyle/>
                    <a:p>
                      <a:pPr algn="ctr"/>
                      <a:endParaRPr lang="ru-RU" sz="1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Госстрой КР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Агентство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 здравоохранения КР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Кыргызстандарт</a:t>
                      </a:r>
                      <a:endParaRPr lang="ru-RU" sz="8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617554"/>
                  </a:ext>
                </a:extLst>
              </a:tr>
              <a:tr h="448033"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Республика Казахстан</a:t>
                      </a:r>
                    </a:p>
                    <a:p>
                      <a:pPr algn="ctr"/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 по делам строительства и жилищно-коммунального хозяйства Министерства индустрии и инфраструктурного развития РК (Комитет)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 технического регулирования и метрологии Министерства индустрии и инфраструктурного развития  Республики Казахстан (Комитет)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38915"/>
                  </a:ext>
                </a:extLst>
              </a:tr>
              <a:tr h="167121">
                <a:tc vMerge="1">
                  <a:txBody>
                    <a:bodyPr/>
                    <a:lstStyle/>
                    <a:p>
                      <a:pPr algn="ctr"/>
                      <a:endParaRPr lang="ru-RU" sz="1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Комитет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27080"/>
                  </a:ext>
                </a:extLst>
              </a:tr>
              <a:tr h="358116"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Республика Армения</a:t>
                      </a:r>
                    </a:p>
                    <a:p>
                      <a:pPr algn="ctr"/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Любая организация, ФОИВ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Любая организация, ФОИВ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Любая организация, ФОИВ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Национальный институт стандартов при Министерстве экономического развития и инвестиций РА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64935"/>
                  </a:ext>
                </a:extLst>
              </a:tr>
              <a:tr h="358116">
                <a:tc vMerge="1">
                  <a:txBody>
                    <a:bodyPr/>
                    <a:lstStyle/>
                    <a:p>
                      <a:pPr algn="ctr"/>
                      <a:endParaRPr lang="ru-RU" sz="1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Государственный комитет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по градостроительству при Правительстве Республики Армения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Государственный комитет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по градостроительству при Правительстве РА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Государственный комитет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по градостроительству при Правительстве РА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Национальный институт стандартов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23575"/>
                  </a:ext>
                </a:extLst>
              </a:tr>
              <a:tr h="35811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Республика Беларусь</a:t>
                      </a:r>
                    </a:p>
                    <a:p>
                      <a:pPr algn="ctr"/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архитектуры и строительства Республики Беларусь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архитектуры и строительства РБ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архитектуры и строительства РБ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Государственный комитет по стандартизации Республики Беларусь (Госстандарт)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609058"/>
                  </a:ext>
                </a:extLst>
              </a:tr>
              <a:tr h="358116">
                <a:tc vMerge="1">
                  <a:txBody>
                    <a:bodyPr/>
                    <a:lstStyle/>
                    <a:p>
                      <a:pPr algn="ctr"/>
                      <a:endParaRPr lang="ru-RU" sz="1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архитектуры и строительства Республики Беларусь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архитектуры и строительства РБ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</a:t>
                      </a:r>
                    </a:p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архитектуры и строительства РБ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Госстандарт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64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96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 ДЕЙСТВУЮЩИЕ СТРОИТЕЛЬНЫЕ НОРМЫ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И </a:t>
            </a: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ПРАВИЛА</a:t>
            </a:r>
            <a:endParaRPr lang="ru-RU" sz="28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FB5DCE21-C1CB-9F43-A1E0-3780E00B6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658992"/>
              </p:ext>
            </p:extLst>
          </p:nvPr>
        </p:nvGraphicFramePr>
        <p:xfrm>
          <a:off x="883403" y="904409"/>
          <a:ext cx="10585343" cy="515795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951907">
                  <a:extLst>
                    <a:ext uri="{9D8B030D-6E8A-4147-A177-3AD203B41FA5}">
                      <a16:colId xmlns:a16="http://schemas.microsoft.com/office/drawing/2014/main" val="2399596174"/>
                    </a:ext>
                  </a:extLst>
                </a:gridCol>
                <a:gridCol w="8633436">
                  <a:extLst>
                    <a:ext uri="{9D8B030D-6E8A-4147-A177-3AD203B41FA5}">
                      <a16:colId xmlns:a16="http://schemas.microsoft.com/office/drawing/2014/main" val="1773122973"/>
                    </a:ext>
                  </a:extLst>
                </a:gridCol>
              </a:tblGrid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Страна</a:t>
                      </a:r>
                      <a:endParaRPr lang="en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Строительные нормы и правила</a:t>
                      </a:r>
                      <a:endParaRPr lang="en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73323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1. КНР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Строительные нормы и правила (</a:t>
                      </a: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building codes, codes) 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носят исключительно обязательный характер и существуют наравне с обязательными стандартами </a:t>
                      </a: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(mandatory standards) 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в развитие требований законов</a:t>
                      </a: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 (construction law)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При этом местные власти вправе модифицировать обязательные требования.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685269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2. Гонконг, САР КНР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Строительных норм и правил фактически нет. Выполнение требований местных постановлений (</a:t>
                      </a: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en-US" altLang="ru-RU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rdinances) 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обеспечивают своды правил </a:t>
                      </a: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(codes of practice)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, применяемые наравне со стандартами, преимущественно заимствованными из других государств и наднациональных объединений. Своды правил и стандарты в основном носят добровольный характер, однако нарушение постановлений влечет </a:t>
                      </a:r>
                      <a:r>
                        <a:rPr lang="ru-RU" sz="16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за 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собой уголовную ответственность.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806017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3. Новая Зеландия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Строительные нормы и правила образуют самостоятельный тип документа, одновременно являющийся приложением к подзаконному акту, и носят обязательный характер. Выполнение требований строительных норм и правил обеспечивают пособия, отступления от которых, в свою очередь, возможны, но нуждаются в доказательстве.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314834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4. Тайвань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Строительных норм и правил фактически нет. Все обязательные требования «верхнего уровня» размещены непосредственно в законах и подзаконных актах. Кроме того, все местные стандарты также являются обязательными.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37355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5. США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Строительные нормы и правила образуются на основе модельных норм и правил и применяются на обязательной основе после их имплементации в конкретных юрисдикциях (штатах).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29690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6. ОАЭ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Строительные нормы и правила являются самостоятельным типом документов, образованных на базе международных модельных </a:t>
                      </a:r>
                      <a:r>
                        <a:rPr lang="ru-RU" sz="16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строительных 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кодексов </a:t>
                      </a: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ICC.</a:t>
                      </a:r>
                      <a:r>
                        <a:rPr lang="ru-RU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 </a:t>
                      </a:r>
                      <a:endParaRPr lang="en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0452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06051" y="6242858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19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859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ОБОСНОВАНИЕ ВЫБОРА АНАЛИЗИРУЕМЫХ СТРАН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5E62D08F-60DA-1641-8FE0-AC89C646F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6799"/>
              </p:ext>
            </p:extLst>
          </p:nvPr>
        </p:nvGraphicFramePr>
        <p:xfrm>
          <a:off x="6318928" y="900727"/>
          <a:ext cx="5398918" cy="527219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344129">
                  <a:extLst>
                    <a:ext uri="{9D8B030D-6E8A-4147-A177-3AD203B41FA5}">
                      <a16:colId xmlns:a16="http://schemas.microsoft.com/office/drawing/2014/main" val="1773122973"/>
                    </a:ext>
                  </a:extLst>
                </a:gridCol>
                <a:gridCol w="1008097">
                  <a:extLst>
                    <a:ext uri="{9D8B030D-6E8A-4147-A177-3AD203B41FA5}">
                      <a16:colId xmlns:a16="http://schemas.microsoft.com/office/drawing/2014/main" val="250518304"/>
                    </a:ext>
                  </a:extLst>
                </a:gridCol>
                <a:gridCol w="1500944">
                  <a:extLst>
                    <a:ext uri="{9D8B030D-6E8A-4147-A177-3AD203B41FA5}">
                      <a16:colId xmlns:a16="http://schemas.microsoft.com/office/drawing/2014/main" val="3333538997"/>
                    </a:ext>
                  </a:extLst>
                </a:gridCol>
                <a:gridCol w="1545748">
                  <a:extLst>
                    <a:ext uri="{9D8B030D-6E8A-4147-A177-3AD203B41FA5}">
                      <a16:colId xmlns:a16="http://schemas.microsoft.com/office/drawing/2014/main" val="4167103404"/>
                    </a:ext>
                  </a:extLst>
                </a:gridCol>
              </a:tblGrid>
              <a:tr h="4512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Страна</a:t>
                      </a:r>
                      <a:endParaRPr lang="en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Общий рейтинг</a:t>
                      </a:r>
                      <a:endParaRPr lang="en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Получение разрешений </a:t>
                      </a:r>
                      <a:b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на строительство</a:t>
                      </a:r>
                      <a:endParaRPr lang="en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Подключение к системе электроснабжения</a:t>
                      </a:r>
                      <a:endParaRPr lang="en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73323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Гонконг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148886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ОАЭ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310222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Новая Зеландия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058207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Япония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81659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Великобритания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50856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США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647636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Российская Федерация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58166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Германия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72479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Китайская народная республика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52718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Республика Казахстан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612859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Республика Беларусь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00382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Республика Армения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58383"/>
                  </a:ext>
                </a:extLst>
              </a:tr>
              <a:tr h="22951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Канада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" marR="5080" marT="508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01871"/>
                  </a:ext>
                </a:extLst>
              </a:tr>
            </a:tbl>
          </a:graphicData>
        </a:graphic>
      </p:graphicFrame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47B0226-2F5F-2B40-AF0A-C69491A81A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1" y="774335"/>
            <a:ext cx="3013169" cy="3947962"/>
          </a:xfrm>
          <a:prstGeom prst="rect">
            <a:avLst/>
          </a:prstGeom>
        </p:spPr>
      </p:pic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19C4E08E-24FD-7448-8905-DDB9406682EB}"/>
              </a:ext>
            </a:extLst>
          </p:cNvPr>
          <p:cNvSpPr txBox="1">
            <a:spLocks/>
          </p:cNvSpPr>
          <p:nvPr/>
        </p:nvSpPr>
        <p:spPr>
          <a:xfrm>
            <a:off x="3739274" y="1189971"/>
            <a:ext cx="2428770" cy="45208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Критерии </a:t>
            </a:r>
            <a:b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</a:b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формирования выборки</a:t>
            </a:r>
          </a:p>
          <a:p>
            <a:endParaRPr lang="ru-RU" sz="1600" dirty="0">
              <a:solidFill>
                <a:schemeClr val="accent1">
                  <a:lumMod val="75000"/>
                </a:schemeClr>
              </a:solidFill>
              <a:latin typeface="Helvetica" pitchFamily="2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ТОП государств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по критерию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«Получение разрешений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на строительство»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Doing Business 2020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ТОП стран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по совокупному рейтингу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Doing Business 2020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ТОП стран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по критерию «Подключение к системе электроснабжения»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Doing Business 2020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Особое внимание 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rPr>
              <a:t>на опыт Китайской Народной Республики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Helvetica" pitchFamily="2" charset="0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ru-RU" sz="1100" dirty="0"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05557" y="6239563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99190" y="6372843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16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14364" y="6234545"/>
            <a:ext cx="68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</a:p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80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Поручение Президента Российской Федерации </a:t>
            </a:r>
          </a:p>
          <a:p>
            <a:pPr lvl="0" algn="ctr">
              <a:defRPr/>
            </a:pPr>
            <a:r>
              <a:rPr lang="ru-RU" sz="280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по итогам Госсовета по строительству от 17 мая 2016 года  </a:t>
            </a:r>
          </a:p>
          <a:p>
            <a:pPr lvl="0" algn="ctr">
              <a:defRPr/>
            </a:pPr>
            <a:r>
              <a:rPr lang="ru-RU" sz="280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(Пр-1138ГС, п.2 а)</a:t>
            </a:r>
            <a:endParaRPr lang="ru-RU" sz="28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D6460F-CDE8-4DBB-A3F6-9B0BE460653D}"/>
              </a:ext>
            </a:extLst>
          </p:cNvPr>
          <p:cNvSpPr/>
          <p:nvPr/>
        </p:nvSpPr>
        <p:spPr>
          <a:xfrm>
            <a:off x="1100753" y="3124196"/>
            <a:ext cx="44922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установление порядка издания нормативно-технических документов в области проектирования и строительства, исключающего случаи принятия указанных документов без согласования с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строительства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8029346-FACA-4E38-8492-AB4EDB47282E}"/>
              </a:ext>
            </a:extLst>
          </p:cNvPr>
          <p:cNvSpPr/>
          <p:nvPr/>
        </p:nvSpPr>
        <p:spPr>
          <a:xfrm>
            <a:off x="2994429" y="1814950"/>
            <a:ext cx="6070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Правительству Российской Федерации обеспечить внесение в законодательство Российской Федерации изменений, обеспечивающих: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E592896-DD24-48D7-A991-ED3F29FAE457}"/>
              </a:ext>
            </a:extLst>
          </p:cNvPr>
          <p:cNvSpPr/>
          <p:nvPr/>
        </p:nvSpPr>
        <p:spPr>
          <a:xfrm>
            <a:off x="6790402" y="3124196"/>
            <a:ext cx="4548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установление строительных норм, обязательных для применения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, и строительных правил добровольного применения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1301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ТЕРМИНЫ, ИСПОЛЬЗУЕМЫЕ ДЛЯ ИДЕНТИФИКАЦИИ НОРМАТИВНЫХ ДОКУМЕНТОВ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FB5DCE21-C1CB-9F43-A1E0-3780E00B6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15126"/>
              </p:ext>
            </p:extLst>
          </p:nvPr>
        </p:nvGraphicFramePr>
        <p:xfrm>
          <a:off x="844189" y="862917"/>
          <a:ext cx="10857032" cy="516153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247364">
                  <a:extLst>
                    <a:ext uri="{9D8B030D-6E8A-4147-A177-3AD203B41FA5}">
                      <a16:colId xmlns:a16="http://schemas.microsoft.com/office/drawing/2014/main" val="2399596174"/>
                    </a:ext>
                  </a:extLst>
                </a:gridCol>
                <a:gridCol w="7609668">
                  <a:extLst>
                    <a:ext uri="{9D8B030D-6E8A-4147-A177-3AD203B41FA5}">
                      <a16:colId xmlns:a16="http://schemas.microsoft.com/office/drawing/2014/main" val="1773122973"/>
                    </a:ext>
                  </a:extLst>
                </a:gridCol>
              </a:tblGrid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Вид документов</a:t>
                      </a:r>
                      <a:endParaRPr lang="en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Краткая характеристика документа</a:t>
                      </a:r>
                      <a:endParaRPr lang="en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73323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1. Закон - 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Law, Act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Нормативный правовой акт высшей юридической силы, содержащий обязательные требования.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685269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2. Постановление - 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Ordinance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Нормативный правовой акт, обеспечивающий реализацию исполнения законов. Содержит обязательные требования.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806017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Нормы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строительные нормы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) - Regulations (building regulations)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Понятие применяется либо к подзаконным актам (в таком случае может также подразумеваться, что такой подзаконный акт содержит непосредственно в своем составе требования и правила технического характера), либо к «нормам и правилам» (самостоятельному типу документов) в разговорной форме.</a:t>
                      </a:r>
                    </a:p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Содержит обязательные требования.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314834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4. Нормы и правила </a:t>
                      </a:r>
                      <a:b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</a:b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(строительные нормы и правила) - 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Codes</a:t>
                      </a: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building codes</a:t>
                      </a: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Понятие характеризует либо самостоятельный тип документа, устанавливаемый подзаконными актами и содержащий технические требования, либо описывает некоторую совокупность требований применительно к объекту нормирования.</a:t>
                      </a:r>
                    </a:p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Как правило содержит обязательные требования (за исключением случая модельных норм и правил, требования которых становятся обязательными только после их имплементации на национальном или местном уровне).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37355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5. Стандарты - 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Standards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Документ системы стандартизации, содержащий технические требования, в развитие Закона/Постановления/Норм и правил.</a:t>
                      </a:r>
                    </a:p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Могут быть как обязательными, так и добровольными.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29690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6. </a:t>
                      </a: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Своды правил</a:t>
                      </a: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- Codes of Practice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Документ, содержащий технические требования, в развитие Закона/Постановления/Норм и правил. </a:t>
                      </a:r>
                    </a:p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Могут быть как обязательными, так и добровольными.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04525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7. </a:t>
                      </a: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Пособия, руководства – </a:t>
                      </a:r>
                      <a:b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</a:br>
                      <a:r>
                        <a:rPr lang="en-US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Guldelines, guidebooks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Документ, содержащий вспомогательные материалы, разъясняющие требования норм и правил, а также сводов правил и стандартов. </a:t>
                      </a:r>
                    </a:p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Могут быть как обязательными, так и добровольными.</a:t>
                      </a:r>
                    </a:p>
                  </a:txBody>
                  <a:tcPr marL="5080" marR="5080" marT="5080" marB="0" anchor="ctr">
                    <a:solidFill>
                      <a:srgbClr val="FFF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34433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57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КИТАЙСКОЙ НАРОДНОЙ РЕСПУБЛИКИ</a:t>
            </a: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19902FE9-2586-AC47-A6EC-1EA6FF7F1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703" y="1455835"/>
            <a:ext cx="5933448" cy="3786054"/>
          </a:xfrm>
          <a:prstGeom prst="roundRect">
            <a:avLst>
              <a:gd name="adj" fmla="val 6238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altLang="ru-RU" sz="1200" dirty="0">
              <a:latin typeface="Helvetica" pitchFamily="2" charset="0"/>
            </a:endParaRP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DB90FCF6-64EC-AC49-AB32-326E808F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354" y="1499814"/>
            <a:ext cx="4304516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Основные НПА, регламентирующие </a:t>
            </a:r>
            <a:b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строительную отрасль</a:t>
            </a: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F461AC1F-1B7D-9F4B-B056-51AF108DD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297" y="2204121"/>
            <a:ext cx="4857406" cy="40371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Закон о строительстве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 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(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The Construction Law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 1998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)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</p:cNvCxnSpPr>
          <p:nvPr/>
        </p:nvCxnSpPr>
        <p:spPr>
          <a:xfrm>
            <a:off x="4451057" y="1939586"/>
            <a:ext cx="0" cy="264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49591265-F1B4-D346-A0BC-E84F5B0EE262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4843896" y="3092255"/>
            <a:ext cx="418818" cy="395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F8ED1AA0-E835-EC4F-A4BC-468C274F5EB3}"/>
              </a:ext>
            </a:extLst>
          </p:cNvPr>
          <p:cNvCxnSpPr>
            <a:cxnSpLocks/>
          </p:cNvCxnSpPr>
          <p:nvPr/>
        </p:nvCxnSpPr>
        <p:spPr>
          <a:xfrm>
            <a:off x="2156781" y="3100991"/>
            <a:ext cx="2580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B0E9DC9C-DB76-934A-87ED-B09358154E59}"/>
              </a:ext>
            </a:extLst>
          </p:cNvPr>
          <p:cNvSpPr/>
          <p:nvPr/>
        </p:nvSpPr>
        <p:spPr>
          <a:xfrm>
            <a:off x="1725672" y="4848713"/>
            <a:ext cx="18726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обязательные требования</a:t>
            </a:r>
            <a:endParaRPr lang="en" sz="1050" dirty="0">
              <a:solidFill>
                <a:schemeClr val="accent1">
                  <a:lumMod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96" name="AutoShape 6">
            <a:extLst>
              <a:ext uri="{FF2B5EF4-FFF2-40B4-BE49-F238E27FC236}">
                <a16:creationId xmlns:a16="http://schemas.microsoft.com/office/drawing/2014/main" id="{ECFB418F-A9FD-D14C-9DE5-31E854CB0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527" y="2937544"/>
            <a:ext cx="1762318" cy="32669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на проектирование</a:t>
            </a:r>
          </a:p>
        </p:txBody>
      </p:sp>
      <p:sp>
        <p:nvSpPr>
          <p:cNvPr id="39" name="AutoShape 6">
            <a:extLst>
              <a:ext uri="{FF2B5EF4-FFF2-40B4-BE49-F238E27FC236}">
                <a16:creationId xmlns:a16="http://schemas.microsoft.com/office/drawing/2014/main" id="{844E7EB9-C677-7A4F-B041-3B20922F4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795" y="2872369"/>
            <a:ext cx="2429101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Строительные </a:t>
            </a:r>
            <a:br>
              <a:rPr lang="ru-RU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нормы и правила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 (Codes)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43" name="AutoShape 6">
            <a:extLst>
              <a:ext uri="{FF2B5EF4-FFF2-40B4-BE49-F238E27FC236}">
                <a16:creationId xmlns:a16="http://schemas.microsoft.com/office/drawing/2014/main" id="{7102C89F-7B29-3E47-9EC0-86B1AB722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795" y="3542644"/>
            <a:ext cx="2429101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Стандарты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 (Standards)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44" name="AutoShape 6">
            <a:extLst>
              <a:ext uri="{FF2B5EF4-FFF2-40B4-BE49-F238E27FC236}">
                <a16:creationId xmlns:a16="http://schemas.microsoft.com/office/drawing/2014/main" id="{706414CD-BC53-4045-A91A-DBDE7BCD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795" y="4211362"/>
            <a:ext cx="2429101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Пособия (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Guidelines)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18AA19B-7B50-6043-844C-2863087ACB70}"/>
              </a:ext>
            </a:extLst>
          </p:cNvPr>
          <p:cNvCxnSpPr>
            <a:cxnSpLocks/>
          </p:cNvCxnSpPr>
          <p:nvPr/>
        </p:nvCxnSpPr>
        <p:spPr>
          <a:xfrm>
            <a:off x="2156781" y="2607834"/>
            <a:ext cx="0" cy="2195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C5D0B85D-1F6F-4142-BCEF-61054C3D6147}"/>
              </a:ext>
            </a:extLst>
          </p:cNvPr>
          <p:cNvCxnSpPr>
            <a:cxnSpLocks/>
          </p:cNvCxnSpPr>
          <p:nvPr/>
        </p:nvCxnSpPr>
        <p:spPr>
          <a:xfrm>
            <a:off x="2159945" y="3797692"/>
            <a:ext cx="2580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92995223-0316-AD42-B15C-7256EF5DF1BC}"/>
              </a:ext>
            </a:extLst>
          </p:cNvPr>
          <p:cNvCxnSpPr>
            <a:cxnSpLocks/>
          </p:cNvCxnSpPr>
          <p:nvPr/>
        </p:nvCxnSpPr>
        <p:spPr>
          <a:xfrm>
            <a:off x="2151471" y="4422511"/>
            <a:ext cx="2580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utoShape 6">
            <a:extLst>
              <a:ext uri="{FF2B5EF4-FFF2-40B4-BE49-F238E27FC236}">
                <a16:creationId xmlns:a16="http://schemas.microsoft.com/office/drawing/2014/main" id="{D360254C-3483-484E-8755-6F73DA6A4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527" y="3264239"/>
            <a:ext cx="1762318" cy="32669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на строительство </a:t>
            </a:r>
            <a:br>
              <a:rPr lang="ru-RU" sz="11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и монтаж</a:t>
            </a:r>
          </a:p>
        </p:txBody>
      </p:sp>
      <p:sp>
        <p:nvSpPr>
          <p:cNvPr id="59" name="AutoShape 6">
            <a:extLst>
              <a:ext uri="{FF2B5EF4-FFF2-40B4-BE49-F238E27FC236}">
                <a16:creationId xmlns:a16="http://schemas.microsoft.com/office/drawing/2014/main" id="{02262E39-0DA9-F140-8763-50B129D77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527" y="3590934"/>
            <a:ext cx="1762318" cy="32669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на эксплуатацию</a:t>
            </a:r>
          </a:p>
        </p:txBody>
      </p:sp>
      <p:sp>
        <p:nvSpPr>
          <p:cNvPr id="60" name="AutoShape 6">
            <a:extLst>
              <a:ext uri="{FF2B5EF4-FFF2-40B4-BE49-F238E27FC236}">
                <a16:creationId xmlns:a16="http://schemas.microsoft.com/office/drawing/2014/main" id="{08CCEEA0-A9E4-A349-AF98-64C30E7F7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527" y="3917629"/>
            <a:ext cx="1762318" cy="32669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на испытания </a:t>
            </a:r>
            <a:br>
              <a:rPr lang="ru-RU" sz="11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и оценку</a:t>
            </a:r>
          </a:p>
        </p:txBody>
      </p:sp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9429EC4C-0ADB-AE4D-B658-631632DC1942}"/>
              </a:ext>
            </a:extLst>
          </p:cNvPr>
          <p:cNvCxnSpPr>
            <a:cxnSpLocks/>
          </p:cNvCxnSpPr>
          <p:nvPr/>
        </p:nvCxnSpPr>
        <p:spPr>
          <a:xfrm flipV="1">
            <a:off x="7014187" y="2454668"/>
            <a:ext cx="696232" cy="477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>
            <a:extLst>
              <a:ext uri="{FF2B5EF4-FFF2-40B4-BE49-F238E27FC236}">
                <a16:creationId xmlns:a16="http://schemas.microsoft.com/office/drawing/2014/main" id="{771F28B8-C955-6E40-A134-051D94AB270F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4843896" y="3762530"/>
            <a:ext cx="561847" cy="1050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utoShape 6">
            <a:extLst>
              <a:ext uri="{FF2B5EF4-FFF2-40B4-BE49-F238E27FC236}">
                <a16:creationId xmlns:a16="http://schemas.microsoft.com/office/drawing/2014/main" id="{6117D054-85A2-414A-A86A-27400951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107" y="4805383"/>
            <a:ext cx="1490856" cy="32669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обязательные</a:t>
            </a:r>
          </a:p>
        </p:txBody>
      </p:sp>
      <p:sp>
        <p:nvSpPr>
          <p:cNvPr id="94" name="AutoShape 6">
            <a:extLst>
              <a:ext uri="{FF2B5EF4-FFF2-40B4-BE49-F238E27FC236}">
                <a16:creationId xmlns:a16="http://schemas.microsoft.com/office/drawing/2014/main" id="{9609D31E-B83E-7443-AFA2-DAE16FECC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107" y="5132078"/>
            <a:ext cx="1490856" cy="32669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добровольные</a:t>
            </a:r>
          </a:p>
        </p:txBody>
      </p:sp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id="{60A7C3A5-7537-424D-9CE1-E1FBB0016817}"/>
              </a:ext>
            </a:extLst>
          </p:cNvPr>
          <p:cNvCxnSpPr>
            <a:cxnSpLocks/>
            <a:endCxn id="94" idx="1"/>
          </p:cNvCxnSpPr>
          <p:nvPr/>
        </p:nvCxnSpPr>
        <p:spPr>
          <a:xfrm>
            <a:off x="4800821" y="3982416"/>
            <a:ext cx="383286" cy="1313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527672F-6671-EC41-9CA3-031761891F70}"/>
              </a:ext>
            </a:extLst>
          </p:cNvPr>
          <p:cNvSpPr/>
          <p:nvPr/>
        </p:nvSpPr>
        <p:spPr>
          <a:xfrm>
            <a:off x="7894228" y="1417571"/>
            <a:ext cx="276153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Helvetica" pitchFamily="2" charset="0"/>
              </a:rPr>
              <a:t>Более 800 строительных норм и правил и обязательных стандартов</a:t>
            </a:r>
            <a:r>
              <a:rPr lang="ru-RU" sz="1100" dirty="0">
                <a:latin typeface="Helvetica" pitchFamily="2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latin typeface="Helvetica" pitchFamily="2" charset="0"/>
              </a:rPr>
              <a:t>48 кодексов и 25 обязательных стандартов – для конструкций;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latin typeface="Helvetica" pitchFamily="2" charset="0"/>
              </a:rPr>
              <a:t>около 60 кодексов и обязательных стандартов – для систем отопления, вентиляции и кондиционирования воздуха (</a:t>
            </a:r>
            <a:r>
              <a:rPr lang="en" sz="1100" dirty="0">
                <a:latin typeface="Helvetica" pitchFamily="2" charset="0"/>
              </a:rPr>
              <a:t>HVAC)</a:t>
            </a:r>
            <a:r>
              <a:rPr lang="ru-RU" sz="1100" dirty="0">
                <a:latin typeface="Helvetica" pitchFamily="2" charset="0"/>
              </a:rPr>
              <a:t>, а также для оценки их энергопотребления;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latin typeface="Helvetica" pitchFamily="2" charset="0"/>
              </a:rPr>
              <a:t>сотни документов – в части сантехники, ливневой канализации, фундаментов, качеству воды, освещению.</a:t>
            </a:r>
          </a:p>
          <a:p>
            <a:pPr marL="171450" indent="-171450">
              <a:buFontTx/>
              <a:buChar char="-"/>
            </a:pPr>
            <a:endParaRPr lang="ru-RU" sz="1100" dirty="0">
              <a:latin typeface="Helvetica" pitchFamily="2" charset="0"/>
            </a:endParaRPr>
          </a:p>
          <a:p>
            <a:pPr algn="just"/>
            <a:r>
              <a:rPr lang="ru-RU" sz="1100" dirty="0">
                <a:latin typeface="Helvetica" pitchFamily="2" charset="0"/>
              </a:rPr>
              <a:t>Кодексы по инженерному обеспечению подразделяются по типам систем, методам проектирования, типам зданий, региональным погодным условиям, оборудованию и т. д. </a:t>
            </a:r>
          </a:p>
          <a:p>
            <a:pPr algn="just"/>
            <a:endParaRPr lang="ru-RU" sz="1100" dirty="0">
              <a:latin typeface="Helvetica" pitchFamily="2" charset="0"/>
            </a:endParaRPr>
          </a:p>
          <a:p>
            <a:pPr algn="just"/>
            <a:r>
              <a:rPr lang="ru-RU" sz="1100" dirty="0">
                <a:latin typeface="Helvetica" pitchFamily="2" charset="0"/>
              </a:rPr>
              <a:t>Кодексы по конструкциям делятся </a:t>
            </a:r>
            <a:br>
              <a:rPr lang="ru-RU" sz="1100" dirty="0">
                <a:latin typeface="Helvetica" pitchFamily="2" charset="0"/>
              </a:rPr>
            </a:br>
            <a:r>
              <a:rPr lang="ru-RU" sz="1100" dirty="0">
                <a:latin typeface="Helvetica" pitchFamily="2" charset="0"/>
              </a:rPr>
              <a:t>по типам зданий, применяющимся материалам, методам проектирования и региональным ограничениям.</a:t>
            </a:r>
          </a:p>
        </p:txBody>
      </p:sp>
      <p:cxnSp>
        <p:nvCxnSpPr>
          <p:cNvPr id="106" name="Прямая со стрелкой 105">
            <a:extLst>
              <a:ext uri="{FF2B5EF4-FFF2-40B4-BE49-F238E27FC236}">
                <a16:creationId xmlns:a16="http://schemas.microsoft.com/office/drawing/2014/main" id="{6CABF1F0-FE67-144E-808E-941DB0B222E5}"/>
              </a:ext>
            </a:extLst>
          </p:cNvPr>
          <p:cNvCxnSpPr>
            <a:cxnSpLocks/>
          </p:cNvCxnSpPr>
          <p:nvPr/>
        </p:nvCxnSpPr>
        <p:spPr>
          <a:xfrm flipH="1">
            <a:off x="3405369" y="4651134"/>
            <a:ext cx="463989" cy="697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DBE37BBB-04EC-1948-B895-6FB998451376}"/>
              </a:ext>
            </a:extLst>
          </p:cNvPr>
          <p:cNvSpPr/>
          <p:nvPr/>
        </p:nvSpPr>
        <p:spPr>
          <a:xfrm>
            <a:off x="1353253" y="5469826"/>
            <a:ext cx="21862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Helvetica" pitchFamily="2" charset="0"/>
              </a:rPr>
              <a:t>разрабатываются в развитие и как правило одновременно со строительными нормами и правилами</a:t>
            </a:r>
          </a:p>
        </p:txBody>
      </p:sp>
      <p:sp>
        <p:nvSpPr>
          <p:cNvPr id="110" name="AutoShape 6">
            <a:extLst>
              <a:ext uri="{FF2B5EF4-FFF2-40B4-BE49-F238E27FC236}">
                <a16:creationId xmlns:a16="http://schemas.microsoft.com/office/drawing/2014/main" id="{0DDCDFDE-966D-DC4E-BB66-E055EDC36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580" y="5984103"/>
            <a:ext cx="1919357" cy="2149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- национальные</a:t>
            </a:r>
          </a:p>
        </p:txBody>
      </p:sp>
      <p:sp>
        <p:nvSpPr>
          <p:cNvPr id="111" name="AutoShape 6">
            <a:extLst>
              <a:ext uri="{FF2B5EF4-FFF2-40B4-BE49-F238E27FC236}">
                <a16:creationId xmlns:a16="http://schemas.microsoft.com/office/drawing/2014/main" id="{F63FC6CA-49A8-2C46-B197-56B26A33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580" y="6199449"/>
            <a:ext cx="1919357" cy="2149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- профессиональные</a:t>
            </a:r>
          </a:p>
        </p:txBody>
      </p:sp>
      <p:sp>
        <p:nvSpPr>
          <p:cNvPr id="112" name="AutoShape 6">
            <a:extLst>
              <a:ext uri="{FF2B5EF4-FFF2-40B4-BE49-F238E27FC236}">
                <a16:creationId xmlns:a16="http://schemas.microsoft.com/office/drawing/2014/main" id="{9EBF7AC4-2FA4-DB41-B4BE-333F66A8C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580" y="6414367"/>
            <a:ext cx="1919357" cy="2149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- местные </a:t>
            </a:r>
          </a:p>
        </p:txBody>
      </p:sp>
      <p:sp>
        <p:nvSpPr>
          <p:cNvPr id="113" name="AutoShape 6">
            <a:extLst>
              <a:ext uri="{FF2B5EF4-FFF2-40B4-BE49-F238E27FC236}">
                <a16:creationId xmlns:a16="http://schemas.microsoft.com/office/drawing/2014/main" id="{61EE873D-0E79-D148-8359-C5B7C611E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580" y="6629285"/>
            <a:ext cx="1919357" cy="2149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- организаций</a:t>
            </a:r>
          </a:p>
        </p:txBody>
      </p:sp>
      <p:sp>
        <p:nvSpPr>
          <p:cNvPr id="126" name="Прямоугольник 125">
            <a:extLst>
              <a:ext uri="{FF2B5EF4-FFF2-40B4-BE49-F238E27FC236}">
                <a16:creationId xmlns:a16="http://schemas.microsoft.com/office/drawing/2014/main" id="{BAA4BEA8-F42F-424A-9D11-F75990AF8A8A}"/>
              </a:ext>
            </a:extLst>
          </p:cNvPr>
          <p:cNvSpPr/>
          <p:nvPr/>
        </p:nvSpPr>
        <p:spPr>
          <a:xfrm>
            <a:off x="3751044" y="5688747"/>
            <a:ext cx="14141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1050" b="1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Виды стандартов:</a:t>
            </a:r>
            <a:endParaRPr lang="en" sz="1050" b="1" dirty="0">
              <a:solidFill>
                <a:schemeClr val="accent1">
                  <a:lumMod val="50000"/>
                </a:schemeClr>
              </a:solidFill>
              <a:latin typeface="Helvetica" pitchFamily="2" charset="0"/>
            </a:endParaRPr>
          </a:p>
        </p:txBody>
      </p:sp>
      <p:cxnSp>
        <p:nvCxnSpPr>
          <p:cNvPr id="136" name="Прямая со стрелкой 135">
            <a:extLst>
              <a:ext uri="{FF2B5EF4-FFF2-40B4-BE49-F238E27FC236}">
                <a16:creationId xmlns:a16="http://schemas.microsoft.com/office/drawing/2014/main" id="{C6306AA4-684E-2548-953D-A14C4774B510}"/>
              </a:ext>
            </a:extLst>
          </p:cNvPr>
          <p:cNvCxnSpPr>
            <a:cxnSpLocks/>
            <a:endCxn id="126" idx="3"/>
          </p:cNvCxnSpPr>
          <p:nvPr/>
        </p:nvCxnSpPr>
        <p:spPr>
          <a:xfrm flipH="1">
            <a:off x="5165214" y="5142572"/>
            <a:ext cx="195000" cy="673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>
            <a:extLst>
              <a:ext uri="{FF2B5EF4-FFF2-40B4-BE49-F238E27FC236}">
                <a16:creationId xmlns:a16="http://schemas.microsoft.com/office/drawing/2014/main" id="{97044129-ED0E-7D45-9B08-312961738787}"/>
              </a:ext>
            </a:extLst>
          </p:cNvPr>
          <p:cNvCxnSpPr>
            <a:cxnSpLocks/>
          </p:cNvCxnSpPr>
          <p:nvPr/>
        </p:nvCxnSpPr>
        <p:spPr>
          <a:xfrm flipH="1">
            <a:off x="5304192" y="5454684"/>
            <a:ext cx="131366" cy="413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Прямоугольник 166">
            <a:extLst>
              <a:ext uri="{FF2B5EF4-FFF2-40B4-BE49-F238E27FC236}">
                <a16:creationId xmlns:a16="http://schemas.microsoft.com/office/drawing/2014/main" id="{EBCAC2DA-736C-2F4D-8267-2BF4A0A79054}"/>
              </a:ext>
            </a:extLst>
          </p:cNvPr>
          <p:cNvSpPr/>
          <p:nvPr/>
        </p:nvSpPr>
        <p:spPr>
          <a:xfrm>
            <a:off x="5734156" y="5562340"/>
            <a:ext cx="40764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Helvetica" pitchFamily="2" charset="0"/>
              </a:rPr>
              <a:t>Строительные нормы и правила </a:t>
            </a:r>
            <a:br>
              <a:rPr lang="ru-RU" sz="1100" b="1" dirty="0">
                <a:latin typeface="Helvetica" pitchFamily="2" charset="0"/>
              </a:rPr>
            </a:br>
            <a:r>
              <a:rPr lang="ru-RU" sz="1100" b="1" dirty="0">
                <a:latin typeface="Helvetica" pitchFamily="2" charset="0"/>
              </a:rPr>
              <a:t>как правило не ссылаются на стандарты, </a:t>
            </a:r>
            <a:br>
              <a:rPr lang="ru-RU" sz="1100" b="1" dirty="0">
                <a:latin typeface="Helvetica" pitchFamily="2" charset="0"/>
              </a:rPr>
            </a:br>
            <a:r>
              <a:rPr lang="ru-RU" sz="1100" b="1" dirty="0">
                <a:latin typeface="Helvetica" pitchFamily="2" charset="0"/>
              </a:rPr>
              <a:t>а непосредственно их инкорпорируют.</a:t>
            </a:r>
          </a:p>
          <a:p>
            <a:pPr algn="ctr"/>
            <a:r>
              <a:rPr lang="ru-RU" sz="1100" dirty="0">
                <a:latin typeface="Helvetica" pitchFamily="2" charset="0"/>
              </a:rPr>
              <a:t>Причем как китайские, так и других стран </a:t>
            </a:r>
            <a:br>
              <a:rPr lang="ru-RU" sz="1100" dirty="0">
                <a:latin typeface="Helvetica" pitchFamily="2" charset="0"/>
              </a:rPr>
            </a:br>
            <a:r>
              <a:rPr lang="ru-RU" sz="1100" dirty="0">
                <a:latin typeface="Helvetica" pitchFamily="2" charset="0"/>
              </a:rPr>
              <a:t>(Австралии, Японии, Германии, Великобритании, США)</a:t>
            </a:r>
          </a:p>
        </p:txBody>
      </p:sp>
      <p:cxnSp>
        <p:nvCxnSpPr>
          <p:cNvPr id="172" name="Прямая со стрелкой 171">
            <a:extLst>
              <a:ext uri="{FF2B5EF4-FFF2-40B4-BE49-F238E27FC236}">
                <a16:creationId xmlns:a16="http://schemas.microsoft.com/office/drawing/2014/main" id="{8499BBB3-3127-164D-869D-A88CE86C0E65}"/>
              </a:ext>
            </a:extLst>
          </p:cNvPr>
          <p:cNvCxnSpPr>
            <a:cxnSpLocks/>
          </p:cNvCxnSpPr>
          <p:nvPr/>
        </p:nvCxnSpPr>
        <p:spPr>
          <a:xfrm>
            <a:off x="7641430" y="3705680"/>
            <a:ext cx="109359" cy="1937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080866" y="6501059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  <p:sp>
        <p:nvSpPr>
          <p:cNvPr id="47" name="Дуга 46"/>
          <p:cNvSpPr/>
          <p:nvPr/>
        </p:nvSpPr>
        <p:spPr>
          <a:xfrm rot="12267050">
            <a:off x="5341914" y="2274333"/>
            <a:ext cx="1544360" cy="2172711"/>
          </a:xfrm>
          <a:prstGeom prst="arc">
            <a:avLst>
              <a:gd name="adj1" fmla="val 16200000"/>
              <a:gd name="adj2" fmla="val 35963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/>
          <p:cNvSpPr/>
          <p:nvPr/>
        </p:nvSpPr>
        <p:spPr>
          <a:xfrm rot="2177504">
            <a:off x="6001995" y="2787280"/>
            <a:ext cx="1544360" cy="2120432"/>
          </a:xfrm>
          <a:prstGeom prst="arc">
            <a:avLst>
              <a:gd name="adj1" fmla="val 16200000"/>
              <a:gd name="adj2" fmla="val 35963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КИТАЙСКОЙ НАРОДНОЙ РЕСПУБЛИКИ </a:t>
            </a:r>
            <a:endParaRPr lang="ru-RU" sz="2400" dirty="0" smtClean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(31 место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по 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</a:t>
            </a:r>
            <a:r>
              <a:rPr lang="en-US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КИТАЙСКОЙ НАРОДНОЙ РЕСПУБЛИКИ </a:t>
            </a:r>
            <a:endParaRPr lang="ru-RU" sz="2400" dirty="0" smtClean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(31 место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по 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</a:t>
            </a:r>
            <a:r>
              <a:rPr lang="en-US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953226"/>
              </p:ext>
            </p:extLst>
          </p:nvPr>
        </p:nvGraphicFramePr>
        <p:xfrm>
          <a:off x="906086" y="1966405"/>
          <a:ext cx="1096449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975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2202873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2161310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2111432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  <a:gridCol w="3133900">
                  <a:extLst>
                    <a:ext uri="{9D8B030D-6E8A-4147-A177-3AD203B41FA5}">
                      <a16:colId xmlns:a16="http://schemas.microsoft.com/office/drawing/2014/main" val="1880089257"/>
                    </a:ext>
                  </a:extLst>
                </a:gridCol>
              </a:tblGrid>
              <a:tr h="577119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606391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жилья, городского и сельского строительства КНР 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жилья, городского и сельского строительства КНР </a:t>
                      </a:r>
                      <a:endParaRPr lang="en-US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жилья, городского и сельского строительства КНР 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Министерство жилья, городского и сельского строительства КНР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Органы местного самоуправления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Ассоциации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Предприятия и компании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1122261">
                <a:tc>
                  <a:txBody>
                    <a:bodyPr/>
                    <a:lstStyle/>
                    <a:p>
                      <a:pPr algn="ctr"/>
                      <a:endParaRPr lang="ru-RU" sz="1400" b="1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Национальный орган по стандартизации</a:t>
                      </a:r>
                    </a:p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SAC</a:t>
                      </a:r>
                      <a:endParaRPr lang="en-US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Администрация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стандартизации Китая)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Национальный орган по стандартизации</a:t>
                      </a:r>
                    </a:p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Администрация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стандартизации Китая)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Национальный орган по стандартизации</a:t>
                      </a:r>
                    </a:p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Администрация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стандартизации Китая)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Национальный орган по стандартизации</a:t>
                      </a:r>
                    </a:p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Администрация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стандартизации Китая)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508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8A43EA61-C276-B347-AF92-2057F63AB871}"/>
              </a:ext>
            </a:extLst>
          </p:cNvPr>
          <p:cNvCxnSpPr>
            <a:cxnSpLocks/>
          </p:cNvCxnSpPr>
          <p:nvPr/>
        </p:nvCxnSpPr>
        <p:spPr>
          <a:xfrm flipH="1">
            <a:off x="2574298" y="5543161"/>
            <a:ext cx="1" cy="198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НОВОЙ ЗЕЛАНДИИ (ТОП-1 по 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19902FE9-2586-AC47-A6EC-1EA6FF7F1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2514" y="1105170"/>
            <a:ext cx="5400297" cy="3185703"/>
          </a:xfrm>
          <a:prstGeom prst="roundRect">
            <a:avLst>
              <a:gd name="adj" fmla="val 6238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altLang="ru-RU" sz="1200" dirty="0">
              <a:latin typeface="Helvetica" pitchFamily="2" charset="0"/>
            </a:endParaRP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DB90FCF6-64EC-AC49-AB32-326E808F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1937" y="1269455"/>
            <a:ext cx="4304516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Основные НПА, регламентирующие </a:t>
            </a:r>
            <a:b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dirty="0">
                <a:solidFill>
                  <a:schemeClr val="tx2"/>
                </a:solidFill>
                <a:latin typeface="Helvetica" pitchFamily="2" charset="0"/>
              </a:rPr>
              <a:t>строительную отрасль</a:t>
            </a: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F461AC1F-1B7D-9F4B-B056-51AF108DD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310" y="1936133"/>
            <a:ext cx="2252343" cy="80915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Закон о строительстве</a:t>
            </a:r>
          </a:p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(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Building Act 2004)</a:t>
            </a:r>
            <a:endParaRPr lang="ru-RU" alt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B2541229-13D2-9B43-BF43-87794C02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313" y="2900676"/>
            <a:ext cx="2252340" cy="58543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Регламент </a:t>
            </a:r>
            <a:b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о строительных нормах </a:t>
            </a:r>
            <a:b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и правилах (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BR 1992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)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CD8B7494-45A0-5744-9CE7-69F7388675DF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5074482" y="1709227"/>
            <a:ext cx="3126" cy="226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A1D04E77-F176-DE41-8D97-E70F093E032D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>
            <a:off x="5074482" y="2745284"/>
            <a:ext cx="1" cy="155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6">
            <a:extLst>
              <a:ext uri="{FF2B5EF4-FFF2-40B4-BE49-F238E27FC236}">
                <a16:creationId xmlns:a16="http://schemas.microsoft.com/office/drawing/2014/main" id="{CF1C2749-C665-7949-BB20-F864DF5D9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478" y="3641499"/>
            <a:ext cx="2252340" cy="59608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rgbClr val="C00000"/>
              </a:buClr>
            </a:pP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Строительный кодекс</a:t>
            </a:r>
            <a:b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(</a:t>
            </a:r>
            <a:r>
              <a:rPr lang="en-US" altLang="ru-RU" sz="1200" b="1" dirty="0">
                <a:solidFill>
                  <a:schemeClr val="tx2"/>
                </a:solidFill>
                <a:latin typeface="Helvetica" pitchFamily="2" charset="0"/>
              </a:rPr>
              <a:t>NZBC</a:t>
            </a:r>
            <a:r>
              <a:rPr lang="ru-RU" altLang="ru-RU" sz="1200" b="1" dirty="0">
                <a:solidFill>
                  <a:schemeClr val="tx2"/>
                </a:solidFill>
                <a:latin typeface="Helvetica" pitchFamily="2" charset="0"/>
              </a:rPr>
              <a:t>)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74254E8D-EBA7-5C40-9097-D5990357AB77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5063648" y="3487076"/>
            <a:ext cx="10834" cy="154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Таблица 31">
            <a:extLst>
              <a:ext uri="{FF2B5EF4-FFF2-40B4-BE49-F238E27FC236}">
                <a16:creationId xmlns:a16="http://schemas.microsoft.com/office/drawing/2014/main" id="{1D4E1A95-3564-7447-BC70-3A5C4DAF5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53770"/>
              </p:ext>
            </p:extLst>
          </p:nvPr>
        </p:nvGraphicFramePr>
        <p:xfrm>
          <a:off x="8416059" y="1942915"/>
          <a:ext cx="2500890" cy="209789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27705">
                  <a:extLst>
                    <a:ext uri="{9D8B030D-6E8A-4147-A177-3AD203B41FA5}">
                      <a16:colId xmlns:a16="http://schemas.microsoft.com/office/drawing/2014/main" val="2399596174"/>
                    </a:ext>
                  </a:extLst>
                </a:gridCol>
                <a:gridCol w="2173185">
                  <a:extLst>
                    <a:ext uri="{9D8B030D-6E8A-4147-A177-3AD203B41FA5}">
                      <a16:colId xmlns:a16="http://schemas.microsoft.com/office/drawing/2014/main" val="1773122973"/>
                    </a:ext>
                  </a:extLst>
                </a:gridCol>
              </a:tblGrid>
              <a:tr h="1929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Аспекты безопасности</a:t>
                      </a:r>
                      <a:endParaRPr lang="en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73323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Общие положения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685269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2. 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Устойчивость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806017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3.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Пожарная безопасность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220281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4.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Доступность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30833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5.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Защита от влаги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6512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6.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Безопасность пользователей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73435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7.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Инженерные 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системы ( в том числе санитарно-гигиенические требования)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7045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8.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Энергоэффективность</a:t>
                      </a:r>
                      <a:endParaRPr lang="en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047304"/>
                  </a:ext>
                </a:extLst>
              </a:tr>
            </a:tbl>
          </a:graphicData>
        </a:graphic>
      </p:graphicFrame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F997193C-79C7-B441-9746-C49977285DA9}"/>
              </a:ext>
            </a:extLst>
          </p:cNvPr>
          <p:cNvCxnSpPr>
            <a:cxnSpLocks/>
          </p:cNvCxnSpPr>
          <p:nvPr/>
        </p:nvCxnSpPr>
        <p:spPr>
          <a:xfrm flipV="1">
            <a:off x="7526787" y="2831774"/>
            <a:ext cx="672648" cy="439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F8ED1AA0-E835-EC4F-A4BC-468C274F5EB3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2464720" y="4237580"/>
            <a:ext cx="2598928" cy="292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utoShape 6">
            <a:extLst>
              <a:ext uri="{FF2B5EF4-FFF2-40B4-BE49-F238E27FC236}">
                <a16:creationId xmlns:a16="http://schemas.microsoft.com/office/drawing/2014/main" id="{F611F90E-16AF-4541-9905-7C2FF3782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658" y="4545425"/>
            <a:ext cx="2317496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Пособия к </a:t>
            </a:r>
            <a:br>
              <a:rPr lang="ru-RU" sz="12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Строительному кодексу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B0E9DC9C-DB76-934A-87ED-B09358154E59}"/>
              </a:ext>
            </a:extLst>
          </p:cNvPr>
          <p:cNvSpPr/>
          <p:nvPr/>
        </p:nvSpPr>
        <p:spPr>
          <a:xfrm>
            <a:off x="6218548" y="3995645"/>
            <a:ext cx="18726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обязательные требования</a:t>
            </a:r>
            <a:endParaRPr lang="en" sz="1050" dirty="0">
              <a:solidFill>
                <a:schemeClr val="accent1">
                  <a:lumMod val="50000"/>
                </a:schemeClr>
              </a:solidFill>
              <a:latin typeface="Helvetica" pitchFamily="2" charset="0"/>
            </a:endParaRPr>
          </a:p>
        </p:txBody>
      </p: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B128302F-64A0-7542-AA6E-A3A4ED9BF9C3}"/>
              </a:ext>
            </a:extLst>
          </p:cNvPr>
          <p:cNvCxnSpPr>
            <a:cxnSpLocks/>
          </p:cNvCxnSpPr>
          <p:nvPr/>
        </p:nvCxnSpPr>
        <p:spPr>
          <a:xfrm>
            <a:off x="2574298" y="4985197"/>
            <a:ext cx="1" cy="132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utoShape 6">
            <a:extLst>
              <a:ext uri="{FF2B5EF4-FFF2-40B4-BE49-F238E27FC236}">
                <a16:creationId xmlns:a16="http://schemas.microsoft.com/office/drawing/2014/main" id="{A42C5CA1-DCF5-1548-AC72-545ED2A25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308" y="5118168"/>
            <a:ext cx="2272567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Использование </a:t>
            </a:r>
            <a:br>
              <a:rPr lang="ru-RU" sz="11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приемлемых решений</a:t>
            </a:r>
          </a:p>
        </p:txBody>
      </p:sp>
      <p:sp>
        <p:nvSpPr>
          <p:cNvPr id="75" name="AutoShape 6">
            <a:extLst>
              <a:ext uri="{FF2B5EF4-FFF2-40B4-BE49-F238E27FC236}">
                <a16:creationId xmlns:a16="http://schemas.microsoft.com/office/drawing/2014/main" id="{8B1D80AB-0F9D-8B49-82B1-23043E9B9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359" y="5743883"/>
            <a:ext cx="2732310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Одобренные нормы и стандарты на решения и материалы</a:t>
            </a:r>
          </a:p>
        </p:txBody>
      </p:sp>
      <p:sp>
        <p:nvSpPr>
          <p:cNvPr id="77" name="AutoShape 6">
            <a:extLst>
              <a:ext uri="{FF2B5EF4-FFF2-40B4-BE49-F238E27FC236}">
                <a16:creationId xmlns:a16="http://schemas.microsoft.com/office/drawing/2014/main" id="{D8C871EE-60DF-0746-B371-FE35F6874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905" y="4582447"/>
            <a:ext cx="2317496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Альтернативные решения</a:t>
            </a:r>
          </a:p>
        </p:txBody>
      </p: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9A1175BF-987D-E54C-91ED-ED13811E0A65}"/>
              </a:ext>
            </a:extLst>
          </p:cNvPr>
          <p:cNvCxnSpPr>
            <a:cxnSpLocks/>
            <a:stCxn id="19" idx="2"/>
            <a:endCxn id="77" idx="0"/>
          </p:cNvCxnSpPr>
          <p:nvPr/>
        </p:nvCxnSpPr>
        <p:spPr>
          <a:xfrm>
            <a:off x="5063648" y="4237580"/>
            <a:ext cx="2847005" cy="344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>
            <a:extLst>
              <a:ext uri="{FF2B5EF4-FFF2-40B4-BE49-F238E27FC236}">
                <a16:creationId xmlns:a16="http://schemas.microsoft.com/office/drawing/2014/main" id="{5C68474B-5FAB-A041-8F0E-3610CCABBAFC}"/>
              </a:ext>
            </a:extLst>
          </p:cNvPr>
          <p:cNvCxnSpPr>
            <a:cxnSpLocks/>
            <a:endCxn id="86" idx="1"/>
          </p:cNvCxnSpPr>
          <p:nvPr/>
        </p:nvCxnSpPr>
        <p:spPr>
          <a:xfrm>
            <a:off x="3850014" y="4967183"/>
            <a:ext cx="600834" cy="272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utoShape 6">
            <a:extLst>
              <a:ext uri="{FF2B5EF4-FFF2-40B4-BE49-F238E27FC236}">
                <a16:creationId xmlns:a16="http://schemas.microsoft.com/office/drawing/2014/main" id="{4E117518-ACF2-5D47-A868-94DDE7FFB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848" y="5019862"/>
            <a:ext cx="1570524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Методы подтверждения</a:t>
            </a:r>
          </a:p>
        </p:txBody>
      </p:sp>
      <p:sp>
        <p:nvSpPr>
          <p:cNvPr id="91" name="AutoShape 6">
            <a:extLst>
              <a:ext uri="{FF2B5EF4-FFF2-40B4-BE49-F238E27FC236}">
                <a16:creationId xmlns:a16="http://schemas.microsoft.com/office/drawing/2014/main" id="{2E373608-94D6-6F41-99E5-47BC38B24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655" y="5794773"/>
            <a:ext cx="2748712" cy="439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Одобренные нормы и стандарты </a:t>
            </a:r>
            <a:br>
              <a:rPr lang="ru-RU" sz="1100" b="1" dirty="0">
                <a:solidFill>
                  <a:schemeClr val="tx2"/>
                </a:solidFill>
                <a:latin typeface="Helvetica" pitchFamily="2" charset="0"/>
              </a:rPr>
            </a:br>
            <a:r>
              <a:rPr lang="ru-RU" sz="1100" b="1" dirty="0">
                <a:solidFill>
                  <a:schemeClr val="tx2"/>
                </a:solidFill>
                <a:latin typeface="Helvetica" pitchFamily="2" charset="0"/>
              </a:rPr>
              <a:t>на методы испытаний и расчетов</a:t>
            </a:r>
          </a:p>
        </p:txBody>
      </p: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D861BCC1-BA85-FC4C-8404-0241B9BEBEAE}"/>
              </a:ext>
            </a:extLst>
          </p:cNvPr>
          <p:cNvCxnSpPr>
            <a:cxnSpLocks/>
          </p:cNvCxnSpPr>
          <p:nvPr/>
        </p:nvCxnSpPr>
        <p:spPr>
          <a:xfrm>
            <a:off x="5236110" y="5479813"/>
            <a:ext cx="0" cy="298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3666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097653"/>
              </p:ext>
            </p:extLst>
          </p:nvPr>
        </p:nvGraphicFramePr>
        <p:xfrm>
          <a:off x="1782618" y="1808633"/>
          <a:ext cx="81280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endParaRPr lang="ru-RU" sz="14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Департамент по делам жилищного и гражданского строительства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Департамент по делам жилищного и гражданского строительства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Департамент по делам жилищного и гражданского строительства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Новой Зеландии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Новой Зеландии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Новой Зеландии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 </a:t>
            </a:r>
            <a:b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НОВОЙ ЗЕЛАНДИИ (ТОП-1 по 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823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6555170" y="4505876"/>
            <a:ext cx="45719" cy="4701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83730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sp>
      <p:sp>
        <p:nvSpPr>
          <p:cNvPr id="3" name="Полилиния 2"/>
          <p:cNvSpPr/>
          <p:nvPr/>
        </p:nvSpPr>
        <p:spPr>
          <a:xfrm>
            <a:off x="6009334" y="3667962"/>
            <a:ext cx="1319417" cy="837829"/>
          </a:xfrm>
          <a:custGeom>
            <a:avLst/>
            <a:gdLst>
              <a:gd name="connsiteX0" fmla="*/ 0 w 1319417"/>
              <a:gd name="connsiteY0" fmla="*/ 83783 h 837829"/>
              <a:gd name="connsiteX1" fmla="*/ 83783 w 1319417"/>
              <a:gd name="connsiteY1" fmla="*/ 0 h 837829"/>
              <a:gd name="connsiteX2" fmla="*/ 1235634 w 1319417"/>
              <a:gd name="connsiteY2" fmla="*/ 0 h 837829"/>
              <a:gd name="connsiteX3" fmla="*/ 1319417 w 1319417"/>
              <a:gd name="connsiteY3" fmla="*/ 83783 h 837829"/>
              <a:gd name="connsiteX4" fmla="*/ 1319417 w 1319417"/>
              <a:gd name="connsiteY4" fmla="*/ 754046 h 837829"/>
              <a:gd name="connsiteX5" fmla="*/ 1235634 w 1319417"/>
              <a:gd name="connsiteY5" fmla="*/ 837829 h 837829"/>
              <a:gd name="connsiteX6" fmla="*/ 83783 w 1319417"/>
              <a:gd name="connsiteY6" fmla="*/ 837829 h 837829"/>
              <a:gd name="connsiteX7" fmla="*/ 0 w 1319417"/>
              <a:gd name="connsiteY7" fmla="*/ 754046 h 837829"/>
              <a:gd name="connsiteX8" fmla="*/ 0 w 1319417"/>
              <a:gd name="connsiteY8" fmla="*/ 83783 h 83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417" h="837829">
                <a:moveTo>
                  <a:pt x="0" y="83783"/>
                </a:moveTo>
                <a:cubicBezTo>
                  <a:pt x="0" y="37511"/>
                  <a:pt x="37511" y="0"/>
                  <a:pt x="83783" y="0"/>
                </a:cubicBezTo>
                <a:lnTo>
                  <a:pt x="1235634" y="0"/>
                </a:lnTo>
                <a:cubicBezTo>
                  <a:pt x="1281906" y="0"/>
                  <a:pt x="1319417" y="37511"/>
                  <a:pt x="1319417" y="83783"/>
                </a:cubicBezTo>
                <a:lnTo>
                  <a:pt x="1319417" y="754046"/>
                </a:lnTo>
                <a:cubicBezTo>
                  <a:pt x="1319417" y="800318"/>
                  <a:pt x="1281906" y="837829"/>
                  <a:pt x="1235634" y="837829"/>
                </a:cubicBezTo>
                <a:lnTo>
                  <a:pt x="83783" y="837829"/>
                </a:lnTo>
                <a:cubicBezTo>
                  <a:pt x="37511" y="837829"/>
                  <a:pt x="0" y="800318"/>
                  <a:pt x="0" y="754046"/>
                </a:cubicBezTo>
                <a:lnTo>
                  <a:pt x="0" y="83783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Нормативные пособия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2741" y="2218471"/>
            <a:ext cx="36339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Building Act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ru-RU" sz="1100" dirty="0">
                <a:latin typeface="Helvetica" pitchFamily="2" charset="0"/>
              </a:rPr>
              <a:t>(Закон о строительстве) - основным регулирующим законодательным документом в области строительства, в соответствии с которым утверждаются нормативно – правовые акты, включая регулирующие обязательное применение строительных норм и правил.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6326" y="3455461"/>
            <a:ext cx="36339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Building regulations 2010 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(Строительные  нормы 2010) </a:t>
            </a:r>
            <a:r>
              <a:rPr lang="ru-RU" sz="1200" b="1" dirty="0">
                <a:latin typeface="Calibri Light" panose="020F0302020204030204" pitchFamily="34" charset="0"/>
                <a:ea typeface="Calibri" panose="020F0502020204030204" pitchFamily="34" charset="0"/>
              </a:rPr>
              <a:t>- </a:t>
            </a:r>
            <a:r>
              <a:rPr lang="ru-RU" sz="1200" dirty="0">
                <a:latin typeface="Calibri Light" panose="020F0302020204030204" pitchFamily="34" charset="0"/>
                <a:ea typeface="Calibri" panose="020F0502020204030204" pitchFamily="34" charset="0"/>
              </a:rPr>
              <a:t>основополагающие требования к зданиям и сооружениям, которые должны быть выполнены на стадии проектирования, строительства и эксплуатации.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2742" y="4419342"/>
            <a:ext cx="3633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Calibri Light" panose="020F0302020204030204" pitchFamily="34" charset="0"/>
                <a:ea typeface="Calibri" panose="020F0502020204030204" pitchFamily="34" charset="0"/>
              </a:rPr>
              <a:t>Требования к пожарной безопасности указаны в Части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</a:rPr>
              <a:t> B.</a:t>
            </a:r>
          </a:p>
          <a:p>
            <a:pPr algn="just"/>
            <a:r>
              <a:rPr lang="ru-RU" sz="1200" dirty="0">
                <a:latin typeface="Calibri Light" panose="020F0302020204030204" pitchFamily="34" charset="0"/>
                <a:ea typeface="Calibri" panose="020F0502020204030204" pitchFamily="34" charset="0"/>
              </a:rPr>
              <a:t>Санитарно-гигиенические нормы в Части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</a:rPr>
              <a:t> G, M.</a:t>
            </a:r>
          </a:p>
          <a:p>
            <a:pPr algn="just"/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78264" y="3882926"/>
            <a:ext cx="1436166" cy="902647"/>
          </a:xfrm>
          <a:prstGeom prst="roundRect">
            <a:avLst>
              <a:gd name="adj" fmla="val 10000"/>
            </a:avLst>
          </a:prstGeom>
          <a:solidFill>
            <a:schemeClr val="bg1">
              <a:alpha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7914671" y="4057338"/>
            <a:ext cx="1506508" cy="902647"/>
          </a:xfrm>
          <a:custGeom>
            <a:avLst/>
            <a:gdLst>
              <a:gd name="connsiteX0" fmla="*/ 0 w 1338024"/>
              <a:gd name="connsiteY0" fmla="*/ 84965 h 849645"/>
              <a:gd name="connsiteX1" fmla="*/ 84965 w 1338024"/>
              <a:gd name="connsiteY1" fmla="*/ 0 h 849645"/>
              <a:gd name="connsiteX2" fmla="*/ 1253060 w 1338024"/>
              <a:gd name="connsiteY2" fmla="*/ 0 h 849645"/>
              <a:gd name="connsiteX3" fmla="*/ 1338025 w 1338024"/>
              <a:gd name="connsiteY3" fmla="*/ 84965 h 849645"/>
              <a:gd name="connsiteX4" fmla="*/ 1338024 w 1338024"/>
              <a:gd name="connsiteY4" fmla="*/ 764681 h 849645"/>
              <a:gd name="connsiteX5" fmla="*/ 1253059 w 1338024"/>
              <a:gd name="connsiteY5" fmla="*/ 849646 h 849645"/>
              <a:gd name="connsiteX6" fmla="*/ 84965 w 1338024"/>
              <a:gd name="connsiteY6" fmla="*/ 849645 h 849645"/>
              <a:gd name="connsiteX7" fmla="*/ 0 w 1338024"/>
              <a:gd name="connsiteY7" fmla="*/ 764680 h 849645"/>
              <a:gd name="connsiteX8" fmla="*/ 0 w 1338024"/>
              <a:gd name="connsiteY8" fmla="*/ 84965 h 8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024" h="849645">
                <a:moveTo>
                  <a:pt x="0" y="84965"/>
                </a:moveTo>
                <a:cubicBezTo>
                  <a:pt x="0" y="38040"/>
                  <a:pt x="38040" y="0"/>
                  <a:pt x="84965" y="0"/>
                </a:cubicBezTo>
                <a:lnTo>
                  <a:pt x="1253060" y="0"/>
                </a:lnTo>
                <a:cubicBezTo>
                  <a:pt x="1299985" y="0"/>
                  <a:pt x="1338025" y="38040"/>
                  <a:pt x="1338025" y="84965"/>
                </a:cubicBezTo>
                <a:cubicBezTo>
                  <a:pt x="1338025" y="311537"/>
                  <a:pt x="1338024" y="538109"/>
                  <a:pt x="1338024" y="764681"/>
                </a:cubicBezTo>
                <a:cubicBezTo>
                  <a:pt x="1338024" y="811606"/>
                  <a:pt x="1299984" y="849646"/>
                  <a:pt x="1253059" y="849646"/>
                </a:cubicBezTo>
                <a:lnTo>
                  <a:pt x="84965" y="849645"/>
                </a:lnTo>
                <a:cubicBezTo>
                  <a:pt x="38040" y="849645"/>
                  <a:pt x="0" y="811605"/>
                  <a:pt x="0" y="764680"/>
                </a:cubicBezTo>
                <a:lnTo>
                  <a:pt x="0" y="84965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Альтернативные </a:t>
            </a:r>
            <a:r>
              <a:rPr lang="ru-RU" sz="1200" b="1" dirty="0" smtClean="0">
                <a:solidFill>
                  <a:schemeClr val="tx2"/>
                </a:solidFill>
                <a:latin typeface="Helvetica" pitchFamily="2" charset="0"/>
              </a:rPr>
              <a:t>решения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321608" y="3585185"/>
            <a:ext cx="456656" cy="38123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6465113" y="2476884"/>
            <a:ext cx="91440" cy="38373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83730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sp>
      <p:sp>
        <p:nvSpPr>
          <p:cNvPr id="12" name="Скругленный прямоугольник 11"/>
          <p:cNvSpPr/>
          <p:nvPr/>
        </p:nvSpPr>
        <p:spPr>
          <a:xfrm>
            <a:off x="5851124" y="1639054"/>
            <a:ext cx="1319417" cy="837829"/>
          </a:xfrm>
          <a:prstGeom prst="roundRect">
            <a:avLst>
              <a:gd name="adj" fmla="val 1000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олилиния 12"/>
          <p:cNvSpPr/>
          <p:nvPr/>
        </p:nvSpPr>
        <p:spPr>
          <a:xfrm>
            <a:off x="5997726" y="1778326"/>
            <a:ext cx="1319417" cy="837829"/>
          </a:xfrm>
          <a:custGeom>
            <a:avLst/>
            <a:gdLst>
              <a:gd name="connsiteX0" fmla="*/ 0 w 1319417"/>
              <a:gd name="connsiteY0" fmla="*/ 83783 h 837829"/>
              <a:gd name="connsiteX1" fmla="*/ 83783 w 1319417"/>
              <a:gd name="connsiteY1" fmla="*/ 0 h 837829"/>
              <a:gd name="connsiteX2" fmla="*/ 1235634 w 1319417"/>
              <a:gd name="connsiteY2" fmla="*/ 0 h 837829"/>
              <a:gd name="connsiteX3" fmla="*/ 1319417 w 1319417"/>
              <a:gd name="connsiteY3" fmla="*/ 83783 h 837829"/>
              <a:gd name="connsiteX4" fmla="*/ 1319417 w 1319417"/>
              <a:gd name="connsiteY4" fmla="*/ 754046 h 837829"/>
              <a:gd name="connsiteX5" fmla="*/ 1235634 w 1319417"/>
              <a:gd name="connsiteY5" fmla="*/ 837829 h 837829"/>
              <a:gd name="connsiteX6" fmla="*/ 83783 w 1319417"/>
              <a:gd name="connsiteY6" fmla="*/ 837829 h 837829"/>
              <a:gd name="connsiteX7" fmla="*/ 0 w 1319417"/>
              <a:gd name="connsiteY7" fmla="*/ 754046 h 837829"/>
              <a:gd name="connsiteX8" fmla="*/ 0 w 1319417"/>
              <a:gd name="connsiteY8" fmla="*/ 83783 h 83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417" h="837829">
                <a:moveTo>
                  <a:pt x="0" y="83783"/>
                </a:moveTo>
                <a:cubicBezTo>
                  <a:pt x="0" y="37511"/>
                  <a:pt x="37511" y="0"/>
                  <a:pt x="83783" y="0"/>
                </a:cubicBezTo>
                <a:lnTo>
                  <a:pt x="1235634" y="0"/>
                </a:lnTo>
                <a:cubicBezTo>
                  <a:pt x="1281906" y="0"/>
                  <a:pt x="1319417" y="37511"/>
                  <a:pt x="1319417" y="83783"/>
                </a:cubicBezTo>
                <a:lnTo>
                  <a:pt x="1319417" y="754046"/>
                </a:lnTo>
                <a:cubicBezTo>
                  <a:pt x="1319417" y="800318"/>
                  <a:pt x="1281906" y="837829"/>
                  <a:pt x="1235634" y="837829"/>
                </a:cubicBezTo>
                <a:lnTo>
                  <a:pt x="83783" y="837829"/>
                </a:lnTo>
                <a:cubicBezTo>
                  <a:pt x="37511" y="837829"/>
                  <a:pt x="0" y="800318"/>
                  <a:pt x="0" y="754046"/>
                </a:cubicBezTo>
                <a:lnTo>
                  <a:pt x="0" y="83783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Закон о строительстве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Building act </a:t>
            </a: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1984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1124" y="2860614"/>
            <a:ext cx="1319417" cy="837829"/>
          </a:xfrm>
          <a:prstGeom prst="roundRect">
            <a:avLst>
              <a:gd name="adj" fmla="val 1000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олилиния 14"/>
          <p:cNvSpPr/>
          <p:nvPr/>
        </p:nvSpPr>
        <p:spPr>
          <a:xfrm>
            <a:off x="5997726" y="2999886"/>
            <a:ext cx="1319417" cy="837829"/>
          </a:xfrm>
          <a:custGeom>
            <a:avLst/>
            <a:gdLst>
              <a:gd name="connsiteX0" fmla="*/ 0 w 1319417"/>
              <a:gd name="connsiteY0" fmla="*/ 83783 h 837829"/>
              <a:gd name="connsiteX1" fmla="*/ 83783 w 1319417"/>
              <a:gd name="connsiteY1" fmla="*/ 0 h 837829"/>
              <a:gd name="connsiteX2" fmla="*/ 1235634 w 1319417"/>
              <a:gd name="connsiteY2" fmla="*/ 0 h 837829"/>
              <a:gd name="connsiteX3" fmla="*/ 1319417 w 1319417"/>
              <a:gd name="connsiteY3" fmla="*/ 83783 h 837829"/>
              <a:gd name="connsiteX4" fmla="*/ 1319417 w 1319417"/>
              <a:gd name="connsiteY4" fmla="*/ 754046 h 837829"/>
              <a:gd name="connsiteX5" fmla="*/ 1235634 w 1319417"/>
              <a:gd name="connsiteY5" fmla="*/ 837829 h 837829"/>
              <a:gd name="connsiteX6" fmla="*/ 83783 w 1319417"/>
              <a:gd name="connsiteY6" fmla="*/ 837829 h 837829"/>
              <a:gd name="connsiteX7" fmla="*/ 0 w 1319417"/>
              <a:gd name="connsiteY7" fmla="*/ 754046 h 837829"/>
              <a:gd name="connsiteX8" fmla="*/ 0 w 1319417"/>
              <a:gd name="connsiteY8" fmla="*/ 83783 h 83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417" h="837829">
                <a:moveTo>
                  <a:pt x="0" y="83783"/>
                </a:moveTo>
                <a:cubicBezTo>
                  <a:pt x="0" y="37511"/>
                  <a:pt x="37511" y="0"/>
                  <a:pt x="83783" y="0"/>
                </a:cubicBezTo>
                <a:lnTo>
                  <a:pt x="1235634" y="0"/>
                </a:lnTo>
                <a:cubicBezTo>
                  <a:pt x="1281906" y="0"/>
                  <a:pt x="1319417" y="37511"/>
                  <a:pt x="1319417" y="83783"/>
                </a:cubicBezTo>
                <a:lnTo>
                  <a:pt x="1319417" y="754046"/>
                </a:lnTo>
                <a:cubicBezTo>
                  <a:pt x="1319417" y="800318"/>
                  <a:pt x="1281906" y="837829"/>
                  <a:pt x="1235634" y="837829"/>
                </a:cubicBezTo>
                <a:lnTo>
                  <a:pt x="83783" y="837829"/>
                </a:lnTo>
                <a:cubicBezTo>
                  <a:pt x="37511" y="837829"/>
                  <a:pt x="0" y="800318"/>
                  <a:pt x="0" y="754046"/>
                </a:cubicBezTo>
                <a:lnTo>
                  <a:pt x="0" y="83783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Строительные нормы </a:t>
            </a:r>
            <a:r>
              <a:rPr lang="en-US" sz="1200" b="1" dirty="0">
                <a:solidFill>
                  <a:schemeClr val="tx2"/>
                </a:solidFill>
                <a:latin typeface="Helvetica" pitchFamily="2" charset="0"/>
              </a:rPr>
              <a:t>Building regulations</a:t>
            </a: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993261" y="4837827"/>
            <a:ext cx="1319417" cy="837829"/>
          </a:xfrm>
          <a:prstGeom prst="roundRect">
            <a:avLst>
              <a:gd name="adj" fmla="val 1000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олилиния 16"/>
          <p:cNvSpPr/>
          <p:nvPr/>
        </p:nvSpPr>
        <p:spPr>
          <a:xfrm>
            <a:off x="6129668" y="4956638"/>
            <a:ext cx="1319417" cy="837829"/>
          </a:xfrm>
          <a:custGeom>
            <a:avLst/>
            <a:gdLst>
              <a:gd name="connsiteX0" fmla="*/ 0 w 1319417"/>
              <a:gd name="connsiteY0" fmla="*/ 83783 h 837829"/>
              <a:gd name="connsiteX1" fmla="*/ 83783 w 1319417"/>
              <a:gd name="connsiteY1" fmla="*/ 0 h 837829"/>
              <a:gd name="connsiteX2" fmla="*/ 1235634 w 1319417"/>
              <a:gd name="connsiteY2" fmla="*/ 0 h 837829"/>
              <a:gd name="connsiteX3" fmla="*/ 1319417 w 1319417"/>
              <a:gd name="connsiteY3" fmla="*/ 83783 h 837829"/>
              <a:gd name="connsiteX4" fmla="*/ 1319417 w 1319417"/>
              <a:gd name="connsiteY4" fmla="*/ 754046 h 837829"/>
              <a:gd name="connsiteX5" fmla="*/ 1235634 w 1319417"/>
              <a:gd name="connsiteY5" fmla="*/ 837829 h 837829"/>
              <a:gd name="connsiteX6" fmla="*/ 83783 w 1319417"/>
              <a:gd name="connsiteY6" fmla="*/ 837829 h 837829"/>
              <a:gd name="connsiteX7" fmla="*/ 0 w 1319417"/>
              <a:gd name="connsiteY7" fmla="*/ 754046 h 837829"/>
              <a:gd name="connsiteX8" fmla="*/ 0 w 1319417"/>
              <a:gd name="connsiteY8" fmla="*/ 83783 h 83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417" h="837829">
                <a:moveTo>
                  <a:pt x="0" y="83783"/>
                </a:moveTo>
                <a:cubicBezTo>
                  <a:pt x="0" y="37511"/>
                  <a:pt x="37511" y="0"/>
                  <a:pt x="83783" y="0"/>
                </a:cubicBezTo>
                <a:lnTo>
                  <a:pt x="1235634" y="0"/>
                </a:lnTo>
                <a:cubicBezTo>
                  <a:pt x="1281906" y="0"/>
                  <a:pt x="1319417" y="37511"/>
                  <a:pt x="1319417" y="83783"/>
                </a:cubicBezTo>
                <a:lnTo>
                  <a:pt x="1319417" y="754046"/>
                </a:lnTo>
                <a:cubicBezTo>
                  <a:pt x="1319417" y="800318"/>
                  <a:pt x="1281906" y="837829"/>
                  <a:pt x="1235634" y="837829"/>
                </a:cubicBezTo>
                <a:lnTo>
                  <a:pt x="83783" y="837829"/>
                </a:lnTo>
                <a:cubicBezTo>
                  <a:pt x="37511" y="837829"/>
                  <a:pt x="0" y="800318"/>
                  <a:pt x="0" y="754046"/>
                </a:cubicBezTo>
                <a:lnTo>
                  <a:pt x="0" y="83783"/>
                </a:lnTo>
                <a:close/>
              </a:path>
            </a:pathLst>
          </a:cu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28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r>
              <a:rPr lang="ru-RU" sz="1200" b="1" dirty="0">
                <a:solidFill>
                  <a:schemeClr val="tx2"/>
                </a:solidFill>
                <a:latin typeface="Helvetica" pitchFamily="2" charset="0"/>
              </a:rPr>
              <a:t>Одобренные стандарты :</a:t>
            </a:r>
          </a:p>
          <a:p>
            <a:pPr algn="ctr" eaLnBrk="0" hangingPunct="0">
              <a:spcBef>
                <a:spcPts val="600"/>
              </a:spcBef>
              <a:buClr>
                <a:srgbClr val="C00000"/>
              </a:buClr>
            </a:pPr>
            <a:endParaRPr lang="ru-RU" sz="1200" b="1" dirty="0">
              <a:solidFill>
                <a:schemeClr val="tx2"/>
              </a:solidFill>
              <a:latin typeface="Helvetica" pitchFamily="2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6696859" y="4355611"/>
            <a:ext cx="944997" cy="579842"/>
          </a:xfrm>
          <a:custGeom>
            <a:avLst/>
            <a:gdLst>
              <a:gd name="connsiteX0" fmla="*/ 0 w 825060"/>
              <a:gd name="connsiteY0" fmla="*/ 52391 h 523913"/>
              <a:gd name="connsiteX1" fmla="*/ 52391 w 825060"/>
              <a:gd name="connsiteY1" fmla="*/ 0 h 523913"/>
              <a:gd name="connsiteX2" fmla="*/ 772669 w 825060"/>
              <a:gd name="connsiteY2" fmla="*/ 0 h 523913"/>
              <a:gd name="connsiteX3" fmla="*/ 825060 w 825060"/>
              <a:gd name="connsiteY3" fmla="*/ 52391 h 523913"/>
              <a:gd name="connsiteX4" fmla="*/ 825060 w 825060"/>
              <a:gd name="connsiteY4" fmla="*/ 471522 h 523913"/>
              <a:gd name="connsiteX5" fmla="*/ 772669 w 825060"/>
              <a:gd name="connsiteY5" fmla="*/ 523913 h 523913"/>
              <a:gd name="connsiteX6" fmla="*/ 52391 w 825060"/>
              <a:gd name="connsiteY6" fmla="*/ 523913 h 523913"/>
              <a:gd name="connsiteX7" fmla="*/ 0 w 825060"/>
              <a:gd name="connsiteY7" fmla="*/ 471522 h 523913"/>
              <a:gd name="connsiteX8" fmla="*/ 0 w 825060"/>
              <a:gd name="connsiteY8" fmla="*/ 52391 h 52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5060" h="523913">
                <a:moveTo>
                  <a:pt x="0" y="52391"/>
                </a:moveTo>
                <a:cubicBezTo>
                  <a:pt x="0" y="23456"/>
                  <a:pt x="23456" y="0"/>
                  <a:pt x="52391" y="0"/>
                </a:cubicBezTo>
                <a:lnTo>
                  <a:pt x="772669" y="0"/>
                </a:lnTo>
                <a:cubicBezTo>
                  <a:pt x="801604" y="0"/>
                  <a:pt x="825060" y="23456"/>
                  <a:pt x="825060" y="52391"/>
                </a:cubicBezTo>
                <a:lnTo>
                  <a:pt x="825060" y="471522"/>
                </a:lnTo>
                <a:cubicBezTo>
                  <a:pt x="825060" y="500457"/>
                  <a:pt x="801604" y="523913"/>
                  <a:pt x="772669" y="523913"/>
                </a:cubicBezTo>
                <a:lnTo>
                  <a:pt x="52391" y="523913"/>
                </a:lnTo>
                <a:cubicBezTo>
                  <a:pt x="23456" y="523913"/>
                  <a:pt x="0" y="500457"/>
                  <a:pt x="0" y="471522"/>
                </a:cubicBezTo>
                <a:lnTo>
                  <a:pt x="0" y="52391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36000"/>
            <a:r>
              <a:rPr lang="ru-RU" sz="800" dirty="0" smtClean="0">
                <a:latin typeface="+mj-lt"/>
              </a:rPr>
              <a:t>1.</a:t>
            </a:r>
            <a:r>
              <a:rPr lang="en-US" sz="800" dirty="0" smtClean="0">
                <a:latin typeface="+mj-lt"/>
              </a:rPr>
              <a:t>Annex </a:t>
            </a:r>
            <a:r>
              <a:rPr lang="en-US" sz="800" dirty="0">
                <a:latin typeface="+mj-lt"/>
              </a:rPr>
              <a:t>A</a:t>
            </a:r>
            <a:endParaRPr lang="ru-RU" sz="800" dirty="0">
              <a:latin typeface="+mj-lt"/>
            </a:endParaRPr>
          </a:p>
          <a:p>
            <a:pPr marL="36000"/>
            <a:r>
              <a:rPr lang="ru-RU" sz="800" dirty="0" smtClean="0">
                <a:latin typeface="+mj-lt"/>
              </a:rPr>
              <a:t>2.</a:t>
            </a:r>
            <a:r>
              <a:rPr lang="en-US" sz="800" dirty="0" smtClean="0">
                <a:latin typeface="+mj-lt"/>
              </a:rPr>
              <a:t>Annex </a:t>
            </a:r>
            <a:r>
              <a:rPr lang="en-US" sz="800" dirty="0">
                <a:latin typeface="+mj-lt"/>
              </a:rPr>
              <a:t>B</a:t>
            </a:r>
          </a:p>
          <a:p>
            <a:pPr marL="36000"/>
            <a:endParaRPr lang="ru-RU" sz="800" dirty="0" smtClean="0">
              <a:latin typeface="+mj-lt"/>
            </a:endParaRPr>
          </a:p>
          <a:p>
            <a:pPr marL="36000"/>
            <a:r>
              <a:rPr lang="ru-RU" sz="800" dirty="0" smtClean="0">
                <a:latin typeface="+mj-lt"/>
              </a:rPr>
              <a:t>16…</a:t>
            </a:r>
            <a:endParaRPr lang="ru-RU" sz="800" dirty="0">
              <a:latin typeface="+mj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863441" y="5613274"/>
            <a:ext cx="916904" cy="703142"/>
          </a:xfrm>
          <a:prstGeom prst="roundRect">
            <a:avLst>
              <a:gd name="adj" fmla="val 1000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36000">
              <a:buFont typeface="Arial" panose="020B0604020202020204" pitchFamily="34" charset="0"/>
              <a:buChar char="•"/>
            </a:pPr>
            <a:r>
              <a:rPr lang="en-US" sz="800" dirty="0">
                <a:latin typeface="+mj-lt"/>
              </a:rPr>
              <a:t>BS EN 13670</a:t>
            </a:r>
          </a:p>
          <a:p>
            <a:pPr marL="36000">
              <a:buFont typeface="Arial" panose="020B0604020202020204" pitchFamily="34" charset="0"/>
              <a:buChar char="•"/>
            </a:pPr>
            <a:r>
              <a:rPr lang="en-US" sz="800" dirty="0"/>
              <a:t>BSI PD 6687</a:t>
            </a:r>
            <a:endParaRPr lang="ru-RU" sz="800" dirty="0"/>
          </a:p>
          <a:p>
            <a:pPr marL="36000">
              <a:buFont typeface="Arial" panose="020B0604020202020204" pitchFamily="34" charset="0"/>
              <a:buChar char="•"/>
            </a:pPr>
            <a:r>
              <a:rPr lang="en-US" sz="800" dirty="0"/>
              <a:t>BS EN 13501-2 </a:t>
            </a:r>
          </a:p>
          <a:p>
            <a:pPr marL="36000">
              <a:buFont typeface="Arial" panose="020B0604020202020204" pitchFamily="34" charset="0"/>
              <a:buChar char="•"/>
            </a:pPr>
            <a:r>
              <a:rPr lang="en-US" sz="800" dirty="0"/>
              <a:t>BS EN 13501-2</a:t>
            </a:r>
            <a:endParaRPr lang="ru-RU" sz="800" dirty="0"/>
          </a:p>
          <a:p>
            <a:pPr marL="36000">
              <a:buFont typeface="Arial" panose="020B0604020202020204" pitchFamily="34" charset="0"/>
              <a:buChar char="•"/>
            </a:pPr>
            <a:r>
              <a:rPr lang="ru-RU" sz="800" dirty="0"/>
              <a:t>…….</a:t>
            </a:r>
            <a:r>
              <a:rPr lang="en-US" sz="800" dirty="0"/>
              <a:t>  </a:t>
            </a:r>
            <a:endParaRPr lang="ru-RU" sz="800" dirty="0"/>
          </a:p>
          <a:p>
            <a:r>
              <a:rPr lang="en-US" sz="800" dirty="0">
                <a:latin typeface="+mj-lt"/>
              </a:rPr>
              <a:t> </a:t>
            </a:r>
            <a:endParaRPr lang="ru-RU" sz="800" dirty="0"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</a:t>
            </a:r>
            <a:endParaRPr lang="ru-RU" sz="2400" dirty="0" smtClean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СОЕДИНЕННОЕ КОРОЛЕВСТВО ВЕЛИКОБРИТАНИИ И СЕВЕРНОЙ ИРЛАНДИИ</a:t>
            </a:r>
          </a:p>
          <a:p>
            <a:pPr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(8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место по 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</a:t>
            </a:r>
            <a:r>
              <a:rPr lang="en-US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212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14997D-7F38-46A4-919B-FB2F30408DB2}"/>
              </a:ext>
            </a:extLst>
          </p:cNvPr>
          <p:cNvSpPr/>
          <p:nvPr/>
        </p:nvSpPr>
        <p:spPr>
          <a:xfrm>
            <a:off x="217712" y="188098"/>
            <a:ext cx="11756572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СИСТЕМА ТЕХНИЧЕСКОГО РЕГУЛИРОВАНИЯ В СТРОИТЕЛЬСТВЕ</a:t>
            </a:r>
            <a:endParaRPr lang="ru-RU" sz="2400" dirty="0" smtClean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СОЕДИНЕННОЕ КОРОЛЕВСТВО ВЕЛИКОБРИТАНИИ И СЕВЕРНОЙ ИРЛАНДИИ</a:t>
            </a:r>
          </a:p>
          <a:p>
            <a:pPr algn="ctr">
              <a:defRPr/>
            </a:pPr>
            <a:r>
              <a:rPr lang="ru-RU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(8место </a:t>
            </a:r>
            <a:r>
              <a:rPr lang="ru-RU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по совокупному рейтингу </a:t>
            </a:r>
            <a:r>
              <a:rPr lang="en-US" sz="2400" dirty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Doing Business 2020</a:t>
            </a:r>
            <a:r>
              <a:rPr lang="en-US" sz="2400" dirty="0" smtClean="0">
                <a:solidFill>
                  <a:prstClr val="white"/>
                </a:solidFill>
                <a:latin typeface="Helvetica" pitchFamily="2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white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4364" y="6234545"/>
            <a:ext cx="68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2811" y="6449988"/>
            <a:ext cx="426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*Информация из открытых источников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445015"/>
              </p:ext>
            </p:extLst>
          </p:nvPr>
        </p:nvGraphicFramePr>
        <p:xfrm>
          <a:off x="2189940" y="1763149"/>
          <a:ext cx="8128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73679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1619806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09025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226253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88055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строительства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пожарной безопасности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Нормы и пособия в области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санитарно-гигиенических требований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Стандарты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Разрабатывает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Совет по нормированию в строительном секторе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(BRAC)</a:t>
                      </a:r>
                      <a:endParaRPr lang="ru-RU" sz="1400" b="0" i="0" u="none" strike="noStrike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Совет по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нормированию в строительном секторе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Совет по нормированию в строительном секторе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Технические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комитеты</a:t>
                      </a:r>
                      <a:endParaRPr lang="ru-RU" sz="14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4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Утверждает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Великобритании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Великобритании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Правительство Великобритании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Британский Институт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Стандартов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1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195383</TotalTime>
  <Words>2501</Words>
  <Application>Microsoft Office PowerPoint</Application>
  <PresentationFormat>Широкоэкранный</PresentationFormat>
  <Paragraphs>543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1" baseType="lpstr">
      <vt:lpstr>Gungsuh</vt:lpstr>
      <vt:lpstr>Arial</vt:lpstr>
      <vt:lpstr>Arial Narrow</vt:lpstr>
      <vt:lpstr>Calibri</vt:lpstr>
      <vt:lpstr>Calibri Light</vt:lpstr>
      <vt:lpstr>David</vt:lpstr>
      <vt:lpstr>Helvetica</vt:lpstr>
      <vt:lpstr>Sylfaen</vt:lpstr>
      <vt:lpstr>Times New Roman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по исключению процедур</dc:title>
  <dc:creator>Ali.Yandiev</dc:creator>
  <cp:lastModifiedBy>Александра Чальцева</cp:lastModifiedBy>
  <cp:revision>1195</cp:revision>
  <cp:lastPrinted>2020-03-10T14:36:19Z</cp:lastPrinted>
  <dcterms:created xsi:type="dcterms:W3CDTF">2014-11-20T12:09:34Z</dcterms:created>
  <dcterms:modified xsi:type="dcterms:W3CDTF">2020-03-13T13:21:35Z</dcterms:modified>
</cp:coreProperties>
</file>