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77" r:id="rId2"/>
    <p:sldId id="271" r:id="rId3"/>
    <p:sldId id="272" r:id="rId4"/>
    <p:sldId id="273" r:id="rId5"/>
    <p:sldId id="275" r:id="rId6"/>
    <p:sldId id="276" r:id="rId7"/>
    <p:sldId id="274" r:id="rId8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8C09D-319D-413D-BA2B-208F0BE15CF7}" type="datetimeFigureOut">
              <a:rPr lang="ru-RU" smtClean="0"/>
              <a:t>20.09.2018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DE700-9AFB-4449-B43C-DC61C90D97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14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B7E7D-5F19-40B5-97E9-857D383B90B3}" type="datetime1">
              <a:rPr lang="ru-RU" smtClean="0"/>
              <a:t>20.09.2018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262A9-D38A-4F8F-BE71-C5A6C369F65A}" type="datetime1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4DF2-4DE4-486D-9BF9-D84353204257}" type="datetime1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60C4-FE4F-4E35-ABC0-3EB235F932B8}" type="datetime1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7E03C-67A2-473D-BA2D-510FC1413B1E}" type="datetime1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88E1-0EDA-430A-A8BA-DCD562642A6E}" type="datetime1">
              <a:rPr lang="ru-RU" smtClean="0"/>
              <a:t>20.09.2018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E6FB-B1EA-4045-A2CA-DE2A415E2E97}" type="datetime1">
              <a:rPr lang="ru-RU" smtClean="0"/>
              <a:t>20.09.2018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9ED3-53E9-4455-8F7E-8B4C49507B68}" type="datetime1">
              <a:rPr lang="ru-RU" smtClean="0"/>
              <a:t>20.09.2018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C8E1-9BBF-422C-82E8-0DF6AAD64D2E}" type="datetime1">
              <a:rPr lang="ru-RU" smtClean="0"/>
              <a:t>20.09.2018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9DF8-6EDB-47C4-ACDD-FEAB03AF8EE3}" type="datetime1">
              <a:rPr lang="ru-RU" smtClean="0"/>
              <a:t>20.09.2018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C1F4-F645-45F4-A61A-41FB7C9E0BDE}" type="datetime1">
              <a:rPr lang="ru-RU" smtClean="0"/>
              <a:t>20.09.2018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9297D3-F778-42B6-8E7E-36D1B8D62BAD}" type="datetime1">
              <a:rPr lang="ru-RU" smtClean="0"/>
              <a:t>20.09.2018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9939237-A3F3-4956-88C5-B5E75BC6BB1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dirty="0" smtClean="0">
                <a:solidFill>
                  <a:srgbClr val="FF0000"/>
                </a:solidFill>
              </a:rPr>
              <a:t>Системы добровольной сертификации в области железнодорожного транспорта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r>
              <a:rPr lang="ru-RU" sz="1700" b="1" dirty="0" smtClean="0"/>
              <a:t>В Реестре добровольных систем сертификации </a:t>
            </a:r>
            <a:r>
              <a:rPr lang="ru-RU" sz="1700" b="1" dirty="0" err="1" smtClean="0"/>
              <a:t>Росстандарта</a:t>
            </a:r>
            <a:r>
              <a:rPr lang="ru-RU" sz="1700" b="1" dirty="0" smtClean="0"/>
              <a:t> зарегистрированы 8 специализированных систем: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700" dirty="0" smtClean="0"/>
              <a:t>Система добровольной сертификации на железнодорожном транспорте Российской Федерации (Федеральное агентство железнодорожного транспорта, Москва, 22.06.2005)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700" dirty="0" smtClean="0"/>
              <a:t>Система добровольной сертификации железнодорожного транспорта и транспортного строительства (ООО «Новый Регистр», Москва, 27.05.2011)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700" dirty="0" smtClean="0"/>
              <a:t>Система добровольной сертификации Объединения производителей железнодорожной техники (НП «ОПЖТ», Москва, 06.03.2008)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700" dirty="0" smtClean="0"/>
              <a:t>Система добровольной сертификации "Железнодорожный регистр» (ООО «</a:t>
            </a:r>
            <a:r>
              <a:rPr lang="ru-RU" sz="1700" dirty="0" err="1" smtClean="0"/>
              <a:t>ТрансЭкспертГрупп</a:t>
            </a:r>
            <a:r>
              <a:rPr lang="ru-RU" sz="1700" dirty="0" smtClean="0"/>
              <a:t>», Москва, 09.09.2013)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/>
              <a:t>Система добровольной сертификации на федеральном железнодорожном транспорте (ООО "Центр сертификации и экспертизы" , Красноярск, 22.10.2010)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/>
              <a:t>Система добровольной сертификации на железнодорожном транспорте необщего пользования в Российской Федерации (Ассоциация «</a:t>
            </a:r>
            <a:r>
              <a:rPr lang="ru-RU" sz="1800" dirty="0" err="1" smtClean="0"/>
              <a:t>Промжелдортранс</a:t>
            </a:r>
            <a:r>
              <a:rPr lang="ru-RU" sz="1800" dirty="0" smtClean="0"/>
              <a:t>», Москва, 03.09.2009)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/>
              <a:t>Система добровольной сертификации </a:t>
            </a:r>
            <a:r>
              <a:rPr lang="ru-RU" sz="1800" dirty="0" smtClean="0"/>
              <a:t>«РОСТРАНССЕРТИФИКАЦИЯ» (</a:t>
            </a:r>
            <a:r>
              <a:rPr lang="ru-RU" sz="1800" dirty="0"/>
              <a:t>ООО </a:t>
            </a:r>
            <a:r>
              <a:rPr lang="ru-RU" sz="1800" dirty="0" smtClean="0"/>
              <a:t>«Центральный </a:t>
            </a:r>
            <a:r>
              <a:rPr lang="ru-RU" sz="1800" dirty="0"/>
              <a:t>орган сертификации на железнодорожном </a:t>
            </a:r>
            <a:r>
              <a:rPr lang="ru-RU" sz="1800" dirty="0" smtClean="0"/>
              <a:t>транспорте», Москва, 29.09.2010)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/>
              <a:t>Система добровольной сертификации </a:t>
            </a:r>
            <a:r>
              <a:rPr lang="ru-RU" sz="1800" dirty="0" smtClean="0"/>
              <a:t>«Стандарты </a:t>
            </a:r>
            <a:r>
              <a:rPr lang="ru-RU" sz="1800" dirty="0"/>
              <a:t>качества на железнодорожном </a:t>
            </a:r>
            <a:r>
              <a:rPr lang="ru-RU" sz="1800" dirty="0" smtClean="0"/>
              <a:t>транспорте» (</a:t>
            </a:r>
            <a:r>
              <a:rPr lang="ru-RU" sz="1800" dirty="0"/>
              <a:t>АНО "Общество инженеров тяги" </a:t>
            </a:r>
            <a:r>
              <a:rPr lang="ru-RU" sz="1800" dirty="0" smtClean="0"/>
              <a:t>, Подольск, 01.04.2015)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1700" b="1" dirty="0"/>
              <a:t>В Реестре </a:t>
            </a:r>
            <a:r>
              <a:rPr lang="ru-RU" sz="1700" b="1" dirty="0" smtClean="0"/>
              <a:t>добровольных </a:t>
            </a:r>
            <a:r>
              <a:rPr lang="ru-RU" sz="1700" b="1" dirty="0"/>
              <a:t>систем сертификации </a:t>
            </a:r>
            <a:r>
              <a:rPr lang="ru-RU" sz="1700" b="1" dirty="0" err="1"/>
              <a:t>Росстандарта</a:t>
            </a:r>
            <a:r>
              <a:rPr lang="ru-RU" sz="1700" b="1" dirty="0"/>
              <a:t> зарегистрированы </a:t>
            </a:r>
            <a:r>
              <a:rPr lang="ru-RU" sz="1700" b="1" dirty="0" smtClean="0"/>
              <a:t>также свыше 15 общих систем сертификации – СМК, СЭМ, Охрана труда и др., относящихся к железнодорожному транспорту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04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dirty="0" smtClean="0">
                <a:solidFill>
                  <a:srgbClr val="FF0000"/>
                </a:solidFill>
              </a:rPr>
              <a:t>Общие сведения о Системе добровольной сертификации Объединения производителей железнодорожной техники 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(СДС ОПЖТ)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СДС ОПЖТ образована НП «ОПЖТ» по решению Общего собрания.</a:t>
            </a:r>
          </a:p>
          <a:p>
            <a:r>
              <a:rPr lang="ru-RU" sz="1800" dirty="0" smtClean="0"/>
              <a:t>СДС </a:t>
            </a:r>
            <a:r>
              <a:rPr lang="ru-RU" sz="1800" dirty="0"/>
              <a:t>ОПЖТ </a:t>
            </a:r>
            <a:r>
              <a:rPr lang="ru-RU" sz="1800" dirty="0" smtClean="0"/>
              <a:t>зарегистрирована </a:t>
            </a:r>
            <a:r>
              <a:rPr lang="ru-RU" sz="1800" dirty="0" err="1" smtClean="0"/>
              <a:t>Ростехрегулированием</a:t>
            </a:r>
            <a:r>
              <a:rPr lang="ru-RU" sz="1800" dirty="0" smtClean="0"/>
              <a:t> </a:t>
            </a:r>
            <a:r>
              <a:rPr lang="ru-RU" sz="1800" dirty="0"/>
              <a:t>06.03.2008., рег. № РОСС RU.И486.04ЖО00 .</a:t>
            </a:r>
            <a:endParaRPr lang="ru-RU" sz="1800" dirty="0" smtClean="0"/>
          </a:p>
          <a:p>
            <a:r>
              <a:rPr lang="ru-RU" sz="1800" dirty="0" smtClean="0"/>
              <a:t>Центральный орган СДС ОПЖТ – Исполнительная дирекция НП «ОПЖТ», руководитель Системы – вице-президент В.А. Матюшин.</a:t>
            </a:r>
          </a:p>
          <a:p>
            <a:r>
              <a:rPr lang="ru-RU" sz="1800" dirty="0" smtClean="0"/>
              <a:t>В СДС ОПЖТ аккредитовано 3 органа по сертификации продукции, услуг, систем менеджмента и производств (на базе ООО «ЦТК»), 25 испытательных центров, 3 экспертных центра (в том числе ЭЦ по инспекторскому и приемочному контролю вагонов и их комплектующих), 65 экспертов по сертификации.</a:t>
            </a:r>
          </a:p>
          <a:p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 СДС ОПЖТ разработано 9 правил Системы (П СДС ОПЖТ) и 8 стандартов Системы (СТ СДС ОПЖТ)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В 2017 году подготовлены изменения в Правила СДС ОПЖТ, обеспечивающие возможность включения в Систему органов по сертификации внешних организаций, и начаты работы по интеграции СДС ОПЖТ с Национальной системой сертификации </a:t>
            </a:r>
            <a:r>
              <a:rPr lang="ru-RU" sz="1800" dirty="0" err="1" smtClean="0"/>
              <a:t>Росстандарта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21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801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 smtClean="0"/>
              <a:t>Структура Системы сертификации добровольной сертификации Объединения производителей железнодорожной техники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452475" y="1700808"/>
            <a:ext cx="40496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НП «ОПЖТ»</a:t>
            </a:r>
          </a:p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156 организаций, 90 % производства железнодорожной техники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1700808"/>
            <a:ext cx="4104456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97642" y="2708920"/>
            <a:ext cx="4104456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267744" y="20701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425058" y="2708920"/>
            <a:ext cx="404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Центральный орган СДС ОПЖТ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3356992"/>
            <a:ext cx="4104456" cy="43204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10984" y="3388350"/>
            <a:ext cx="4049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ООО «Центр Технической Компетенции»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3568" y="4005063"/>
            <a:ext cx="1768907" cy="80079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83568" y="4067199"/>
            <a:ext cx="1714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ОС технических средств ж/д транспорта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55777" y="4002669"/>
            <a:ext cx="1368152" cy="7697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583192" y="4033736"/>
            <a:ext cx="12687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ОС услуг ж/д транспорта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76532" y="4002668"/>
            <a:ext cx="1368152" cy="7697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076532" y="4018201"/>
            <a:ext cx="1431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ОС систем менеджмента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300192" y="4087321"/>
            <a:ext cx="1368152" cy="7697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6156176" y="3933056"/>
            <a:ext cx="0" cy="720080"/>
          </a:xfrm>
          <a:prstGeom prst="lin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156176" y="3933056"/>
            <a:ext cx="1296144" cy="0"/>
          </a:xfrm>
          <a:prstGeom prst="lin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156176" y="4653136"/>
            <a:ext cx="144016" cy="0"/>
          </a:xfrm>
          <a:prstGeom prst="lin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429610" y="5090064"/>
            <a:ext cx="0" cy="154265"/>
          </a:xfrm>
          <a:prstGeom prst="lin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6012160" y="3752106"/>
            <a:ext cx="0" cy="720080"/>
          </a:xfrm>
          <a:prstGeom prst="lin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012160" y="3752106"/>
            <a:ext cx="1296144" cy="0"/>
          </a:xfrm>
          <a:prstGeom prst="lin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308304" y="3752106"/>
            <a:ext cx="0" cy="154265"/>
          </a:xfrm>
          <a:prstGeom prst="lin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012160" y="4472186"/>
            <a:ext cx="144016" cy="0"/>
          </a:xfrm>
          <a:prstGeom prst="lin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4" name="TextBox 33"/>
          <p:cNvSpPr txBox="1"/>
          <p:nvPr/>
        </p:nvSpPr>
        <p:spPr>
          <a:xfrm>
            <a:off x="6228184" y="421057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Органы по сертификации</a:t>
            </a:r>
            <a:endParaRPr lang="ru-RU" sz="1400" b="1" dirty="0">
              <a:solidFill>
                <a:srgbClr val="0070C0"/>
              </a:solidFill>
            </a:endParaRPr>
          </a:p>
        </p:txBody>
      </p:sp>
      <p:cxnSp>
        <p:nvCxnSpPr>
          <p:cNvPr id="36" name="Прямая со стрелкой 35"/>
          <p:cNvCxnSpPr>
            <a:endCxn id="10" idx="0"/>
          </p:cNvCxnSpPr>
          <p:nvPr/>
        </p:nvCxnSpPr>
        <p:spPr>
          <a:xfrm>
            <a:off x="4449870" y="2439472"/>
            <a:ext cx="0" cy="2694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8" idx="2"/>
          </p:cNvCxnSpPr>
          <p:nvPr/>
        </p:nvCxnSpPr>
        <p:spPr>
          <a:xfrm flipH="1">
            <a:off x="2735796" y="3140968"/>
            <a:ext cx="1714074" cy="21602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8" idx="2"/>
          </p:cNvCxnSpPr>
          <p:nvPr/>
        </p:nvCxnSpPr>
        <p:spPr>
          <a:xfrm>
            <a:off x="4449870" y="3140968"/>
            <a:ext cx="2210362" cy="6111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13" idx="0"/>
          </p:cNvCxnSpPr>
          <p:nvPr/>
        </p:nvCxnSpPr>
        <p:spPr>
          <a:xfrm>
            <a:off x="1568022" y="3789040"/>
            <a:ext cx="0" cy="216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3131840" y="3786645"/>
            <a:ext cx="0" cy="216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4644008" y="3794165"/>
            <a:ext cx="0" cy="2160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1278557" y="5229200"/>
            <a:ext cx="1584176" cy="7697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5652120" y="5220054"/>
            <a:ext cx="1368152" cy="7697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1278556" y="5343309"/>
            <a:ext cx="16372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B050"/>
                </a:solidFill>
              </a:rPr>
              <a:t>Испытательные центры (25 ИЦ)</a:t>
            </a:r>
            <a:endParaRPr lang="ru-RU" sz="1400" b="1" dirty="0">
              <a:solidFill>
                <a:srgbClr val="00B05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55051" y="5343309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Эксперты</a:t>
            </a:r>
          </a:p>
          <a:p>
            <a:pPr algn="ctr"/>
            <a:r>
              <a:rPr lang="ru-RU" sz="1400" b="1" dirty="0" smtClean="0">
                <a:solidFill>
                  <a:srgbClr val="7030A0"/>
                </a:solidFill>
              </a:rPr>
              <a:t>(65 экспертов)</a:t>
            </a:r>
            <a:endParaRPr lang="ru-RU" sz="1400" b="1" dirty="0">
              <a:solidFill>
                <a:srgbClr val="7030A0"/>
              </a:solidFill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1134540" y="5866529"/>
            <a:ext cx="144016" cy="0"/>
          </a:xfrm>
          <a:prstGeom prst="lin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1152309" y="5085184"/>
            <a:ext cx="0" cy="772053"/>
          </a:xfrm>
          <a:prstGeom prst="lin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134540" y="5085184"/>
            <a:ext cx="1296144" cy="0"/>
          </a:xfrm>
          <a:prstGeom prst="lin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1008293" y="5770171"/>
            <a:ext cx="144016" cy="0"/>
          </a:xfrm>
          <a:prstGeom prst="lin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 flipV="1">
            <a:off x="990524" y="4941168"/>
            <a:ext cx="7321" cy="836589"/>
          </a:xfrm>
          <a:prstGeom prst="lin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971600" y="4941168"/>
            <a:ext cx="1296144" cy="0"/>
          </a:xfrm>
          <a:prstGeom prst="lin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256304" y="4941168"/>
            <a:ext cx="0" cy="154265"/>
          </a:xfrm>
          <a:prstGeom prst="lin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5543345" y="5909050"/>
            <a:ext cx="144016" cy="0"/>
          </a:xfrm>
          <a:prstGeom prst="lin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5511094" y="5095433"/>
            <a:ext cx="0" cy="832588"/>
          </a:xfrm>
          <a:prstGeom prst="lin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5508104" y="5095433"/>
            <a:ext cx="1296144" cy="0"/>
          </a:xfrm>
          <a:prstGeom prst="lin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6804248" y="5095433"/>
            <a:ext cx="0" cy="154265"/>
          </a:xfrm>
          <a:prstGeom prst="lin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5364088" y="5799135"/>
            <a:ext cx="144016" cy="0"/>
          </a:xfrm>
          <a:prstGeom prst="lin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 flipV="1">
            <a:off x="5364088" y="4971210"/>
            <a:ext cx="7321" cy="836589"/>
          </a:xfrm>
          <a:prstGeom prst="lin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5364088" y="4974618"/>
            <a:ext cx="1296144" cy="0"/>
          </a:xfrm>
          <a:prstGeom prst="lin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660232" y="4974618"/>
            <a:ext cx="0" cy="154265"/>
          </a:xfrm>
          <a:prstGeom prst="lin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7453375" y="3957881"/>
            <a:ext cx="0" cy="154265"/>
          </a:xfrm>
          <a:prstGeom prst="lin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23488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dirty="0" smtClean="0">
                <a:solidFill>
                  <a:srgbClr val="FF0000"/>
                </a:solidFill>
              </a:rPr>
              <a:t>Результаты работы Системы </a:t>
            </a:r>
            <a:r>
              <a:rPr lang="ru-RU" sz="2000" dirty="0">
                <a:solidFill>
                  <a:srgbClr val="FF0000"/>
                </a:solidFill>
              </a:rPr>
              <a:t>добровольной сертификации Объединения производителей железнодорожной техники </a:t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>
                <a:solidFill>
                  <a:srgbClr val="FF0000"/>
                </a:solidFill>
              </a:rPr>
              <a:t>(СДС ОПЖТ)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lvl="0"/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Органами по сертификации СДС ОПЖТ выдано: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345 сертификатов соответствия на технические средства железнодорожного транспорта.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298 сертификатов соответствия на услуги при перевозке пассажиров и грузов.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22 сертификата соответствия на системы менеджмента и производство, в том числе по ремонту</a:t>
            </a:r>
          </a:p>
          <a:p>
            <a:pPr lvl="0"/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 национальной системе аккредитации аккредитован единый орган по сертификации, область аккредитации которого включает области аккредитации органов по сертификации продукции, услуг, систем менеджмента и производств, аккредитованных в СДС ОПЖТ</a:t>
            </a:r>
          </a:p>
          <a:p>
            <a:pPr lvl="0"/>
            <a:r>
              <a:rPr lang="ru-RU" sz="1800" dirty="0">
                <a:solidFill>
                  <a:prstClr val="black">
                    <a:lumMod val="50000"/>
                    <a:lumOff val="50000"/>
                  </a:prstClr>
                </a:solidFill>
              </a:rPr>
              <a:t>В национальной системе аккредитации </a:t>
            </a:r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аккредитованы 25 испытательных центра (лаборатории), аккредитованных в СДС ОПЖТ </a:t>
            </a:r>
            <a:endParaRPr lang="ru-RU" sz="18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dirty="0" smtClean="0">
                <a:solidFill>
                  <a:srgbClr val="FF0000"/>
                </a:solidFill>
              </a:rPr>
              <a:t>Доступная и потребная информация о Национальной системе сертификации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Имеющаяся на сайте </a:t>
            </a:r>
            <a:r>
              <a:rPr lang="ru-RU" b="1" dirty="0" err="1" smtClean="0">
                <a:solidFill>
                  <a:srgbClr val="0070C0"/>
                </a:solidFill>
              </a:rPr>
              <a:t>Росстандарта</a:t>
            </a:r>
            <a:r>
              <a:rPr lang="ru-RU" b="1" dirty="0" smtClean="0">
                <a:solidFill>
                  <a:srgbClr val="0070C0"/>
                </a:solidFill>
              </a:rPr>
              <a:t> информация</a:t>
            </a:r>
          </a:p>
          <a:p>
            <a:r>
              <a:rPr lang="ru-RU" dirty="0" smtClean="0"/>
              <a:t>Приказ </a:t>
            </a:r>
            <a:r>
              <a:rPr lang="ru-RU" dirty="0" err="1" smtClean="0"/>
              <a:t>Росстандарта</a:t>
            </a:r>
            <a:r>
              <a:rPr lang="ru-RU" dirty="0" smtClean="0"/>
              <a:t> «О формировании Руководящего комитета системы добровольной сертификации «Национальная система сертификации» от 29.12.2016 № 2033</a:t>
            </a:r>
          </a:p>
          <a:p>
            <a:pPr lvl="0"/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Приказ </a:t>
            </a:r>
            <a:r>
              <a:rPr lang="ru-RU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Росстандарта</a:t>
            </a: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 «О создании системы добровольной сертификации «Национальная система сертификации» от </a:t>
            </a:r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03.04.2017 № 690</a:t>
            </a:r>
          </a:p>
          <a:p>
            <a:pPr lvl="0"/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Приказ </a:t>
            </a:r>
            <a:r>
              <a:rPr lang="ru-RU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Росстандарта</a:t>
            </a: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 «</a:t>
            </a:r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Об определении оператора </a:t>
            </a: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системы добровольной сертификации «Национальная система сертификации» от 03.04.2017 № </a:t>
            </a:r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689</a:t>
            </a: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/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Выдано 409 сертификатов соответствия</a:t>
            </a:r>
          </a:p>
          <a:p>
            <a:pPr lvl="0"/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Включено в Реестр 46 органов по сертификации</a:t>
            </a:r>
          </a:p>
          <a:p>
            <a:pPr lvl="0"/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Включено в Реестр 51 испытательная лаборатория (центр)</a:t>
            </a: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54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dirty="0" smtClean="0">
                <a:solidFill>
                  <a:srgbClr val="FF0000"/>
                </a:solidFill>
              </a:rPr>
              <a:t>Доступная и потребная информация о Национальной системе сертификации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Потребная информация</a:t>
            </a:r>
            <a:endParaRPr lang="ru-RU" b="1" dirty="0">
              <a:solidFill>
                <a:srgbClr val="0070C0"/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Правила и структура Национальной системы  сертификации</a:t>
            </a:r>
          </a:p>
          <a:p>
            <a:pPr lvl="0"/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Программа дальнейшего развития и формирования Национальной системы сертификации</a:t>
            </a:r>
          </a:p>
          <a:p>
            <a:pPr lvl="0"/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Правила формирования схем сертификации и определения владельцев схем сертификации</a:t>
            </a:r>
          </a:p>
          <a:p>
            <a:pPr lvl="0"/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Информация о деятельности Оператора Системы национальной сертификации</a:t>
            </a:r>
          </a:p>
          <a:p>
            <a:pPr lvl="0"/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Критерии включения органов по сертификации и испытательных лабораторий (центров) в состав Национальной системы сертификации</a:t>
            </a:r>
          </a:p>
          <a:p>
            <a:pPr lvl="0"/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Информация о порядке проведения мониторинга участников Национальной системы сертификации</a:t>
            </a:r>
          </a:p>
          <a:p>
            <a:pPr lvl="0"/>
            <a:r>
              <a:rPr lang="ru-R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Информация о порядке рассмотрения апелляций</a:t>
            </a: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66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dirty="0" smtClean="0">
                <a:solidFill>
                  <a:srgbClr val="FF0000"/>
                </a:solidFill>
              </a:rPr>
              <a:t>Роль и место СДС ОПЖТ в Национальной системе сертификации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В соответствии со структурой Национальной системы сертификации  и своей компетенцией НП «Объединение производителей железнодорожной техники» имеет намерение претендовать на получение от </a:t>
            </a:r>
            <a:r>
              <a:rPr lang="ru-RU" sz="1800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Росстандарта</a:t>
            </a:r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полномочий на осуществление роли владельца схемы сертификации технических средств железнодорожного транспорта. Основными предпосылками для этого являются:</a:t>
            </a:r>
          </a:p>
          <a:p>
            <a:pPr lvl="0"/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- значительный опыт работы в сфере оценки соответствия в рамках официально зарегистрированной СДС ОПЖТ;</a:t>
            </a:r>
          </a:p>
          <a:p>
            <a:pPr lvl="0"/>
            <a:r>
              <a:rPr lang="ru-RU" sz="18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- наличие аккредитованных в Национальной системе аккредитации органов по сертификации железнодорожной продукции, услуг и систем менеджмента, испытательных центров (лабораторий);</a:t>
            </a:r>
          </a:p>
          <a:p>
            <a:pPr lvl="0"/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- наличие аккредитованных экспертов по сертификации и испытаниям;</a:t>
            </a:r>
          </a:p>
          <a:p>
            <a:pPr lvl="0"/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- наличие фонда национальных и межгосударственных стандартов на железнодорожную продукцию и услуги железнодорожного транспорта;</a:t>
            </a:r>
          </a:p>
          <a:p>
            <a:pPr lvl="0"/>
            <a:r>
              <a:rPr lang="ru-RU" sz="18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- открытость СДС ОПЖТ для организаций, не входящих в НП «ОПЖТ»</a:t>
            </a:r>
            <a:endParaRPr lang="ru-RU" sz="18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39237-A3F3-4956-88C5-B5E75BC6BB1A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2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1495</TotalTime>
  <Words>798</Words>
  <Application>Microsoft Office PowerPoint</Application>
  <PresentationFormat>Экран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Системы добровольной сертификации в области железнодорожного транспорта</vt:lpstr>
      <vt:lpstr>Общие сведения о Системе добровольной сертификации Объединения производителей железнодорожной техники  (СДС ОПЖТ)</vt:lpstr>
      <vt:lpstr>Структура Системы сертификации добровольной сертификации Объединения производителей железнодорожной техники</vt:lpstr>
      <vt:lpstr>Результаты работы Системы добровольной сертификации Объединения производителей железнодорожной техники  (СДС ОПЖТ)</vt:lpstr>
      <vt:lpstr>Доступная и потребная информация о Национальной системе сертификации</vt:lpstr>
      <vt:lpstr>Доступная и потребная информация о Национальной системе сертификации</vt:lpstr>
      <vt:lpstr>Роль и место СДС ОПЖТ в Национальной системе сертификации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Допуск к эксплуатации подвижного состава из третьих стран</dc:title>
  <dc:creator>V.Morozov</dc:creator>
  <cp:lastModifiedBy>RSPP</cp:lastModifiedBy>
  <cp:revision>65</cp:revision>
  <cp:lastPrinted>2018-09-19T07:26:21Z</cp:lastPrinted>
  <dcterms:created xsi:type="dcterms:W3CDTF">2015-06-05T05:29:45Z</dcterms:created>
  <dcterms:modified xsi:type="dcterms:W3CDTF">2018-09-20T10:13:15Z</dcterms:modified>
</cp:coreProperties>
</file>