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8" r:id="rId2"/>
    <p:sldId id="303" r:id="rId3"/>
    <p:sldId id="304" r:id="rId4"/>
    <p:sldId id="302" r:id="rId5"/>
    <p:sldId id="305" r:id="rId6"/>
    <p:sldId id="307" r:id="rId7"/>
    <p:sldId id="308" r:id="rId8"/>
    <p:sldId id="279" r:id="rId9"/>
  </p:sldIdLst>
  <p:sldSz cx="9144000" cy="6858000" type="screen4x3"/>
  <p:notesSz cx="6797675" cy="9926638"/>
  <p:defaultTextStyle>
    <a:lvl1pPr>
      <a:defRPr>
        <a:latin typeface="Verdana"/>
        <a:ea typeface="Verdana"/>
        <a:cs typeface="Verdana"/>
        <a:sym typeface="Verdana"/>
      </a:defRPr>
    </a:lvl1pPr>
    <a:lvl2pPr indent="457200">
      <a:defRPr>
        <a:latin typeface="Verdana"/>
        <a:ea typeface="Verdana"/>
        <a:cs typeface="Verdana"/>
        <a:sym typeface="Verdana"/>
      </a:defRPr>
    </a:lvl2pPr>
    <a:lvl3pPr indent="914400">
      <a:defRPr>
        <a:latin typeface="Verdana"/>
        <a:ea typeface="Verdana"/>
        <a:cs typeface="Verdana"/>
        <a:sym typeface="Verdana"/>
      </a:defRPr>
    </a:lvl3pPr>
    <a:lvl4pPr indent="1371600">
      <a:defRPr>
        <a:latin typeface="Verdana"/>
        <a:ea typeface="Verdana"/>
        <a:cs typeface="Verdana"/>
        <a:sym typeface="Verdana"/>
      </a:defRPr>
    </a:lvl4pPr>
    <a:lvl5pPr indent="1828800">
      <a:defRPr>
        <a:latin typeface="Verdana"/>
        <a:ea typeface="Verdana"/>
        <a:cs typeface="Verdana"/>
        <a:sym typeface="Verdana"/>
      </a:defRPr>
    </a:lvl5pPr>
    <a:lvl6pPr indent="2286000">
      <a:defRPr>
        <a:latin typeface="Verdana"/>
        <a:ea typeface="Verdana"/>
        <a:cs typeface="Verdana"/>
        <a:sym typeface="Verdana"/>
      </a:defRPr>
    </a:lvl6pPr>
    <a:lvl7pPr indent="2743200">
      <a:defRPr>
        <a:latin typeface="Verdana"/>
        <a:ea typeface="Verdana"/>
        <a:cs typeface="Verdana"/>
        <a:sym typeface="Verdana"/>
      </a:defRPr>
    </a:lvl7pPr>
    <a:lvl8pPr indent="3200400">
      <a:defRPr>
        <a:latin typeface="Verdana"/>
        <a:ea typeface="Verdana"/>
        <a:cs typeface="Verdana"/>
        <a:sym typeface="Verdana"/>
      </a:defRPr>
    </a:lvl8pPr>
    <a:lvl9pPr indent="3657600">
      <a:defRPr>
        <a:latin typeface="Verdana"/>
        <a:ea typeface="Verdana"/>
        <a:cs typeface="Verdana"/>
        <a:sym typeface="Verdan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9999FF"/>
    <a:srgbClr val="3399FF"/>
    <a:srgbClr val="99CCFF"/>
    <a:srgbClr val="B4E4BF"/>
    <a:srgbClr val="339933"/>
    <a:srgbClr val="CCFFFF"/>
    <a:srgbClr val="99FF99"/>
    <a:srgbClr val="FF99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378" autoAdjust="0"/>
    <p:restoredTop sz="97052" autoAdjust="0"/>
  </p:normalViewPr>
  <p:slideViewPr>
    <p:cSldViewPr>
      <p:cViewPr>
        <p:scale>
          <a:sx n="120" d="100"/>
          <a:sy n="120" d="100"/>
        </p:scale>
        <p:origin x="-1818" y="-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688828225435321E-2"/>
          <c:y val="1.9928101858414232E-2"/>
          <c:w val="0.44637976732744122"/>
          <c:h val="0.8081013029203651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>
                <c:manualLayout>
                  <c:x val="-1.0078245274334598E-2"/>
                  <c:y val="1.778688141923436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/>
                      <a:t>Акты Правительства РФ</a:t>
                    </a:r>
                  </a:p>
                  <a:p>
                    <a:pPr>
                      <a:defRPr sz="1400"/>
                    </a:pPr>
                    <a:r>
                      <a:rPr lang="ru-RU" sz="1400"/>
                      <a:t>8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39122637167299E-3"/>
                  <c:y val="-5.3454715219421103E-4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sz="1400"/>
                      <a:t>Акты Минпромторга России</a:t>
                    </a:r>
                  </a:p>
                  <a:p>
                    <a:pPr>
                      <a:defRPr sz="1400"/>
                    </a:pPr>
                    <a:r>
                      <a:rPr lang="ru-RU" sz="1400"/>
                      <a:t>10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391226371672834E-3"/>
                  <c:y val="1.7557656395891689E-2"/>
                </c:manualLayout>
              </c:layout>
              <c:tx>
                <c:rich>
                  <a:bodyPr rot="0" vert="horz"/>
                  <a:lstStyle/>
                  <a:p>
                    <a:pPr>
                      <a:defRPr sz="1400"/>
                    </a:pPr>
                    <a:r>
                      <a:rPr lang="ru-RU" sz="1400"/>
                      <a:t>Акты Росстандарта</a:t>
                    </a:r>
                  </a:p>
                  <a:p>
                    <a:pPr>
                      <a:defRPr sz="1400"/>
                    </a:pPr>
                    <a:r>
                      <a:rPr lang="ru-RU" sz="1400"/>
                      <a:t>9</a:t>
                    </a:r>
                  </a:p>
                </c:rich>
              </c:tx>
              <c:spPr/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Акты Правительства РФ</c:v>
                </c:pt>
                <c:pt idx="1">
                  <c:v>Акты Минпромторга России</c:v>
                </c:pt>
                <c:pt idx="2">
                  <c:v>Акты Росстандарта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5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51433B-61A1-4698-BFA9-58B8BCB6752A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64D46CA-0F22-4F0E-9D91-F5B3823AA6B2}">
      <dgm:prSet phldrT="[Текст]"/>
      <dgm:spPr/>
      <dgm:t>
        <a:bodyPr/>
        <a:lstStyle/>
        <a:p>
          <a:r>
            <a:rPr lang="ru-RU" dirty="0" smtClean="0"/>
            <a:t>Уточнение применяемой терминологии</a:t>
          </a:r>
          <a:endParaRPr lang="ru-RU" dirty="0"/>
        </a:p>
      </dgm:t>
    </dgm:pt>
    <dgm:pt modelId="{BE59DC9C-1765-42CF-A2EF-9E81F2A2AD6A}" type="parTrans" cxnId="{680CC97C-A138-4C3D-8D69-E0390A7D875A}">
      <dgm:prSet/>
      <dgm:spPr/>
      <dgm:t>
        <a:bodyPr/>
        <a:lstStyle/>
        <a:p>
          <a:endParaRPr lang="ru-RU"/>
        </a:p>
      </dgm:t>
    </dgm:pt>
    <dgm:pt modelId="{73BE68C5-0A5D-4659-AA2D-70DA8410495C}" type="sibTrans" cxnId="{680CC97C-A138-4C3D-8D69-E0390A7D875A}">
      <dgm:prSet/>
      <dgm:spPr/>
      <dgm:t>
        <a:bodyPr/>
        <a:lstStyle/>
        <a:p>
          <a:endParaRPr lang="ru-RU"/>
        </a:p>
      </dgm:t>
    </dgm:pt>
    <dgm:pt modelId="{F38077BB-B765-4FA2-9363-20B9A6A88E18}">
      <dgm:prSet/>
      <dgm:spPr/>
      <dgm:t>
        <a:bodyPr/>
        <a:lstStyle/>
        <a:p>
          <a:r>
            <a:rPr lang="ru-RU" dirty="0" smtClean="0"/>
            <a:t>Расширение применения средств стандартизации при разработке и внедрении цифровых технологий</a:t>
          </a:r>
          <a:endParaRPr lang="ru-RU" dirty="0"/>
        </a:p>
      </dgm:t>
    </dgm:pt>
    <dgm:pt modelId="{4981C4F2-6123-4D76-9317-6D4D5E2B5DEA}" type="parTrans" cxnId="{736CE093-8A48-4844-9769-F731C0C7D905}">
      <dgm:prSet/>
      <dgm:spPr/>
      <dgm:t>
        <a:bodyPr/>
        <a:lstStyle/>
        <a:p>
          <a:endParaRPr lang="ru-RU"/>
        </a:p>
      </dgm:t>
    </dgm:pt>
    <dgm:pt modelId="{7F1FEC2D-1AC9-49AF-9EA1-CE52D64B9AB7}" type="sibTrans" cxnId="{736CE093-8A48-4844-9769-F731C0C7D905}">
      <dgm:prSet/>
      <dgm:spPr/>
      <dgm:t>
        <a:bodyPr/>
        <a:lstStyle/>
        <a:p>
          <a:endParaRPr lang="ru-RU"/>
        </a:p>
      </dgm:t>
    </dgm:pt>
    <dgm:pt modelId="{DE7B1B7F-AEC0-4E6A-860A-9F9ADBF7C701}">
      <dgm:prSet/>
      <dgm:spPr/>
      <dgm:t>
        <a:bodyPr/>
        <a:lstStyle/>
        <a:p>
          <a:r>
            <a:rPr lang="ru-RU" dirty="0" smtClean="0"/>
            <a:t>Уточнение процедуры формирования проектных технических комитетов по стандартизации</a:t>
          </a:r>
          <a:endParaRPr lang="ru-RU" dirty="0"/>
        </a:p>
      </dgm:t>
    </dgm:pt>
    <dgm:pt modelId="{B15E31C5-564F-4501-ABD4-FE87E71DF3E7}" type="parTrans" cxnId="{E9755C02-2EC6-4353-A759-41C74D8D8903}">
      <dgm:prSet/>
      <dgm:spPr/>
      <dgm:t>
        <a:bodyPr/>
        <a:lstStyle/>
        <a:p>
          <a:endParaRPr lang="ru-RU"/>
        </a:p>
      </dgm:t>
    </dgm:pt>
    <dgm:pt modelId="{43E2A3DB-E912-4FD6-A640-0FAFB5F9B6CF}" type="sibTrans" cxnId="{E9755C02-2EC6-4353-A759-41C74D8D8903}">
      <dgm:prSet/>
      <dgm:spPr/>
      <dgm:t>
        <a:bodyPr/>
        <a:lstStyle/>
        <a:p>
          <a:endParaRPr lang="ru-RU"/>
        </a:p>
      </dgm:t>
    </dgm:pt>
    <dgm:pt modelId="{22B9B10B-D0A3-40DA-AA2F-04C878DE2A7E}">
      <dgm:prSet/>
      <dgm:spPr/>
      <dgm:t>
        <a:bodyPr/>
        <a:lstStyle/>
        <a:p>
          <a:r>
            <a:rPr lang="ru-RU" dirty="0" smtClean="0"/>
            <a:t>Уточнение функций комиссии по апелляциям</a:t>
          </a:r>
          <a:endParaRPr lang="ru-RU" dirty="0"/>
        </a:p>
      </dgm:t>
    </dgm:pt>
    <dgm:pt modelId="{4E36AADD-5271-4E78-9D64-1D1C4D693327}" type="parTrans" cxnId="{D500FB68-7A48-42BE-A29C-216CA08745DE}">
      <dgm:prSet/>
      <dgm:spPr/>
      <dgm:t>
        <a:bodyPr/>
        <a:lstStyle/>
        <a:p>
          <a:endParaRPr lang="ru-RU"/>
        </a:p>
      </dgm:t>
    </dgm:pt>
    <dgm:pt modelId="{E815F22C-3241-4C21-AE3C-60AD6BE7F2AA}" type="sibTrans" cxnId="{D500FB68-7A48-42BE-A29C-216CA08745DE}">
      <dgm:prSet/>
      <dgm:spPr/>
      <dgm:t>
        <a:bodyPr/>
        <a:lstStyle/>
        <a:p>
          <a:endParaRPr lang="ru-RU"/>
        </a:p>
      </dgm:t>
    </dgm:pt>
    <dgm:pt modelId="{BB68D5BC-4663-4D9A-82CA-F4C235774977}">
      <dgm:prSet/>
      <dgm:spPr/>
      <dgm:t>
        <a:bodyPr/>
        <a:lstStyle/>
        <a:p>
          <a:r>
            <a:rPr lang="ru-RU" dirty="0" smtClean="0"/>
            <a:t>Уточнение случаев обязательного применения документов по стандартизации</a:t>
          </a:r>
          <a:endParaRPr lang="ru-RU" dirty="0"/>
        </a:p>
      </dgm:t>
    </dgm:pt>
    <dgm:pt modelId="{A62071FB-4ECC-4424-807E-8E588FE4A40D}" type="parTrans" cxnId="{E12650D6-597C-44EA-95D4-0348A830C6ED}">
      <dgm:prSet/>
      <dgm:spPr/>
      <dgm:t>
        <a:bodyPr/>
        <a:lstStyle/>
        <a:p>
          <a:endParaRPr lang="ru-RU"/>
        </a:p>
      </dgm:t>
    </dgm:pt>
    <dgm:pt modelId="{AE8906B9-F39B-419C-93D2-12D6869C9B57}" type="sibTrans" cxnId="{E12650D6-597C-44EA-95D4-0348A830C6ED}">
      <dgm:prSet/>
      <dgm:spPr/>
      <dgm:t>
        <a:bodyPr/>
        <a:lstStyle/>
        <a:p>
          <a:endParaRPr lang="ru-RU"/>
        </a:p>
      </dgm:t>
    </dgm:pt>
    <dgm:pt modelId="{E68EF15D-1C58-44A2-B346-64B1FA881EDA}">
      <dgm:prSet/>
      <dgm:spPr/>
      <dgm:t>
        <a:bodyPr/>
        <a:lstStyle/>
        <a:p>
          <a:r>
            <a:rPr lang="ru-RU" dirty="0" smtClean="0"/>
            <a:t>Расширение надзорных функций за соблюдением требований стандартов, являющихся обязательными в соответствии со статьей 26 Закона о стандартизации</a:t>
          </a:r>
          <a:endParaRPr lang="ru-RU" dirty="0"/>
        </a:p>
      </dgm:t>
    </dgm:pt>
    <dgm:pt modelId="{018CE4CE-409B-41FC-B5D0-2A0FC677A3BA}" type="parTrans" cxnId="{80B43C64-403E-4D41-B2C4-7F135E2F80EB}">
      <dgm:prSet/>
      <dgm:spPr/>
      <dgm:t>
        <a:bodyPr/>
        <a:lstStyle/>
        <a:p>
          <a:endParaRPr lang="ru-RU"/>
        </a:p>
      </dgm:t>
    </dgm:pt>
    <dgm:pt modelId="{B3D48CBC-5260-478E-83BD-8DFDFF8D557F}" type="sibTrans" cxnId="{80B43C64-403E-4D41-B2C4-7F135E2F80EB}">
      <dgm:prSet/>
      <dgm:spPr/>
      <dgm:t>
        <a:bodyPr/>
        <a:lstStyle/>
        <a:p>
          <a:endParaRPr lang="ru-RU"/>
        </a:p>
      </dgm:t>
    </dgm:pt>
    <dgm:pt modelId="{CB4EF7FE-BD9A-4FEA-8349-B22EE4616EF5}" type="pres">
      <dgm:prSet presAssocID="{3B51433B-61A1-4698-BFA9-58B8BCB6752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BE4332-CA9C-4BEA-9774-860D8A3506B9}" type="pres">
      <dgm:prSet presAssocID="{C64D46CA-0F22-4F0E-9D91-F5B3823AA6B2}" presName="parentText" presStyleLbl="node1" presStyleIdx="0" presStyleCnt="6" custScaleY="1267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3525C8-1CB0-42DE-A3BC-08328B111BCF}" type="pres">
      <dgm:prSet presAssocID="{73BE68C5-0A5D-4659-AA2D-70DA8410495C}" presName="spacer" presStyleCnt="0"/>
      <dgm:spPr/>
    </dgm:pt>
    <dgm:pt modelId="{103AE8D2-BD85-4F31-A3C4-7D83E4653862}" type="pres">
      <dgm:prSet presAssocID="{F38077BB-B765-4FA2-9363-20B9A6A88E18}" presName="parentText" presStyleLbl="node1" presStyleIdx="1" presStyleCnt="6" custScaleY="1416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8B50D-2FF8-45EF-81ED-9104E8C5A7D3}" type="pres">
      <dgm:prSet presAssocID="{7F1FEC2D-1AC9-49AF-9EA1-CE52D64B9AB7}" presName="spacer" presStyleCnt="0"/>
      <dgm:spPr/>
    </dgm:pt>
    <dgm:pt modelId="{E3AF01F6-D5FE-4057-B159-8C288C595B6C}" type="pres">
      <dgm:prSet presAssocID="{DE7B1B7F-AEC0-4E6A-860A-9F9ADBF7C701}" presName="parentText" presStyleLbl="node1" presStyleIdx="2" presStyleCnt="6" custScaleY="1406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1ED5D-A46E-4E54-8385-C888F9B51335}" type="pres">
      <dgm:prSet presAssocID="{43E2A3DB-E912-4FD6-A640-0FAFB5F9B6CF}" presName="spacer" presStyleCnt="0"/>
      <dgm:spPr/>
    </dgm:pt>
    <dgm:pt modelId="{9B3904D1-0728-49D2-BF55-BE068CA87ADD}" type="pres">
      <dgm:prSet presAssocID="{22B9B10B-D0A3-40DA-AA2F-04C878DE2A7E}" presName="parentText" presStyleLbl="node1" presStyleIdx="3" presStyleCnt="6" custScaleY="12038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EE52AC-0522-4235-B667-9F6CCB32A184}" type="pres">
      <dgm:prSet presAssocID="{E815F22C-3241-4C21-AE3C-60AD6BE7F2AA}" presName="spacer" presStyleCnt="0"/>
      <dgm:spPr/>
    </dgm:pt>
    <dgm:pt modelId="{586BCE40-6FDB-4736-BE11-953C362A4A1D}" type="pres">
      <dgm:prSet presAssocID="{BB68D5BC-4663-4D9A-82CA-F4C235774977}" presName="parentText" presStyleLbl="node1" presStyleIdx="4" presStyleCnt="6" custScaleY="12251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0C5CF7-7862-4CD8-9960-522FEBEE9DBC}" type="pres">
      <dgm:prSet presAssocID="{AE8906B9-F39B-419C-93D2-12D6869C9B57}" presName="spacer" presStyleCnt="0"/>
      <dgm:spPr/>
    </dgm:pt>
    <dgm:pt modelId="{551E85A9-79CF-42CE-96B9-AB0CE1CDFF81}" type="pres">
      <dgm:prSet presAssocID="{E68EF15D-1C58-44A2-B346-64B1FA881EDA}" presName="parentText" presStyleLbl="node1" presStyleIdx="5" presStyleCnt="6" custScaleY="1431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1CCBA8-74FB-4675-9010-C0562A0FD983}" type="presOf" srcId="{DE7B1B7F-AEC0-4E6A-860A-9F9ADBF7C701}" destId="{E3AF01F6-D5FE-4057-B159-8C288C595B6C}" srcOrd="0" destOrd="0" presId="urn:microsoft.com/office/officeart/2005/8/layout/vList2"/>
    <dgm:cxn modelId="{D500FB68-7A48-42BE-A29C-216CA08745DE}" srcId="{3B51433B-61A1-4698-BFA9-58B8BCB6752A}" destId="{22B9B10B-D0A3-40DA-AA2F-04C878DE2A7E}" srcOrd="3" destOrd="0" parTransId="{4E36AADD-5271-4E78-9D64-1D1C4D693327}" sibTransId="{E815F22C-3241-4C21-AE3C-60AD6BE7F2AA}"/>
    <dgm:cxn modelId="{680CC97C-A138-4C3D-8D69-E0390A7D875A}" srcId="{3B51433B-61A1-4698-BFA9-58B8BCB6752A}" destId="{C64D46CA-0F22-4F0E-9D91-F5B3823AA6B2}" srcOrd="0" destOrd="0" parTransId="{BE59DC9C-1765-42CF-A2EF-9E81F2A2AD6A}" sibTransId="{73BE68C5-0A5D-4659-AA2D-70DA8410495C}"/>
    <dgm:cxn modelId="{E9755C02-2EC6-4353-A759-41C74D8D8903}" srcId="{3B51433B-61A1-4698-BFA9-58B8BCB6752A}" destId="{DE7B1B7F-AEC0-4E6A-860A-9F9ADBF7C701}" srcOrd="2" destOrd="0" parTransId="{B15E31C5-564F-4501-ABD4-FE87E71DF3E7}" sibTransId="{43E2A3DB-E912-4FD6-A640-0FAFB5F9B6CF}"/>
    <dgm:cxn modelId="{32BD6A80-42EC-4274-8E47-A63AB5975AFD}" type="presOf" srcId="{BB68D5BC-4663-4D9A-82CA-F4C235774977}" destId="{586BCE40-6FDB-4736-BE11-953C362A4A1D}" srcOrd="0" destOrd="0" presId="urn:microsoft.com/office/officeart/2005/8/layout/vList2"/>
    <dgm:cxn modelId="{08F84B36-9B7E-40AF-98C9-3FBC7FCFE542}" type="presOf" srcId="{C64D46CA-0F22-4F0E-9D91-F5B3823AA6B2}" destId="{23BE4332-CA9C-4BEA-9774-860D8A3506B9}" srcOrd="0" destOrd="0" presId="urn:microsoft.com/office/officeart/2005/8/layout/vList2"/>
    <dgm:cxn modelId="{E245E296-6384-4862-B758-36E629E9270C}" type="presOf" srcId="{E68EF15D-1C58-44A2-B346-64B1FA881EDA}" destId="{551E85A9-79CF-42CE-96B9-AB0CE1CDFF81}" srcOrd="0" destOrd="0" presId="urn:microsoft.com/office/officeart/2005/8/layout/vList2"/>
    <dgm:cxn modelId="{80B43C64-403E-4D41-B2C4-7F135E2F80EB}" srcId="{3B51433B-61A1-4698-BFA9-58B8BCB6752A}" destId="{E68EF15D-1C58-44A2-B346-64B1FA881EDA}" srcOrd="5" destOrd="0" parTransId="{018CE4CE-409B-41FC-B5D0-2A0FC677A3BA}" sibTransId="{B3D48CBC-5260-478E-83BD-8DFDFF8D557F}"/>
    <dgm:cxn modelId="{736CE093-8A48-4844-9769-F731C0C7D905}" srcId="{3B51433B-61A1-4698-BFA9-58B8BCB6752A}" destId="{F38077BB-B765-4FA2-9363-20B9A6A88E18}" srcOrd="1" destOrd="0" parTransId="{4981C4F2-6123-4D76-9317-6D4D5E2B5DEA}" sibTransId="{7F1FEC2D-1AC9-49AF-9EA1-CE52D64B9AB7}"/>
    <dgm:cxn modelId="{42DB8F0E-4A90-4997-ACFE-AB22E3742436}" type="presOf" srcId="{3B51433B-61A1-4698-BFA9-58B8BCB6752A}" destId="{CB4EF7FE-BD9A-4FEA-8349-B22EE4616EF5}" srcOrd="0" destOrd="0" presId="urn:microsoft.com/office/officeart/2005/8/layout/vList2"/>
    <dgm:cxn modelId="{953BE0C3-9A19-4922-8402-431FFE08BD60}" type="presOf" srcId="{22B9B10B-D0A3-40DA-AA2F-04C878DE2A7E}" destId="{9B3904D1-0728-49D2-BF55-BE068CA87ADD}" srcOrd="0" destOrd="0" presId="urn:microsoft.com/office/officeart/2005/8/layout/vList2"/>
    <dgm:cxn modelId="{E12650D6-597C-44EA-95D4-0348A830C6ED}" srcId="{3B51433B-61A1-4698-BFA9-58B8BCB6752A}" destId="{BB68D5BC-4663-4D9A-82CA-F4C235774977}" srcOrd="4" destOrd="0" parTransId="{A62071FB-4ECC-4424-807E-8E588FE4A40D}" sibTransId="{AE8906B9-F39B-419C-93D2-12D6869C9B57}"/>
    <dgm:cxn modelId="{F2E9535C-7F1A-45C3-89DE-0EC80AF75BDB}" type="presOf" srcId="{F38077BB-B765-4FA2-9363-20B9A6A88E18}" destId="{103AE8D2-BD85-4F31-A3C4-7D83E4653862}" srcOrd="0" destOrd="0" presId="urn:microsoft.com/office/officeart/2005/8/layout/vList2"/>
    <dgm:cxn modelId="{35785C8C-45D2-4930-9423-DEC4A1CADFE2}" type="presParOf" srcId="{CB4EF7FE-BD9A-4FEA-8349-B22EE4616EF5}" destId="{23BE4332-CA9C-4BEA-9774-860D8A3506B9}" srcOrd="0" destOrd="0" presId="urn:microsoft.com/office/officeart/2005/8/layout/vList2"/>
    <dgm:cxn modelId="{AAF315B6-B800-41D1-96D3-72F08BB2A9B9}" type="presParOf" srcId="{CB4EF7FE-BD9A-4FEA-8349-B22EE4616EF5}" destId="{FD3525C8-1CB0-42DE-A3BC-08328B111BCF}" srcOrd="1" destOrd="0" presId="urn:microsoft.com/office/officeart/2005/8/layout/vList2"/>
    <dgm:cxn modelId="{84A6C2F7-BF96-4A37-B020-B0E4EC908124}" type="presParOf" srcId="{CB4EF7FE-BD9A-4FEA-8349-B22EE4616EF5}" destId="{103AE8D2-BD85-4F31-A3C4-7D83E4653862}" srcOrd="2" destOrd="0" presId="urn:microsoft.com/office/officeart/2005/8/layout/vList2"/>
    <dgm:cxn modelId="{1A5CEEAE-23BC-47EE-A764-D25BE0ABE167}" type="presParOf" srcId="{CB4EF7FE-BD9A-4FEA-8349-B22EE4616EF5}" destId="{3128B50D-2FF8-45EF-81ED-9104E8C5A7D3}" srcOrd="3" destOrd="0" presId="urn:microsoft.com/office/officeart/2005/8/layout/vList2"/>
    <dgm:cxn modelId="{549BD78E-0DDF-4B1D-8360-33FE1A8EB9A9}" type="presParOf" srcId="{CB4EF7FE-BD9A-4FEA-8349-B22EE4616EF5}" destId="{E3AF01F6-D5FE-4057-B159-8C288C595B6C}" srcOrd="4" destOrd="0" presId="urn:microsoft.com/office/officeart/2005/8/layout/vList2"/>
    <dgm:cxn modelId="{F00AD055-99B4-4524-ABE3-1C30237DAEB5}" type="presParOf" srcId="{CB4EF7FE-BD9A-4FEA-8349-B22EE4616EF5}" destId="{7F61ED5D-A46E-4E54-8385-C888F9B51335}" srcOrd="5" destOrd="0" presId="urn:microsoft.com/office/officeart/2005/8/layout/vList2"/>
    <dgm:cxn modelId="{A7959981-F74D-46EC-993C-8E1BBF819BB7}" type="presParOf" srcId="{CB4EF7FE-BD9A-4FEA-8349-B22EE4616EF5}" destId="{9B3904D1-0728-49D2-BF55-BE068CA87ADD}" srcOrd="6" destOrd="0" presId="urn:microsoft.com/office/officeart/2005/8/layout/vList2"/>
    <dgm:cxn modelId="{195E7564-5DA1-4F1D-9981-031D43FB49E9}" type="presParOf" srcId="{CB4EF7FE-BD9A-4FEA-8349-B22EE4616EF5}" destId="{02EE52AC-0522-4235-B667-9F6CCB32A184}" srcOrd="7" destOrd="0" presId="urn:microsoft.com/office/officeart/2005/8/layout/vList2"/>
    <dgm:cxn modelId="{D445BDB3-4DDB-49E5-AF79-D6D39A73023D}" type="presParOf" srcId="{CB4EF7FE-BD9A-4FEA-8349-B22EE4616EF5}" destId="{586BCE40-6FDB-4736-BE11-953C362A4A1D}" srcOrd="8" destOrd="0" presId="urn:microsoft.com/office/officeart/2005/8/layout/vList2"/>
    <dgm:cxn modelId="{B1238758-FF0C-460D-B4CC-74FF59FFFA1E}" type="presParOf" srcId="{CB4EF7FE-BD9A-4FEA-8349-B22EE4616EF5}" destId="{CA0C5CF7-7862-4CD8-9960-522FEBEE9DBC}" srcOrd="9" destOrd="0" presId="urn:microsoft.com/office/officeart/2005/8/layout/vList2"/>
    <dgm:cxn modelId="{44FAC787-C57F-4D20-83DE-8CE3EA1DD0DA}" type="presParOf" srcId="{CB4EF7FE-BD9A-4FEA-8349-B22EE4616EF5}" destId="{551E85A9-79CF-42CE-96B9-AB0CE1CDFF8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333B24-C91F-4764-9CD4-551FA9C1A88D}" type="doc">
      <dgm:prSet loTypeId="urn:microsoft.com/office/officeart/2005/8/layout/radial5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589394-B625-4B24-B969-361859CDD938}">
      <dgm:prSet phldrT="[Текст]" custT="1"/>
      <dgm:spPr/>
      <dgm:t>
        <a:bodyPr/>
        <a:lstStyle/>
        <a:p>
          <a:r>
            <a:rPr lang="ru-RU" sz="1600" b="1" dirty="0" smtClean="0"/>
            <a:t>ФГИС Росстандарта</a:t>
          </a:r>
          <a:endParaRPr lang="ru-RU" sz="1600" b="1" dirty="0"/>
        </a:p>
      </dgm:t>
    </dgm:pt>
    <dgm:pt modelId="{12DDBE10-EE30-42B6-8834-F10D3D99D721}" type="parTrans" cxnId="{111D8712-BEC4-44B0-B595-300B10155F3D}">
      <dgm:prSet/>
      <dgm:spPr/>
      <dgm:t>
        <a:bodyPr/>
        <a:lstStyle/>
        <a:p>
          <a:endParaRPr lang="ru-RU"/>
        </a:p>
      </dgm:t>
    </dgm:pt>
    <dgm:pt modelId="{9FEC687A-A65D-430A-ACE4-361479F8443F}" type="sibTrans" cxnId="{111D8712-BEC4-44B0-B595-300B10155F3D}">
      <dgm:prSet/>
      <dgm:spPr/>
      <dgm:t>
        <a:bodyPr/>
        <a:lstStyle/>
        <a:p>
          <a:endParaRPr lang="ru-RU"/>
        </a:p>
      </dgm:t>
    </dgm:pt>
    <dgm:pt modelId="{7E872E4B-E6AB-47BC-9CC9-421691DC69F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200" b="1" dirty="0" smtClean="0"/>
            <a:t>Контроль ПНС</a:t>
          </a:r>
          <a:endParaRPr lang="ru-RU" sz="1200" b="1" dirty="0"/>
        </a:p>
      </dgm:t>
    </dgm:pt>
    <dgm:pt modelId="{1A16C01F-7F24-44B5-8AB4-C972F1EA9F29}" type="parTrans" cxnId="{E52C9ACF-6C7B-4AF4-A74B-63F65E6EA2E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462B936D-AB80-4296-9A33-40B4503BE926}" type="sibTrans" cxnId="{E52C9ACF-6C7B-4AF4-A74B-63F65E6EA2EF}">
      <dgm:prSet/>
      <dgm:spPr/>
      <dgm:t>
        <a:bodyPr/>
        <a:lstStyle/>
        <a:p>
          <a:endParaRPr lang="ru-RU"/>
        </a:p>
      </dgm:t>
    </dgm:pt>
    <dgm:pt modelId="{C1CED460-B680-418E-BF40-85FD798C6E5B}">
      <dgm:prSet phldrT="[Текст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smtClean="0"/>
            <a:t>Планирование работ по стандартизации</a:t>
          </a:r>
          <a:endParaRPr lang="ru-RU" b="1" dirty="0"/>
        </a:p>
      </dgm:t>
    </dgm:pt>
    <dgm:pt modelId="{B44CD135-A59E-4204-A1EB-37110E985F56}" type="sibTrans" cxnId="{7E34EF46-6D0A-4C82-A6E7-4F204BF9CA6F}">
      <dgm:prSet/>
      <dgm:spPr/>
      <dgm:t>
        <a:bodyPr/>
        <a:lstStyle/>
        <a:p>
          <a:endParaRPr lang="ru-RU"/>
        </a:p>
      </dgm:t>
    </dgm:pt>
    <dgm:pt modelId="{796F22B7-EAE1-48BD-8342-783FB25036D5}" type="parTrans" cxnId="{7E34EF46-6D0A-4C82-A6E7-4F204BF9CA6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F2D76A7D-1251-469A-B7A2-B4542E91E026}" type="pres">
      <dgm:prSet presAssocID="{A6333B24-C91F-4764-9CD4-551FA9C1A8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09B2FD-D2A5-4FFF-A155-B0F40B906A25}" type="pres">
      <dgm:prSet presAssocID="{52589394-B625-4B24-B969-361859CDD938}" presName="centerShape" presStyleLbl="node0" presStyleIdx="0" presStyleCnt="1" custScaleX="222695" custScaleY="151870" custLinFactNeighborX="28069" custLinFactNeighborY="-29975"/>
      <dgm:spPr/>
      <dgm:t>
        <a:bodyPr/>
        <a:lstStyle/>
        <a:p>
          <a:endParaRPr lang="ru-RU"/>
        </a:p>
      </dgm:t>
    </dgm:pt>
    <dgm:pt modelId="{53CE2033-0D3C-4699-9E53-38C6869E4DA5}" type="pres">
      <dgm:prSet presAssocID="{796F22B7-EAE1-48BD-8342-783FB25036D5}" presName="parTrans" presStyleLbl="sibTrans2D1" presStyleIdx="0" presStyleCnt="2"/>
      <dgm:spPr/>
      <dgm:t>
        <a:bodyPr/>
        <a:lstStyle/>
        <a:p>
          <a:endParaRPr lang="ru-RU"/>
        </a:p>
      </dgm:t>
    </dgm:pt>
    <dgm:pt modelId="{79C201F1-5E7B-4041-BB0D-A63CF5342285}" type="pres">
      <dgm:prSet presAssocID="{796F22B7-EAE1-48BD-8342-783FB25036D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EA64BE2C-7F8B-4ADD-BDE6-7483A846B5A1}" type="pres">
      <dgm:prSet presAssocID="{C1CED460-B680-418E-BF40-85FD798C6E5B}" presName="node" presStyleLbl="node1" presStyleIdx="0" presStyleCnt="2" custScaleX="133272" custScaleY="135205" custRadScaleRad="86933" custRadScaleInc="-1882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DC4EC-AAB8-4022-9560-CC4B3BBB0D04}" type="pres">
      <dgm:prSet presAssocID="{1A16C01F-7F24-44B5-8AB4-C972F1EA9F29}" presName="parTrans" presStyleLbl="sibTrans2D1" presStyleIdx="1" presStyleCnt="2"/>
      <dgm:spPr/>
      <dgm:t>
        <a:bodyPr/>
        <a:lstStyle/>
        <a:p>
          <a:endParaRPr lang="ru-RU"/>
        </a:p>
      </dgm:t>
    </dgm:pt>
    <dgm:pt modelId="{31A5818D-25F3-424B-96FF-51F0F3FBD32B}" type="pres">
      <dgm:prSet presAssocID="{1A16C01F-7F24-44B5-8AB4-C972F1EA9F29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4C590DCF-6023-4A57-A805-4B4F54F74774}" type="pres">
      <dgm:prSet presAssocID="{7E872E4B-E6AB-47BC-9CC9-421691DC69FA}" presName="node" presStyleLbl="node1" presStyleIdx="1" presStyleCnt="2" custScaleX="135643" custScaleY="137514" custRadScaleRad="159054" custRadScaleInc="-640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ABB3A-7444-4DD8-B699-22F3B9EC84FE}" type="presOf" srcId="{52589394-B625-4B24-B969-361859CDD938}" destId="{BA09B2FD-D2A5-4FFF-A155-B0F40B906A25}" srcOrd="0" destOrd="0" presId="urn:microsoft.com/office/officeart/2005/8/layout/radial5"/>
    <dgm:cxn modelId="{D160EAAA-2FC3-4271-AC95-F00D3983712A}" type="presOf" srcId="{7E872E4B-E6AB-47BC-9CC9-421691DC69FA}" destId="{4C590DCF-6023-4A57-A805-4B4F54F74774}" srcOrd="0" destOrd="0" presId="urn:microsoft.com/office/officeart/2005/8/layout/radial5"/>
    <dgm:cxn modelId="{E52C9ACF-6C7B-4AF4-A74B-63F65E6EA2EF}" srcId="{52589394-B625-4B24-B969-361859CDD938}" destId="{7E872E4B-E6AB-47BC-9CC9-421691DC69FA}" srcOrd="1" destOrd="0" parTransId="{1A16C01F-7F24-44B5-8AB4-C972F1EA9F29}" sibTransId="{462B936D-AB80-4296-9A33-40B4503BE926}"/>
    <dgm:cxn modelId="{BA2081FC-35EB-42B7-AC82-DDE8B2126EE1}" type="presOf" srcId="{A6333B24-C91F-4764-9CD4-551FA9C1A88D}" destId="{F2D76A7D-1251-469A-B7A2-B4542E91E026}" srcOrd="0" destOrd="0" presId="urn:microsoft.com/office/officeart/2005/8/layout/radial5"/>
    <dgm:cxn modelId="{21D83576-5E3B-4538-8C78-B36D0BD80067}" type="presOf" srcId="{796F22B7-EAE1-48BD-8342-783FB25036D5}" destId="{79C201F1-5E7B-4041-BB0D-A63CF5342285}" srcOrd="1" destOrd="0" presId="urn:microsoft.com/office/officeart/2005/8/layout/radial5"/>
    <dgm:cxn modelId="{B3A4FB55-83B8-40B3-8FE4-7D5D3F288863}" type="presOf" srcId="{1A16C01F-7F24-44B5-8AB4-C972F1EA9F29}" destId="{31A5818D-25F3-424B-96FF-51F0F3FBD32B}" srcOrd="1" destOrd="0" presId="urn:microsoft.com/office/officeart/2005/8/layout/radial5"/>
    <dgm:cxn modelId="{111D9526-A69A-474D-9590-78A22B2D71C7}" type="presOf" srcId="{1A16C01F-7F24-44B5-8AB4-C972F1EA9F29}" destId="{F5BDC4EC-AAB8-4022-9560-CC4B3BBB0D04}" srcOrd="0" destOrd="0" presId="urn:microsoft.com/office/officeart/2005/8/layout/radial5"/>
    <dgm:cxn modelId="{DB420617-B221-400D-B2E9-846081703AAF}" type="presOf" srcId="{C1CED460-B680-418E-BF40-85FD798C6E5B}" destId="{EA64BE2C-7F8B-4ADD-BDE6-7483A846B5A1}" srcOrd="0" destOrd="0" presId="urn:microsoft.com/office/officeart/2005/8/layout/radial5"/>
    <dgm:cxn modelId="{111D8712-BEC4-44B0-B595-300B10155F3D}" srcId="{A6333B24-C91F-4764-9CD4-551FA9C1A88D}" destId="{52589394-B625-4B24-B969-361859CDD938}" srcOrd="0" destOrd="0" parTransId="{12DDBE10-EE30-42B6-8834-F10D3D99D721}" sibTransId="{9FEC687A-A65D-430A-ACE4-361479F8443F}"/>
    <dgm:cxn modelId="{75734B3E-89ED-4264-B1D9-BA3F6CFBA27D}" type="presOf" srcId="{796F22B7-EAE1-48BD-8342-783FB25036D5}" destId="{53CE2033-0D3C-4699-9E53-38C6869E4DA5}" srcOrd="0" destOrd="0" presId="urn:microsoft.com/office/officeart/2005/8/layout/radial5"/>
    <dgm:cxn modelId="{7E34EF46-6D0A-4C82-A6E7-4F204BF9CA6F}" srcId="{52589394-B625-4B24-B969-361859CDD938}" destId="{C1CED460-B680-418E-BF40-85FD798C6E5B}" srcOrd="0" destOrd="0" parTransId="{796F22B7-EAE1-48BD-8342-783FB25036D5}" sibTransId="{B44CD135-A59E-4204-A1EB-37110E985F56}"/>
    <dgm:cxn modelId="{8942227D-B0C2-438C-BA4D-D019886BB8F5}" type="presParOf" srcId="{F2D76A7D-1251-469A-B7A2-B4542E91E026}" destId="{BA09B2FD-D2A5-4FFF-A155-B0F40B906A25}" srcOrd="0" destOrd="0" presId="urn:microsoft.com/office/officeart/2005/8/layout/radial5"/>
    <dgm:cxn modelId="{9AB9AA83-7F4C-4DE8-B7CF-21A021198C7A}" type="presParOf" srcId="{F2D76A7D-1251-469A-B7A2-B4542E91E026}" destId="{53CE2033-0D3C-4699-9E53-38C6869E4DA5}" srcOrd="1" destOrd="0" presId="urn:microsoft.com/office/officeart/2005/8/layout/radial5"/>
    <dgm:cxn modelId="{ACD9556D-6B31-43DB-9C82-73105535E1CD}" type="presParOf" srcId="{53CE2033-0D3C-4699-9E53-38C6869E4DA5}" destId="{79C201F1-5E7B-4041-BB0D-A63CF5342285}" srcOrd="0" destOrd="0" presId="urn:microsoft.com/office/officeart/2005/8/layout/radial5"/>
    <dgm:cxn modelId="{02AC4E77-F91B-4148-B91B-3C1AB9D2BE0A}" type="presParOf" srcId="{F2D76A7D-1251-469A-B7A2-B4542E91E026}" destId="{EA64BE2C-7F8B-4ADD-BDE6-7483A846B5A1}" srcOrd="2" destOrd="0" presId="urn:microsoft.com/office/officeart/2005/8/layout/radial5"/>
    <dgm:cxn modelId="{2C673A20-1FED-47DF-84EB-2734B489DF97}" type="presParOf" srcId="{F2D76A7D-1251-469A-B7A2-B4542E91E026}" destId="{F5BDC4EC-AAB8-4022-9560-CC4B3BBB0D04}" srcOrd="3" destOrd="0" presId="urn:microsoft.com/office/officeart/2005/8/layout/radial5"/>
    <dgm:cxn modelId="{374C01AD-2C69-4128-B171-35FC124D6C1D}" type="presParOf" srcId="{F5BDC4EC-AAB8-4022-9560-CC4B3BBB0D04}" destId="{31A5818D-25F3-424B-96FF-51F0F3FBD32B}" srcOrd="0" destOrd="0" presId="urn:microsoft.com/office/officeart/2005/8/layout/radial5"/>
    <dgm:cxn modelId="{7AB243D7-856E-4C86-A05F-508FA200F24A}" type="presParOf" srcId="{F2D76A7D-1251-469A-B7A2-B4542E91E026}" destId="{4C590DCF-6023-4A57-A805-4B4F54F74774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A7639E-031C-4541-A904-85FE0746AF68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261B933F-215C-4101-8C24-D877C5C3FC55}">
      <dgm:prSet phldrT="[Текст]" custT="1"/>
      <dgm:spPr/>
      <dgm:t>
        <a:bodyPr/>
        <a:lstStyle/>
        <a:p>
          <a:pPr algn="l">
            <a:lnSpc>
              <a:spcPct val="150000"/>
            </a:lnSpc>
          </a:pPr>
          <a:r>
            <a:rPr lang="ru-RU" sz="1800" i="1" dirty="0" smtClean="0"/>
            <a:t>Применение национального стандарта является обязательным для изготовителя и (или) исполнителя в случае использования им названий продукции, которые тождественны или сходны до степени смешения с придуманными названиями продукции, установленными национальным стандартом, в том числе в случае применения названий продукции в маркировке, в эксплуатационной или иной документации.</a:t>
          </a:r>
          <a:endParaRPr lang="ru-RU" sz="1800" i="1" dirty="0"/>
        </a:p>
      </dgm:t>
    </dgm:pt>
    <dgm:pt modelId="{77AB3977-D6C0-4F87-BB2D-32EED539F56D}" type="parTrans" cxnId="{40DB27A5-7D52-471B-8DA1-7C359E5868B7}">
      <dgm:prSet/>
      <dgm:spPr/>
      <dgm:t>
        <a:bodyPr/>
        <a:lstStyle/>
        <a:p>
          <a:endParaRPr lang="ru-RU"/>
        </a:p>
      </dgm:t>
    </dgm:pt>
    <dgm:pt modelId="{6B348A31-35FF-4BC5-998F-EBAE9BA56377}" type="sibTrans" cxnId="{40DB27A5-7D52-471B-8DA1-7C359E5868B7}">
      <dgm:prSet/>
      <dgm:spPr/>
      <dgm:t>
        <a:bodyPr/>
        <a:lstStyle/>
        <a:p>
          <a:endParaRPr lang="ru-RU"/>
        </a:p>
      </dgm:t>
    </dgm:pt>
    <dgm:pt modelId="{649B1B71-DAC5-4EE9-B3EB-0DD05A895124}" type="pres">
      <dgm:prSet presAssocID="{86A7639E-031C-4541-A904-85FE0746AF6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7E04F7-9D7F-40F4-90C5-23A3203BC772}" type="pres">
      <dgm:prSet presAssocID="{261B933F-215C-4101-8C24-D877C5C3FC5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6DA3B4-56E0-4C06-9173-918BD63EBB3E}" type="presOf" srcId="{261B933F-215C-4101-8C24-D877C5C3FC55}" destId="{297E04F7-9D7F-40F4-90C5-23A3203BC772}" srcOrd="0" destOrd="0" presId="urn:microsoft.com/office/officeart/2005/8/layout/vList2"/>
    <dgm:cxn modelId="{D7C6ECB0-BD81-43B5-98D0-F38A5D64D7F7}" type="presOf" srcId="{86A7639E-031C-4541-A904-85FE0746AF68}" destId="{649B1B71-DAC5-4EE9-B3EB-0DD05A895124}" srcOrd="0" destOrd="0" presId="urn:microsoft.com/office/officeart/2005/8/layout/vList2"/>
    <dgm:cxn modelId="{40DB27A5-7D52-471B-8DA1-7C359E5868B7}" srcId="{86A7639E-031C-4541-A904-85FE0746AF68}" destId="{261B933F-215C-4101-8C24-D877C5C3FC55}" srcOrd="0" destOrd="0" parTransId="{77AB3977-D6C0-4F87-BB2D-32EED539F56D}" sibTransId="{6B348A31-35FF-4BC5-998F-EBAE9BA56377}"/>
    <dgm:cxn modelId="{46B9D814-93E8-4D4F-B0CB-C0F9DCE51F92}" type="presParOf" srcId="{649B1B71-DAC5-4EE9-B3EB-0DD05A895124}" destId="{297E04F7-9D7F-40F4-90C5-23A3203BC77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BE4332-CA9C-4BEA-9774-860D8A3506B9}">
      <dsp:nvSpPr>
        <dsp:cNvPr id="0" name=""/>
        <dsp:cNvSpPr/>
      </dsp:nvSpPr>
      <dsp:spPr>
        <a:xfrm>
          <a:off x="0" y="116630"/>
          <a:ext cx="8280920" cy="7708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Уточнение применяемой терминологии</a:t>
          </a:r>
          <a:endParaRPr lang="ru-RU" sz="1600" kern="1200" dirty="0"/>
        </a:p>
      </dsp:txBody>
      <dsp:txXfrm>
        <a:off x="37632" y="154262"/>
        <a:ext cx="8205656" cy="695633"/>
      </dsp:txXfrm>
    </dsp:sp>
    <dsp:sp modelId="{103AE8D2-BD85-4F31-A3C4-7D83E4653862}">
      <dsp:nvSpPr>
        <dsp:cNvPr id="0" name=""/>
        <dsp:cNvSpPr/>
      </dsp:nvSpPr>
      <dsp:spPr>
        <a:xfrm>
          <a:off x="0" y="933608"/>
          <a:ext cx="8280920" cy="861829"/>
        </a:xfrm>
        <a:prstGeom prst="round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Расширение применения средств стандартизации при разработке и внедрении цифровых технологий</a:t>
          </a:r>
          <a:endParaRPr lang="ru-RU" sz="1600" kern="1200" dirty="0"/>
        </a:p>
      </dsp:txBody>
      <dsp:txXfrm>
        <a:off x="42071" y="975679"/>
        <a:ext cx="8196778" cy="777687"/>
      </dsp:txXfrm>
    </dsp:sp>
    <dsp:sp modelId="{E3AF01F6-D5FE-4057-B159-8C288C595B6C}">
      <dsp:nvSpPr>
        <dsp:cNvPr id="0" name=""/>
        <dsp:cNvSpPr/>
      </dsp:nvSpPr>
      <dsp:spPr>
        <a:xfrm>
          <a:off x="0" y="1841517"/>
          <a:ext cx="8280920" cy="855860"/>
        </a:xfrm>
        <a:prstGeom prst="round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Уточнение процедуры формирования проектных технических комитетов по стандартизации</a:t>
          </a:r>
          <a:endParaRPr lang="ru-RU" sz="1600" kern="1200" dirty="0"/>
        </a:p>
      </dsp:txBody>
      <dsp:txXfrm>
        <a:off x="41780" y="1883297"/>
        <a:ext cx="8197360" cy="772300"/>
      </dsp:txXfrm>
    </dsp:sp>
    <dsp:sp modelId="{9B3904D1-0728-49D2-BF55-BE068CA87ADD}">
      <dsp:nvSpPr>
        <dsp:cNvPr id="0" name=""/>
        <dsp:cNvSpPr/>
      </dsp:nvSpPr>
      <dsp:spPr>
        <a:xfrm>
          <a:off x="0" y="2743457"/>
          <a:ext cx="8280920" cy="732404"/>
        </a:xfrm>
        <a:prstGeom prst="round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Уточнение функций комиссии по апелляциям</a:t>
          </a:r>
          <a:endParaRPr lang="ru-RU" sz="1600" kern="1200" dirty="0"/>
        </a:p>
      </dsp:txBody>
      <dsp:txXfrm>
        <a:off x="35753" y="2779210"/>
        <a:ext cx="8209414" cy="660898"/>
      </dsp:txXfrm>
    </dsp:sp>
    <dsp:sp modelId="{586BCE40-6FDB-4736-BE11-953C362A4A1D}">
      <dsp:nvSpPr>
        <dsp:cNvPr id="0" name=""/>
        <dsp:cNvSpPr/>
      </dsp:nvSpPr>
      <dsp:spPr>
        <a:xfrm>
          <a:off x="0" y="3521941"/>
          <a:ext cx="8280920" cy="745387"/>
        </a:xfrm>
        <a:prstGeom prst="round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Уточнение случаев обязательного применения документов по стандартизации</a:t>
          </a:r>
          <a:endParaRPr lang="ru-RU" sz="1600" kern="1200" dirty="0"/>
        </a:p>
      </dsp:txBody>
      <dsp:txXfrm>
        <a:off x="36387" y="3558328"/>
        <a:ext cx="8208146" cy="672613"/>
      </dsp:txXfrm>
    </dsp:sp>
    <dsp:sp modelId="{551E85A9-79CF-42CE-96B9-AB0CE1CDFF81}">
      <dsp:nvSpPr>
        <dsp:cNvPr id="0" name=""/>
        <dsp:cNvSpPr/>
      </dsp:nvSpPr>
      <dsp:spPr>
        <a:xfrm>
          <a:off x="0" y="4313409"/>
          <a:ext cx="8280920" cy="871167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Расширение надзорных функций за соблюдением требований стандартов, являющихся обязательными в соответствии со статьей 26 Закона о стандартизации</a:t>
          </a:r>
          <a:endParaRPr lang="ru-RU" sz="1600" kern="1200" dirty="0"/>
        </a:p>
      </dsp:txBody>
      <dsp:txXfrm>
        <a:off x="42527" y="4355936"/>
        <a:ext cx="8195866" cy="7861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9B2FD-D2A5-4FFF-A155-B0F40B906A25}">
      <dsp:nvSpPr>
        <dsp:cNvPr id="0" name=""/>
        <dsp:cNvSpPr/>
      </dsp:nvSpPr>
      <dsp:spPr>
        <a:xfrm>
          <a:off x="2807637" y="455063"/>
          <a:ext cx="2087991" cy="142393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ФГИС Росстандарта</a:t>
          </a:r>
          <a:endParaRPr lang="ru-RU" sz="1600" b="1" kern="1200" dirty="0"/>
        </a:p>
      </dsp:txBody>
      <dsp:txXfrm>
        <a:off x="3113416" y="663593"/>
        <a:ext cx="1476433" cy="1006875"/>
      </dsp:txXfrm>
    </dsp:sp>
    <dsp:sp modelId="{53CE2033-0D3C-4699-9E53-38C6869E4DA5}">
      <dsp:nvSpPr>
        <dsp:cNvPr id="0" name=""/>
        <dsp:cNvSpPr/>
      </dsp:nvSpPr>
      <dsp:spPr>
        <a:xfrm rot="6981658">
          <a:off x="3142515" y="2055648"/>
          <a:ext cx="413615" cy="250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 rot="10800000">
        <a:off x="3196672" y="2072049"/>
        <a:ext cx="338607" cy="150017"/>
      </dsp:txXfrm>
    </dsp:sp>
    <dsp:sp modelId="{EA64BE2C-7F8B-4ADD-BDE6-7483A846B5A1}">
      <dsp:nvSpPr>
        <dsp:cNvPr id="0" name=""/>
        <dsp:cNvSpPr/>
      </dsp:nvSpPr>
      <dsp:spPr>
        <a:xfrm>
          <a:off x="2039097" y="2456354"/>
          <a:ext cx="1561950" cy="1584605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Планирование работ по стандартизации</a:t>
          </a:r>
          <a:endParaRPr lang="ru-RU" sz="1000" b="1" kern="1200" dirty="0"/>
        </a:p>
      </dsp:txBody>
      <dsp:txXfrm>
        <a:off x="2267839" y="2688414"/>
        <a:ext cx="1104466" cy="1120485"/>
      </dsp:txXfrm>
    </dsp:sp>
    <dsp:sp modelId="{F5BDC4EC-AAB8-4022-9560-CC4B3BBB0D04}">
      <dsp:nvSpPr>
        <dsp:cNvPr id="0" name=""/>
        <dsp:cNvSpPr/>
      </dsp:nvSpPr>
      <dsp:spPr>
        <a:xfrm rot="3701151">
          <a:off x="4183802" y="2050776"/>
          <a:ext cx="422623" cy="2500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4203518" y="2067764"/>
        <a:ext cx="347615" cy="150017"/>
      </dsp:txXfrm>
    </dsp:sp>
    <dsp:sp modelId="{4C590DCF-6023-4A57-A805-4B4F54F74774}">
      <dsp:nvSpPr>
        <dsp:cNvPr id="0" name=""/>
        <dsp:cNvSpPr/>
      </dsp:nvSpPr>
      <dsp:spPr>
        <a:xfrm>
          <a:off x="4176047" y="2438704"/>
          <a:ext cx="1589738" cy="1611666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Контроль ПНС</a:t>
          </a:r>
          <a:endParaRPr lang="ru-RU" sz="1200" b="1" kern="1200" dirty="0"/>
        </a:p>
      </dsp:txBody>
      <dsp:txXfrm>
        <a:off x="4408859" y="2674727"/>
        <a:ext cx="1124114" cy="1139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E04F7-9D7F-40F4-90C5-23A3203BC772}">
      <dsp:nvSpPr>
        <dsp:cNvPr id="0" name=""/>
        <dsp:cNvSpPr/>
      </dsp:nvSpPr>
      <dsp:spPr>
        <a:xfrm>
          <a:off x="0" y="501287"/>
          <a:ext cx="8568952" cy="281384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Применение национального стандарта является обязательным для изготовителя и (или) исполнителя в случае использования им названий продукции, которые тождественны или сходны до степени смешения с придуманными названиями продукции, установленными национальным стандартом, в том числе в случае применения названий продукции в маркировке, в эксплуатационной или иной документации.</a:t>
          </a:r>
          <a:endParaRPr lang="ru-RU" sz="1800" i="1" kern="1200" dirty="0"/>
        </a:p>
      </dsp:txBody>
      <dsp:txXfrm>
        <a:off x="137361" y="638648"/>
        <a:ext cx="8294230" cy="25391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0.20952</cdr:x>
      <cdr:y>0.33173</cdr:y>
    </cdr:from>
    <cdr:to>
      <cdr:x>0.35022</cdr:x>
      <cdr:y>0.48978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84176" y="1421110"/>
          <a:ext cx="1063751" cy="67710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2700" cap="flat">
          <a:noFill/>
          <a:miter lim="400000"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none"/>
      </cdr:style>
      <cdr:txBody>
        <a:bodyPr xmlns:a="http://schemas.openxmlformats.org/drawingml/2006/main" rot="0" spcFirstLastPara="1" vertOverflow="clip" horzOverflow="overflow" vert="horz" wrap="none" lIns="45719" tIns="45719" rIns="45719" bIns="45719" numCol="1" spcCol="38100" rtlCol="0" anchor="t">
          <a:spAutoFit/>
        </a:bodyPr>
        <a:lstStyle xmlns:a="http://schemas.openxmlformats.org/drawingml/2006/main"/>
        <a:p xmlns:a="http://schemas.openxmlformats.org/drawingml/2006/main">
          <a:pPr marL="0" marR="0" indent="0" algn="ctr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20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rPr>
            <a:t> </a:t>
          </a:r>
          <a:r>
            <a: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rPr>
            <a:t>Всего</a:t>
          </a:r>
        </a:p>
        <a:p xmlns:a="http://schemas.openxmlformats.org/drawingml/2006/main">
          <a:pPr marL="0" marR="0" indent="0" algn="l" defTabSz="914400" rtl="0" fontAlgn="auto" latinLnBrk="1" hangingPunct="0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rPr>
            <a:t> </a:t>
          </a:r>
          <a:r>
            <a:rPr lang="ru-RU" sz="1800" dirty="0" smtClean="0">
              <a:solidFill>
                <a:srgbClr val="000000"/>
              </a:solidFill>
              <a:latin typeface="+mj-lt"/>
              <a:ea typeface="Verdana"/>
              <a:cs typeface="Verdana"/>
              <a:sym typeface="Verdana"/>
            </a:rPr>
            <a:t>27</a:t>
          </a:r>
          <a:r>
            <a: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rPr>
            <a:t> актов</a:t>
          </a:r>
          <a:endParaRPr kumimoji="0" lang="ru-RU" sz="1800" b="0" i="0" u="none" strike="noStrike" cap="none" spc="0" normalizeH="0" baseline="0" dirty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Verdana"/>
            <a:cs typeface="Verdana"/>
            <a:sym typeface="Verdana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26636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37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,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двумя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359999" y="1106490"/>
            <a:ext cx="5558202" cy="616146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_цве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29" y="1588"/>
            <a:ext cx="9139766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76238"/>
            <a:ext cx="15287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55600" y="3103564"/>
            <a:ext cx="4127500" cy="12652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2400"/>
              </a:lnSpc>
              <a:spcBef>
                <a:spcPts val="0"/>
              </a:spcBef>
              <a:buNone/>
              <a:tabLst/>
              <a:defRPr lang="ru-RU" sz="20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Комментарий. </a:t>
            </a:r>
            <a:r>
              <a:rPr lang="en-US" dirty="0" err="1" smtClean="0"/>
              <a:t>Ecus</a:t>
            </a:r>
            <a:r>
              <a:rPr lang="en-US" dirty="0" smtClean="0"/>
              <a:t> re et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estinulla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eossi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veles</a:t>
            </a:r>
            <a:r>
              <a:rPr lang="en-US" dirty="0" smtClean="0"/>
              <a:t> </a:t>
            </a:r>
            <a:r>
              <a:rPr lang="en-US" dirty="0" err="1" smtClean="0"/>
              <a:t>autent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074863"/>
            <a:ext cx="2682874" cy="949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2000"/>
              </a:lnSpc>
              <a:spcBef>
                <a:spcPts val="0"/>
              </a:spcBef>
              <a:buNone/>
              <a:tabLst/>
              <a:defRPr lang="ru-RU" sz="16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err="1" smtClean="0"/>
              <a:t>Констатинопольский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Константин </a:t>
            </a:r>
          </a:p>
          <a:p>
            <a:pPr lvl="0"/>
            <a:r>
              <a:rPr lang="ru-RU" dirty="0" smtClean="0"/>
              <a:t>Константинович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43164" y="1857507"/>
            <a:ext cx="4127500" cy="12652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4000"/>
              </a:lnSpc>
              <a:spcBef>
                <a:spcPts val="0"/>
              </a:spcBef>
              <a:buNone/>
              <a:tabLst/>
              <a:defRPr lang="ru-RU" sz="3800" b="0" u="sng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  <a:p>
            <a:pPr lvl="0"/>
            <a:r>
              <a:rPr lang="ru-RU" dirty="0" smtClean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605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355600" y="376238"/>
            <a:ext cx="1541463" cy="2524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6105525" y="604837"/>
            <a:ext cx="2676525" cy="1"/>
          </a:xfrm>
          <a:prstGeom prst="line">
            <a:avLst/>
          </a:prstGeom>
          <a:ln w="6350">
            <a:solidFill/>
          </a:ln>
        </p:spPr>
        <p:txBody>
          <a:bodyPr lIns="0" tIns="0" rIns="0" bIns="0"/>
          <a:lstStyle/>
          <a:p>
            <a:pPr lvl="0" defTabSz="457200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36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9999" y="1403321"/>
            <a:ext cx="8428402" cy="243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660575" y="339725"/>
            <a:ext cx="154814" cy="1651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4" r:id="rId2"/>
    <p:sldLayoutId id="2147483667" r:id="rId3"/>
  </p:sldLayoutIdLst>
  <p:transition spd="med"/>
  <p:txStyles>
    <p:titleStyle>
      <a:lvl1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1pPr>
      <a:lvl2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2pPr>
      <a:lvl3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3pPr>
      <a:lvl4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4pPr>
      <a:lvl5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5pPr>
      <a:lvl6pPr indent="4572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6pPr>
      <a:lvl7pPr indent="9144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7pPr>
      <a:lvl8pPr indent="13716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8pPr>
      <a:lvl9pPr indent="18288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9pPr>
    </p:titleStyle>
    <p:bodyStyle>
      <a:lvl1pPr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1pPr>
      <a:lvl2pPr indent="457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2pPr>
      <a:lvl3pPr indent="914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3pPr>
      <a:lvl4pPr indent="1371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4pPr>
      <a:lvl5pPr indent="18288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5pPr>
      <a:lvl6pPr indent="22860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6pPr>
      <a:lvl7pPr indent="2743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7pPr>
      <a:lvl8pPr indent="3200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8pPr>
      <a:lvl9pPr indent="3657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7"/>
          <p:cNvSpPr/>
          <p:nvPr/>
        </p:nvSpPr>
        <p:spPr>
          <a:xfrm>
            <a:off x="5940152" y="3709789"/>
            <a:ext cx="3240360" cy="803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lvl="0" defTabSz="900112">
              <a:lnSpc>
                <a:spcPts val="2400"/>
              </a:lnSpc>
            </a:pPr>
            <a:r>
              <a:rPr lang="ru-RU" sz="2000" dirty="0" smtClean="0">
                <a:solidFill>
                  <a:srgbClr val="FFFFFF"/>
                </a:solidFill>
                <a:latin typeface="Akzidenz-Grotesk Pro Regular"/>
                <a:ea typeface="+mj-ea"/>
                <a:cs typeface="+mj-cs"/>
                <a:sym typeface="Akzidenz-Grotesk Pro Regular"/>
              </a:rPr>
              <a:t>Веснина</a:t>
            </a:r>
          </a:p>
          <a:p>
            <a:pPr lvl="0" defTabSz="900112">
              <a:lnSpc>
                <a:spcPts val="2400"/>
              </a:lnSpc>
            </a:pPr>
            <a:r>
              <a:rPr lang="ru-RU" sz="2000" dirty="0" smtClean="0">
                <a:solidFill>
                  <a:srgbClr val="FFFFFF"/>
                </a:solidFill>
                <a:latin typeface="Akzidenz-Grotesk Pro Regular"/>
                <a:ea typeface="+mj-ea"/>
                <a:cs typeface="+mj-cs"/>
                <a:sym typeface="Akzidenz-Grotesk Pro Regular"/>
              </a:rPr>
              <a:t>Елена Николаевна</a:t>
            </a:r>
            <a:endParaRPr sz="2000" dirty="0">
              <a:solidFill>
                <a:srgbClr val="FFFFFF"/>
              </a:solidFill>
              <a:latin typeface="Akzidenz-Grotesk Pro Regular"/>
              <a:ea typeface="+mj-ea"/>
              <a:cs typeface="+mj-cs"/>
              <a:sym typeface="Akzidenz-Grotesk Pro Regular"/>
            </a:endParaRPr>
          </a:p>
        </p:txBody>
      </p:sp>
      <p:sp>
        <p:nvSpPr>
          <p:cNvPr id="10" name="Shape 118"/>
          <p:cNvSpPr/>
          <p:nvPr/>
        </p:nvSpPr>
        <p:spPr>
          <a:xfrm>
            <a:off x="355600" y="1484784"/>
            <a:ext cx="7096720" cy="119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lvl="0">
              <a:lnSpc>
                <a:spcPct val="100000"/>
              </a:lnSpc>
              <a:defRPr sz="1800" u="none">
                <a:solidFill>
                  <a:srgbClr val="000000"/>
                </a:solidFill>
              </a:defRPr>
            </a:pPr>
            <a:r>
              <a:rPr lang="ru-RU" sz="2000" b="1" u="none" dirty="0" smtClean="0">
                <a:solidFill>
                  <a:schemeClr val="bg1"/>
                </a:solidFill>
              </a:rPr>
              <a:t>Внесение </a:t>
            </a:r>
            <a:r>
              <a:rPr lang="ru-RU" sz="2000" b="1" u="none" dirty="0">
                <a:solidFill>
                  <a:schemeClr val="bg1"/>
                </a:solidFill>
              </a:rPr>
              <a:t>изменений в Федеральный закон </a:t>
            </a:r>
            <a:r>
              <a:rPr lang="ru-RU" sz="2000" b="1" u="none" dirty="0" smtClean="0">
                <a:solidFill>
                  <a:schemeClr val="bg1"/>
                </a:solidFill>
              </a:rPr>
              <a:t> Российской Федерации от </a:t>
            </a:r>
            <a:r>
              <a:rPr lang="ru-RU" sz="2000" b="1" u="none" dirty="0">
                <a:solidFill>
                  <a:schemeClr val="bg1"/>
                </a:solidFill>
              </a:rPr>
              <a:t>29.06.2015 г. </a:t>
            </a:r>
            <a:r>
              <a:rPr lang="ru-RU" sz="2000" b="1" u="none" dirty="0" smtClean="0">
                <a:solidFill>
                  <a:schemeClr val="bg1"/>
                </a:solidFill>
              </a:rPr>
              <a:t>№ </a:t>
            </a:r>
            <a:r>
              <a:rPr lang="ru-RU" sz="2000" b="1" u="none" dirty="0">
                <a:solidFill>
                  <a:schemeClr val="bg1"/>
                </a:solidFill>
              </a:rPr>
              <a:t>162-ФЗ </a:t>
            </a:r>
            <a:endParaRPr lang="ru-RU" sz="2000" b="1" u="none" dirty="0" smtClean="0">
              <a:solidFill>
                <a:schemeClr val="bg1"/>
              </a:solidFill>
            </a:endParaRPr>
          </a:p>
          <a:p>
            <a:pPr lvl="0">
              <a:lnSpc>
                <a:spcPct val="100000"/>
              </a:lnSpc>
              <a:defRPr sz="1800" u="none">
                <a:solidFill>
                  <a:srgbClr val="000000"/>
                </a:solidFill>
              </a:defRPr>
            </a:pPr>
            <a:r>
              <a:rPr lang="ru-RU" sz="2000" b="1" u="none" dirty="0" smtClean="0">
                <a:solidFill>
                  <a:schemeClr val="bg1"/>
                </a:solidFill>
              </a:rPr>
              <a:t>«</a:t>
            </a:r>
            <a:r>
              <a:rPr lang="ru-RU" sz="2000" b="1" u="none" dirty="0">
                <a:solidFill>
                  <a:schemeClr val="bg1"/>
                </a:solidFill>
              </a:rPr>
              <a:t>О стандартизации в Российской Федерации»</a:t>
            </a:r>
            <a:r>
              <a:rPr lang="ru-RU" sz="2000" u="none" dirty="0" smtClean="0">
                <a:solidFill>
                  <a:schemeClr val="bg1"/>
                </a:solidFill>
              </a:rPr>
              <a:t> </a:t>
            </a:r>
            <a:endParaRPr sz="2000" u="none" dirty="0">
              <a:solidFill>
                <a:schemeClr val="bg1"/>
              </a:solidFill>
            </a:endParaRPr>
          </a:p>
        </p:txBody>
      </p:sp>
      <p:pic>
        <p:nvPicPr>
          <p:cNvPr id="4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4003" y="5905847"/>
            <a:ext cx="761182" cy="6144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63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Овал 49"/>
          <p:cNvSpPr/>
          <p:nvPr/>
        </p:nvSpPr>
        <p:spPr>
          <a:xfrm>
            <a:off x="6732240" y="3789040"/>
            <a:ext cx="1080120" cy="108012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724128" y="4653136"/>
            <a:ext cx="1440160" cy="144016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347864" y="4509120"/>
            <a:ext cx="1800200" cy="18002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4355976" y="2420888"/>
            <a:ext cx="2232248" cy="223224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4" name="Овал 53"/>
          <p:cNvSpPr/>
          <p:nvPr/>
        </p:nvSpPr>
        <p:spPr>
          <a:xfrm>
            <a:off x="971600" y="1700808"/>
            <a:ext cx="3240360" cy="324036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25400" cap="flat">
            <a:noFill/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Shape 172"/>
          <p:cNvSpPr txBox="1">
            <a:spLocks/>
          </p:cNvSpPr>
          <p:nvPr/>
        </p:nvSpPr>
        <p:spPr>
          <a:xfrm>
            <a:off x="359999" y="908720"/>
            <a:ext cx="8428402" cy="36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200" spc="-50" dirty="0"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162-ФЗ </a:t>
            </a:r>
            <a:r>
              <a:rPr lang="ru-RU" sz="2200" spc="-50" dirty="0" smtClean="0"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«</a:t>
            </a:r>
            <a:r>
              <a:rPr lang="ru-RU" sz="2200" spc="-50" dirty="0"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О стандартизации в Российской Федерации»</a:t>
            </a:r>
          </a:p>
        </p:txBody>
      </p:sp>
      <p:grpSp>
        <p:nvGrpSpPr>
          <p:cNvPr id="26" name="Группа 70"/>
          <p:cNvGrpSpPr/>
          <p:nvPr/>
        </p:nvGrpSpPr>
        <p:grpSpPr>
          <a:xfrm>
            <a:off x="-36512" y="1455288"/>
            <a:ext cx="9073008" cy="4926040"/>
            <a:chOff x="-36512" y="1455288"/>
            <a:chExt cx="9073008" cy="4926040"/>
          </a:xfrm>
        </p:grpSpPr>
        <p:sp>
          <p:nvSpPr>
            <p:cNvPr id="27" name="Прямоугольник с двумя вырезанными противолежащими углами 26"/>
            <p:cNvSpPr/>
            <p:nvPr/>
          </p:nvSpPr>
          <p:spPr>
            <a:xfrm>
              <a:off x="683568" y="1772816"/>
              <a:ext cx="1440160" cy="792520"/>
            </a:xfrm>
            <a:prstGeom prst="snip2DiagRect">
              <a:avLst/>
            </a:prstGeom>
            <a:solidFill>
              <a:schemeClr val="accent4">
                <a:lumMod val="75000"/>
              </a:schemeClr>
            </a:solidFill>
            <a:ln w="25400" cap="flat">
              <a:noFill/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b="1" dirty="0" smtClean="0">
                  <a:solidFill>
                    <a:schemeClr val="bg1"/>
                  </a:solidFill>
                  <a:latin typeface="+mj-lt"/>
                </a:rPr>
                <a:t>ЦЕЛИ</a:t>
              </a:r>
              <a:endParaRPr kumimoji="0" lang="ru-RU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8" name="Прямоугольник с двумя вырезанными противолежащими углами 27"/>
            <p:cNvSpPr/>
            <p:nvPr/>
          </p:nvSpPr>
          <p:spPr>
            <a:xfrm>
              <a:off x="683568" y="2780928"/>
              <a:ext cx="1440160" cy="792520"/>
            </a:xfrm>
            <a:prstGeom prst="snip2DiagRect">
              <a:avLst/>
            </a:prstGeom>
            <a:solidFill>
              <a:schemeClr val="accent5">
                <a:lumMod val="75000"/>
              </a:schemeClr>
            </a:solidFill>
            <a:ln w="25400" cap="flat">
              <a:noFill/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0" bIns="45719" numCol="1" spcCol="38100" rtlCol="0" anchor="ctr">
              <a:noAutofit/>
            </a:bodyPr>
            <a:lstStyle/>
            <a:p>
              <a:pPr marL="0" marR="0" indent="0" algn="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400" b="1" dirty="0" smtClean="0">
                  <a:solidFill>
                    <a:schemeClr val="bg1"/>
                  </a:solidFill>
                  <a:latin typeface="+mj-lt"/>
                </a:rPr>
                <a:t>ПРИНЦИПЫ</a:t>
              </a:r>
              <a:endParaRPr kumimoji="0" lang="ru-RU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9" name="Прямоугольник с двумя вырезанными противолежащими углами 28"/>
            <p:cNvSpPr/>
            <p:nvPr/>
          </p:nvSpPr>
          <p:spPr>
            <a:xfrm>
              <a:off x="683568" y="3789040"/>
              <a:ext cx="1440160" cy="792520"/>
            </a:xfrm>
            <a:prstGeom prst="snip2DiagRect">
              <a:avLst/>
            </a:prstGeom>
            <a:solidFill>
              <a:schemeClr val="accent3">
                <a:lumMod val="75000"/>
              </a:schemeClr>
            </a:solidFill>
            <a:ln w="25400" cap="flat">
              <a:noFill/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0" bIns="45719" numCol="1" spcCol="38100" rtlCol="0" anchor="ctr">
              <a:noAutofit/>
            </a:bodyPr>
            <a:lstStyle/>
            <a:p>
              <a:pPr marL="0" marR="0" indent="0" algn="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rPr>
                <a:t>ВИДЫ </a:t>
              </a:r>
            </a:p>
            <a:p>
              <a:pPr marL="0" marR="0" indent="0" algn="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3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rPr>
                <a:t>ДОКУМЕНТОВ</a:t>
              </a:r>
              <a:endParaRPr kumimoji="0" lang="ru-RU" sz="13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0" name="Прямоугольник с двумя вырезанными противолежащими углами 29"/>
            <p:cNvSpPr/>
            <p:nvPr/>
          </p:nvSpPr>
          <p:spPr>
            <a:xfrm>
              <a:off x="683568" y="4869160"/>
              <a:ext cx="1440160" cy="792520"/>
            </a:xfrm>
            <a:prstGeom prst="snip2DiagRect">
              <a:avLst/>
            </a:prstGeom>
            <a:solidFill>
              <a:schemeClr val="accent6">
                <a:lumMod val="75000"/>
              </a:schemeClr>
            </a:solidFill>
            <a:ln w="25400" cap="flat">
              <a:noFill/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spc="0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rPr>
                <a:t>УЧАСТНИКИ</a:t>
              </a:r>
              <a:endParaRPr kumimoji="0" lang="ru-RU" sz="14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2555776" y="1772816"/>
              <a:ext cx="1368152" cy="79252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5400" cap="flat">
              <a:noFill/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noAutofit/>
            </a:bodyPr>
            <a:lstStyle/>
            <a:p>
              <a:pPr marL="0" marR="0" indent="0" algn="r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600" dirty="0" smtClean="0">
                  <a:solidFill>
                    <a:schemeClr val="bg1"/>
                  </a:solidFill>
                  <a:latin typeface="+mj-lt"/>
                </a:rPr>
                <a:t>ЗАДАЧИ</a:t>
              </a:r>
              <a:endParaRPr kumimoji="0" lang="ru-RU" sz="16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  <p:grpSp>
          <p:nvGrpSpPr>
            <p:cNvPr id="32" name="Группа 63"/>
            <p:cNvGrpSpPr/>
            <p:nvPr/>
          </p:nvGrpSpPr>
          <p:grpSpPr>
            <a:xfrm>
              <a:off x="2555776" y="3870573"/>
              <a:ext cx="6480720" cy="2510755"/>
              <a:chOff x="2555776" y="3870573"/>
              <a:chExt cx="6480720" cy="2510755"/>
            </a:xfrm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2555776" y="3870573"/>
                <a:ext cx="1190228" cy="648072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25400" cap="flat">
                <a:noFill/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0" rIns="45719" bIns="0" numCol="1" spcCol="38100" rtlCol="0" anchor="ctr">
                <a:no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0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Документы </a:t>
                </a:r>
              </a:p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0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национальной </a:t>
                </a:r>
              </a:p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0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системы </a:t>
                </a:r>
              </a:p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0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стандартизации</a:t>
                </a:r>
                <a:endParaRPr kumimoji="0" lang="ru-RU" sz="105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3851920" y="3870573"/>
                <a:ext cx="1224136" cy="64807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 cap="flat">
                <a:noFill/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0" tIns="45719" rIns="0" bIns="45719" numCol="1" spcCol="38100" rtlCol="0" anchor="ctr">
                <a:no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0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Общероссийские </a:t>
                </a:r>
              </a:p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0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классификаторы</a:t>
                </a:r>
                <a:endParaRPr kumimoji="0" lang="ru-RU" sz="105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5186164" y="3870573"/>
                <a:ext cx="1152128" cy="648072"/>
              </a:xfrm>
              <a:prstGeom prst="round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25400" cap="flat">
                <a:noFill/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СТО, ТУ</a:t>
                </a:r>
                <a:endParaRPr kumimoji="0" lang="ru-RU" sz="1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6482308" y="3870573"/>
                <a:ext cx="1152128" cy="648072"/>
              </a:xfrm>
              <a:prstGeom prst="round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25400" cap="flat">
                <a:noFill/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Своды </a:t>
                </a:r>
              </a:p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6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правил</a:t>
                </a:r>
                <a:endParaRPr kumimoji="0" lang="ru-RU" sz="16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2" name="Скругленный прямоугольник 41"/>
              <p:cNvSpPr/>
              <p:nvPr/>
            </p:nvSpPr>
            <p:spPr>
              <a:xfrm>
                <a:off x="7740352" y="3870573"/>
                <a:ext cx="1296144" cy="648072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5400" cap="flat">
                <a:noFill/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Стандарты ОПК и атомной </a:t>
                </a:r>
              </a:p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5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промышленности</a:t>
                </a:r>
                <a:endParaRPr kumimoji="0" lang="ru-RU" sz="105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3" name="Скругленный прямоугольник 42"/>
              <p:cNvSpPr/>
              <p:nvPr/>
            </p:nvSpPr>
            <p:spPr>
              <a:xfrm>
                <a:off x="2593876" y="4941168"/>
                <a:ext cx="1152128" cy="648072"/>
              </a:xfrm>
              <a:prstGeom prst="roundRect">
                <a:avLst/>
              </a:prstGeom>
              <a:solidFill>
                <a:schemeClr val="accent6">
                  <a:lumMod val="75000"/>
                  <a:alpha val="80000"/>
                </a:schemeClr>
              </a:solidFill>
              <a:ln w="25400" cap="flat">
                <a:noFill/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i="0" u="none" strike="noStrike" cap="none" spc="0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Минпромторг</a:t>
                </a:r>
                <a:r>
                  <a:rPr kumimoji="0" lang="ru-RU" sz="1200" i="0" u="none" strike="noStrike" cap="none" spc="0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 России</a:t>
                </a:r>
                <a:endParaRPr kumimoji="0" lang="ru-RU" sz="120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4" name="Скругленный прямоугольник 43"/>
              <p:cNvSpPr/>
              <p:nvPr/>
            </p:nvSpPr>
            <p:spPr>
              <a:xfrm>
                <a:off x="3890020" y="4941168"/>
                <a:ext cx="1152128" cy="648072"/>
              </a:xfrm>
              <a:prstGeom prst="roundRect">
                <a:avLst/>
              </a:prstGeom>
              <a:solidFill>
                <a:schemeClr val="accent6">
                  <a:lumMod val="75000"/>
                  <a:alpha val="60000"/>
                </a:schemeClr>
              </a:solidFill>
              <a:ln w="25400" cap="flat">
                <a:noFill/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Росстандарт</a:t>
                </a:r>
                <a:endParaRPr kumimoji="0" lang="ru-RU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5" name="Скругленный прямоугольник 44"/>
              <p:cNvSpPr/>
              <p:nvPr/>
            </p:nvSpPr>
            <p:spPr>
              <a:xfrm>
                <a:off x="5186164" y="4941168"/>
                <a:ext cx="1152128" cy="648072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  <a:alpha val="40000"/>
                </a:schemeClr>
              </a:solidFill>
              <a:ln w="25400" cap="flat">
                <a:noFill/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ГК «</a:t>
                </a:r>
                <a:r>
                  <a:rPr kumimoji="0" lang="ru-RU" sz="1200" b="0" i="0" u="none" strike="noStrike" cap="none" spc="0" normalizeH="0" baseline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Росатом</a:t>
                </a:r>
                <a:r>
                  <a:rPr kumimoji="0" lang="ru-RU" sz="1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» и др.</a:t>
                </a:r>
                <a:endParaRPr kumimoji="0" lang="ru-RU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6" name="Скругленный прямоугольник 45"/>
              <p:cNvSpPr/>
              <p:nvPr/>
            </p:nvSpPr>
            <p:spPr>
              <a:xfrm>
                <a:off x="6482308" y="4941168"/>
                <a:ext cx="1152128" cy="648072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  <a:alpha val="18824"/>
                </a:schemeClr>
              </a:solidFill>
              <a:ln w="25400" cap="flat">
                <a:noFill/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200" dirty="0" smtClean="0">
                    <a:solidFill>
                      <a:srgbClr val="000000"/>
                    </a:solidFill>
                    <a:latin typeface="+mj-lt"/>
                  </a:rPr>
                  <a:t>ТК, ПТК, </a:t>
                </a:r>
              </a:p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200" dirty="0" smtClean="0">
                    <a:solidFill>
                      <a:srgbClr val="000000"/>
                    </a:solidFill>
                    <a:latin typeface="+mj-lt"/>
                  </a:rPr>
                  <a:t>Комиссия по апелляциям</a:t>
                </a:r>
                <a:endParaRPr lang="ru-RU" sz="12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7" name="Скругленный прямоугольник 46"/>
              <p:cNvSpPr/>
              <p:nvPr/>
            </p:nvSpPr>
            <p:spPr>
              <a:xfrm>
                <a:off x="7778452" y="4941168"/>
                <a:ext cx="1258044" cy="64807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  <a:alpha val="10196"/>
                </a:schemeClr>
              </a:solidFill>
              <a:ln w="25400" cap="flat">
                <a:noFill/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Юр.лица, </a:t>
                </a:r>
              </a:p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физ.лица,</a:t>
                </a:r>
                <a:r>
                  <a:rPr kumimoji="0" lang="ru-RU" sz="10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 </a:t>
                </a:r>
              </a:p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000" b="0" i="0" u="none" strike="noStrike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Общ. организации</a:t>
                </a:r>
                <a:endParaRPr kumimoji="0" lang="ru-RU" sz="1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48" name="Скругленный прямоугольник 47"/>
              <p:cNvSpPr/>
              <p:nvPr/>
            </p:nvSpPr>
            <p:spPr>
              <a:xfrm>
                <a:off x="3247281" y="5733256"/>
                <a:ext cx="1152128" cy="648072"/>
              </a:xfrm>
              <a:prstGeom prst="roundRect">
                <a:avLst/>
              </a:prstGeom>
              <a:solidFill>
                <a:schemeClr val="accent6">
                  <a:lumMod val="75000"/>
                  <a:alpha val="60000"/>
                </a:schemeClr>
              </a:solidFill>
              <a:ln w="25400" cap="flat">
                <a:noFill/>
                <a:prstDash val="solid"/>
                <a:bevel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ctr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200" b="0" i="0" u="none" strike="noStrike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ФОИВ</a:t>
                </a:r>
                <a:endParaRPr kumimoji="0" lang="ru-RU" sz="12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endParaRP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323528" y="1455288"/>
              <a:ext cx="648072" cy="1384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FillTx/>
                  <a:latin typeface="+mj-lt"/>
                  <a:ea typeface="Verdana"/>
                  <a:cs typeface="Verdana"/>
                  <a:sym typeface="Verdana"/>
                </a:rPr>
                <a:t>6</a:t>
              </a:r>
              <a:endParaRPr kumimoji="0" lang="ru-RU" sz="8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51520" y="3484167"/>
              <a:ext cx="648072" cy="1384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3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FillTx/>
                  <a:latin typeface="+mj-lt"/>
                  <a:ea typeface="Verdana"/>
                  <a:cs typeface="Verdana"/>
                  <a:sym typeface="Verdana"/>
                </a:rPr>
                <a:t>5</a:t>
              </a:r>
              <a:endParaRPr kumimoji="0" lang="ru-RU" sz="8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51520" y="4562078"/>
              <a:ext cx="648072" cy="1384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6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FillTx/>
                  <a:latin typeface="+mj-lt"/>
                  <a:ea typeface="Verdana"/>
                  <a:cs typeface="Verdana"/>
                  <a:sym typeface="Verdana"/>
                </a:rPr>
                <a:t>6</a:t>
              </a:r>
              <a:endParaRPr kumimoji="0" lang="ru-RU" sz="8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123728" y="1484784"/>
              <a:ext cx="648072" cy="1384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400" i="0" u="none" strike="noStrike" normalizeH="0" baseline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FillTx/>
                  <a:latin typeface="+mj-lt"/>
                  <a:ea typeface="Verdana"/>
                  <a:cs typeface="Verdana"/>
                  <a:sym typeface="Verdana"/>
                </a:rPr>
                <a:t>8</a:t>
              </a:r>
              <a:endParaRPr kumimoji="0" lang="ru-RU" sz="8400" i="0" u="none" strike="noStrike" normalizeH="0" baseline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36512" y="2460129"/>
              <a:ext cx="1368152" cy="138499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ru-RU" sz="8400" i="0" u="none" strike="noStrike" spc="-1200" normalizeH="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chemeClr val="accent5">
                      <a:lumMod val="75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uFillTx/>
                  <a:latin typeface="+mj-lt"/>
                  <a:ea typeface="Verdana"/>
                  <a:cs typeface="Verdana"/>
                  <a:sym typeface="Verdana"/>
                </a:rPr>
                <a:t>10</a:t>
              </a:r>
              <a:endParaRPr kumimoji="0" lang="ru-RU" sz="8400" i="0" u="none" strike="noStrike" spc="-1200" normalizeH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49" name="Скругленный прямоугольник 48"/>
          <p:cNvSpPr/>
          <p:nvPr/>
        </p:nvSpPr>
        <p:spPr>
          <a:xfrm>
            <a:off x="88454" y="1412776"/>
            <a:ext cx="2088232" cy="4608512"/>
          </a:xfrm>
          <a:prstGeom prst="roundRect">
            <a:avLst/>
          </a:prstGeom>
          <a:noFill/>
          <a:ln w="19050" cap="flat">
            <a:solidFill>
              <a:srgbClr val="4F81BD"/>
            </a:solidFill>
            <a:prstDash val="dash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71432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осатом лог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4365104"/>
            <a:ext cx="1004767" cy="1008112"/>
          </a:xfrm>
          <a:prstGeom prst="rect">
            <a:avLst/>
          </a:prstGeom>
        </p:spPr>
      </p:pic>
      <p:pic>
        <p:nvPicPr>
          <p:cNvPr id="12" name="Рисунок 11" descr="минпром 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17182" y="3212976"/>
            <a:ext cx="771525" cy="704850"/>
          </a:xfrm>
          <a:prstGeom prst="rect">
            <a:avLst/>
          </a:prstGeom>
        </p:spPr>
      </p:pic>
      <p:pic>
        <p:nvPicPr>
          <p:cNvPr id="15" name="Рисунок 14" descr="ministerstvo_oborony_r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509120"/>
            <a:ext cx="1080120" cy="771515"/>
          </a:xfrm>
          <a:prstGeom prst="rect">
            <a:avLst/>
          </a:prstGeom>
        </p:spPr>
      </p:pic>
      <p:sp>
        <p:nvSpPr>
          <p:cNvPr id="14" name="Shape 20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208912" cy="792088"/>
          </a:xfrm>
          <a:prstGeom prst="rect">
            <a:avLst/>
          </a:prstGeom>
          <a:ln>
            <a:noFill/>
          </a:ln>
        </p:spPr>
        <p:txBody>
          <a:bodyPr lIns="45719" tIns="45719" rIns="45719" bIns="45719">
            <a:normAutofit/>
          </a:bodyPr>
          <a:lstStyle/>
          <a:p>
            <a:pPr lvl="0" algn="just">
              <a:lnSpc>
                <a:spcPct val="120000"/>
              </a:lnSpc>
              <a:defRPr sz="1800"/>
            </a:pPr>
            <a:endParaRPr dirty="0"/>
          </a:p>
          <a:p>
            <a:pPr lvl="0" algn="just">
              <a:defRPr sz="1800"/>
            </a:pPr>
            <a:endParaRPr sz="1600" dirty="0"/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902260311"/>
              </p:ext>
            </p:extLst>
          </p:nvPr>
        </p:nvGraphicFramePr>
        <p:xfrm>
          <a:off x="179512" y="2420888"/>
          <a:ext cx="7560840" cy="42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Shape 204"/>
          <p:cNvSpPr txBox="1">
            <a:spLocks/>
          </p:cNvSpPr>
          <p:nvPr/>
        </p:nvSpPr>
        <p:spPr>
          <a:xfrm>
            <a:off x="864765" y="1237680"/>
            <a:ext cx="8104833" cy="36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0"/>
            </a:pP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Реализация положений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pc="0"/>
            </a:pPr>
            <a:r>
              <a:rPr lang="ru-RU" sz="2200" spc="-50" dirty="0" smtClean="0"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162-ФЗ «</a:t>
            </a:r>
            <a:r>
              <a:rPr lang="ru-RU" sz="2200" spc="-50" dirty="0"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О стандартизации в Российской </a:t>
            </a:r>
            <a:r>
              <a:rPr lang="ru-RU" sz="2200" spc="-50" dirty="0" smtClean="0"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Федерации»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kzidenz-Grotesk Pro Med"/>
              <a:ea typeface="Akzidenz-Grotesk Pro Med"/>
              <a:cs typeface="Akzidenz-Grotesk Pro Med"/>
              <a:sym typeface="Akzidenz-Grotesk Pro Med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2844"/>
              </p:ext>
            </p:extLst>
          </p:nvPr>
        </p:nvGraphicFramePr>
        <p:xfrm>
          <a:off x="4092624" y="2564904"/>
          <a:ext cx="4871864" cy="331237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2435932"/>
                <a:gridCol w="2435932"/>
              </a:tblGrid>
              <a:tr h="662474">
                <a:tc grid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ОТВЕТСТВЕННЫЕ ЗА</a:t>
                      </a:r>
                      <a:r>
                        <a:rPr lang="ru-RU" sz="1200" baseline="0" dirty="0" smtClean="0"/>
                        <a:t> РАЗРАБОТКУ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62474"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МИНПРОМТОРГ</a:t>
                      </a:r>
                      <a:r>
                        <a:rPr lang="ru-RU" baseline="0" dirty="0" smtClean="0"/>
                        <a:t> РОССИИ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ФЕДЕРАЛЬНОЕ АГЕНТСТВО ПО ТЕХНИЧЕСКОМУ РЕГУЛИРОВАНИЮ И МЕТРОЛОГИИ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  <a:tr h="66247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МИНОБОРОНЫ РОССИИ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ГОСУДАРСТВЕННАЯ</a:t>
                      </a:r>
                      <a:r>
                        <a:rPr lang="ru-RU" baseline="0" dirty="0" smtClean="0"/>
                        <a:t> КОРПОРАЦИЯ «РОСАТОМ»</a:t>
                      </a:r>
                      <a:endParaRPr lang="ru-RU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Рисунок 12" descr="росстандарт лого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45600" y="3265934"/>
            <a:ext cx="898808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342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604489" cy="360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200" dirty="0" smtClean="0"/>
              <a:t>Основные направления изменений в 162-ФЗ </a:t>
            </a:r>
            <a:endParaRPr sz="2200" spc="-50" dirty="0">
              <a:latin typeface="Akzidenz-Grotesk Pro Med"/>
              <a:ea typeface="Akzidenz-Grotesk Pro Med"/>
              <a:cs typeface="Akzidenz-Grotesk Pro Med"/>
              <a:sym typeface="Akzidenz-Grotesk Pro Med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600105805"/>
              </p:ext>
            </p:extLst>
          </p:nvPr>
        </p:nvGraphicFramePr>
        <p:xfrm>
          <a:off x="323528" y="1340768"/>
          <a:ext cx="8280920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558762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8604489" cy="360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200" dirty="0" smtClean="0"/>
              <a:t>Расширение </a:t>
            </a:r>
            <a:r>
              <a:rPr lang="ru-RU" sz="2200" dirty="0"/>
              <a:t>применения средств стандартизации </a:t>
            </a:r>
            <a:endParaRPr lang="ru-RU" sz="2200" dirty="0" smtClean="0"/>
          </a:p>
          <a:p>
            <a:pPr lvl="0"/>
            <a:r>
              <a:rPr lang="ru-RU" sz="2200" dirty="0" smtClean="0"/>
              <a:t>при </a:t>
            </a:r>
            <a:r>
              <a:rPr lang="ru-RU" sz="2200" dirty="0"/>
              <a:t>разработке и внедрении цифровых технологий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827584" y="1881742"/>
            <a:ext cx="2376259" cy="4167607"/>
            <a:chOff x="827584" y="1881742"/>
            <a:chExt cx="2376259" cy="4167607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827584" y="1881742"/>
              <a:ext cx="2376259" cy="1482683"/>
              <a:chOff x="864098" y="984"/>
              <a:chExt cx="2376259" cy="1482683"/>
            </a:xfrm>
          </p:grpSpPr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864098" y="984"/>
                <a:ext cx="2376259" cy="1482683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Скругленный прямоугольник 4"/>
              <p:cNvSpPr/>
              <p:nvPr/>
            </p:nvSpPr>
            <p:spPr>
              <a:xfrm>
                <a:off x="907524" y="44410"/>
                <a:ext cx="2289407" cy="139583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4290" tIns="34290" rIns="34290" bIns="3429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0" lang="ru-RU" sz="1600" b="0" i="0" u="none" strike="noStrike" kern="1200" cap="none" spc="0" normalizeH="0" baseline="0" dirty="0" smtClean="0">
                    <a:ln/>
                    <a:effectLst/>
                    <a:uFillTx/>
                    <a:latin typeface="Verdana"/>
                    <a:ea typeface="Verdana"/>
                    <a:cs typeface="Verdana"/>
                    <a:sym typeface="Verdana"/>
                  </a:rPr>
                  <a:t>Цели стандартизации (Статья 3 Закона о стандартизации)</a:t>
                </a:r>
                <a:endParaRPr lang="ru-RU" sz="1600" kern="1200" dirty="0"/>
              </a:p>
            </p:txBody>
          </p:sp>
        </p:grpSp>
        <p:grpSp>
          <p:nvGrpSpPr>
            <p:cNvPr id="15" name="Группа 14"/>
            <p:cNvGrpSpPr/>
            <p:nvPr/>
          </p:nvGrpSpPr>
          <p:grpSpPr>
            <a:xfrm>
              <a:off x="1040262" y="4098450"/>
              <a:ext cx="1950899" cy="1950899"/>
              <a:chOff x="1008108" y="2088241"/>
              <a:chExt cx="1950899" cy="1950899"/>
            </a:xfrm>
            <a:solidFill>
              <a:schemeClr val="accent4">
                <a:lumMod val="75000"/>
              </a:schemeClr>
            </a:solidFill>
          </p:grpSpPr>
          <p:sp>
            <p:nvSpPr>
              <p:cNvPr id="16" name="Овал 15"/>
              <p:cNvSpPr/>
              <p:nvPr/>
            </p:nvSpPr>
            <p:spPr>
              <a:xfrm>
                <a:off x="1008108" y="2088241"/>
                <a:ext cx="1950899" cy="1950899"/>
              </a:xfrm>
              <a:prstGeom prst="ellipse">
                <a:avLst/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Овал 4"/>
              <p:cNvSpPr/>
              <p:nvPr/>
            </p:nvSpPr>
            <p:spPr>
              <a:xfrm>
                <a:off x="1293812" y="2373945"/>
                <a:ext cx="1379493" cy="137949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430" tIns="11430" rIns="11430" bIns="11430" numCol="1" spcCol="1270" anchor="ctr" anchorCtr="0">
                <a:noAutofit/>
              </a:bodyPr>
              <a:lstStyle/>
              <a:p>
                <a:pPr lvl="0" algn="ctr" defTabSz="8001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kumimoji="0" lang="ru-RU" sz="1800" b="0" i="0" u="none" strike="noStrike" kern="1200" cap="none" spc="0" normalizeH="0" baseline="0" dirty="0" smtClean="0">
                    <a:ln/>
                    <a:effectLst/>
                    <a:uFillTx/>
                    <a:latin typeface="Verdana"/>
                    <a:ea typeface="Verdana"/>
                    <a:cs typeface="Verdana"/>
                    <a:sym typeface="Verdana"/>
                  </a:rPr>
                  <a:t>Внедрение цифровых технологий</a:t>
                </a:r>
                <a:endParaRPr lang="ru-RU" sz="1800" kern="1200" dirty="0"/>
              </a:p>
            </p:txBody>
          </p:sp>
        </p:grpSp>
        <p:sp>
          <p:nvSpPr>
            <p:cNvPr id="18" name="Плюс 17"/>
            <p:cNvSpPr/>
            <p:nvPr/>
          </p:nvSpPr>
          <p:spPr>
            <a:xfrm>
              <a:off x="1691677" y="3408858"/>
              <a:ext cx="648072" cy="648072"/>
            </a:xfrm>
            <a:prstGeom prst="mathPlus">
              <a:avLst/>
            </a:prstGeom>
            <a:solidFill>
              <a:schemeClr val="accent6">
                <a:lumMod val="75000"/>
              </a:schemeClr>
            </a:solidFill>
            <a:ln w="25400" cap="flat">
              <a:solidFill>
                <a:schemeClr val="accent6">
                  <a:lumMod val="75000"/>
                </a:schemeClr>
              </a:solidFill>
              <a:prstDash val="solid"/>
              <a:bevel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425810727"/>
              </p:ext>
            </p:extLst>
          </p:nvPr>
        </p:nvGraphicFramePr>
        <p:xfrm>
          <a:off x="2728369" y="171885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67648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604489" cy="360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200" dirty="0" smtClean="0"/>
              <a:t>Уточнение </a:t>
            </a:r>
            <a:r>
              <a:rPr lang="ru-RU" sz="2200" dirty="0"/>
              <a:t>случаев обязательного применения </a:t>
            </a:r>
            <a:endParaRPr lang="ru-RU" sz="2200" dirty="0" smtClean="0"/>
          </a:p>
          <a:p>
            <a:pPr lvl="0"/>
            <a:r>
              <a:rPr lang="ru-RU" sz="2200" dirty="0" smtClean="0"/>
              <a:t>документов </a:t>
            </a:r>
            <a:r>
              <a:rPr lang="ru-RU" sz="2200" dirty="0"/>
              <a:t>по </a:t>
            </a:r>
            <a:r>
              <a:rPr lang="ru-RU" sz="2200" dirty="0" smtClean="0"/>
              <a:t>стандартизации (статья 26)</a:t>
            </a:r>
            <a:endParaRPr lang="ru-RU" sz="2200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9118071"/>
              </p:ext>
            </p:extLst>
          </p:nvPr>
        </p:nvGraphicFramePr>
        <p:xfrm>
          <a:off x="323528" y="1988840"/>
          <a:ext cx="856895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09635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36"/>
          <p:cNvSpPr>
            <a:spLocks noGrp="1"/>
          </p:cNvSpPr>
          <p:nvPr>
            <p:ph type="body" idx="1"/>
          </p:nvPr>
        </p:nvSpPr>
        <p:spPr>
          <a:xfrm>
            <a:off x="395536" y="1196752"/>
            <a:ext cx="8604489" cy="3600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2200" dirty="0" smtClean="0"/>
              <a:t>Расширение </a:t>
            </a:r>
            <a:r>
              <a:rPr lang="ru-RU" sz="2200" dirty="0"/>
              <a:t>надзорных функций за соблюдением </a:t>
            </a:r>
            <a:endParaRPr lang="ru-RU" sz="2200" dirty="0" smtClean="0"/>
          </a:p>
          <a:p>
            <a:pPr lvl="0"/>
            <a:r>
              <a:rPr lang="ru-RU" sz="2200" dirty="0" smtClean="0"/>
              <a:t>требований стандартов позволит:</a:t>
            </a:r>
            <a:endParaRPr lang="ru-RU" sz="2200" dirty="0"/>
          </a:p>
          <a:p>
            <a:pPr lvl="0"/>
            <a:r>
              <a:rPr lang="ru-RU" sz="2200" dirty="0" smtClean="0"/>
              <a:t> </a:t>
            </a:r>
            <a:endParaRPr lang="ru-RU" sz="22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03548" y="2241740"/>
            <a:ext cx="7992888" cy="1008112"/>
            <a:chOff x="323528" y="1340768"/>
            <a:chExt cx="7992888" cy="100811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323528" y="1340768"/>
              <a:ext cx="1008112" cy="1008112"/>
              <a:chOff x="323528" y="1340768"/>
              <a:chExt cx="1008112" cy="1008112"/>
            </a:xfrm>
          </p:grpSpPr>
          <p:grpSp>
            <p:nvGrpSpPr>
              <p:cNvPr id="10" name="Группа 9"/>
              <p:cNvGrpSpPr/>
              <p:nvPr/>
            </p:nvGrpSpPr>
            <p:grpSpPr>
              <a:xfrm>
                <a:off x="323528" y="1340768"/>
                <a:ext cx="1008112" cy="1008112"/>
                <a:chOff x="323528" y="1340768"/>
                <a:chExt cx="1008112" cy="1008112"/>
              </a:xfrm>
            </p:grpSpPr>
            <p:sp>
              <p:nvSpPr>
                <p:cNvPr id="12" name="Прямоугольник 11"/>
                <p:cNvSpPr/>
                <p:nvPr/>
              </p:nvSpPr>
              <p:spPr>
                <a:xfrm>
                  <a:off x="323528" y="1340768"/>
                  <a:ext cx="1008112" cy="1008112"/>
                </a:xfrm>
                <a:prstGeom prst="rect">
                  <a:avLst/>
                </a:prstGeom>
                <a:noFill/>
                <a:ln w="19050" cap="flat">
                  <a:solidFill>
                    <a:srgbClr val="C00000"/>
                  </a:solidFill>
                  <a:prstDash val="dash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13" name="Прямоугольник 12"/>
                <p:cNvSpPr/>
                <p:nvPr/>
              </p:nvSpPr>
              <p:spPr>
                <a:xfrm>
                  <a:off x="395536" y="1412776"/>
                  <a:ext cx="864096" cy="864096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609897" y="1429327"/>
                <a:ext cx="435374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solidFill>
                      <a:schemeClr val="bg1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1</a:t>
                </a:r>
                <a:endParaRPr kumimoji="0" lang="ru-RU" sz="4800" b="1" i="0" u="none" strike="noStrike" cap="none" spc="0" normalizeH="0" baseline="0" dirty="0">
                  <a:solidFill>
                    <a:schemeClr val="bg1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1475656" y="1412776"/>
              <a:ext cx="6840760" cy="864096"/>
              <a:chOff x="1691680" y="1412776"/>
              <a:chExt cx="6840760" cy="864096"/>
            </a:xfrm>
          </p:grpSpPr>
          <p:sp>
            <p:nvSpPr>
              <p:cNvPr id="8" name="Пятиугольник 7"/>
              <p:cNvSpPr/>
              <p:nvPr/>
            </p:nvSpPr>
            <p:spPr>
              <a:xfrm>
                <a:off x="1691680" y="1412776"/>
                <a:ext cx="6840760" cy="864096"/>
              </a:xfrm>
              <a:prstGeom prst="homePlate">
                <a:avLst>
                  <a:gd name="adj" fmla="val 35670"/>
                </a:avLst>
              </a:prstGeom>
              <a:solidFill>
                <a:srgbClr val="FFFFFF"/>
              </a:solidFill>
              <a:ln w="19050" cap="flat">
                <a:solidFill>
                  <a:schemeClr val="accent2">
                    <a:lumMod val="75000"/>
                  </a:schemeClr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973707" y="1521659"/>
                <a:ext cx="6264696" cy="646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l"/>
                <a:r>
                  <a:rPr lang="ru-RU" dirty="0" smtClean="0">
                    <a:latin typeface="Akzidenz-Grotesk Pro Regular"/>
                    <a:cs typeface="Aharoni" pitchFamily="2" charset="-79"/>
                  </a:rPr>
                  <a:t>Обеспечить выполнение требований пункта 3 статьи 26 Закона о стандартизации</a:t>
                </a:r>
              </a:p>
            </p:txBody>
          </p:sp>
        </p:grpSp>
      </p:grpSp>
      <p:grpSp>
        <p:nvGrpSpPr>
          <p:cNvPr id="14" name="Группа 13"/>
          <p:cNvGrpSpPr/>
          <p:nvPr/>
        </p:nvGrpSpPr>
        <p:grpSpPr>
          <a:xfrm>
            <a:off x="440302" y="3861048"/>
            <a:ext cx="8064896" cy="1008112"/>
            <a:chOff x="611560" y="2420888"/>
            <a:chExt cx="8064896" cy="1008112"/>
          </a:xfrm>
        </p:grpSpPr>
        <p:grpSp>
          <p:nvGrpSpPr>
            <p:cNvPr id="15" name="Группа 14"/>
            <p:cNvGrpSpPr/>
            <p:nvPr/>
          </p:nvGrpSpPr>
          <p:grpSpPr>
            <a:xfrm>
              <a:off x="7668344" y="2420888"/>
              <a:ext cx="1008112" cy="1008112"/>
              <a:chOff x="7596336" y="2420888"/>
              <a:chExt cx="1008112" cy="1008112"/>
            </a:xfrm>
          </p:grpSpPr>
          <p:grpSp>
            <p:nvGrpSpPr>
              <p:cNvPr id="19" name="Группа 18"/>
              <p:cNvGrpSpPr/>
              <p:nvPr/>
            </p:nvGrpSpPr>
            <p:grpSpPr>
              <a:xfrm>
                <a:off x="7596336" y="2420888"/>
                <a:ext cx="1008112" cy="1008112"/>
                <a:chOff x="323528" y="1340768"/>
                <a:chExt cx="1008112" cy="1008112"/>
              </a:xfrm>
            </p:grpSpPr>
            <p:sp>
              <p:nvSpPr>
                <p:cNvPr id="21" name="Прямоугольник 20"/>
                <p:cNvSpPr/>
                <p:nvPr/>
              </p:nvSpPr>
              <p:spPr>
                <a:xfrm>
                  <a:off x="323528" y="1340768"/>
                  <a:ext cx="1008112" cy="1008112"/>
                </a:xfrm>
                <a:prstGeom prst="rect">
                  <a:avLst/>
                </a:prstGeom>
                <a:noFill/>
                <a:ln w="19050" cap="flat">
                  <a:solidFill>
                    <a:schemeClr val="accent3">
                      <a:lumMod val="75000"/>
                    </a:schemeClr>
                  </a:solidFill>
                  <a:prstDash val="dash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395536" y="1412776"/>
                  <a:ext cx="864096" cy="864096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 w="25400" cap="flat">
                  <a:noFill/>
                  <a:prstDash val="solid"/>
                  <a:bevel/>
                </a:ln>
                <a:effectLst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noAutofit/>
                </a:bodyPr>
                <a:lstStyle/>
                <a:p>
                  <a:pPr marL="0" marR="0" indent="0" algn="l" defTabSz="914400" rtl="0" fontAlgn="auto" latinLnBrk="1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ru-RU" sz="18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FillTx/>
                    <a:latin typeface="Verdana"/>
                    <a:ea typeface="Verdana"/>
                    <a:cs typeface="Verdana"/>
                    <a:sym typeface="Verdana"/>
                  </a:endParaRPr>
                </a:p>
              </p:txBody>
            </p:sp>
          </p:grpSp>
          <p:sp>
            <p:nvSpPr>
              <p:cNvPr id="20" name="TextBox 19"/>
              <p:cNvSpPr txBox="1"/>
              <p:nvPr/>
            </p:nvSpPr>
            <p:spPr>
              <a:xfrm>
                <a:off x="7882705" y="2509447"/>
                <a:ext cx="435374" cy="8309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45719" tIns="45719" rIns="45719" bIns="45719" numCol="1" spcCol="38100" rtlCol="0" anchor="t">
                <a:sp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800" b="1" i="0" u="none" strike="noStrike" cap="none" spc="0" normalizeH="0" baseline="0" dirty="0" smtClean="0">
                    <a:solidFill>
                      <a:schemeClr val="bg1"/>
                    </a:solidFill>
                    <a:effectLst/>
                    <a:uFillTx/>
                    <a:latin typeface="+mj-lt"/>
                    <a:ea typeface="Verdana"/>
                    <a:cs typeface="Verdana"/>
                    <a:sym typeface="Verdana"/>
                  </a:rPr>
                  <a:t>2</a:t>
                </a:r>
                <a:endParaRPr kumimoji="0" lang="ru-RU" sz="4800" b="1" i="0" u="none" strike="noStrike" cap="none" spc="0" normalizeH="0" baseline="0" dirty="0">
                  <a:solidFill>
                    <a:schemeClr val="bg1"/>
                  </a:solidFill>
                  <a:effectLst/>
                  <a:uFillTx/>
                  <a:latin typeface="+mj-lt"/>
                  <a:ea typeface="Verdana"/>
                  <a:cs typeface="Verdana"/>
                  <a:sym typeface="Verdana"/>
                </a:endParaRPr>
              </a:p>
            </p:txBody>
          </p:sp>
        </p:grpSp>
        <p:grpSp>
          <p:nvGrpSpPr>
            <p:cNvPr id="16" name="Группа 15"/>
            <p:cNvGrpSpPr/>
            <p:nvPr/>
          </p:nvGrpSpPr>
          <p:grpSpPr>
            <a:xfrm>
              <a:off x="611560" y="2492896"/>
              <a:ext cx="6840760" cy="864096"/>
              <a:chOff x="395536" y="2492896"/>
              <a:chExt cx="6840760" cy="864096"/>
            </a:xfrm>
          </p:grpSpPr>
          <p:sp>
            <p:nvSpPr>
              <p:cNvPr id="17" name="Пятиугольник 16"/>
              <p:cNvSpPr/>
              <p:nvPr/>
            </p:nvSpPr>
            <p:spPr>
              <a:xfrm flipH="1">
                <a:off x="395536" y="2492896"/>
                <a:ext cx="6840760" cy="864096"/>
              </a:xfrm>
              <a:prstGeom prst="homePlate">
                <a:avLst>
                  <a:gd name="adj" fmla="val 38977"/>
                </a:avLst>
              </a:prstGeom>
              <a:solidFill>
                <a:srgbClr val="FFFFFF"/>
              </a:solidFill>
              <a:ln w="19050" cap="flat">
                <a:solidFill>
                  <a:schemeClr val="accent3">
                    <a:lumMod val="75000"/>
                  </a:schemeClr>
                </a:solidFill>
                <a:prstDash val="solid"/>
                <a:bevel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ctr">
                <a:noAutofit/>
              </a:bodyPr>
              <a:lstStyle/>
              <a:p>
                <a:pPr marL="0" marR="0" indent="0" algn="l" defTabSz="914400" rtl="0" fontAlgn="auto" latinLnBrk="1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840627" y="2601779"/>
                <a:ext cx="6055771" cy="64632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ru-RU" dirty="0" smtClean="0">
                    <a:latin typeface="Akzidenz-Grotesk Pro Regular"/>
                    <a:cs typeface="Aharoni" pitchFamily="2" charset="-79"/>
                  </a:rPr>
                  <a:t>Сократить объемы незаконного оборота промышленной продукции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3932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425217" y="4725144"/>
            <a:ext cx="5968681" cy="616146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Департамент государственной политики в области технического регулирования, стандартизации и обеспечения единства измерений</a:t>
            </a:r>
          </a:p>
          <a:p>
            <a:pPr algn="ctr"/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www.minpromtorg.gov.ru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1"/>
          <p:cNvSpPr txBox="1">
            <a:spLocks/>
          </p:cNvSpPr>
          <p:nvPr/>
        </p:nvSpPr>
        <p:spPr>
          <a:xfrm>
            <a:off x="1850685" y="2729111"/>
            <a:ext cx="5558202" cy="616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/>
          <a:p>
            <a:pPr marL="0" marR="0" lvl="0" indent="0" algn="ctr" defTabSz="900112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kzidenz-Grotesk Pro Regular"/>
              </a:rPr>
              <a:t>БЛАГОДАРЮ ЗА ВНИМАНИЕ!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  <a:sym typeface="Akzidenz-Grotesk Pro Regular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2680" y="293982"/>
            <a:ext cx="2066315" cy="461663"/>
            <a:chOff x="352680" y="293982"/>
            <a:chExt cx="2066315" cy="461663"/>
          </a:xfrm>
        </p:grpSpPr>
        <p:pic>
          <p:nvPicPr>
            <p:cNvPr id="6" name="Рисунок 5" descr="logo_white_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680" y="373450"/>
              <a:ext cx="293998" cy="25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53213" y="435617"/>
              <a:ext cx="77200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200" b="1" dirty="0" smtClean="0">
                  <a:solidFill>
                    <a:schemeClr val="bg1"/>
                  </a:solidFill>
                  <a:latin typeface="+mj-lt"/>
                </a:rPr>
                <a:t>РОССИИ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4995" y="293982"/>
              <a:ext cx="176400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ru-RU" sz="1200" b="1" dirty="0" smtClean="0">
                  <a:solidFill>
                    <a:schemeClr val="bg1"/>
                  </a:solidFill>
                  <a:latin typeface="+mj-lt"/>
                </a:rPr>
                <a:t>МИНПРОМТОРГ      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5334</TotalTime>
  <Words>325</Words>
  <Application>Microsoft Office PowerPoint</Application>
  <PresentationFormat>Экран (4:3)</PresentationFormat>
  <Paragraphs>83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Default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Солдатов Виталий Александрович</dc:creator>
  <cp:lastModifiedBy>RSPP</cp:lastModifiedBy>
  <cp:revision>389</cp:revision>
  <cp:lastPrinted>2016-05-27T12:59:11Z</cp:lastPrinted>
  <dcterms:modified xsi:type="dcterms:W3CDTF">2018-09-20T10:11:19Z</dcterms:modified>
</cp:coreProperties>
</file>