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2">
  <p:sldMasterIdLst>
    <p:sldMasterId id="2147483648" r:id="rId1"/>
    <p:sldMasterId id="2147483655" r:id="rId2"/>
  </p:sldMasterIdLst>
  <p:notesMasterIdLst>
    <p:notesMasterId r:id="rId10"/>
  </p:notesMasterIdLst>
  <p:sldIdLst>
    <p:sldId id="340" r:id="rId3"/>
    <p:sldId id="334" r:id="rId4"/>
    <p:sldId id="336" r:id="rId5"/>
    <p:sldId id="341" r:id="rId6"/>
    <p:sldId id="333" r:id="rId7"/>
    <p:sldId id="343" r:id="rId8"/>
    <p:sldId id="342" r:id="rId9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46BCF8"/>
    <a:srgbClr val="D68F44"/>
    <a:srgbClr val="B47ED4"/>
    <a:srgbClr val="B67DF9"/>
    <a:srgbClr val="52ACD4"/>
    <a:srgbClr val="43C6D4"/>
    <a:srgbClr val="4AFCFF"/>
    <a:srgbClr val="7DAC84"/>
    <a:srgbClr val="72C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 autoAdjust="0"/>
    <p:restoredTop sz="94289" autoAdjust="0"/>
  </p:normalViewPr>
  <p:slideViewPr>
    <p:cSldViewPr snapToGrid="0">
      <p:cViewPr varScale="1">
        <p:scale>
          <a:sx n="70" d="100"/>
          <a:sy n="70" d="100"/>
        </p:scale>
        <p:origin x="94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6597" tIns="48298" rIns="96597" bIns="4829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6597" tIns="48298" rIns="96597" bIns="48298" rtlCol="0"/>
          <a:lstStyle>
            <a:lvl1pPr algn="r">
              <a:defRPr sz="1300"/>
            </a:lvl1pPr>
          </a:lstStyle>
          <a:p>
            <a:fld id="{4A388522-9C54-473C-80D2-FB20AFBD8EE3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8" rIns="96597" bIns="482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6597" tIns="48298" rIns="96597" bIns="4829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6597" tIns="48298" rIns="96597" bIns="4829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6597" tIns="48298" rIns="96597" bIns="48298" rtlCol="0" anchor="b"/>
          <a:lstStyle>
            <a:lvl1pPr algn="r">
              <a:defRPr sz="1300"/>
            </a:lvl1pPr>
          </a:lstStyle>
          <a:p>
            <a:fld id="{C18D1931-0F4B-4C06-A4B8-F63F2922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1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525367"/>
            <a:ext cx="9144000" cy="165852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57309" y="2971752"/>
            <a:ext cx="3449782" cy="13811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64374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>
                    <a:lumMod val="50000"/>
                  </a:schemeClr>
                </a:solidFill>
              </a:rPr>
              <a:t>АССОЦИАЦИЯ ОРГАНИЗАЦИЙ ПО РАЗВИТИЮ </a:t>
            </a:r>
          </a:p>
          <a:p>
            <a:pPr algn="ctr"/>
            <a:r>
              <a:rPr lang="ru-RU" sz="2800" dirty="0">
                <a:solidFill>
                  <a:schemeClr val="bg1">
                    <a:lumMod val="50000"/>
                  </a:schemeClr>
                </a:solidFill>
              </a:rPr>
              <a:t>ТЕХНОЛОГИЙ ИНФОРМАЦИОННОГО МОДЕЛИРОВАНИЯ </a:t>
            </a:r>
          </a:p>
          <a:p>
            <a:pPr algn="ctr"/>
            <a:r>
              <a:rPr lang="ru-RU" sz="2800" dirty="0">
                <a:solidFill>
                  <a:schemeClr val="bg1">
                    <a:lumMod val="50000"/>
                  </a:schemeClr>
                </a:solidFill>
              </a:rPr>
              <a:t>В СТРОИТЕЛЬСТВЕ И ЖКХ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64" y="2267384"/>
            <a:ext cx="1725274" cy="217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38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417" y="106075"/>
            <a:ext cx="571693" cy="71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6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417" y="106075"/>
            <a:ext cx="571693" cy="71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4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25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31621-4E7C-41B0-A4C6-7200E7135A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331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3025-1C9D-4477-BCB5-5967F12609BE}" type="datetimeFigureOut">
              <a:rPr lang="ru-RU" smtClean="0"/>
              <a:pPr/>
              <a:t>19.09.2018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6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2" r:id="rId4"/>
    <p:sldLayoutId id="214748366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19.09.2018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8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845469" y="2596356"/>
            <a:ext cx="8501062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направлениях развития стандартизации в Российской Федерации на период до 2027 года</a:t>
            </a:r>
            <a:endParaRPr lang="ru-RU" alt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3753278" y="4618014"/>
            <a:ext cx="8215313" cy="19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</a:rPr>
              <a:t>Председатель Комитета ТПП РФ по техническому регулированию, стандартизации и качеству продукции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,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</a:rPr>
              <a:t>Член Общественного совета при </a:t>
            </a:r>
            <a:r>
              <a:rPr lang="ru-RU" altLang="ru-RU" sz="2000" b="1" dirty="0" err="1" smtClean="0">
                <a:solidFill>
                  <a:srgbClr val="002060"/>
                </a:solidFill>
              </a:rPr>
              <a:t>Росстандарте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,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rgbClr val="002060"/>
                </a:solidFill>
              </a:rPr>
              <a:t>Член Совета по стандартизации при </a:t>
            </a:r>
            <a:r>
              <a:rPr lang="ru-RU" altLang="ru-RU" sz="2000" b="1" dirty="0" err="1" smtClean="0">
                <a:solidFill>
                  <a:srgbClr val="002060"/>
                </a:solidFill>
              </a:rPr>
              <a:t>Росстандарте</a:t>
            </a:r>
            <a:endParaRPr lang="ru-RU" altLang="ru-RU" sz="2000" b="1" dirty="0">
              <a:solidFill>
                <a:srgbClr val="002060"/>
              </a:solidFill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sz="2000" b="1" dirty="0">
              <a:solidFill>
                <a:srgbClr val="002060"/>
              </a:solidFill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err="1">
                <a:solidFill>
                  <a:srgbClr val="002060"/>
                </a:solidFill>
              </a:rPr>
              <a:t>С.В.Пугачев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  <p:pic>
        <p:nvPicPr>
          <p:cNvPr id="5124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958" y="0"/>
            <a:ext cx="9239534" cy="2596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6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3773" y="3683526"/>
            <a:ext cx="119326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Законодательный и нормативно-правовой блок (162-ФЗ (СТО), 44-ФЗ, 223-ФЗ)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Применение стандартов при закупках и оценке соответствия (разъяснения и методические рекомендации)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Методология стандартизации (основополагающие стандарты: ГОСТ Р 1.1 (ТК), ГОСТ Р 1.2 (СТО), экспертиза ТУ…)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Привлечение промышленности (методические рекомендации, разъяснения, затраты…)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Помощь ТК (получение стандартов, алгоритмы действий… 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3773" y="144096"/>
            <a:ext cx="1193269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Совета по стандартизации при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Росстандарте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мероприятиям по повышению эффективности существующих форм государственно-частного партнерства в области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стандартизации,</a:t>
            </a:r>
          </a:p>
          <a:p>
            <a:pPr algn="ctr">
              <a:defRPr/>
            </a:pP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подготовленные на основе материалов  анкетирования членов Совета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референтных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 (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2 раздела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протокола заседания Совета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20.12.2017 № АА-28пр) 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b="1" u="sng" dirty="0">
                <a:solidFill>
                  <a:srgbClr val="002060"/>
                </a:solidFill>
              </a:rPr>
              <a:t>24 комплексных предложения </a:t>
            </a:r>
            <a:r>
              <a:rPr lang="ru-RU" sz="2400" b="1" u="sng" dirty="0" smtClean="0">
                <a:solidFill>
                  <a:srgbClr val="002060"/>
                </a:solidFill>
              </a:rPr>
              <a:t>организаций охватывают основные </a:t>
            </a:r>
            <a:r>
              <a:rPr lang="ru-RU" sz="2400" b="1" u="sng" dirty="0">
                <a:solidFill>
                  <a:srgbClr val="002060"/>
                </a:solidFill>
              </a:rPr>
              <a:t>направления обеспечения и развития системы стандартизации в Российской Федерации, стимулирования участия в работах по стандартизации предприятий и </a:t>
            </a:r>
            <a:r>
              <a:rPr lang="ru-RU" sz="2400" b="1" u="sng" dirty="0" smtClean="0">
                <a:solidFill>
                  <a:srgbClr val="002060"/>
                </a:solidFill>
              </a:rPr>
              <a:t>организаций:</a:t>
            </a:r>
            <a:endParaRPr lang="ru-RU" sz="2400" b="1" u="sng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7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012" y="116632"/>
            <a:ext cx="117234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Общественного совета при </a:t>
            </a:r>
            <a:r>
              <a:rPr lang="ru-RU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Росстандарте</a:t>
            </a: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(протокол от 29.06.2018 № 4)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6477" y="948690"/>
            <a:ext cx="119144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2.4. Учесть </a:t>
            </a:r>
            <a:r>
              <a:rPr lang="ru-RU" dirty="0">
                <a:solidFill>
                  <a:srgbClr val="002060"/>
                </a:solidFill>
              </a:rPr>
              <a:t>предложения членов Общественного совета и Комиссии по стандартизации Общественного совета и рекомендовать </a:t>
            </a:r>
            <a:r>
              <a:rPr lang="ru-RU" dirty="0" err="1">
                <a:solidFill>
                  <a:srgbClr val="002060"/>
                </a:solidFill>
              </a:rPr>
              <a:t>Росстандарту</a:t>
            </a:r>
            <a:r>
              <a:rPr lang="ru-RU" dirty="0">
                <a:solidFill>
                  <a:srgbClr val="002060"/>
                </a:solidFill>
              </a:rPr>
              <a:t> в части реформирования деятельности и созданию единой национальной структуры по стандартизации: </a:t>
            </a:r>
          </a:p>
          <a:p>
            <a:r>
              <a:rPr lang="ru-RU" dirty="0">
                <a:solidFill>
                  <a:srgbClr val="002060"/>
                </a:solidFill>
              </a:rPr>
              <a:t>2.4.1. 	Предусмотреть разработку плана мероприятий по созданию единого Национального института стандартизации, включающего: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целевые показатели</a:t>
            </a:r>
            <a:r>
              <a:rPr lang="ru-RU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финансовое обоснование деятельности</a:t>
            </a:r>
            <a:r>
              <a:rPr lang="ru-RU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законодательные и нормативно-правовые аспекты обеспечения деятельности </a:t>
            </a:r>
            <a:r>
              <a:rPr lang="ru-RU" dirty="0">
                <a:solidFill>
                  <a:srgbClr val="002060"/>
                </a:solidFill>
              </a:rPr>
              <a:t>Национального института стандартизации, предусматривающие </a:t>
            </a:r>
            <a:r>
              <a:rPr lang="ru-RU" dirty="0">
                <a:solidFill>
                  <a:srgbClr val="C00000"/>
                </a:solidFill>
              </a:rPr>
              <a:t>участие государства и вовлечение (стимулирование) промышленности </a:t>
            </a:r>
            <a:r>
              <a:rPr lang="ru-RU" dirty="0">
                <a:solidFill>
                  <a:srgbClr val="002060"/>
                </a:solidFill>
              </a:rPr>
              <a:t>в работы по стандартизации, </a:t>
            </a:r>
            <a:r>
              <a:rPr lang="ru-RU" dirty="0">
                <a:solidFill>
                  <a:srgbClr val="C00000"/>
                </a:solidFill>
              </a:rPr>
              <a:t>привлечению к координации деятельности Национального института стандартизации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>
                <a:solidFill>
                  <a:srgbClr val="C00000"/>
                </a:solidFill>
              </a:rPr>
              <a:t>вопросы интеллектуальной собственности на документы по стандартизации;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организационные вопросы поэтапной реорганизации</a:t>
            </a:r>
            <a:r>
              <a:rPr lang="ru-RU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обеспечение направлений деятельности Национального института стандартизации, в том числе по подготовке кадров и профессиональному образованию в сфере </a:t>
            </a:r>
            <a:r>
              <a:rPr lang="ru-RU" dirty="0" smtClean="0">
                <a:solidFill>
                  <a:srgbClr val="002060"/>
                </a:solidFill>
              </a:rPr>
              <a:t>стандартизации. </a:t>
            </a:r>
          </a:p>
          <a:p>
            <a:pPr lvl="0"/>
            <a:r>
              <a:rPr lang="ru-RU" dirty="0" smtClean="0"/>
              <a:t>2.4.2. </a:t>
            </a:r>
            <a:r>
              <a:rPr lang="ru-RU" b="1" dirty="0" smtClean="0">
                <a:solidFill>
                  <a:srgbClr val="C00000"/>
                </a:solidFill>
              </a:rPr>
              <a:t>Включить </a:t>
            </a:r>
            <a:r>
              <a:rPr lang="ru-RU" b="1" dirty="0">
                <a:solidFill>
                  <a:srgbClr val="C00000"/>
                </a:solidFill>
              </a:rPr>
              <a:t>соответствующие положения (цели и планируемые результаты) по созданию Национального института стандартизации в разрабатываемую Концепцию развития национальной системы стандартизации на период до 2030 года. </a:t>
            </a:r>
            <a:endParaRPr lang="ru-RU" b="1" dirty="0" smtClean="0">
              <a:solidFill>
                <a:srgbClr val="C00000"/>
              </a:solidFill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2.4.3. Направить </a:t>
            </a:r>
            <a:r>
              <a:rPr lang="ru-RU" dirty="0">
                <a:solidFill>
                  <a:srgbClr val="002060"/>
                </a:solidFill>
              </a:rPr>
              <a:t>членам Общественного совета в сентябре-октябре </a:t>
            </a:r>
            <a:r>
              <a:rPr lang="ru-RU" dirty="0" smtClean="0">
                <a:solidFill>
                  <a:srgbClr val="002060"/>
                </a:solidFill>
              </a:rPr>
              <a:t>2018 </a:t>
            </a:r>
            <a:r>
              <a:rPr lang="ru-RU" dirty="0">
                <a:solidFill>
                  <a:srgbClr val="002060"/>
                </a:solidFill>
              </a:rPr>
              <a:t>года проект плана мероприятий по реформированию деятельности институтов стандартизации и созданию Национального института стандартизации для предложений и дополнений.</a:t>
            </a:r>
          </a:p>
          <a:p>
            <a:pPr lvl="2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077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012" y="116632"/>
            <a:ext cx="11723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Замечания (предложения) по проекту Концепции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137" y="830920"/>
            <a:ext cx="1157330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Приведен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краткий анализ результатов реализации двух предыдущих Концепций </a:t>
            </a:r>
            <a:r>
              <a:rPr lang="ru-RU" sz="2400" dirty="0">
                <a:solidFill>
                  <a:srgbClr val="002060"/>
                </a:solidFill>
              </a:rPr>
              <a:t>развития НСС (2006 и 2012 годов), </a:t>
            </a:r>
            <a:r>
              <a:rPr lang="ru-RU" sz="2400" u="sng" dirty="0" smtClean="0">
                <a:solidFill>
                  <a:srgbClr val="C00000"/>
                </a:solidFill>
              </a:rPr>
              <a:t>частично</a:t>
            </a:r>
            <a:r>
              <a:rPr lang="ru-RU" sz="2400" dirty="0" smtClean="0">
                <a:solidFill>
                  <a:srgbClr val="002060"/>
                </a:solidFill>
              </a:rPr>
              <a:t> обозначены </a:t>
            </a:r>
            <a:r>
              <a:rPr lang="ru-RU" sz="2400" dirty="0">
                <a:solidFill>
                  <a:srgbClr val="002060"/>
                </a:solidFill>
              </a:rPr>
              <a:t>вызовы и проблемы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В качестве </a:t>
            </a:r>
            <a:r>
              <a:rPr lang="ru-RU" sz="2400" b="1" dirty="0">
                <a:solidFill>
                  <a:srgbClr val="C00000"/>
                </a:solidFill>
              </a:rPr>
              <a:t>вызовов</a:t>
            </a:r>
            <a:r>
              <a:rPr lang="ru-RU" sz="2400" dirty="0">
                <a:solidFill>
                  <a:srgbClr val="002060"/>
                </a:solidFill>
              </a:rPr>
              <a:t> необходимо рассмотреть: обеспечение Цифровой экономики РФ, в </a:t>
            </a:r>
            <a:r>
              <a:rPr lang="ru-RU" sz="2400" dirty="0" err="1">
                <a:solidFill>
                  <a:srgbClr val="002060"/>
                </a:solidFill>
              </a:rPr>
              <a:t>т.ч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ru-RU" sz="2400" dirty="0">
                <a:solidFill>
                  <a:srgbClr val="C00000"/>
                </a:solidFill>
              </a:rPr>
              <a:t>создания единой информационной среды проектирования, подготовки производства, управления объектами, процессами, изделиями, рынками; интеграции информационных систем; переход к шестому технологическому укладу </a:t>
            </a:r>
            <a:r>
              <a:rPr lang="ru-RU" sz="2400" dirty="0">
                <a:solidFill>
                  <a:srgbClr val="002060"/>
                </a:solidFill>
              </a:rPr>
              <a:t>и т.д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Должны быть сформированы </a:t>
            </a:r>
            <a:r>
              <a:rPr lang="ru-RU" sz="2400" b="1" dirty="0">
                <a:solidFill>
                  <a:srgbClr val="C00000"/>
                </a:solidFill>
              </a:rPr>
              <a:t>основные цели </a:t>
            </a:r>
            <a:r>
              <a:rPr lang="ru-RU" sz="2400" b="1" dirty="0" smtClean="0">
                <a:solidFill>
                  <a:srgbClr val="C00000"/>
                </a:solidFill>
              </a:rPr>
              <a:t> (целевые показатели) </a:t>
            </a:r>
            <a:r>
              <a:rPr lang="ru-RU" sz="2400" dirty="0" smtClean="0">
                <a:solidFill>
                  <a:srgbClr val="002060"/>
                </a:solidFill>
              </a:rPr>
              <a:t>на </a:t>
            </a:r>
            <a:r>
              <a:rPr lang="ru-RU" sz="2400" dirty="0">
                <a:solidFill>
                  <a:srgbClr val="002060"/>
                </a:solidFill>
              </a:rPr>
              <a:t>период до 2027 года, которые должны быть достигнуты в результате реализации Концепции, а </a:t>
            </a:r>
            <a:r>
              <a:rPr lang="ru-RU" sz="2400" u="sng" dirty="0">
                <a:solidFill>
                  <a:srgbClr val="002060"/>
                </a:solidFill>
              </a:rPr>
              <a:t>не повторяться законодательно установленные цели </a:t>
            </a:r>
            <a:r>
              <a:rPr lang="ru-RU" sz="2400" u="sng" dirty="0" smtClean="0">
                <a:solidFill>
                  <a:srgbClr val="002060"/>
                </a:solidFill>
              </a:rPr>
              <a:t>стандартизации</a:t>
            </a:r>
            <a:endParaRPr lang="ru-RU" sz="2400" u="sng" dirty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Отсутствует </a:t>
            </a:r>
            <a:r>
              <a:rPr lang="ru-RU" sz="2400" b="1" dirty="0">
                <a:solidFill>
                  <a:srgbClr val="C00000"/>
                </a:solidFill>
              </a:rPr>
              <a:t>анализ соответствия существующей НСС новым </a:t>
            </a:r>
            <a:r>
              <a:rPr lang="ru-RU" sz="2400" b="1" dirty="0" smtClean="0">
                <a:solidFill>
                  <a:srgbClr val="C00000"/>
                </a:solidFill>
              </a:rPr>
              <a:t>вызовам</a:t>
            </a:r>
            <a:r>
              <a:rPr lang="ru-RU" sz="2400" dirty="0" smtClean="0">
                <a:solidFill>
                  <a:srgbClr val="002060"/>
                </a:solidFill>
              </a:rPr>
              <a:t>, основные проблемы </a:t>
            </a:r>
            <a:r>
              <a:rPr lang="ru-RU" sz="2400" dirty="0">
                <a:solidFill>
                  <a:srgbClr val="002060"/>
                </a:solidFill>
              </a:rPr>
              <a:t>в области стандартизации, </a:t>
            </a:r>
            <a:r>
              <a:rPr lang="ru-RU" sz="2400" dirty="0" smtClean="0">
                <a:solidFill>
                  <a:srgbClr val="002060"/>
                </a:solidFill>
              </a:rPr>
              <a:t>мешающие </a:t>
            </a:r>
            <a:r>
              <a:rPr lang="ru-RU" sz="2400" dirty="0">
                <a:solidFill>
                  <a:srgbClr val="002060"/>
                </a:solidFill>
              </a:rPr>
              <a:t>достижению заявленных целей. В том числе – общий критический анализ нормативно-правовой базы стандартизации и основополагающих </a:t>
            </a:r>
            <a:r>
              <a:rPr lang="ru-RU" sz="2400" dirty="0" smtClean="0">
                <a:solidFill>
                  <a:srgbClr val="002060"/>
                </a:solidFill>
              </a:rPr>
              <a:t>стандартов ( в </a:t>
            </a:r>
            <a:r>
              <a:rPr lang="ru-RU" sz="2400" dirty="0" err="1" smtClean="0">
                <a:solidFill>
                  <a:srgbClr val="002060"/>
                </a:solidFill>
              </a:rPr>
              <a:t>т.ч</a:t>
            </a:r>
            <a:r>
              <a:rPr lang="ru-RU" sz="2400" dirty="0" smtClean="0">
                <a:solidFill>
                  <a:srgbClr val="002060"/>
                </a:solidFill>
              </a:rPr>
              <a:t>. ГОСТ Р 1.1), процедур стандартизации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012" y="0"/>
            <a:ext cx="11723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Замечания (предложения) по проекту Концепции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137" y="523220"/>
            <a:ext cx="1157330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В качестве основных целей необходимо рассмотреть: повышение </a:t>
            </a:r>
            <a:r>
              <a:rPr lang="ru-RU" sz="2400" b="1" dirty="0">
                <a:solidFill>
                  <a:srgbClr val="C00000"/>
                </a:solidFill>
              </a:rPr>
              <a:t>роли стандартизации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002060"/>
                </a:solidFill>
              </a:rPr>
              <a:t>в качестве одного из базовых инструментов достижения стратегических целей государства; </a:t>
            </a:r>
            <a:r>
              <a:rPr lang="ru-RU" sz="2400" b="1" dirty="0">
                <a:solidFill>
                  <a:srgbClr val="C00000"/>
                </a:solidFill>
              </a:rPr>
              <a:t>обеспечение глобальной применимости стандартов </a:t>
            </a:r>
            <a:r>
              <a:rPr lang="ru-RU" sz="2400" dirty="0">
                <a:solidFill>
                  <a:srgbClr val="002060"/>
                </a:solidFill>
              </a:rPr>
              <a:t>в экономике и социальной сфере, </a:t>
            </a:r>
            <a:r>
              <a:rPr lang="ru-RU" sz="2400" b="1" dirty="0">
                <a:solidFill>
                  <a:srgbClr val="C00000"/>
                </a:solidFill>
              </a:rPr>
              <a:t>введение оценки экономической эффективности стандартизации на уровне экономики страны</a:t>
            </a:r>
            <a:r>
              <a:rPr lang="ru-RU" sz="2400" dirty="0"/>
              <a:t>, </a:t>
            </a:r>
            <a:r>
              <a:rPr lang="ru-RU" sz="2400" b="1" dirty="0">
                <a:solidFill>
                  <a:srgbClr val="C00000"/>
                </a:solidFill>
              </a:rPr>
              <a:t>отрасли и предприятий </a:t>
            </a:r>
            <a:r>
              <a:rPr lang="ru-RU" sz="2400" dirty="0">
                <a:solidFill>
                  <a:srgbClr val="002060"/>
                </a:solidFill>
              </a:rPr>
              <a:t>и т.д. </a:t>
            </a: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Задача </a:t>
            </a:r>
            <a:r>
              <a:rPr lang="ru-RU" sz="2400" b="1" dirty="0">
                <a:solidFill>
                  <a:srgbClr val="C00000"/>
                </a:solidFill>
              </a:rPr>
              <a:t>перевода стандартов в машиночитаемый формат </a:t>
            </a:r>
            <a:r>
              <a:rPr lang="ru-RU" sz="2400" dirty="0">
                <a:solidFill>
                  <a:srgbClr val="002060"/>
                </a:solidFill>
              </a:rPr>
              <a:t>должны быть поставлена комплексно: начиная с момента формирования первой редакции проекта стандарта и на всех последующих этапах жизненного цикла документа (разработка, </a:t>
            </a:r>
            <a:r>
              <a:rPr lang="ru-RU" sz="2400" dirty="0" smtClean="0">
                <a:solidFill>
                  <a:srgbClr val="002060"/>
                </a:solidFill>
              </a:rPr>
              <a:t>экспертиза, регистрация</a:t>
            </a:r>
            <a:r>
              <a:rPr lang="ru-RU" sz="2400" dirty="0">
                <a:solidFill>
                  <a:srgbClr val="002060"/>
                </a:solidFill>
              </a:rPr>
              <a:t>, хранение, актуализация, депозитарное хранение, архивное хранение); перевод всех документов Федерального информационного фонда стандартов и Федерального информационного фонда технических регламентов и стандартов и Фонда документов по стандартизации оборонной продукции в машиночитаемый формат; формирование библиографических записей о таких документах в информационных системах фондов и подключение документов к данным библиографическим </a:t>
            </a:r>
            <a:r>
              <a:rPr lang="ru-RU" sz="2400" dirty="0" smtClean="0">
                <a:solidFill>
                  <a:srgbClr val="002060"/>
                </a:solidFill>
              </a:rPr>
              <a:t>записям, взаимодействие ИС фонда с внешними ИС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077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012" y="116632"/>
            <a:ext cx="11723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Замечания (предложения) по проекту Концепции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137" y="830920"/>
            <a:ext cx="1157330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Комплексные </a:t>
            </a:r>
            <a:r>
              <a:rPr lang="ru-RU" sz="2400" b="1" dirty="0">
                <a:solidFill>
                  <a:srgbClr val="C00000"/>
                </a:solidFill>
              </a:rPr>
              <a:t>предложения по усилению роли промышленности и бизнеса </a:t>
            </a:r>
            <a:r>
              <a:rPr lang="ru-RU" sz="2400" dirty="0">
                <a:solidFill>
                  <a:srgbClr val="002060"/>
                </a:solidFill>
              </a:rPr>
              <a:t>в национальной </a:t>
            </a:r>
            <a:r>
              <a:rPr lang="ru-RU" sz="2400" dirty="0" smtClean="0">
                <a:solidFill>
                  <a:srgbClr val="002060"/>
                </a:solidFill>
              </a:rPr>
              <a:t>стандартизации</a:t>
            </a:r>
            <a:endParaRPr lang="ru-RU" sz="2400" dirty="0">
              <a:solidFill>
                <a:srgbClr val="002060"/>
              </a:solidFill>
            </a:endParaRPr>
          </a:p>
          <a:p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Меры </a:t>
            </a:r>
            <a:r>
              <a:rPr lang="ru-RU" sz="2400" b="1" dirty="0">
                <a:solidFill>
                  <a:srgbClr val="C00000"/>
                </a:solidFill>
              </a:rPr>
              <a:t>по оптимизации организационной структуры НСС</a:t>
            </a:r>
            <a:r>
              <a:rPr lang="ru-RU" sz="2400" dirty="0">
                <a:solidFill>
                  <a:srgbClr val="002060"/>
                </a:solidFill>
              </a:rPr>
              <a:t>, в </a:t>
            </a:r>
            <a:r>
              <a:rPr lang="ru-RU" sz="2400" dirty="0" err="1">
                <a:solidFill>
                  <a:srgbClr val="002060"/>
                </a:solidFill>
              </a:rPr>
              <a:t>т.ч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r>
              <a:rPr lang="ru-RU" sz="2400" dirty="0" smtClean="0">
                <a:solidFill>
                  <a:srgbClr val="002060"/>
                </a:solidFill>
              </a:rPr>
              <a:t>- место </a:t>
            </a:r>
            <a:r>
              <a:rPr lang="ru-RU" sz="2400" dirty="0">
                <a:solidFill>
                  <a:srgbClr val="002060"/>
                </a:solidFill>
              </a:rPr>
              <a:t>и роль одобренного Правительством РФ Национального института </a:t>
            </a:r>
            <a:r>
              <a:rPr lang="ru-RU" sz="2400" dirty="0" smtClean="0">
                <a:solidFill>
                  <a:srgbClr val="002060"/>
                </a:solidFill>
              </a:rPr>
              <a:t>стандартизации, новые подходы по управлению </a:t>
            </a:r>
            <a:r>
              <a:rPr lang="ru-RU" sz="2400" dirty="0">
                <a:solidFill>
                  <a:srgbClr val="002060"/>
                </a:solidFill>
              </a:rPr>
              <a:t>сложившейся громоздкой системой стандартизации с большим количеством участников выполнения работ и технических комитетов по </a:t>
            </a:r>
            <a:r>
              <a:rPr lang="ru-RU" sz="2400" dirty="0" smtClean="0">
                <a:solidFill>
                  <a:srgbClr val="002060"/>
                </a:solidFill>
              </a:rPr>
              <a:t>стандартизации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C00000"/>
                </a:solidFill>
              </a:rPr>
              <a:t>Раздел по реализации Концепции должен быть принципиально переработан </a:t>
            </a:r>
            <a:r>
              <a:rPr lang="ru-RU" sz="2400" dirty="0">
                <a:solidFill>
                  <a:srgbClr val="002060"/>
                </a:solidFill>
              </a:rPr>
              <a:t>и конкретизирован с привлечением на этом этапе всех заинтересованных участников работ по стандартизации и указанием необходимых ресурсов для </a:t>
            </a:r>
            <a:r>
              <a:rPr lang="ru-RU" sz="2400" dirty="0" smtClean="0">
                <a:solidFill>
                  <a:srgbClr val="002060"/>
                </a:solidFill>
              </a:rPr>
              <a:t>реализации ее задач, этапов, сроков и индикаторов их достижения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7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845469" y="2596356"/>
            <a:ext cx="8501062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958" y="0"/>
            <a:ext cx="9239534" cy="2596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55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9823</TotalTime>
  <Words>609</Words>
  <Application>Microsoft Office PowerPoint</Application>
  <PresentationFormat>Широкоэкранный</PresentationFormat>
  <Paragraphs>47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поэтапного внедрения технологий информационного моделирования в области промышленного и гражданского строительства</dc:title>
  <dc:creator>HOME</dc:creator>
  <cp:lastModifiedBy>Сергей</cp:lastModifiedBy>
  <cp:revision>375</cp:revision>
  <cp:lastPrinted>2016-08-30T10:12:04Z</cp:lastPrinted>
  <dcterms:created xsi:type="dcterms:W3CDTF">2016-04-12T06:48:44Z</dcterms:created>
  <dcterms:modified xsi:type="dcterms:W3CDTF">2018-09-19T22:02:57Z</dcterms:modified>
</cp:coreProperties>
</file>