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08" r:id="rId3"/>
    <p:sldId id="324" r:id="rId4"/>
    <p:sldId id="290" r:id="rId5"/>
    <p:sldId id="313" r:id="rId6"/>
    <p:sldId id="314" r:id="rId7"/>
    <p:sldId id="320" r:id="rId8"/>
    <p:sldId id="321" r:id="rId9"/>
    <p:sldId id="322" r:id="rId10"/>
    <p:sldId id="317" r:id="rId11"/>
    <p:sldId id="323" r:id="rId12"/>
    <p:sldId id="259" r:id="rId13"/>
  </p:sldIdLst>
  <p:sldSz cx="9144000" cy="6858000" type="screen4x3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F5EC74-0CEB-4C58-8946-51FCD336E199}">
          <p14:sldIdLst>
            <p14:sldId id="258"/>
            <p14:sldId id="308"/>
            <p14:sldId id="324"/>
            <p14:sldId id="290"/>
            <p14:sldId id="313"/>
            <p14:sldId id="314"/>
            <p14:sldId id="320"/>
            <p14:sldId id="321"/>
            <p14:sldId id="322"/>
            <p14:sldId id="317"/>
            <p14:sldId id="323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DToshchev\Desktop\&#1043;&#1086;&#1089;&#1076;&#1086;&#1082;&#1083;&#1072;&#1076;\&#1048;&#1085;&#1092;&#1086;&#1075;&#1088;&#1072;&#1092;&#1080;&#1082;&#1072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96536987770014"/>
          <c:y val="0.11879305116822675"/>
          <c:w val="0.79463709597363408"/>
          <c:h val="0.73327996895726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'Фонд и ПНС'!$A$96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9C-4648-9439-427898495109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9C-4648-9439-427898495109}"/>
              </c:ext>
            </c:extLst>
          </c:dPt>
          <c:cat>
            <c:numRef>
              <c:f>'Фонд и ПНС'!$B$95:$C$95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'Фонд и ПНС'!$B$96:$C$96</c:f>
              <c:numCache>
                <c:formatCode>General</c:formatCode>
                <c:ptCount val="2"/>
                <c:pt idx="0">
                  <c:v>55693</c:v>
                </c:pt>
                <c:pt idx="1">
                  <c:v>63673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9C-4648-9439-427898495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21088"/>
        <c:axId val="124543360"/>
      </c:barChart>
      <c:catAx>
        <c:axId val="12452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543360"/>
        <c:crosses val="autoZero"/>
        <c:auto val="1"/>
        <c:lblAlgn val="ctr"/>
        <c:lblOffset val="100"/>
        <c:noMultiLvlLbl val="0"/>
      </c:catAx>
      <c:valAx>
        <c:axId val="1245433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521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E7140-ABB3-4AFB-AD7E-F6F86C744BC9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B2558-23AA-4B54-99D2-36B4A029538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Стандартизация оборонной продукции</a:t>
          </a:r>
        </a:p>
      </dgm:t>
    </dgm:pt>
    <dgm:pt modelId="{D1FD7E08-687F-4518-88E3-8058CBA1131E}" type="parTrans" cxnId="{43354023-D183-416E-B752-A96FB396824C}">
      <dgm:prSet/>
      <dgm:spPr/>
      <dgm:t>
        <a:bodyPr/>
        <a:lstStyle/>
        <a:p>
          <a:endParaRPr lang="ru-RU"/>
        </a:p>
      </dgm:t>
    </dgm:pt>
    <dgm:pt modelId="{BB6EC644-4E0A-4A54-B008-768E515EDB2D}" type="sibTrans" cxnId="{43354023-D183-416E-B752-A96FB396824C}">
      <dgm:prSet/>
      <dgm:spPr/>
      <dgm:t>
        <a:bodyPr/>
        <a:lstStyle/>
        <a:p>
          <a:endParaRPr lang="ru-RU"/>
        </a:p>
      </dgm:t>
    </dgm:pt>
    <dgm:pt modelId="{E6E48BFB-AE4B-4BF4-B609-0FA9ADC54EBC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обороны страны и безопасности государства</a:t>
          </a:r>
        </a:p>
      </dgm:t>
    </dgm:pt>
    <dgm:pt modelId="{F9AB142D-3EC3-4A00-BE36-240614B71ADF}" type="parTrans" cxnId="{65B45916-2324-454D-B3ED-B524D2EB1486}">
      <dgm:prSet/>
      <dgm:spPr/>
      <dgm:t>
        <a:bodyPr/>
        <a:lstStyle/>
        <a:p>
          <a:endParaRPr lang="ru-RU"/>
        </a:p>
      </dgm:t>
    </dgm:pt>
    <dgm:pt modelId="{FC0A203B-23DA-4618-A701-5DB0BFEA12DC}" type="sibTrans" cxnId="{65B45916-2324-454D-B3ED-B524D2EB1486}">
      <dgm:prSet/>
      <dgm:spPr/>
      <dgm:t>
        <a:bodyPr/>
        <a:lstStyle/>
        <a:p>
          <a:endParaRPr lang="ru-RU"/>
        </a:p>
      </dgm:t>
    </dgm:pt>
    <dgm:pt modelId="{D6379784-1BF5-4FD2-BFF6-C3831E56DC3E}">
      <dgm:prSet phldrT="[Текст]"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единой технической политики</a:t>
          </a:r>
          <a:r>
            <a: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решение задачи диверсификации предприятий оборонно-промышленного комплекса, трансфер технологий</a:t>
          </a:r>
        </a:p>
      </dgm:t>
    </dgm:pt>
    <dgm:pt modelId="{DB5E6E5C-B888-47EB-8999-0CA774C5C6B1}" type="parTrans" cxnId="{8337517A-1D72-4D2B-8EAC-5E60EFFFF7B2}">
      <dgm:prSet/>
      <dgm:spPr/>
      <dgm:t>
        <a:bodyPr/>
        <a:lstStyle/>
        <a:p>
          <a:endParaRPr lang="ru-RU"/>
        </a:p>
      </dgm:t>
    </dgm:pt>
    <dgm:pt modelId="{B4C529B9-4AB7-4021-9CCA-AD746CC06242}" type="sibTrans" cxnId="{8337517A-1D72-4D2B-8EAC-5E60EFFFF7B2}">
      <dgm:prSet/>
      <dgm:spPr/>
      <dgm:t>
        <a:bodyPr/>
        <a:lstStyle/>
        <a:p>
          <a:endParaRPr lang="ru-RU"/>
        </a:p>
      </dgm:t>
    </dgm:pt>
    <dgm:pt modelId="{AA490D2E-F183-4149-9414-0B5FBD22BBBE}" type="pres">
      <dgm:prSet presAssocID="{8F6E7140-ABB3-4AFB-AD7E-F6F86C744BC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F1B20C-C43E-4594-90E1-B1E51E600C20}" type="pres">
      <dgm:prSet presAssocID="{B90B2558-23AA-4B54-99D2-36B4A029538D}" presName="singleCycle" presStyleCnt="0"/>
      <dgm:spPr/>
    </dgm:pt>
    <dgm:pt modelId="{D373BDA2-53EF-424A-A407-3CD035BEBC79}" type="pres">
      <dgm:prSet presAssocID="{B90B2558-23AA-4B54-99D2-36B4A029538D}" presName="singleCenter" presStyleLbl="node1" presStyleIdx="0" presStyleCnt="3" custScaleX="609450" custLinFactNeighborX="0" custLinFactNeighborY="-3949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B76A817-B4CE-4F2C-A1D4-B5B54B85B347}" type="pres">
      <dgm:prSet presAssocID="{F9AB142D-3EC3-4A00-BE36-240614B71AD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1419B1D1-B812-40C9-AB5D-76CB60C45289}" type="pres">
      <dgm:prSet presAssocID="{E6E48BFB-AE4B-4BF4-B609-0FA9ADC54EBC}" presName="text0" presStyleLbl="node1" presStyleIdx="1" presStyleCnt="3" custScaleX="704352" custScaleY="143781" custRadScaleRad="201354" custRadScaleInc="-105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8D37F-0B7F-4E29-8467-F7A8701FCDAA}" type="pres">
      <dgm:prSet presAssocID="{DB5E6E5C-B888-47EB-8999-0CA774C5C6B1}" presName="Name56" presStyleLbl="parChTrans1D2" presStyleIdx="1" presStyleCnt="2"/>
      <dgm:spPr/>
      <dgm:t>
        <a:bodyPr/>
        <a:lstStyle/>
        <a:p>
          <a:endParaRPr lang="ru-RU"/>
        </a:p>
      </dgm:t>
    </dgm:pt>
    <dgm:pt modelId="{72C44039-B46E-4774-A298-5139EDFD69A8}" type="pres">
      <dgm:prSet presAssocID="{D6379784-1BF5-4FD2-BFF6-C3831E56DC3E}" presName="text0" presStyleLbl="node1" presStyleIdx="2" presStyleCnt="3" custScaleX="698139" custScaleY="136745" custRadScaleRad="201310" custRadScaleInc="-94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37517A-1D72-4D2B-8EAC-5E60EFFFF7B2}" srcId="{B90B2558-23AA-4B54-99D2-36B4A029538D}" destId="{D6379784-1BF5-4FD2-BFF6-C3831E56DC3E}" srcOrd="1" destOrd="0" parTransId="{DB5E6E5C-B888-47EB-8999-0CA774C5C6B1}" sibTransId="{B4C529B9-4AB7-4021-9CCA-AD746CC06242}"/>
    <dgm:cxn modelId="{273C33D0-80A7-4E3E-9963-E2E0F2CE5681}" type="presOf" srcId="{F9AB142D-3EC3-4A00-BE36-240614B71ADF}" destId="{6B76A817-B4CE-4F2C-A1D4-B5B54B85B347}" srcOrd="0" destOrd="0" presId="urn:microsoft.com/office/officeart/2008/layout/RadialCluster"/>
    <dgm:cxn modelId="{551E84D4-313A-4AF6-8B83-26C4E8377E13}" type="presOf" srcId="{DB5E6E5C-B888-47EB-8999-0CA774C5C6B1}" destId="{BD28D37F-0B7F-4E29-8467-F7A8701FCDAA}" srcOrd="0" destOrd="0" presId="urn:microsoft.com/office/officeart/2008/layout/RadialCluster"/>
    <dgm:cxn modelId="{43354023-D183-416E-B752-A96FB396824C}" srcId="{8F6E7140-ABB3-4AFB-AD7E-F6F86C744BC9}" destId="{B90B2558-23AA-4B54-99D2-36B4A029538D}" srcOrd="0" destOrd="0" parTransId="{D1FD7E08-687F-4518-88E3-8058CBA1131E}" sibTransId="{BB6EC644-4E0A-4A54-B008-768E515EDB2D}"/>
    <dgm:cxn modelId="{E83ECF62-68AC-40C9-B648-D74C243F9F82}" type="presOf" srcId="{E6E48BFB-AE4B-4BF4-B609-0FA9ADC54EBC}" destId="{1419B1D1-B812-40C9-AB5D-76CB60C45289}" srcOrd="0" destOrd="0" presId="urn:microsoft.com/office/officeart/2008/layout/RadialCluster"/>
    <dgm:cxn modelId="{39184592-A36E-4AEC-8AFB-8D7B277E5437}" type="presOf" srcId="{D6379784-1BF5-4FD2-BFF6-C3831E56DC3E}" destId="{72C44039-B46E-4774-A298-5139EDFD69A8}" srcOrd="0" destOrd="0" presId="urn:microsoft.com/office/officeart/2008/layout/RadialCluster"/>
    <dgm:cxn modelId="{65B45916-2324-454D-B3ED-B524D2EB1486}" srcId="{B90B2558-23AA-4B54-99D2-36B4A029538D}" destId="{E6E48BFB-AE4B-4BF4-B609-0FA9ADC54EBC}" srcOrd="0" destOrd="0" parTransId="{F9AB142D-3EC3-4A00-BE36-240614B71ADF}" sibTransId="{FC0A203B-23DA-4618-A701-5DB0BFEA12DC}"/>
    <dgm:cxn modelId="{234B1900-94A0-4A5C-B9BF-D2C5CF52BE06}" type="presOf" srcId="{8F6E7140-ABB3-4AFB-AD7E-F6F86C744BC9}" destId="{AA490D2E-F183-4149-9414-0B5FBD22BBBE}" srcOrd="0" destOrd="0" presId="urn:microsoft.com/office/officeart/2008/layout/RadialCluster"/>
    <dgm:cxn modelId="{028981D9-F88F-4289-9273-BF4BC689C970}" type="presOf" srcId="{B90B2558-23AA-4B54-99D2-36B4A029538D}" destId="{D373BDA2-53EF-424A-A407-3CD035BEBC79}" srcOrd="0" destOrd="0" presId="urn:microsoft.com/office/officeart/2008/layout/RadialCluster"/>
    <dgm:cxn modelId="{D1022970-6F34-40B0-96B7-1C01D4C391A2}" type="presParOf" srcId="{AA490D2E-F183-4149-9414-0B5FBD22BBBE}" destId="{9FF1B20C-C43E-4594-90E1-B1E51E600C20}" srcOrd="0" destOrd="0" presId="urn:microsoft.com/office/officeart/2008/layout/RadialCluster"/>
    <dgm:cxn modelId="{CF4A6003-754F-466B-9989-25760E254FC7}" type="presParOf" srcId="{9FF1B20C-C43E-4594-90E1-B1E51E600C20}" destId="{D373BDA2-53EF-424A-A407-3CD035BEBC79}" srcOrd="0" destOrd="0" presId="urn:microsoft.com/office/officeart/2008/layout/RadialCluster"/>
    <dgm:cxn modelId="{C0759C45-773B-4905-A449-F20413549691}" type="presParOf" srcId="{9FF1B20C-C43E-4594-90E1-B1E51E600C20}" destId="{6B76A817-B4CE-4F2C-A1D4-B5B54B85B347}" srcOrd="1" destOrd="0" presId="urn:microsoft.com/office/officeart/2008/layout/RadialCluster"/>
    <dgm:cxn modelId="{120B75FC-462D-4FA7-B8F7-E092511A79F9}" type="presParOf" srcId="{9FF1B20C-C43E-4594-90E1-B1E51E600C20}" destId="{1419B1D1-B812-40C9-AB5D-76CB60C45289}" srcOrd="2" destOrd="0" presId="urn:microsoft.com/office/officeart/2008/layout/RadialCluster"/>
    <dgm:cxn modelId="{D7E3CBAD-D1F5-4462-9486-70B25BEC8C8C}" type="presParOf" srcId="{9FF1B20C-C43E-4594-90E1-B1E51E600C20}" destId="{BD28D37F-0B7F-4E29-8467-F7A8701FCDAA}" srcOrd="3" destOrd="0" presId="urn:microsoft.com/office/officeart/2008/layout/RadialCluster"/>
    <dgm:cxn modelId="{0909B733-AB02-46DA-B07F-7125C28BA25E}" type="presParOf" srcId="{9FF1B20C-C43E-4594-90E1-B1E51E600C20}" destId="{72C44039-B46E-4774-A298-5139EDFD69A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3BDA2-53EF-424A-A407-3CD035BEBC79}">
      <dsp:nvSpPr>
        <dsp:cNvPr id="0" name=""/>
        <dsp:cNvSpPr/>
      </dsp:nvSpPr>
      <dsp:spPr>
        <a:xfrm>
          <a:off x="1651435" y="87530"/>
          <a:ext cx="4202828" cy="689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Стандартизация оборонной продукции</a:t>
          </a:r>
        </a:p>
      </dsp:txBody>
      <dsp:txXfrm>
        <a:off x="1685099" y="121194"/>
        <a:ext cx="4135500" cy="622282"/>
      </dsp:txXfrm>
    </dsp:sp>
    <dsp:sp modelId="{6B76A817-B4CE-4F2C-A1D4-B5B54B85B347}">
      <dsp:nvSpPr>
        <dsp:cNvPr id="0" name=""/>
        <dsp:cNvSpPr/>
      </dsp:nvSpPr>
      <dsp:spPr>
        <a:xfrm rot="9277425">
          <a:off x="2588253" y="875676"/>
          <a:ext cx="4598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8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9B1D1-B812-40C9-AB5D-76CB60C45289}">
      <dsp:nvSpPr>
        <dsp:cNvPr id="0" name=""/>
        <dsp:cNvSpPr/>
      </dsp:nvSpPr>
      <dsp:spPr>
        <a:xfrm>
          <a:off x="282968" y="974212"/>
          <a:ext cx="3254378" cy="6643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обороны страны и безопасности государства</a:t>
          </a:r>
        </a:p>
      </dsp:txBody>
      <dsp:txXfrm>
        <a:off x="315398" y="1006642"/>
        <a:ext cx="3189518" cy="599463"/>
      </dsp:txXfrm>
    </dsp:sp>
    <dsp:sp modelId="{BD28D37F-0B7F-4E29-8467-F7A8701FCDAA}">
      <dsp:nvSpPr>
        <dsp:cNvPr id="0" name=""/>
        <dsp:cNvSpPr/>
      </dsp:nvSpPr>
      <dsp:spPr>
        <a:xfrm rot="1551340">
          <a:off x="4437797" y="892812"/>
          <a:ext cx="530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4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44039-B46E-4774-A298-5139EDFD69A8}">
      <dsp:nvSpPr>
        <dsp:cNvPr id="0" name=""/>
        <dsp:cNvSpPr/>
      </dsp:nvSpPr>
      <dsp:spPr>
        <a:xfrm>
          <a:off x="3980755" y="1008484"/>
          <a:ext cx="3225672" cy="6318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единой технической политики</a:t>
          </a:r>
          <a:r>
            <a:rPr lang="ru-RU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решение задачи диверсификации предприятий оборонно-промышленного комплекса, трансфер технологий</a:t>
          </a:r>
        </a:p>
      </dsp:txBody>
      <dsp:txXfrm>
        <a:off x="4011598" y="1039327"/>
        <a:ext cx="3163986" cy="570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FE584A-EC56-4CDD-8AF2-A781AE90627C}" type="datetimeFigureOut">
              <a:rPr lang="en-US"/>
              <a:pPr>
                <a:defRPr/>
              </a:pPr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40303C-8FAD-441D-B2E4-428F2E5D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4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297BAC-8D8F-4591-8213-7FF09B9FB7A6}" type="datetimeFigureOut">
              <a:rPr lang="en-US"/>
              <a:pPr>
                <a:defRPr/>
              </a:pPr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3C47E3-BDEC-49A6-A9E8-4682D578D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0" hangingPunct="0">
              <a:defRPr/>
            </a:pP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D4C7A-34A3-4D1A-B235-EB6E1B6133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8B06-95D0-4C2B-BC1F-D6A9EEE11436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164B-056A-40AD-9D84-4EAA6EAE5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73B9-050A-4206-8FDA-17AECC626777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D85C-F1FC-4E15-930A-ADDAD3E3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63F1-131C-4D8D-97D0-B12B07EB170B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4414-D630-4ABE-96B0-568B0ED4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97E0-83D7-4B07-83FF-E8252A760414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7EC5-0230-4678-ACB1-4049AEEB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C37B-044A-4DB5-8DC0-3F3D26D0BD7F}" type="datetime1">
              <a:rPr lang="ru-RU" smtClean="0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1FCF-C4E6-47B0-A1CC-2354ED060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294663" y="6541694"/>
            <a:ext cx="874237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F40334E2-4854-B34C-90A5-D33C85D32AE7}" type="datetime1">
              <a:rPr lang="en-US" smtClean="0"/>
              <a:t>9/20/2018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260000" y="6541694"/>
            <a:ext cx="7201432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r>
              <a:rPr lang="ru-RU"/>
              <a:t>Федеральное агентство по техническому регулированию и метрологии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000" y="6541694"/>
            <a:ext cx="684000" cy="252000"/>
          </a:xfrm>
        </p:spPr>
        <p:txBody>
          <a:bodyPr/>
          <a:lstStyle>
            <a:lvl1pPr>
              <a:defRPr sz="1000" b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A0B07E00-B748-4A99-BC81-B0454B176F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75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3219" y="310814"/>
            <a:ext cx="8532607" cy="589474"/>
          </a:xfrm>
        </p:spPr>
        <p:txBody>
          <a:bodyPr anchor="t"/>
          <a:lstStyle>
            <a:lvl1pPr>
              <a:defRPr sz="3600">
                <a:latin typeface="Helvetica"/>
                <a:cs typeface="Helvetica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294663" y="6541694"/>
            <a:ext cx="874237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F40334E2-4854-B34C-90A5-D33C85D32AE7}" type="datetime1">
              <a:rPr lang="en-US" smtClean="0"/>
              <a:t>9/20/2018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260000" y="6541694"/>
            <a:ext cx="7201432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r>
              <a:rPr lang="ru-RU"/>
              <a:t>Федеральное агентство по техническому регулированию и метрологии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000" y="6541694"/>
            <a:ext cx="684000" cy="252000"/>
          </a:xfrm>
        </p:spPr>
        <p:txBody>
          <a:bodyPr/>
          <a:lstStyle>
            <a:lvl1pPr>
              <a:defRPr sz="1000" b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A0B07E00-B748-4A99-BC81-B0454B176F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86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294663" y="6541694"/>
            <a:ext cx="874237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F40334E2-4854-B34C-90A5-D33C85D32AE7}" type="datetime1">
              <a:rPr lang="en-US" smtClean="0"/>
              <a:t>9/20/2018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260000" y="6541694"/>
            <a:ext cx="7201432" cy="252000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r>
              <a:rPr lang="ru-RU" smtClean="0"/>
              <a:t>Федеральное агентство по техническому регулированию и метрологии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460000" y="6541694"/>
            <a:ext cx="684000" cy="252000"/>
          </a:xfrm>
        </p:spPr>
        <p:txBody>
          <a:bodyPr/>
          <a:lstStyle>
            <a:lvl1pPr>
              <a:defRPr sz="1000" b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fld id="{A0B07E00-B748-4A99-BC81-B0454B176F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9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C37B-044A-4DB5-8DC0-3F3D26D0BD7F}" type="datetime1">
              <a:rPr lang="ru-RU" smtClean="0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1FCF-C4E6-47B0-A1CC-2354ED060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BC82-A7E6-488A-ADDD-692665B91FF1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B2BC-2B2D-472D-8518-A6F488F37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A33F-9770-4BD7-BA39-936B343F98CF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9527-8547-4960-8347-AE5B3F77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86C6-C3CE-4DA7-B822-67CC5973EFA6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E6DF-4E98-403B-BCE1-17CFB7FD1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A5D6-C954-4665-A9F2-F6B2A49984E9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0F64-06F4-4B00-A1E4-61C024812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9336-544C-40A8-8E55-8ED265A4A0E5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722-47F9-4B4D-B3D8-D399D648B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2CC7-4DB4-4636-B37D-C2C97AD2FD78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9DCE-460C-42E9-87A5-784E4237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6521-E869-4690-8C56-0A19857051C2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BE3A-1709-408D-9D66-683971125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9C37B-044A-4DB5-8DC0-3F3D26D0BD7F}" type="datetime1">
              <a:rPr lang="ru-RU"/>
              <a:pPr>
                <a:defRPr/>
              </a:pPr>
              <a:t>20.09.2018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91FCF-C4E6-47B0-A1CC-2354ED060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on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logo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83513" y="392906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1"/>
          <p:cNvCxnSpPr/>
          <p:nvPr/>
        </p:nvCxnSpPr>
        <p:spPr>
          <a:xfrm>
            <a:off x="723900" y="1277938"/>
            <a:ext cx="7699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6781800" y="63261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A0164B-056A-40AD-9D84-4EAA6EAE5C26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7" r:id="rId15"/>
    <p:sldLayoutId id="2147483668" r:id="rId16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&#1088;&#1086;&#1089;&#1089;&#1090;&#1072;&#1085;&#1076;&#1072;&#1088;&#1090;.&#1088;&#1092;/" TargetMode="External"/><Relationship Id="rId5" Type="http://schemas.openxmlformats.org/officeDocument/2006/relationships/hyperlink" Target="http://www.gost.ru/" TargetMode="External"/><Relationship Id="rId4" Type="http://schemas.openxmlformats.org/officeDocument/2006/relationships/hyperlink" Target="mailto:shalaev@gos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25400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1778000" y="1014413"/>
            <a:ext cx="5578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1835150" y="5375275"/>
            <a:ext cx="7235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 Шалаев</a:t>
            </a:r>
            <a:endParaRPr lang="en-US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Федерального агентства</a:t>
            </a:r>
            <a:b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техническому регулированию и метрологии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F53F5F1C-2BF3-4B45-B939-1824E0926E78}"/>
              </a:ext>
            </a:extLst>
          </p:cNvPr>
          <p:cNvSpPr txBox="1">
            <a:spLocks/>
          </p:cNvSpPr>
          <p:nvPr/>
        </p:nvSpPr>
        <p:spPr>
          <a:xfrm>
            <a:off x="228600" y="1516464"/>
            <a:ext cx="4929996" cy="1694821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 b="1" dirty="0">
                <a:latin typeface="Arial" charset="0"/>
                <a:cs typeface="Arial" charset="0"/>
              </a:rPr>
              <a:t>О направлениях развития стандартизации в Российской Федерации на период до 2027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013543" y="2201453"/>
          <a:ext cx="7505700" cy="229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050" y="4349640"/>
            <a:ext cx="8262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>
              <a:buFont typeface="Wingdings" panose="05000000000000000000" pitchFamily="2" charset="2"/>
              <a:buChar char="ü"/>
            </a:pPr>
            <a:r>
              <a:rPr lang="ru-RU" sz="1400" dirty="0"/>
              <a:t>Расширение практики разработки и применения актуальных национальных стандартов для целей оборонной промышленности, в первую очередь по приоритетным направлениям (</a:t>
            </a:r>
            <a:r>
              <a:rPr lang="ru-RU" sz="1400" i="1" dirty="0" err="1"/>
              <a:t>цифровизация</a:t>
            </a:r>
            <a:r>
              <a:rPr lang="ru-RU" sz="1400" i="1" dirty="0"/>
              <a:t>, робототехника, аддитивные технологии</a:t>
            </a:r>
            <a:r>
              <a:rPr lang="ru-RU" sz="1400" dirty="0"/>
              <a:t>) и в части общетехнических систем стандартизации</a:t>
            </a:r>
          </a:p>
          <a:p>
            <a:pPr algn="just"/>
            <a:endParaRPr lang="ru-RU" sz="1400" dirty="0"/>
          </a:p>
          <a:p>
            <a:pPr indent="285750" algn="just">
              <a:buFont typeface="Wingdings" panose="05000000000000000000" pitchFamily="2" charset="2"/>
              <a:buChar char="ü"/>
            </a:pPr>
            <a:r>
              <a:rPr lang="ru-RU" sz="1400" dirty="0"/>
              <a:t>Гармонизация разрабатываемых (пересматриваемых) документов по стандартизации оборонной продукции с действующими и планируемыми к разработке национальными и межгосударственными стандартами</a:t>
            </a:r>
          </a:p>
          <a:p>
            <a:pPr indent="285750" algn="just">
              <a:buFont typeface="Wingdings" panose="05000000000000000000" pitchFamily="2" charset="2"/>
              <a:buChar char="ü"/>
            </a:pPr>
            <a:endParaRPr lang="ru-RU" sz="1400" dirty="0"/>
          </a:p>
          <a:p>
            <a:pPr indent="285750" algn="just">
              <a:buFont typeface="Wingdings" panose="05000000000000000000" pitchFamily="2" charset="2"/>
              <a:buChar char="ü"/>
            </a:pPr>
            <a:r>
              <a:rPr lang="ru-RU" sz="1400" dirty="0"/>
              <a:t>Создание единой информационной системы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04443" y="3668808"/>
            <a:ext cx="723900" cy="635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Рисунок 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80413" y="1460797"/>
            <a:ext cx="1717373" cy="1357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5" y="1295949"/>
            <a:ext cx="2382686" cy="157257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85800" y="223298"/>
            <a:ext cx="5912978" cy="904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2200" b="1" dirty="0" smtClean="0">
              <a:solidFill>
                <a:srgbClr val="005A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Стандартизация </a:t>
            </a:r>
            <a:r>
              <a:rPr lang="ru-RU" sz="22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оборонной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39657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13807"/>
              </p:ext>
            </p:extLst>
          </p:nvPr>
        </p:nvGraphicFramePr>
        <p:xfrm>
          <a:off x="241539" y="1431990"/>
          <a:ext cx="8548776" cy="4769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521"/>
                <a:gridCol w="2642111"/>
                <a:gridCol w="522835"/>
                <a:gridCol w="600839"/>
                <a:gridCol w="448521"/>
                <a:gridCol w="523362"/>
                <a:gridCol w="523362"/>
                <a:gridCol w="522835"/>
                <a:gridCol w="522835"/>
                <a:gridCol w="448521"/>
                <a:gridCol w="672517"/>
                <a:gridCol w="672517"/>
              </a:tblGrid>
              <a:tr h="3633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№№ п/п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Индикатор / показатель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Ед.изм.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Текущее значение (2018 г.)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Значения по годам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Целевое значение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412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2026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2027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446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утверждаемых в течение года стандартов, разработка которых финансируется за счет бизнеса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54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380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стандартов в Фонде, представленных в машиночитаемом формате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453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государственных программ из общего числа, содержащих разделы / критерии по стандартизации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299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Средний возраст стандарта в Фонде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лет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17,43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15,4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10,2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307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Средний срок разработки стандарта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месяц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16,7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12,9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446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межгосударственных документов по стандартизации в Федеральном информационном фонде стандартов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82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396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Вхождение в Группу "А" в Международных организациях по стандартизации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Группа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Б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Б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Группа Б*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Б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Б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А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А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А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396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технических органов ИСО, в которых Российская Федерация ведет секретариаты*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 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17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396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технических органов МЭК, в которых Российская Федерация ведет секретариаты*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 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  <a:tr h="396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Полноправное членство (P-member) Российской Федерации в технических органах ИСО/МЭК**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80,5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85,5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6227" marR="56227" marT="0" marB="0" anchor="ctr"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794657" y="223298"/>
            <a:ext cx="6658566" cy="904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Индикаторы и целевые показатели реализации Концепции</a:t>
            </a:r>
            <a:endParaRPr lang="ru-RU" sz="2200" b="1" dirty="0">
              <a:solidFill>
                <a:srgbClr val="005A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 descr="Spasib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 txBox="1">
            <a:spLocks/>
          </p:cNvSpPr>
          <p:nvPr/>
        </p:nvSpPr>
        <p:spPr bwMode="auto">
          <a:xfrm>
            <a:off x="5103846" y="1814513"/>
            <a:ext cx="323211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71BC"/>
                </a:solidFill>
              </a:rPr>
              <a:t>БЛАГОДАРЮ ЗА ВНИМАНИЕ!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" y="6292850"/>
            <a:ext cx="7699375" cy="0"/>
          </a:xfrm>
          <a:prstGeom prst="line">
            <a:avLst/>
          </a:prstGeom>
          <a:ln>
            <a:solidFill>
              <a:srgbClr val="0071B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36" name="Picture 16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527050"/>
            <a:ext cx="803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3556000" y="1277938"/>
            <a:ext cx="48672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306513" y="207963"/>
            <a:ext cx="527050" cy="527050"/>
          </a:xfrm>
          <a:prstGeom prst="rect">
            <a:avLst/>
          </a:prstGeom>
          <a:solidFill>
            <a:srgbClr val="0071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06513" y="735013"/>
            <a:ext cx="527050" cy="525462"/>
          </a:xfrm>
          <a:prstGeom prst="rect">
            <a:avLst/>
          </a:prstGeom>
          <a:solidFill>
            <a:srgbClr val="E619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1306513" y="1260475"/>
            <a:ext cx="527050" cy="525463"/>
          </a:xfrm>
          <a:prstGeom prst="rect">
            <a:avLst/>
          </a:prstGeom>
          <a:solidFill>
            <a:srgbClr val="00A8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306513" y="1785938"/>
            <a:ext cx="527050" cy="527050"/>
          </a:xfrm>
          <a:prstGeom prst="rect">
            <a:avLst/>
          </a:prstGeom>
          <a:solidFill>
            <a:srgbClr val="929B3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06513" y="2312988"/>
            <a:ext cx="527050" cy="525462"/>
          </a:xfrm>
          <a:prstGeom prst="rect">
            <a:avLst/>
          </a:prstGeom>
          <a:solidFill>
            <a:srgbClr val="F15A2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306513" y="2838450"/>
            <a:ext cx="527050" cy="527050"/>
          </a:xfrm>
          <a:prstGeom prst="rect">
            <a:avLst/>
          </a:prstGeom>
          <a:solidFill>
            <a:srgbClr val="A323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306513" y="3365500"/>
            <a:ext cx="527050" cy="525463"/>
          </a:xfrm>
          <a:prstGeom prst="rect">
            <a:avLst/>
          </a:prstGeom>
          <a:solidFill>
            <a:srgbClr val="EC912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1306513" y="3890963"/>
            <a:ext cx="527050" cy="527050"/>
          </a:xfrm>
          <a:prstGeom prst="rect">
            <a:avLst/>
          </a:prstGeom>
          <a:solidFill>
            <a:srgbClr val="00ACB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1316038" y="4418013"/>
            <a:ext cx="527050" cy="525462"/>
          </a:xfrm>
          <a:prstGeom prst="rect">
            <a:avLst/>
          </a:prstGeom>
          <a:solidFill>
            <a:srgbClr val="80828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1316038" y="4943475"/>
            <a:ext cx="527050" cy="525463"/>
          </a:xfrm>
          <a:prstGeom prst="rect">
            <a:avLst/>
          </a:prstGeom>
          <a:solidFill>
            <a:srgbClr val="5A331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1316038" y="5468938"/>
            <a:ext cx="527050" cy="527050"/>
          </a:xfrm>
          <a:prstGeom prst="rect">
            <a:avLst/>
          </a:prstGeom>
          <a:solidFill>
            <a:srgbClr val="F24A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316038" y="5995988"/>
            <a:ext cx="527050" cy="525462"/>
          </a:xfrm>
          <a:prstGeom prst="rect">
            <a:avLst/>
          </a:prstGeom>
          <a:solidFill>
            <a:srgbClr val="00AE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67944" y="3346660"/>
            <a:ext cx="5076056" cy="389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техническому регулированию и метрологии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Тел.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(495) 236-0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shalaev@gost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www.gost.ru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www.росстандарт.рф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  <a:t/>
            </a:r>
            <a:br>
              <a:rPr lang="en-US" altLang="ru-RU" sz="2000" dirty="0">
                <a:solidFill>
                  <a:srgbClr val="005A9E"/>
                </a:solidFill>
                <a:latin typeface="Verdana" pitchFamily="34" charset="0"/>
              </a:rPr>
            </a:br>
            <a:endParaRPr lang="en-US" altLang="ru-RU" sz="2000" dirty="0">
              <a:solidFill>
                <a:srgbClr val="005A9E"/>
              </a:solidFill>
              <a:latin typeface="Verdana" pitchFamily="34" charset="0"/>
            </a:endParaRPr>
          </a:p>
          <a:p>
            <a:pPr algn="r">
              <a:spcBef>
                <a:spcPts val="9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altLang="ru-RU" sz="2000" dirty="0">
              <a:solidFill>
                <a:srgbClr val="26262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74814" y="3209925"/>
            <a:ext cx="14160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706914" y="2098675"/>
            <a:ext cx="1416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768826" y="3275013"/>
            <a:ext cx="14160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874814" y="4319588"/>
            <a:ext cx="14160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768826" y="4384675"/>
            <a:ext cx="14160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871538"/>
            <a:endParaRPr lang="ru-RU" sz="2800" b="1">
              <a:solidFill>
                <a:srgbClr val="22226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44451" y="2932907"/>
            <a:ext cx="6911975" cy="66833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algn="ctr" defTabSz="8724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 стандартизации в Российской Федерации» от 29.06.2015 г. № 162-ФЗ 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97" y="1336846"/>
            <a:ext cx="732794" cy="10660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16" name="Прямоугольник 15"/>
          <p:cNvSpPr/>
          <p:nvPr/>
        </p:nvSpPr>
        <p:spPr bwMode="auto">
          <a:xfrm>
            <a:off x="696665" y="3561347"/>
            <a:ext cx="8008796" cy="270720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47" tIns="40074" rIns="80147" bIns="40074"/>
          <a:lstStyle/>
          <a:p>
            <a:pPr marL="285750" indent="-285750" algn="just" defTabSz="872436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Постановления Правительства РФ: «О порядке стандартизации  в отношении оборонной продукции (работ, услуг)», «О Федеральном информационном фонде стандартов», «Об утверждении Правил разработки, утверждения, опубликования, изменения и отмены сводов правил», «Об утверждении Правил предоставления субсидий из федерального бюджета на разработку международных, региональных и национальных документов в области стандартизации, обеспечивающих применение и исполнение требований технических регламентов»</a:t>
            </a:r>
          </a:p>
          <a:p>
            <a:pPr marL="285750" indent="-285750" algn="just" defTabSz="872436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и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утверждении правил достижения консенсуса при разработке национальных стандартов, о порядке создания, деятельности и ликвидации технических комитетов по стандартизации, о порядке и условиях применения международных, региональных стандартов и стандартов иностранных государств, о Комиссии по апелляциям и т.д.</a:t>
            </a:r>
          </a:p>
          <a:p>
            <a:pPr marL="285750" indent="-285750" algn="just" defTabSz="872436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476101" y="1020436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460226" y="2521487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96" y="3234531"/>
            <a:ext cx="8143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 bwMode="auto">
          <a:xfrm>
            <a:off x="474514" y="6273214"/>
            <a:ext cx="76962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609600" y="174171"/>
            <a:ext cx="7620000" cy="10536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2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Нормативная база в области </a:t>
            </a:r>
          </a:p>
          <a:p>
            <a:pPr algn="l">
              <a:defRPr/>
            </a:pPr>
            <a:r>
              <a:rPr lang="ru-RU" sz="22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0CEE503-D7D7-4096-82F1-DC519AD41E39}"/>
              </a:ext>
            </a:extLst>
          </p:cNvPr>
          <p:cNvSpPr/>
          <p:nvPr/>
        </p:nvSpPr>
        <p:spPr>
          <a:xfrm>
            <a:off x="774440" y="1181322"/>
            <a:ext cx="8229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</a:rPr>
              <a:t>Концепция развития национальной системы стандартизации Российской Федерации на период до 2020 года</a:t>
            </a:r>
          </a:p>
          <a:p>
            <a:pPr algn="ctr"/>
            <a:r>
              <a:rPr lang="ru-RU" sz="1400" i="1" dirty="0"/>
              <a:t>(Распоряжение Правительства Российской Федерации от 24 сентября 2012 года N 1762-р)</a:t>
            </a:r>
          </a:p>
        </p:txBody>
      </p:sp>
      <p:sp>
        <p:nvSpPr>
          <p:cNvPr id="19" name="Стрелка вниз 6">
            <a:extLst>
              <a:ext uri="{FF2B5EF4-FFF2-40B4-BE49-F238E27FC236}">
                <a16:creationId xmlns:a16="http://schemas.microsoft.com/office/drawing/2014/main" xmlns="" id="{6B4A2DA5-FA37-4999-B13F-6D4E0007E04C}"/>
              </a:ext>
            </a:extLst>
          </p:cNvPr>
          <p:cNvSpPr/>
          <p:nvPr/>
        </p:nvSpPr>
        <p:spPr>
          <a:xfrm>
            <a:off x="4322614" y="2376397"/>
            <a:ext cx="723900" cy="635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375057" y="1576707"/>
            <a:ext cx="83548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 </a:t>
            </a:r>
            <a:endParaRPr lang="ru-RU" sz="16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FF0000"/>
                </a:solidFill>
              </a:rPr>
              <a:t>открытость</a:t>
            </a:r>
            <a:r>
              <a:rPr lang="ru-RU" sz="1600" dirty="0" smtClean="0"/>
              <a:t> деятельности по стандартизации: участие всех заинтересованных стороны в процессе разработки, введение </a:t>
            </a:r>
            <a:r>
              <a:rPr lang="ru-RU" sz="1600" i="1" dirty="0" smtClean="0">
                <a:solidFill>
                  <a:srgbClr val="0070C0"/>
                </a:solidFill>
              </a:rPr>
              <a:t>правила консенсуса </a:t>
            </a:r>
            <a:r>
              <a:rPr lang="ru-RU" sz="1600" dirty="0" smtClean="0"/>
              <a:t>при разработке документов по стандартизации создание инструмента </a:t>
            </a:r>
            <a:r>
              <a:rPr lang="ru-RU" sz="1600" i="1" dirty="0" smtClean="0">
                <a:solidFill>
                  <a:srgbClr val="0070C0"/>
                </a:solidFill>
              </a:rPr>
              <a:t>комиссии по апелляциям</a:t>
            </a:r>
            <a:endParaRPr lang="ru-RU" sz="1600" dirty="0" smtClean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FF0000"/>
                </a:solidFill>
              </a:rPr>
              <a:t>применение документов по стандартизации в закупках</a:t>
            </a:r>
            <a:r>
              <a:rPr lang="ru-RU" sz="1600" dirty="0" smtClean="0"/>
              <a:t>: введение </a:t>
            </a:r>
            <a:r>
              <a:rPr lang="ru-RU" sz="1600" dirty="0"/>
              <a:t>правила о преимущественном </a:t>
            </a:r>
            <a:r>
              <a:rPr lang="ru-RU" sz="1600" i="1" dirty="0">
                <a:solidFill>
                  <a:srgbClr val="0070C0"/>
                </a:solidFill>
              </a:rPr>
              <a:t>осуществлении закупок продукции </a:t>
            </a:r>
            <a:r>
              <a:rPr lang="ru-RU" sz="1600" dirty="0"/>
              <a:t>по требованиям, установленным в национальных </a:t>
            </a:r>
            <a:r>
              <a:rPr lang="ru-RU" sz="1600" dirty="0" smtClean="0"/>
              <a:t>стандартах</a:t>
            </a:r>
            <a:endParaRPr lang="ru-RU" sz="16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использование </a:t>
            </a:r>
            <a:r>
              <a:rPr lang="ru-RU" sz="1600" b="1" i="1" dirty="0">
                <a:solidFill>
                  <a:srgbClr val="FF0000"/>
                </a:solidFill>
              </a:rPr>
              <a:t>ссылок на национальные стандарты </a:t>
            </a:r>
            <a:r>
              <a:rPr lang="ru-RU" sz="1600" dirty="0"/>
              <a:t>Российской Федерации и информационно-технические справочники </a:t>
            </a:r>
            <a:r>
              <a:rPr lang="ru-RU" sz="1600" i="1" dirty="0">
                <a:solidFill>
                  <a:srgbClr val="0070C0"/>
                </a:solidFill>
              </a:rPr>
              <a:t>в нормативных правовых </a:t>
            </a:r>
            <a:r>
              <a:rPr lang="ru-RU" sz="1600" i="1" dirty="0" smtClean="0">
                <a:solidFill>
                  <a:srgbClr val="0070C0"/>
                </a:solidFill>
              </a:rPr>
              <a:t>актах</a:t>
            </a:r>
            <a:endParaRPr lang="ru-RU" sz="16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возможность проведения </a:t>
            </a:r>
            <a:r>
              <a:rPr lang="ru-RU" sz="1600" i="1" dirty="0">
                <a:solidFill>
                  <a:srgbClr val="0070C0"/>
                </a:solidFill>
              </a:rPr>
              <a:t>экспертизы </a:t>
            </a:r>
            <a:r>
              <a:rPr lang="ru-RU" sz="1600" b="1" i="1" dirty="0">
                <a:solidFill>
                  <a:srgbClr val="FF0000"/>
                </a:solidFill>
              </a:rPr>
              <a:t>стандартов организаций и технических условий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в профильных технических комитетах по </a:t>
            </a:r>
            <a:r>
              <a:rPr lang="ru-RU" sz="1600" dirty="0" smtClean="0"/>
              <a:t>стандартизации </a:t>
            </a:r>
            <a:endParaRPr lang="ru-RU" sz="1600" dirty="0"/>
          </a:p>
          <a:p>
            <a:pPr>
              <a:spcAft>
                <a:spcPts val="1000"/>
              </a:spcAft>
            </a:pPr>
            <a:endParaRPr lang="ru-RU" sz="1600" i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4028" y="122239"/>
            <a:ext cx="785009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Некоторые ключевые нововведения в</a:t>
            </a:r>
            <a:endParaRPr lang="en-US" sz="2200" b="1" dirty="0" smtClean="0">
              <a:solidFill>
                <a:srgbClr val="005A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 по стандартизации, </a:t>
            </a:r>
          </a:p>
          <a:p>
            <a:pPr algn="l">
              <a:defRPr/>
            </a:pP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введённые за период с 2012 по 2018 годы</a:t>
            </a:r>
            <a:endParaRPr lang="ru-RU" sz="2200" b="1" dirty="0">
              <a:solidFill>
                <a:srgbClr val="005A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/>
          <a:stretch/>
        </p:blipFill>
        <p:spPr bwMode="auto">
          <a:xfrm>
            <a:off x="7098273" y="5057820"/>
            <a:ext cx="1354602" cy="15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4777" y="1260948"/>
            <a:ext cx="3421769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45719" tIns="45719" rIns="45719" bIns="45719">
            <a:spAutoFit/>
          </a:bodyPr>
          <a:lstStyle/>
          <a:p>
            <a:pPr latinLnBrk="1" hangingPunct="0">
              <a:defRPr/>
            </a:pPr>
            <a:r>
              <a:rPr lang="ru-RU" sz="1000" b="1" dirty="0">
                <a:solidFill>
                  <a:srgbClr val="000000"/>
                </a:solidFill>
                <a:sym typeface="Verdana" pitchFamily="34" charset="0"/>
              </a:rPr>
              <a:t>Федеральный информационный фонд стандартов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9343" y="293914"/>
            <a:ext cx="7600298" cy="6957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2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Стандартизация в Российской Федерации.</a:t>
            </a:r>
          </a:p>
          <a:p>
            <a:pPr algn="l">
              <a:defRPr/>
            </a:pPr>
            <a:r>
              <a:rPr lang="ru-RU" sz="22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Текущее состояние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75084"/>
              </p:ext>
            </p:extLst>
          </p:nvPr>
        </p:nvGraphicFramePr>
        <p:xfrm>
          <a:off x="180225" y="1507167"/>
          <a:ext cx="4831722" cy="2882316"/>
        </p:xfrm>
        <a:graphic>
          <a:graphicData uri="http://schemas.openxmlformats.org/drawingml/2006/table">
            <a:tbl>
              <a:tblPr firstRow="1" bandRow="1"/>
              <a:tblGrid>
                <a:gridCol w="1363291">
                  <a:extLst>
                    <a:ext uri="{9D8B030D-6E8A-4147-A177-3AD203B41FA5}">
                      <a16:colId xmlns:a16="http://schemas.microsoft.com/office/drawing/2014/main" xmlns="" val="4031960595"/>
                    </a:ext>
                  </a:extLst>
                </a:gridCol>
                <a:gridCol w="1857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0574">
                  <a:extLst>
                    <a:ext uri="{9D8B030D-6E8A-4147-A177-3AD203B41FA5}">
                      <a16:colId xmlns:a16="http://schemas.microsoft.com/office/drawing/2014/main" xmlns="" val="4073218652"/>
                    </a:ext>
                  </a:extLst>
                </a:gridCol>
              </a:tblGrid>
              <a:tr h="4005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24A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24A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41" marR="91441" marT="45704" marB="45704" anchor="ctr"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21869"/>
                  </a:ext>
                </a:extLst>
              </a:tr>
              <a:tr h="4005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 Р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8 523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11 139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545370"/>
                  </a:ext>
                </a:extLst>
              </a:tr>
              <a:tr h="4005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19 244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23 164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стандарты</a:t>
                      </a: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258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037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63323"/>
                  </a:ext>
                </a:extLst>
              </a:tr>
              <a:tr h="4005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kzidenz-Grotesk Pro Regular"/>
                        </a:rPr>
                        <a:t>ПНСТ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4" marB="4570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5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kzidenz-Grotesk Pro Regular"/>
                        </a:rPr>
                        <a:t>Ежегодная разработка за счёт средств бизнеса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1 %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1441" marR="91441" marT="45704" marB="4570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2585712"/>
                  </a:ext>
                </a:extLst>
              </a:tr>
            </a:tbl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CC30EE0A-1FD7-426A-A916-668A6358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31" y="4450838"/>
            <a:ext cx="429606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7D40FE22-9A9B-4578-A031-367E012B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23" y="1965228"/>
            <a:ext cx="3508310" cy="21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73405579-53B3-4FC3-A5C2-9B9C7EEC2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040649"/>
              </p:ext>
            </p:extLst>
          </p:nvPr>
        </p:nvGraphicFramePr>
        <p:xfrm>
          <a:off x="443886" y="4772609"/>
          <a:ext cx="3223552" cy="172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B2D249-A9CD-447B-BACD-90C8F8814351}"/>
              </a:ext>
            </a:extLst>
          </p:cNvPr>
          <p:cNvSpPr txBox="1"/>
          <p:nvPr/>
        </p:nvSpPr>
        <p:spPr>
          <a:xfrm>
            <a:off x="905829" y="4532227"/>
            <a:ext cx="229966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45719" tIns="45719" rIns="45719" bIns="45719">
            <a:spAutoFit/>
          </a:bodyPr>
          <a:lstStyle/>
          <a:p>
            <a:pPr algn="ctr" latinLnBrk="1" hangingPunct="0">
              <a:defRPr/>
            </a:pPr>
            <a:r>
              <a:rPr lang="ru-RU" sz="1000" b="1" dirty="0">
                <a:solidFill>
                  <a:srgbClr val="000000"/>
                </a:solidFill>
                <a:sym typeface="Verdana" pitchFamily="34" charset="0"/>
              </a:rPr>
              <a:t>Общее число документов в фонде</a:t>
            </a:r>
          </a:p>
        </p:txBody>
      </p:sp>
    </p:spTree>
    <p:extLst>
      <p:ext uri="{BB962C8B-B14F-4D97-AF65-F5344CB8AC3E}">
        <p14:creationId xmlns:p14="http://schemas.microsoft.com/office/powerpoint/2010/main" val="18270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" y="1312466"/>
            <a:ext cx="1757239" cy="12429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1607" y="1347787"/>
            <a:ext cx="73961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/>
              <a:t>Из 41 государственной программы </a:t>
            </a:r>
            <a:r>
              <a:rPr lang="ru-RU" dirty="0"/>
              <a:t>– </a:t>
            </a:r>
            <a:r>
              <a:rPr lang="ru-RU" b="1" dirty="0"/>
              <a:t>8 программ содержат разделы или индикаторы </a:t>
            </a:r>
            <a:r>
              <a:rPr lang="ru-RU" b="1" dirty="0" smtClean="0"/>
              <a:t>в области нормативно-</a:t>
            </a:r>
          </a:p>
          <a:p>
            <a:pPr algn="just">
              <a:lnSpc>
                <a:spcPct val="80000"/>
              </a:lnSpc>
            </a:pPr>
            <a:r>
              <a:rPr lang="ru-RU" b="1" dirty="0"/>
              <a:t>т</a:t>
            </a:r>
            <a:r>
              <a:rPr lang="ru-RU" b="1" dirty="0" smtClean="0"/>
              <a:t>ехнического обеспечения: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2921" y="2832421"/>
            <a:ext cx="726760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/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pic>
        <p:nvPicPr>
          <p:cNvPr id="17" name="Рисунок 16" descr="Рисунок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3403" y="5040842"/>
            <a:ext cx="1717373" cy="1357322"/>
          </a:xfrm>
          <a:prstGeom prst="rect">
            <a:avLst/>
          </a:prstGeom>
        </p:spPr>
      </p:pic>
      <p:pic>
        <p:nvPicPr>
          <p:cNvPr id="19" name="Рисунок 18" descr="Рисунок 14.jp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7496492" y="1655355"/>
            <a:ext cx="1571308" cy="10306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4114" y="3515685"/>
            <a:ext cx="788148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 smtClean="0"/>
              <a:t>Федеральная </a:t>
            </a:r>
            <a:r>
              <a:rPr lang="ru-RU" sz="1600" dirty="0"/>
              <a:t>космическая программа России на 2016 – 2025 годы</a:t>
            </a:r>
            <a:r>
              <a:rPr lang="ru-RU" sz="1600" dirty="0" smtClean="0"/>
              <a:t>;</a:t>
            </a:r>
          </a:p>
          <a:p>
            <a:pPr algn="just">
              <a:lnSpc>
                <a:spcPct val="80000"/>
              </a:lnSpc>
            </a:pPr>
            <a:endParaRPr lang="ru-RU" sz="1600" dirty="0"/>
          </a:p>
          <a:p>
            <a:pPr indent="360000"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dirty="0"/>
              <a:t>Социально-экономическое развитие Арктической зоны Российской Федерации на период до 2020 года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800194" y="1755203"/>
            <a:ext cx="5116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Развитие </a:t>
            </a:r>
            <a:r>
              <a:rPr lang="ru-RU" sz="1600" dirty="0"/>
              <a:t>промышленности и повышение ее конкурентоспособности;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Доступная </a:t>
            </a:r>
            <a:r>
              <a:rPr lang="ru-RU" sz="1600" dirty="0" smtClean="0"/>
              <a:t>среда;</a:t>
            </a:r>
            <a:endParaRPr lang="ru-RU" sz="16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92" y="2727173"/>
            <a:ext cx="1571308" cy="10581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4114" y="4426707"/>
            <a:ext cx="8480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Распоряжением Правительства РФ </a:t>
            </a:r>
            <a:r>
              <a:rPr lang="ru-RU" sz="1600" b="1" dirty="0"/>
              <a:t>от 28 июля 2017 года </a:t>
            </a:r>
            <a:r>
              <a:rPr lang="ru-RU" sz="1600" dirty="0"/>
              <a:t>№1632-р утверждена Программа </a:t>
            </a:r>
            <a:r>
              <a:rPr lang="ru-RU" sz="1600" b="1" dirty="0" smtClean="0"/>
              <a:t>«</a:t>
            </a:r>
            <a:r>
              <a:rPr lang="ru-RU" sz="1600" b="1" dirty="0"/>
              <a:t>Цифровая экономика Российской Федерации</a:t>
            </a:r>
            <a:r>
              <a:rPr lang="ru-RU" sz="1600" b="1" dirty="0" smtClean="0"/>
              <a:t>», </a:t>
            </a:r>
            <a:r>
              <a:rPr lang="ru-RU" sz="1600" dirty="0" smtClean="0"/>
              <a:t>содержащая раздел по стандартизации</a:t>
            </a:r>
          </a:p>
          <a:p>
            <a:endParaRPr lang="ru-RU" sz="1600" dirty="0"/>
          </a:p>
          <a:p>
            <a:r>
              <a:rPr lang="ru-RU" sz="1600" dirty="0" smtClean="0"/>
              <a:t>Разделы и индикаторы по стандартизации содержат дорожные карты</a:t>
            </a:r>
          </a:p>
          <a:p>
            <a:r>
              <a:rPr lang="ru-RU" sz="1600" dirty="0" smtClean="0"/>
              <a:t>Национальной Технологической Инициативы: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Технет</a:t>
            </a:r>
            <a:r>
              <a:rPr lang="ru-RU" sz="1600" b="1" dirty="0" smtClean="0"/>
              <a:t>», «</a:t>
            </a:r>
            <a:r>
              <a:rPr lang="ru-RU" sz="1600" b="1" dirty="0" err="1" smtClean="0"/>
              <a:t>Автонет</a:t>
            </a:r>
            <a:r>
              <a:rPr lang="ru-RU" sz="1600" b="1" dirty="0" smtClean="0"/>
              <a:t>», </a:t>
            </a:r>
          </a:p>
          <a:p>
            <a:r>
              <a:rPr lang="ru-RU" sz="1600" b="1" dirty="0" smtClean="0"/>
              <a:t>«</a:t>
            </a:r>
            <a:r>
              <a:rPr lang="ru-RU" sz="1600" b="1" dirty="0" err="1" smtClean="0"/>
              <a:t>Маринет</a:t>
            </a:r>
            <a:r>
              <a:rPr lang="ru-RU" sz="1600" b="1" dirty="0" smtClean="0"/>
              <a:t>» и «</a:t>
            </a:r>
            <a:r>
              <a:rPr lang="ru-RU" sz="1600" b="1" dirty="0" err="1" smtClean="0"/>
              <a:t>Аэронет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21573" y="402770"/>
            <a:ext cx="7027967" cy="75111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000" algn="l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Стандартизация в </a:t>
            </a: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документах</a:t>
            </a:r>
          </a:p>
          <a:p>
            <a:pPr marL="36000" algn="l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стратегического </a:t>
            </a:r>
            <a:r>
              <a:rPr lang="ru-RU" sz="22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9102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675522"/>
            <a:ext cx="1357322" cy="1110536"/>
          </a:xfrm>
          <a:prstGeom prst="rect">
            <a:avLst/>
          </a:prstGeom>
        </p:spPr>
      </p:pic>
      <p:pic>
        <p:nvPicPr>
          <p:cNvPr id="4" name="Рисунок 3" descr="Рисунок 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3429000"/>
            <a:ext cx="1286286" cy="1928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9905" y="458740"/>
            <a:ext cx="6338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программы стандартизации по приоритетным</a:t>
            </a:r>
            <a:r>
              <a:rPr lang="en-US" sz="21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</a:t>
            </a:r>
            <a:endParaRPr lang="ru-RU" sz="2100" b="1" dirty="0">
              <a:solidFill>
                <a:srgbClr val="00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Рисунок 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714488"/>
            <a:ext cx="1524011" cy="1143008"/>
          </a:xfrm>
          <a:prstGeom prst="rect">
            <a:avLst/>
          </a:prstGeom>
        </p:spPr>
      </p:pic>
      <p:pic>
        <p:nvPicPr>
          <p:cNvPr id="7" name="Рисунок 6" descr="Рисунок 18.jp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7500958" y="3286124"/>
            <a:ext cx="1524282" cy="1143009"/>
          </a:xfrm>
          <a:prstGeom prst="rect">
            <a:avLst/>
          </a:prstGeom>
        </p:spPr>
      </p:pic>
      <p:pic>
        <p:nvPicPr>
          <p:cNvPr id="8" name="Рисунок 7" descr="Рисунок 21.jp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7500958" y="4929199"/>
            <a:ext cx="1500783" cy="1000131"/>
          </a:xfrm>
          <a:prstGeom prst="rect">
            <a:avLst/>
          </a:prstGeom>
        </p:spPr>
      </p:pic>
      <p:pic>
        <p:nvPicPr>
          <p:cNvPr id="9" name="Рисунок 8" descr="Рисунок 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2437" y="5877686"/>
            <a:ext cx="3124391" cy="8437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728" y="1348703"/>
            <a:ext cx="60722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/>
              <a:t>  Программа стандартизации в области импортозамещения; </a:t>
            </a:r>
          </a:p>
          <a:p>
            <a:pPr algn="just"/>
            <a:endParaRPr lang="ru-RU" sz="1400" dirty="0"/>
          </a:p>
          <a:p>
            <a:pPr algn="just">
              <a:buFont typeface="Wingdings" pitchFamily="2" charset="2"/>
              <a:buChar char="ü"/>
            </a:pPr>
            <a:r>
              <a:rPr lang="ru-RU" sz="1400" dirty="0"/>
              <a:t>  Программа стандартизации в авиационной промышленности </a:t>
            </a:r>
            <a:br>
              <a:rPr lang="ru-RU" sz="1400" dirty="0"/>
            </a:br>
            <a:r>
              <a:rPr lang="ru-RU" sz="1400" dirty="0"/>
              <a:t>на 2016-2020 годы; 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/>
          </a:p>
          <a:p>
            <a:pPr algn="just">
              <a:buFont typeface="Wingdings" pitchFamily="2" charset="2"/>
              <a:buChar char="ü"/>
            </a:pPr>
            <a:r>
              <a:rPr lang="ru-RU" sz="1400" dirty="0"/>
              <a:t>  Программа разработки национальных стандартов, обеспечивающая гармонизацию с международными стандартами в судостроительной промышленности на 2016-2018 годы; 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/>
          </a:p>
          <a:p>
            <a:pPr algn="just">
              <a:buFont typeface="Wingdings" pitchFamily="2" charset="2"/>
              <a:buChar char="ü"/>
            </a:pPr>
            <a:r>
              <a:rPr lang="ru-RU" sz="1400" dirty="0"/>
              <a:t>  Программа стандартизации в наноиндустрии;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/>
          </a:p>
          <a:p>
            <a:pPr algn="just">
              <a:buFont typeface="Wingdings" pitchFamily="2" charset="2"/>
              <a:buChar char="ü"/>
            </a:pPr>
            <a:r>
              <a:rPr lang="ru-RU" sz="1400" b="1" dirty="0"/>
              <a:t>  </a:t>
            </a:r>
            <a:r>
              <a:rPr lang="ru-RU" sz="1400" dirty="0"/>
              <a:t>Программа работ по стандартизации ракетно-космической техники;</a:t>
            </a:r>
          </a:p>
          <a:p>
            <a:pPr algn="just"/>
            <a:endParaRPr lang="ru-RU" sz="1400" dirty="0"/>
          </a:p>
          <a:p>
            <a:pPr algn="just">
              <a:buFont typeface="Wingdings" pitchFamily="2" charset="2"/>
              <a:buChar char="ü"/>
            </a:pPr>
            <a:r>
              <a:rPr lang="ru-RU" sz="1400" dirty="0"/>
              <a:t> Перспективная программа стандартизации в нефтегазовом комплексе на 2017-2022 годы;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/>
          </a:p>
          <a:p>
            <a:pPr algn="just">
              <a:buFont typeface="Wingdings" pitchFamily="2" charset="2"/>
              <a:buChar char="ü"/>
            </a:pPr>
            <a:r>
              <a:rPr lang="ru-RU" sz="1400" dirty="0"/>
              <a:t> Перспективная программы стандартизации в области дорожного хозяйства на 2017 – 2022 гг.</a:t>
            </a:r>
          </a:p>
          <a:p>
            <a:pPr algn="just">
              <a:buFont typeface="Wingdings" pitchFamily="2" charset="2"/>
              <a:buChar char="ü"/>
            </a:pPr>
            <a:endParaRPr lang="ru-RU" sz="1400" b="1" dirty="0"/>
          </a:p>
          <a:p>
            <a:pPr algn="just">
              <a:buFont typeface="Wingdings" pitchFamily="2" charset="2"/>
              <a:buChar char="ü"/>
            </a:pPr>
            <a:r>
              <a:rPr lang="ru-RU" sz="1400" b="1" dirty="0"/>
              <a:t> </a:t>
            </a:r>
            <a:r>
              <a:rPr lang="ru-RU" sz="1400" dirty="0"/>
              <a:t>Программа по обеспечению нормативной документацией создания отечественной системы подводной добычи для освоения морских нефтегазовых месторождений.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222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939925" y="2044700"/>
            <a:ext cx="5081588" cy="3471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468" y="3002648"/>
            <a:ext cx="2664296" cy="98731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Обеспечение обороноспособности, экологической, технологической и информационной безопасности, безопасности при использовании атомной энергии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5572" y="1392787"/>
            <a:ext cx="2304256" cy="98731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Содействие инновационному </a:t>
            </a:r>
          </a:p>
          <a:p>
            <a:pPr algn="ctr">
              <a:defRPr/>
            </a:pPr>
            <a:r>
              <a:rPr lang="ru-RU" sz="1200" dirty="0">
                <a:solidFill>
                  <a:schemeClr val="tx2"/>
                </a:solidFill>
                <a:cs typeface="Arial" pitchFamily="34" charset="0"/>
              </a:rPr>
              <a:t>и</a:t>
            </a: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 научно-технологическому развитию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0404" y="4137262"/>
            <a:ext cx="2477360" cy="96771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Содействие развитию малого и среднего предпринимательства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8164" y="2870607"/>
            <a:ext cx="2664296" cy="114252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Содействие интеграции Российской Федерации в мировую экономику в качестве равноправного партнёра, а также экономической интеграции в ЕАЭС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9385" y="1716365"/>
            <a:ext cx="2304256" cy="98731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Содействие социально-экономическому развитию и укреплению экономического суверенитета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1232" y="2887070"/>
            <a:ext cx="323293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Стандартизация </a:t>
            </a:r>
          </a:p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</a:p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российской </a:t>
            </a:r>
          </a:p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федерации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674914" y="404813"/>
            <a:ext cx="6406924" cy="868816"/>
          </a:xfrm>
        </p:spPr>
        <p:txBody>
          <a:bodyPr anchor="t"/>
          <a:lstStyle/>
          <a:p>
            <a:pPr marL="360000" algn="l">
              <a:defRPr/>
            </a:pP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развития стандартизации</a:t>
            </a:r>
            <a:endParaRPr lang="en-US" altLang="ru-RU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2887" y="1688276"/>
            <a:ext cx="2520280" cy="118233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Содействие осуществлению эффективного трансфера результатов фундаментальных и прикладных исследований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172" y="4101619"/>
            <a:ext cx="2497617" cy="92758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Улучшение качества жизни, сохранение и укрепление здоровья населения страны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4569" y="5271161"/>
            <a:ext cx="2283742" cy="93351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Обеспечение роста производительности труда за счёт применения инструментов стандартизации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48164" y="5253908"/>
            <a:ext cx="2350277" cy="9507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Содействие техническому перевооружение промышленности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19108" y="5262535"/>
            <a:ext cx="2350277" cy="9507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Повышение качества продукции, выполнения работ, оказания услуг и повышение конкурентоспособности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29343" y="391886"/>
            <a:ext cx="7738216" cy="6925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200" b="1" dirty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мероприятия </a:t>
            </a: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</a:p>
          <a:p>
            <a:pPr algn="l">
              <a:defRPr/>
            </a:pP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построения «стандартизации будущего»</a:t>
            </a:r>
            <a:endParaRPr lang="ru-RU" sz="2200" b="1" dirty="0">
              <a:solidFill>
                <a:srgbClr val="005A9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E70473-BB10-45A9-818B-48987A1CE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3"/>
          <a:stretch/>
        </p:blipFill>
        <p:spPr bwMode="auto">
          <a:xfrm>
            <a:off x="160727" y="4572176"/>
            <a:ext cx="1664898" cy="123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6.png">
            <a:extLst>
              <a:ext uri="{FF2B5EF4-FFF2-40B4-BE49-F238E27FC236}">
                <a16:creationId xmlns="" xmlns:a16="http://schemas.microsoft.com/office/drawing/2014/main" id="{FC71F470-5786-4175-94A8-A8AD467136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1419" b="12351"/>
          <a:stretch>
            <a:fillRect/>
          </a:stretch>
        </p:blipFill>
        <p:spPr>
          <a:xfrm>
            <a:off x="6755363" y="1328198"/>
            <a:ext cx="2248677" cy="2229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587AA4-AC9B-4045-9BDB-67ED3303EB9F}"/>
              </a:ext>
            </a:extLst>
          </p:cNvPr>
          <p:cNvSpPr txBox="1"/>
          <p:nvPr/>
        </p:nvSpPr>
        <p:spPr>
          <a:xfrm>
            <a:off x="160727" y="1328198"/>
            <a:ext cx="4764956" cy="768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</a:rPr>
              <a:t>Совершенствование организационной структуры стандартизации, оптимизация и обновление фонда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D91A5F-E086-4CF0-B210-963C088530A1}"/>
              </a:ext>
            </a:extLst>
          </p:cNvPr>
          <p:cNvSpPr txBox="1"/>
          <p:nvPr/>
        </p:nvSpPr>
        <p:spPr>
          <a:xfrm>
            <a:off x="370018" y="2223660"/>
            <a:ext cx="4853211" cy="752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 err="1" smtClean="0">
                <a:solidFill>
                  <a:srgbClr val="002060"/>
                </a:solidFill>
              </a:rPr>
              <a:t>Цифровизация</a:t>
            </a:r>
            <a:r>
              <a:rPr lang="ru-RU" sz="1800" dirty="0" smtClean="0">
                <a:solidFill>
                  <a:srgbClr val="002060"/>
                </a:solidFill>
              </a:rPr>
              <a:t> стандартов, процессов их разработки и применения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DADC4E-69FE-4354-9CD9-576077A852FC}"/>
              </a:ext>
            </a:extLst>
          </p:cNvPr>
          <p:cNvSpPr txBox="1"/>
          <p:nvPr/>
        </p:nvSpPr>
        <p:spPr>
          <a:xfrm>
            <a:off x="1990584" y="4313450"/>
            <a:ext cx="4965889" cy="905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</a:rPr>
              <a:t>Рост влияния в </a:t>
            </a:r>
            <a:r>
              <a:rPr lang="ru-RU" sz="1800" dirty="0" smtClean="0">
                <a:solidFill>
                  <a:srgbClr val="002060"/>
                </a:solidFill>
              </a:rPr>
              <a:t>международных и региональных </a:t>
            </a:r>
            <a:r>
              <a:rPr lang="ru-RU" sz="1800" dirty="0">
                <a:solidFill>
                  <a:srgbClr val="002060"/>
                </a:solidFill>
              </a:rPr>
              <a:t>организациях по стандартизации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D91A5F-E086-4CF0-B210-963C088530A1}"/>
              </a:ext>
            </a:extLst>
          </p:cNvPr>
          <p:cNvSpPr txBox="1"/>
          <p:nvPr/>
        </p:nvSpPr>
        <p:spPr>
          <a:xfrm>
            <a:off x="634774" y="3140959"/>
            <a:ext cx="5261786" cy="105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</a:rPr>
              <a:t>Построение «экосистемы», обеспечивающей взаимосвязь с корпоративными, отраслевыми «стандартизациями»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DADC4E-69FE-4354-9CD9-576077A852FC}"/>
              </a:ext>
            </a:extLst>
          </p:cNvPr>
          <p:cNvSpPr txBox="1"/>
          <p:nvPr/>
        </p:nvSpPr>
        <p:spPr>
          <a:xfrm>
            <a:off x="2208035" y="5339550"/>
            <a:ext cx="5083077" cy="1062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180000" bIns="0" anchor="ctr"/>
          <a:lstStyle>
            <a:defPPr>
              <a:defRPr lang="ru-RU"/>
            </a:defPPr>
            <a:lvl1pPr marL="57150" algn="ctr" defTabSz="91284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 b="1" kern="0">
                <a:solidFill>
                  <a:schemeClr val="bg1"/>
                </a:solidFill>
                <a:latin typeface="Arial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</a:rPr>
              <a:t>Система профессиональной подготовки и повышения квалификации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3085436" y="5530434"/>
            <a:ext cx="2952328" cy="637454"/>
          </a:xfrm>
          <a:prstGeom prst="flowChartAlternateProcess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V. </a:t>
            </a: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Результаты реализации Концепции</a:t>
            </a:r>
            <a:endParaRPr lang="ru-RU" sz="1000" i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325105" y="2697563"/>
            <a:ext cx="2850298" cy="648721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III. </a:t>
            </a: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Стратегические цели, принципы и задачи развития стандартизации в Российской Федерации</a:t>
            </a:r>
            <a:endParaRPr lang="ru-RU" sz="1000" i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1060029" flipV="1">
            <a:off x="1816100" y="4141788"/>
            <a:ext cx="1368425" cy="14684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11060029">
            <a:off x="1785938" y="1722438"/>
            <a:ext cx="1366837" cy="1936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1295002" y="2292783"/>
            <a:ext cx="2178183" cy="2987748"/>
            <a:chOff x="683568" y="1628800"/>
            <a:chExt cx="1080120" cy="4968552"/>
          </a:xfrm>
          <a:solidFill>
            <a:schemeClr val="accent1">
              <a:lumMod val="75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83568" y="1628800"/>
              <a:ext cx="1080120" cy="49685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-793601" y="3878006"/>
              <a:ext cx="3956512" cy="45786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Проект Концепции </a:t>
              </a:r>
            </a:p>
            <a:p>
              <a:pPr algn="ctr">
                <a:defRPr/>
              </a:pPr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развития </a:t>
              </a:r>
            </a:p>
            <a:p>
              <a:pPr algn="ctr">
                <a:defRPr/>
              </a:pPr>
              <a:r>
                <a:rPr lang="ru-RU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стандартизации</a:t>
              </a:r>
              <a:endPara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sp>
        <p:nvSpPr>
          <p:cNvPr id="11" name="Блок-схема: альтернативный процесс 10"/>
          <p:cNvSpPr/>
          <p:nvPr/>
        </p:nvSpPr>
        <p:spPr>
          <a:xfrm>
            <a:off x="3085436" y="1337841"/>
            <a:ext cx="2597277" cy="533419"/>
          </a:xfrm>
          <a:prstGeom prst="flowChartAlternateProcess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I. </a:t>
            </a: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Общие положения</a:t>
            </a:r>
            <a:endParaRPr lang="ru-RU" sz="1000" i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77967" y="1999318"/>
            <a:ext cx="2829224" cy="683613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II. </a:t>
            </a: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Текущее состояние стандартизации в Российской Федерации</a:t>
            </a:r>
            <a:r>
              <a:rPr lang="en-US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ru-RU" sz="1000" i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9600" y="239074"/>
            <a:ext cx="7283570" cy="9254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200" b="1" dirty="0" smtClean="0">
                <a:solidFill>
                  <a:srgbClr val="005A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Концепция развития стандартизации в Российской Федерации на период до 2027 года 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561600" y="3485071"/>
            <a:ext cx="4114801" cy="1871933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IV. </a:t>
            </a: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Направления развития стандартизации.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Совершенствование законодательных основ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Приоритетные направления стандартизации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Разработка документов  приоритетных направлениях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Международное сотрудничество в области стандартизации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Межгосударственная стандартизация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Стандартизация оборонной продукции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Роль бизнеса в стандартизации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Расширение практики применения документов по стандартизации органами власти</a:t>
            </a:r>
          </a:p>
          <a:p>
            <a:pPr marL="228600" indent="-228600" algn="just">
              <a:buAutoNum type="arabicPeriod"/>
              <a:defRPr/>
            </a:pPr>
            <a:r>
              <a:rPr lang="ru-RU" sz="10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Ресурсное, информационное, кадровое обеспечение стандартизации</a:t>
            </a:r>
          </a:p>
          <a:p>
            <a:pPr marL="228600" indent="-228600" algn="just">
              <a:buAutoNum type="arabicPeriod"/>
              <a:defRPr/>
            </a:pPr>
            <a:endParaRPr lang="ru-RU" sz="1000" i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_tamplate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Экран (4:3)</PresentationFormat>
  <Paragraphs>269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RS_tamplate_presentation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Стратегические цели развития стандартизации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Демаков Игорь Леонидович</dc:creator>
  <cp:lastModifiedBy>Демаков Игорь Леонидович</cp:lastModifiedBy>
  <cp:revision>1</cp:revision>
  <dcterms:modified xsi:type="dcterms:W3CDTF">2018-09-20T10:30:44Z</dcterms:modified>
</cp:coreProperties>
</file>