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10" r:id="rId1"/>
  </p:sldMasterIdLst>
  <p:notesMasterIdLst>
    <p:notesMasterId r:id="rId10"/>
  </p:notesMasterIdLst>
  <p:sldIdLst>
    <p:sldId id="534" r:id="rId2"/>
    <p:sldId id="551" r:id="rId3"/>
    <p:sldId id="552" r:id="rId4"/>
    <p:sldId id="554" r:id="rId5"/>
    <p:sldId id="541" r:id="rId6"/>
    <p:sldId id="553" r:id="rId7"/>
    <p:sldId id="556" r:id="rId8"/>
    <p:sldId id="531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3361F01-91E2-4E3B-B80E-1B9A57E8D52C}">
          <p14:sldIdLst>
            <p14:sldId id="534"/>
            <p14:sldId id="551"/>
            <p14:sldId id="552"/>
            <p14:sldId id="554"/>
            <p14:sldId id="541"/>
            <p14:sldId id="553"/>
            <p14:sldId id="556"/>
          </p14:sldIdLst>
        </p14:section>
        <p14:section name="Заключение" id="{137244DA-46DF-4764-B9EF-886A917A3FBC}">
          <p14:sldIdLst>
            <p14:sldId id="5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1F3"/>
    <a:srgbClr val="AEE9F7"/>
    <a:srgbClr val="FFFF66"/>
    <a:srgbClr val="CAD8DF"/>
    <a:srgbClr val="C1D6D9"/>
    <a:srgbClr val="B5CB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 autoAdjust="0"/>
  </p:normalViewPr>
  <p:slideViewPr>
    <p:cSldViewPr snapToGrid="0">
      <p:cViewPr>
        <p:scale>
          <a:sx n="89" d="100"/>
          <a:sy n="89" d="100"/>
        </p:scale>
        <p:origin x="1152" y="6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F007E9-BDDD-4A87-B345-300E2498EA9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46735701-2215-4840-A991-26DDA1CBD686}">
      <dgm:prSet custT="1"/>
      <dgm:spPr/>
      <dgm:t>
        <a:bodyPr/>
        <a:lstStyle/>
        <a:p>
          <a:pPr rtl="0">
            <a:lnSpc>
              <a:spcPct val="114000"/>
            </a:lnSpc>
            <a:spcBef>
              <a:spcPts val="0"/>
            </a:spcBef>
            <a:spcAft>
              <a:spcPts val="0"/>
            </a:spcAft>
          </a:pPr>
          <a:r>
            <a:rPr lang="ru-RU" sz="1600" b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Специалист по организации инженерных изысканий </a:t>
          </a:r>
          <a:r>
            <a:rPr lang="ru-RU" sz="16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физическое лицо, которое имеет право осуществлять по трудовому договору, заключенному с индивидуальным предпринимателем или юридическим лицом, трудовые функции по организации выполнения работ по инженерным изысканиям в должности главного инженера проекта и сведения о котором включены в национальный реестр специалистов в области инженерных изысканий.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5B06F5-F84A-4299-82CC-8106E1937EA2}" type="parTrans" cxnId="{12564592-C7C9-40A2-8845-37D0D5909D79}">
      <dgm:prSet/>
      <dgm:spPr/>
      <dgm:t>
        <a:bodyPr/>
        <a:lstStyle/>
        <a:p>
          <a:pPr>
            <a:lnSpc>
              <a:spcPct val="114000"/>
            </a:lnSpc>
            <a:spcBef>
              <a:spcPts val="0"/>
            </a:spcBef>
            <a:spcAft>
              <a:spcPts val="0"/>
            </a:spcAft>
          </a:pP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0F4356-442C-4913-B472-64B7E009FD9C}" type="sibTrans" cxnId="{12564592-C7C9-40A2-8845-37D0D5909D79}">
      <dgm:prSet/>
      <dgm:spPr/>
      <dgm:t>
        <a:bodyPr/>
        <a:lstStyle/>
        <a:p>
          <a:pPr>
            <a:lnSpc>
              <a:spcPct val="114000"/>
            </a:lnSpc>
            <a:spcBef>
              <a:spcPts val="0"/>
            </a:spcBef>
            <a:spcAft>
              <a:spcPts val="0"/>
            </a:spcAft>
          </a:pP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1DD036-01A1-4E24-97B2-12E820BB131F}">
      <dgm:prSet custT="1"/>
      <dgm:spPr/>
      <dgm:t>
        <a:bodyPr/>
        <a:lstStyle/>
        <a:p>
          <a:pPr rtl="0">
            <a:lnSpc>
              <a:spcPct val="114000"/>
            </a:lnSpc>
            <a:spcBef>
              <a:spcPts val="0"/>
            </a:spcBef>
            <a:spcAft>
              <a:spcPts val="0"/>
            </a:spcAft>
          </a:pPr>
          <a:r>
            <a:rPr lang="ru-RU" sz="1600" b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Специалист по организации архитектурно-строительного проектирования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физическое лицо, которое имеет право осуществлять по трудовому договору, заключенному с индивидуальным предпринимателем или юридическим лицом, трудовые функции по организации выполнения работ по подготовке проектной документации в должности главного инженера проекта, главного архитектора проекта и сведения о котором включены в национальный реестр специалистов в области архитектурно-строительного проектирования.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ABC9CD-D245-4820-A805-F0F282CEF578}" type="parTrans" cxnId="{13C119EF-9B3E-466F-B89A-135B1818D39E}">
      <dgm:prSet/>
      <dgm:spPr/>
      <dgm:t>
        <a:bodyPr/>
        <a:lstStyle/>
        <a:p>
          <a:pPr>
            <a:lnSpc>
              <a:spcPct val="114000"/>
            </a:lnSpc>
            <a:spcBef>
              <a:spcPts val="0"/>
            </a:spcBef>
            <a:spcAft>
              <a:spcPts val="0"/>
            </a:spcAft>
          </a:pP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CC3DA1-DA98-48DC-8046-495291A4EA33}" type="sibTrans" cxnId="{13C119EF-9B3E-466F-B89A-135B1818D39E}">
      <dgm:prSet/>
      <dgm:spPr/>
      <dgm:t>
        <a:bodyPr/>
        <a:lstStyle/>
        <a:p>
          <a:pPr>
            <a:lnSpc>
              <a:spcPct val="114000"/>
            </a:lnSpc>
            <a:spcBef>
              <a:spcPts val="0"/>
            </a:spcBef>
            <a:spcAft>
              <a:spcPts val="0"/>
            </a:spcAft>
          </a:pP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6FAA01-5115-464E-BA98-A3982367377F}">
      <dgm:prSet custT="1"/>
      <dgm:spPr/>
      <dgm:t>
        <a:bodyPr/>
        <a:lstStyle/>
        <a:p>
          <a:pPr rtl="0">
            <a:lnSpc>
              <a:spcPct val="114000"/>
            </a:lnSpc>
            <a:spcBef>
              <a:spcPts val="0"/>
            </a:spcBef>
            <a:spcAft>
              <a:spcPts val="0"/>
            </a:spcAft>
          </a:pPr>
          <a:r>
            <a:rPr lang="ru-RU" sz="1600" b="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Национальный реестр специалистов 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единая база специалистов в области ПИР, которая позволяет осуществлять контроль квалификационного состава проектных и изыскательских организаций при выдаче разрешительных документов на право ведения ПИР, проводить учет специалитета в рамках отраслевой специализации, сбор и анализ статистических данных о специалистах в области ПИР, а также ввести институт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репутационной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ответственности специалистов посредством учета в реестре сведений, полученных от заказчиков по результатам оценки выполненных работ.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9C53A5-CBBB-4067-B7C1-351CA1E2A9F6}" type="parTrans" cxnId="{2601C752-64AA-401F-8E1D-AC235632A1DA}">
      <dgm:prSet/>
      <dgm:spPr/>
      <dgm:t>
        <a:bodyPr/>
        <a:lstStyle/>
        <a:p>
          <a:pPr>
            <a:lnSpc>
              <a:spcPct val="114000"/>
            </a:lnSpc>
            <a:spcBef>
              <a:spcPts val="0"/>
            </a:spcBef>
            <a:spcAft>
              <a:spcPts val="0"/>
            </a:spcAft>
          </a:pP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7C2E6A-A521-4255-8837-352A32FD2872}" type="sibTrans" cxnId="{2601C752-64AA-401F-8E1D-AC235632A1DA}">
      <dgm:prSet/>
      <dgm:spPr/>
      <dgm:t>
        <a:bodyPr/>
        <a:lstStyle/>
        <a:p>
          <a:pPr>
            <a:lnSpc>
              <a:spcPct val="114000"/>
            </a:lnSpc>
            <a:spcBef>
              <a:spcPts val="0"/>
            </a:spcBef>
            <a:spcAft>
              <a:spcPts val="0"/>
            </a:spcAft>
          </a:pPr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03CBEC-E726-49E5-AC31-6AC2761C6F1B}" type="pres">
      <dgm:prSet presAssocID="{ECF007E9-BDDD-4A87-B345-300E2498EA92}" presName="vert0" presStyleCnt="0">
        <dgm:presLayoutVars>
          <dgm:dir/>
          <dgm:animOne val="branch"/>
          <dgm:animLvl val="lvl"/>
        </dgm:presLayoutVars>
      </dgm:prSet>
      <dgm:spPr/>
    </dgm:pt>
    <dgm:pt modelId="{E5AA1916-959B-4D07-BF73-163EBA666049}" type="pres">
      <dgm:prSet presAssocID="{46735701-2215-4840-A991-26DDA1CBD686}" presName="thickLine" presStyleLbl="alignNode1" presStyleIdx="0" presStyleCnt="3"/>
      <dgm:spPr/>
    </dgm:pt>
    <dgm:pt modelId="{9C882D2D-61DF-491D-B6F8-72F07FB5A978}" type="pres">
      <dgm:prSet presAssocID="{46735701-2215-4840-A991-26DDA1CBD686}" presName="horz1" presStyleCnt="0"/>
      <dgm:spPr/>
    </dgm:pt>
    <dgm:pt modelId="{ABA07D34-25E7-4B08-8163-FB5DA7DE649B}" type="pres">
      <dgm:prSet presAssocID="{46735701-2215-4840-A991-26DDA1CBD686}" presName="tx1" presStyleLbl="revTx" presStyleIdx="0" presStyleCnt="3"/>
      <dgm:spPr/>
    </dgm:pt>
    <dgm:pt modelId="{848C46A8-0DD7-4324-87DE-95CEBD7706C3}" type="pres">
      <dgm:prSet presAssocID="{46735701-2215-4840-A991-26DDA1CBD686}" presName="vert1" presStyleCnt="0"/>
      <dgm:spPr/>
    </dgm:pt>
    <dgm:pt modelId="{DBDC64EE-26FE-489D-B406-6593C1E26F38}" type="pres">
      <dgm:prSet presAssocID="{F91DD036-01A1-4E24-97B2-12E820BB131F}" presName="thickLine" presStyleLbl="alignNode1" presStyleIdx="1" presStyleCnt="3"/>
      <dgm:spPr/>
    </dgm:pt>
    <dgm:pt modelId="{6990474E-9B36-4DF1-8471-5FDD7891C5F0}" type="pres">
      <dgm:prSet presAssocID="{F91DD036-01A1-4E24-97B2-12E820BB131F}" presName="horz1" presStyleCnt="0"/>
      <dgm:spPr/>
    </dgm:pt>
    <dgm:pt modelId="{614FB843-4651-47C3-9F2E-C17656A0B8B7}" type="pres">
      <dgm:prSet presAssocID="{F91DD036-01A1-4E24-97B2-12E820BB131F}" presName="tx1" presStyleLbl="revTx" presStyleIdx="1" presStyleCnt="3"/>
      <dgm:spPr/>
    </dgm:pt>
    <dgm:pt modelId="{98703633-75F1-4B76-85E3-AAB7C6B438FD}" type="pres">
      <dgm:prSet presAssocID="{F91DD036-01A1-4E24-97B2-12E820BB131F}" presName="vert1" presStyleCnt="0"/>
      <dgm:spPr/>
    </dgm:pt>
    <dgm:pt modelId="{FE91091D-EFAE-434B-9995-F888BFD43B9A}" type="pres">
      <dgm:prSet presAssocID="{776FAA01-5115-464E-BA98-A3982367377F}" presName="thickLine" presStyleLbl="alignNode1" presStyleIdx="2" presStyleCnt="3"/>
      <dgm:spPr/>
    </dgm:pt>
    <dgm:pt modelId="{168F0D50-6EDC-4666-8B59-7B4726A5A17D}" type="pres">
      <dgm:prSet presAssocID="{776FAA01-5115-464E-BA98-A3982367377F}" presName="horz1" presStyleCnt="0"/>
      <dgm:spPr/>
    </dgm:pt>
    <dgm:pt modelId="{249CFDE1-B129-4725-ABDE-9E471A4C9513}" type="pres">
      <dgm:prSet presAssocID="{776FAA01-5115-464E-BA98-A3982367377F}" presName="tx1" presStyleLbl="revTx" presStyleIdx="2" presStyleCnt="3"/>
      <dgm:spPr/>
    </dgm:pt>
    <dgm:pt modelId="{E9434B12-6BC0-46DE-B37A-9CB04C74D933}" type="pres">
      <dgm:prSet presAssocID="{776FAA01-5115-464E-BA98-A3982367377F}" presName="vert1" presStyleCnt="0"/>
      <dgm:spPr/>
    </dgm:pt>
  </dgm:ptLst>
  <dgm:cxnLst>
    <dgm:cxn modelId="{53ECB9D3-3B30-47D4-89F8-F00BBFEBBE61}" type="presOf" srcId="{ECF007E9-BDDD-4A87-B345-300E2498EA92}" destId="{4403CBEC-E726-49E5-AC31-6AC2761C6F1B}" srcOrd="0" destOrd="0" presId="urn:microsoft.com/office/officeart/2008/layout/LinedList"/>
    <dgm:cxn modelId="{13C119EF-9B3E-466F-B89A-135B1818D39E}" srcId="{ECF007E9-BDDD-4A87-B345-300E2498EA92}" destId="{F91DD036-01A1-4E24-97B2-12E820BB131F}" srcOrd="1" destOrd="0" parTransId="{BFABC9CD-D245-4820-A805-F0F282CEF578}" sibTransId="{1ECC3DA1-DA98-48DC-8046-495291A4EA33}"/>
    <dgm:cxn modelId="{2601C752-64AA-401F-8E1D-AC235632A1DA}" srcId="{ECF007E9-BDDD-4A87-B345-300E2498EA92}" destId="{776FAA01-5115-464E-BA98-A3982367377F}" srcOrd="2" destOrd="0" parTransId="{449C53A5-CBBB-4067-B7C1-351CA1E2A9F6}" sibTransId="{587C2E6A-A521-4255-8837-352A32FD2872}"/>
    <dgm:cxn modelId="{12564592-C7C9-40A2-8845-37D0D5909D79}" srcId="{ECF007E9-BDDD-4A87-B345-300E2498EA92}" destId="{46735701-2215-4840-A991-26DDA1CBD686}" srcOrd="0" destOrd="0" parTransId="{615B06F5-F84A-4299-82CC-8106E1937EA2}" sibTransId="{AE0F4356-442C-4913-B472-64B7E009FD9C}"/>
    <dgm:cxn modelId="{2115AE92-3534-4CF7-8C5B-AD44C2E9997C}" type="presOf" srcId="{F91DD036-01A1-4E24-97B2-12E820BB131F}" destId="{614FB843-4651-47C3-9F2E-C17656A0B8B7}" srcOrd="0" destOrd="0" presId="urn:microsoft.com/office/officeart/2008/layout/LinedList"/>
    <dgm:cxn modelId="{6B17F462-9320-4B45-9AB0-2EE16932D93A}" type="presOf" srcId="{46735701-2215-4840-A991-26DDA1CBD686}" destId="{ABA07D34-25E7-4B08-8163-FB5DA7DE649B}" srcOrd="0" destOrd="0" presId="urn:microsoft.com/office/officeart/2008/layout/LinedList"/>
    <dgm:cxn modelId="{4B1A0EEF-C11F-4691-B1C3-760234D99C6E}" type="presOf" srcId="{776FAA01-5115-464E-BA98-A3982367377F}" destId="{249CFDE1-B129-4725-ABDE-9E471A4C9513}" srcOrd="0" destOrd="0" presId="urn:microsoft.com/office/officeart/2008/layout/LinedList"/>
    <dgm:cxn modelId="{531D9A12-45C3-4FBD-ACBE-87FF896A750F}" type="presParOf" srcId="{4403CBEC-E726-49E5-AC31-6AC2761C6F1B}" destId="{E5AA1916-959B-4D07-BF73-163EBA666049}" srcOrd="0" destOrd="0" presId="urn:microsoft.com/office/officeart/2008/layout/LinedList"/>
    <dgm:cxn modelId="{15147EC0-A6ED-4E16-9A5C-EE3E319C9856}" type="presParOf" srcId="{4403CBEC-E726-49E5-AC31-6AC2761C6F1B}" destId="{9C882D2D-61DF-491D-B6F8-72F07FB5A978}" srcOrd="1" destOrd="0" presId="urn:microsoft.com/office/officeart/2008/layout/LinedList"/>
    <dgm:cxn modelId="{AFECB6BA-FAE0-4774-9BC4-02F40A337973}" type="presParOf" srcId="{9C882D2D-61DF-491D-B6F8-72F07FB5A978}" destId="{ABA07D34-25E7-4B08-8163-FB5DA7DE649B}" srcOrd="0" destOrd="0" presId="urn:microsoft.com/office/officeart/2008/layout/LinedList"/>
    <dgm:cxn modelId="{8F4FD56A-728F-4FEE-B6E6-4EE409CFCF01}" type="presParOf" srcId="{9C882D2D-61DF-491D-B6F8-72F07FB5A978}" destId="{848C46A8-0DD7-4324-87DE-95CEBD7706C3}" srcOrd="1" destOrd="0" presId="urn:microsoft.com/office/officeart/2008/layout/LinedList"/>
    <dgm:cxn modelId="{136D82C3-E2B7-41D0-B891-7E1A39678AA9}" type="presParOf" srcId="{4403CBEC-E726-49E5-AC31-6AC2761C6F1B}" destId="{DBDC64EE-26FE-489D-B406-6593C1E26F38}" srcOrd="2" destOrd="0" presId="urn:microsoft.com/office/officeart/2008/layout/LinedList"/>
    <dgm:cxn modelId="{8A459CD1-25EE-434F-BCD6-C1ECC320DE55}" type="presParOf" srcId="{4403CBEC-E726-49E5-AC31-6AC2761C6F1B}" destId="{6990474E-9B36-4DF1-8471-5FDD7891C5F0}" srcOrd="3" destOrd="0" presId="urn:microsoft.com/office/officeart/2008/layout/LinedList"/>
    <dgm:cxn modelId="{DC258698-10E4-4F30-A6BC-5EB914BB369A}" type="presParOf" srcId="{6990474E-9B36-4DF1-8471-5FDD7891C5F0}" destId="{614FB843-4651-47C3-9F2E-C17656A0B8B7}" srcOrd="0" destOrd="0" presId="urn:microsoft.com/office/officeart/2008/layout/LinedList"/>
    <dgm:cxn modelId="{D412AEAD-305A-4394-B8DE-82C77759585F}" type="presParOf" srcId="{6990474E-9B36-4DF1-8471-5FDD7891C5F0}" destId="{98703633-75F1-4B76-85E3-AAB7C6B438FD}" srcOrd="1" destOrd="0" presId="urn:microsoft.com/office/officeart/2008/layout/LinedList"/>
    <dgm:cxn modelId="{A7F2277D-20BC-41B3-BB02-6F2184839EDA}" type="presParOf" srcId="{4403CBEC-E726-49E5-AC31-6AC2761C6F1B}" destId="{FE91091D-EFAE-434B-9995-F888BFD43B9A}" srcOrd="4" destOrd="0" presId="urn:microsoft.com/office/officeart/2008/layout/LinedList"/>
    <dgm:cxn modelId="{013291D5-9534-496F-9A21-0084A0ACFFE9}" type="presParOf" srcId="{4403CBEC-E726-49E5-AC31-6AC2761C6F1B}" destId="{168F0D50-6EDC-4666-8B59-7B4726A5A17D}" srcOrd="5" destOrd="0" presId="urn:microsoft.com/office/officeart/2008/layout/LinedList"/>
    <dgm:cxn modelId="{F3CE1ADC-EA9D-4EBF-90FC-D367049A5465}" type="presParOf" srcId="{168F0D50-6EDC-4666-8B59-7B4726A5A17D}" destId="{249CFDE1-B129-4725-ABDE-9E471A4C9513}" srcOrd="0" destOrd="0" presId="urn:microsoft.com/office/officeart/2008/layout/LinedList"/>
    <dgm:cxn modelId="{64EB6209-811D-4086-94E8-15F70C93320C}" type="presParOf" srcId="{168F0D50-6EDC-4666-8B59-7B4726A5A17D}" destId="{E9434B12-6BC0-46DE-B37A-9CB04C74D93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905D22-7998-4123-B6FC-661B5D6065C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ACFC7E5-1F99-4E68-B9AA-6376A5967FDE}">
      <dgm:prSet custT="1"/>
      <dgm:spPr/>
      <dgm:t>
        <a:bodyPr/>
        <a:lstStyle/>
        <a:p>
          <a:pPr rtl="0"/>
          <a:r>
            <a:rPr lang="ru-RU" sz="150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признаваемых на российском рынке труда объективных, достоверных и прозрачных процедур оценки квалификаций граждан вне зависимости от способов их освоения;</a:t>
          </a:r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49D7E9-2A43-486B-A97D-581A97864AD3}" type="parTrans" cxnId="{53E6D397-FEF2-4353-AD21-9CD3BF3EAA36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24510D-7422-4295-A43A-87E98F0FAC1E}" type="sibTrans" cxnId="{53E6D397-FEF2-4353-AD21-9CD3BF3EAA36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E496E6-0805-46DE-B415-6A1D1160A46C}">
      <dgm:prSet custT="1"/>
      <dgm:spPr/>
      <dgm:t>
        <a:bodyPr/>
        <a:lstStyle/>
        <a:p>
          <a:pPr rtl="0"/>
          <a:r>
            <a:rPr lang="ru-RU" sz="150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гарантии соответствия подтвержденных квалификаций сертифицированного специалиста установленным требованиям, правилам, стандартам и общепринятым процедурам независимой оценки квалификаций.</a:t>
          </a:r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AC53E4-7A0E-4250-99FB-A5934BAECD49}" type="parTrans" cxnId="{4649CF08-6D2B-478D-B05B-3CE226C3CF2A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FDEF0D-766E-4547-ADFC-F0552D95AAE4}" type="sibTrans" cxnId="{4649CF08-6D2B-478D-B05B-3CE226C3CF2A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5EE663-6702-418C-B3FD-F6FE96FC889E}" type="pres">
      <dgm:prSet presAssocID="{F3905D22-7998-4123-B6FC-661B5D6065C3}" presName="linear" presStyleCnt="0">
        <dgm:presLayoutVars>
          <dgm:animLvl val="lvl"/>
          <dgm:resizeHandles val="exact"/>
        </dgm:presLayoutVars>
      </dgm:prSet>
      <dgm:spPr/>
    </dgm:pt>
    <dgm:pt modelId="{3CE2C713-0DEF-4907-B526-0A6043C0E8BA}" type="pres">
      <dgm:prSet presAssocID="{8ACFC7E5-1F99-4E68-B9AA-6376A5967FD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CB4758C-3846-4CC0-932A-A311C63EBA76}" type="pres">
      <dgm:prSet presAssocID="{0F24510D-7422-4295-A43A-87E98F0FAC1E}" presName="spacer" presStyleCnt="0"/>
      <dgm:spPr/>
    </dgm:pt>
    <dgm:pt modelId="{BD44ADDC-2A5B-49C0-BE48-6D83DE1B8233}" type="pres">
      <dgm:prSet presAssocID="{DCE496E6-0805-46DE-B415-6A1D1160A46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3E6D397-FEF2-4353-AD21-9CD3BF3EAA36}" srcId="{F3905D22-7998-4123-B6FC-661B5D6065C3}" destId="{8ACFC7E5-1F99-4E68-B9AA-6376A5967FDE}" srcOrd="0" destOrd="0" parTransId="{5349D7E9-2A43-486B-A97D-581A97864AD3}" sibTransId="{0F24510D-7422-4295-A43A-87E98F0FAC1E}"/>
    <dgm:cxn modelId="{4649CF08-6D2B-478D-B05B-3CE226C3CF2A}" srcId="{F3905D22-7998-4123-B6FC-661B5D6065C3}" destId="{DCE496E6-0805-46DE-B415-6A1D1160A46C}" srcOrd="1" destOrd="0" parTransId="{8DAC53E4-7A0E-4250-99FB-A5934BAECD49}" sibTransId="{40FDEF0D-766E-4547-ADFC-F0552D95AAE4}"/>
    <dgm:cxn modelId="{70E78154-8181-404C-AD79-41C5750F681E}" type="presOf" srcId="{DCE496E6-0805-46DE-B415-6A1D1160A46C}" destId="{BD44ADDC-2A5B-49C0-BE48-6D83DE1B8233}" srcOrd="0" destOrd="0" presId="urn:microsoft.com/office/officeart/2005/8/layout/vList2"/>
    <dgm:cxn modelId="{3AE7715E-78DD-40DB-98A5-00C431D9178F}" type="presOf" srcId="{8ACFC7E5-1F99-4E68-B9AA-6376A5967FDE}" destId="{3CE2C713-0DEF-4907-B526-0A6043C0E8BA}" srcOrd="0" destOrd="0" presId="urn:microsoft.com/office/officeart/2005/8/layout/vList2"/>
    <dgm:cxn modelId="{86E5C632-EE62-40E1-9C8A-87DC2144040A}" type="presOf" srcId="{F3905D22-7998-4123-B6FC-661B5D6065C3}" destId="{BA5EE663-6702-418C-B3FD-F6FE96FC889E}" srcOrd="0" destOrd="0" presId="urn:microsoft.com/office/officeart/2005/8/layout/vList2"/>
    <dgm:cxn modelId="{CC3F4783-07D0-4DEB-9E81-8E8F668C6BBA}" type="presParOf" srcId="{BA5EE663-6702-418C-B3FD-F6FE96FC889E}" destId="{3CE2C713-0DEF-4907-B526-0A6043C0E8BA}" srcOrd="0" destOrd="0" presId="urn:microsoft.com/office/officeart/2005/8/layout/vList2"/>
    <dgm:cxn modelId="{7907CDC4-8D64-4212-8C78-6464ED138FF2}" type="presParOf" srcId="{BA5EE663-6702-418C-B3FD-F6FE96FC889E}" destId="{3CB4758C-3846-4CC0-932A-A311C63EBA76}" srcOrd="1" destOrd="0" presId="urn:microsoft.com/office/officeart/2005/8/layout/vList2"/>
    <dgm:cxn modelId="{C20E022A-30E8-4355-9FB1-15F5D1358092}" type="presParOf" srcId="{BA5EE663-6702-418C-B3FD-F6FE96FC889E}" destId="{BD44ADDC-2A5B-49C0-BE48-6D83DE1B823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6B91F1-2AC2-456E-A2FC-B489B955028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FF60DE5-3230-46E1-8EC2-CDE90ECF9BEB}">
      <dgm:prSet custT="1"/>
      <dgm:spPr/>
      <dgm:t>
        <a:bodyPr/>
        <a:lstStyle/>
        <a:p>
          <a:pPr rtl="0"/>
          <a:r>
            <a:rPr lang="ru-RU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независимой оценки квалификаций;</a:t>
          </a:r>
          <a:endParaRPr lang="ru-RU" sz="1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3151C2-2175-412D-99DC-2F04FBDA2472}" type="parTrans" cxnId="{43855247-13F1-4866-A582-2F79E8426C43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B4055D-2DE6-45B7-AB99-405E52B642C2}" type="sibTrans" cxnId="{43855247-13F1-4866-A582-2F79E8426C43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3822B8-0352-4004-948B-B44AB30198C8}">
      <dgm:prSet custT="1"/>
      <dgm:spPr/>
      <dgm:t>
        <a:bodyPr/>
        <a:lstStyle/>
        <a:p>
          <a:pPr rtl="0"/>
          <a:r>
            <a:rPr lang="ru-RU" sz="15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Подготовка предложений и участие в разработке организационно-методического обеспечения процедур независимой оценки квалификаций;</a:t>
          </a:r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02C6BE-20CD-4EE5-9EE6-9642470A677E}" type="parTrans" cxnId="{3C523E0C-8661-4126-9682-D66924F68CF3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92EDB8-3BC7-40F3-BFE8-F775BF07A07F}" type="sibTrans" cxnId="{3C523E0C-8661-4126-9682-D66924F68CF3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531F9E-25A2-4508-8595-CB52F62CE9A3}">
      <dgm:prSet custT="1"/>
      <dgm:spPr/>
      <dgm:t>
        <a:bodyPr/>
        <a:lstStyle/>
        <a:p>
          <a:pPr rtl="0"/>
          <a:r>
            <a:rPr lang="ru-RU" sz="15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и развитие информационной инфраструктуры системы независимой оценки квалификаций.</a:t>
          </a:r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79ECCD-796E-48E2-B85D-00CA5E2B7B3D}" type="parTrans" cxnId="{D1B6537A-155B-4A18-8264-A28DCE56FBE1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65B45D-E88C-40B2-B672-48E14B6F3ACB}" type="sibTrans" cxnId="{D1B6537A-155B-4A18-8264-A28DCE56FBE1}">
      <dgm:prSet/>
      <dgm:spPr/>
      <dgm:t>
        <a:bodyPr/>
        <a:lstStyle/>
        <a:p>
          <a:endParaRPr lang="ru-RU" sz="15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2D5767-09CC-45AC-9C7C-9609EF8CCEED}" type="pres">
      <dgm:prSet presAssocID="{826B91F1-2AC2-456E-A2FC-B489B9550285}" presName="linear" presStyleCnt="0">
        <dgm:presLayoutVars>
          <dgm:animLvl val="lvl"/>
          <dgm:resizeHandles val="exact"/>
        </dgm:presLayoutVars>
      </dgm:prSet>
      <dgm:spPr/>
    </dgm:pt>
    <dgm:pt modelId="{D2D98E19-5A98-4641-84B2-0BE0DD9523DF}" type="pres">
      <dgm:prSet presAssocID="{AFF60DE5-3230-46E1-8EC2-CDE90ECF9BE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87AF292-8AE0-446D-BE7D-B86648193124}" type="pres">
      <dgm:prSet presAssocID="{56B4055D-2DE6-45B7-AB99-405E52B642C2}" presName="spacer" presStyleCnt="0"/>
      <dgm:spPr/>
    </dgm:pt>
    <dgm:pt modelId="{EB7BA5AF-D842-401A-9AE7-9F38C9F99285}" type="pres">
      <dgm:prSet presAssocID="{3F3822B8-0352-4004-948B-B44AB30198C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A4BEE10-7D61-41F4-8A58-E1E47BF347B2}" type="pres">
      <dgm:prSet presAssocID="{0792EDB8-3BC7-40F3-BFE8-F775BF07A07F}" presName="spacer" presStyleCnt="0"/>
      <dgm:spPr/>
    </dgm:pt>
    <dgm:pt modelId="{3C275515-7674-4FF9-A71B-8CA9393E321A}" type="pres">
      <dgm:prSet presAssocID="{EA531F9E-25A2-4508-8595-CB52F62CE9A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82923A4-1EB2-4DE1-B5E9-8DCFE211F374}" type="presOf" srcId="{AFF60DE5-3230-46E1-8EC2-CDE90ECF9BEB}" destId="{D2D98E19-5A98-4641-84B2-0BE0DD9523DF}" srcOrd="0" destOrd="0" presId="urn:microsoft.com/office/officeart/2005/8/layout/vList2"/>
    <dgm:cxn modelId="{BC631F0E-3C48-43A2-9E81-438566B1EE2A}" type="presOf" srcId="{3F3822B8-0352-4004-948B-B44AB30198C8}" destId="{EB7BA5AF-D842-401A-9AE7-9F38C9F99285}" srcOrd="0" destOrd="0" presId="urn:microsoft.com/office/officeart/2005/8/layout/vList2"/>
    <dgm:cxn modelId="{43855247-13F1-4866-A582-2F79E8426C43}" srcId="{826B91F1-2AC2-456E-A2FC-B489B9550285}" destId="{AFF60DE5-3230-46E1-8EC2-CDE90ECF9BEB}" srcOrd="0" destOrd="0" parTransId="{D33151C2-2175-412D-99DC-2F04FBDA2472}" sibTransId="{56B4055D-2DE6-45B7-AB99-405E52B642C2}"/>
    <dgm:cxn modelId="{573CB79C-C9CB-48B1-B0BB-F0C94687F8E8}" type="presOf" srcId="{EA531F9E-25A2-4508-8595-CB52F62CE9A3}" destId="{3C275515-7674-4FF9-A71B-8CA9393E321A}" srcOrd="0" destOrd="0" presId="urn:microsoft.com/office/officeart/2005/8/layout/vList2"/>
    <dgm:cxn modelId="{CED385A0-AE9A-40BB-BB17-DA48EABBFFD8}" type="presOf" srcId="{826B91F1-2AC2-456E-A2FC-B489B9550285}" destId="{A42D5767-09CC-45AC-9C7C-9609EF8CCEED}" srcOrd="0" destOrd="0" presId="urn:microsoft.com/office/officeart/2005/8/layout/vList2"/>
    <dgm:cxn modelId="{3C523E0C-8661-4126-9682-D66924F68CF3}" srcId="{826B91F1-2AC2-456E-A2FC-B489B9550285}" destId="{3F3822B8-0352-4004-948B-B44AB30198C8}" srcOrd="1" destOrd="0" parTransId="{7002C6BE-20CD-4EE5-9EE6-9642470A677E}" sibTransId="{0792EDB8-3BC7-40F3-BFE8-F775BF07A07F}"/>
    <dgm:cxn modelId="{D1B6537A-155B-4A18-8264-A28DCE56FBE1}" srcId="{826B91F1-2AC2-456E-A2FC-B489B9550285}" destId="{EA531F9E-25A2-4508-8595-CB52F62CE9A3}" srcOrd="2" destOrd="0" parTransId="{F779ECCD-796E-48E2-B85D-00CA5E2B7B3D}" sibTransId="{8065B45D-E88C-40B2-B672-48E14B6F3ACB}"/>
    <dgm:cxn modelId="{ACE74C3A-AAB1-4967-BA90-5FDAD47EAB11}" type="presParOf" srcId="{A42D5767-09CC-45AC-9C7C-9609EF8CCEED}" destId="{D2D98E19-5A98-4641-84B2-0BE0DD9523DF}" srcOrd="0" destOrd="0" presId="urn:microsoft.com/office/officeart/2005/8/layout/vList2"/>
    <dgm:cxn modelId="{95ADEEFC-97ED-45EC-9340-2A533C0CCFF1}" type="presParOf" srcId="{A42D5767-09CC-45AC-9C7C-9609EF8CCEED}" destId="{487AF292-8AE0-446D-BE7D-B86648193124}" srcOrd="1" destOrd="0" presId="urn:microsoft.com/office/officeart/2005/8/layout/vList2"/>
    <dgm:cxn modelId="{C61CB8A6-9BB4-4ABC-B188-FF7734A90ADE}" type="presParOf" srcId="{A42D5767-09CC-45AC-9C7C-9609EF8CCEED}" destId="{EB7BA5AF-D842-401A-9AE7-9F38C9F99285}" srcOrd="2" destOrd="0" presId="urn:microsoft.com/office/officeart/2005/8/layout/vList2"/>
    <dgm:cxn modelId="{70CB9C2C-9D51-4239-A1D7-A0F5AA5CE7E1}" type="presParOf" srcId="{A42D5767-09CC-45AC-9C7C-9609EF8CCEED}" destId="{8A4BEE10-7D61-41F4-8A58-E1E47BF347B2}" srcOrd="3" destOrd="0" presId="urn:microsoft.com/office/officeart/2005/8/layout/vList2"/>
    <dgm:cxn modelId="{AE7EBEAB-8118-4FDC-BF7C-5FB1E28D1E7E}" type="presParOf" srcId="{A42D5767-09CC-45AC-9C7C-9609EF8CCEED}" destId="{3C275515-7674-4FF9-A71B-8CA9393E321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AA1916-959B-4D07-BF73-163EBA666049}">
      <dsp:nvSpPr>
        <dsp:cNvPr id="0" name=""/>
        <dsp:cNvSpPr/>
      </dsp:nvSpPr>
      <dsp:spPr>
        <a:xfrm>
          <a:off x="0" y="2367"/>
          <a:ext cx="102231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A07D34-25E7-4B08-8163-FB5DA7DE649B}">
      <dsp:nvSpPr>
        <dsp:cNvPr id="0" name=""/>
        <dsp:cNvSpPr/>
      </dsp:nvSpPr>
      <dsp:spPr>
        <a:xfrm>
          <a:off x="0" y="2367"/>
          <a:ext cx="10223157" cy="1614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ru-RU" sz="1600" b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Специалист по организации инженерных изысканий </a:t>
          </a:r>
          <a:r>
            <a:rPr lang="ru-RU" sz="16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физическое лицо, которое имеет право осуществлять по трудовому договору, заключенному с индивидуальным предпринимателем или юридическим лицом, трудовые функции по организации выполнения работ по инженерным изысканиям в должности главного инженера проекта и сведения о котором включены в национальный реестр специалистов в области инженерных изысканий.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367"/>
        <a:ext cx="10223157" cy="1614661"/>
      </dsp:txXfrm>
    </dsp:sp>
    <dsp:sp modelId="{DBDC64EE-26FE-489D-B406-6593C1E26F38}">
      <dsp:nvSpPr>
        <dsp:cNvPr id="0" name=""/>
        <dsp:cNvSpPr/>
      </dsp:nvSpPr>
      <dsp:spPr>
        <a:xfrm>
          <a:off x="0" y="1617028"/>
          <a:ext cx="102231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FB843-4651-47C3-9F2E-C17656A0B8B7}">
      <dsp:nvSpPr>
        <dsp:cNvPr id="0" name=""/>
        <dsp:cNvSpPr/>
      </dsp:nvSpPr>
      <dsp:spPr>
        <a:xfrm>
          <a:off x="0" y="1617028"/>
          <a:ext cx="10223157" cy="1614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ru-RU" sz="1600" b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Специалист по организации архитектурно-строительного проектирования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 физическое лицо, которое имеет право осуществлять по трудовому договору, заключенному с индивидуальным предпринимателем или юридическим лицом, трудовые функции по организации выполнения работ по подготовке проектной документации в должности главного инженера проекта, главного архитектора проекта и сведения о котором включены в национальный реестр специалистов в области архитектурно-строительного проектирования.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617028"/>
        <a:ext cx="10223157" cy="1614661"/>
      </dsp:txXfrm>
    </dsp:sp>
    <dsp:sp modelId="{FE91091D-EFAE-434B-9995-F888BFD43B9A}">
      <dsp:nvSpPr>
        <dsp:cNvPr id="0" name=""/>
        <dsp:cNvSpPr/>
      </dsp:nvSpPr>
      <dsp:spPr>
        <a:xfrm>
          <a:off x="0" y="3231690"/>
          <a:ext cx="1022315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9CFDE1-B129-4725-ABDE-9E471A4C9513}">
      <dsp:nvSpPr>
        <dsp:cNvPr id="0" name=""/>
        <dsp:cNvSpPr/>
      </dsp:nvSpPr>
      <dsp:spPr>
        <a:xfrm>
          <a:off x="0" y="3231690"/>
          <a:ext cx="10223157" cy="1614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114000"/>
            </a:lnSpc>
            <a:spcBef>
              <a:spcPct val="0"/>
            </a:spcBef>
            <a:spcAft>
              <a:spcPts val="0"/>
            </a:spcAft>
          </a:pPr>
          <a:r>
            <a:rPr lang="ru-RU" sz="1600" b="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Национальный реестр специалистов 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единая база специалистов в области ПИР, которая позволяет осуществлять контроль квалификационного состава проектных и изыскательских организаций при выдаче разрешительных документов на право ведения ПИР, проводить учет специалитета в рамках отраслевой специализации, сбор и анализ статистических данных о специалистах в области ПИР, а также ввести институт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репутационной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ответственности специалистов посредством учета в реестре сведений, полученных от заказчиков по результатам оценки выполненных работ.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231690"/>
        <a:ext cx="10223157" cy="16146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2C713-0DEF-4907-B526-0A6043C0E8BA}">
      <dsp:nvSpPr>
        <dsp:cNvPr id="0" name=""/>
        <dsp:cNvSpPr/>
      </dsp:nvSpPr>
      <dsp:spPr>
        <a:xfrm>
          <a:off x="0" y="4559"/>
          <a:ext cx="10429568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Реализация признаваемых на российском рынке труда объективных, достоверных и прозрачных процедур оценки квалификаций граждан вне зависимости от способов их освоения;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467" y="42026"/>
        <a:ext cx="10354634" cy="692586"/>
      </dsp:txXfrm>
    </dsp:sp>
    <dsp:sp modelId="{BD44ADDC-2A5B-49C0-BE48-6D83DE1B8233}">
      <dsp:nvSpPr>
        <dsp:cNvPr id="0" name=""/>
        <dsp:cNvSpPr/>
      </dsp:nvSpPr>
      <dsp:spPr>
        <a:xfrm>
          <a:off x="0" y="890160"/>
          <a:ext cx="10429568" cy="7675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Обеспечение гарантии соответствия подтвержденных квалификаций сертифицированного специалиста установленным требованиям, правилам, стандартам и общепринятым процедурам независимой оценки квалификаций.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467" y="927627"/>
        <a:ext cx="10354634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98E19-5A98-4641-84B2-0BE0DD9523DF}">
      <dsp:nvSpPr>
        <dsp:cNvPr id="0" name=""/>
        <dsp:cNvSpPr/>
      </dsp:nvSpPr>
      <dsp:spPr>
        <a:xfrm>
          <a:off x="0" y="509"/>
          <a:ext cx="10429568" cy="4932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Проведение независимой оценки квалификаций;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078" y="24587"/>
        <a:ext cx="10381412" cy="445089"/>
      </dsp:txXfrm>
    </dsp:sp>
    <dsp:sp modelId="{EB7BA5AF-D842-401A-9AE7-9F38C9F99285}">
      <dsp:nvSpPr>
        <dsp:cNvPr id="0" name=""/>
        <dsp:cNvSpPr/>
      </dsp:nvSpPr>
      <dsp:spPr>
        <a:xfrm>
          <a:off x="0" y="508071"/>
          <a:ext cx="10429568" cy="4932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Подготовка предложений и участие в разработке организационно-методического обеспечения процедур независимой оценки квалификаций;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078" y="532149"/>
        <a:ext cx="10381412" cy="445089"/>
      </dsp:txXfrm>
    </dsp:sp>
    <dsp:sp modelId="{3C275515-7674-4FF9-A71B-8CA9393E321A}">
      <dsp:nvSpPr>
        <dsp:cNvPr id="0" name=""/>
        <dsp:cNvSpPr/>
      </dsp:nvSpPr>
      <dsp:spPr>
        <a:xfrm>
          <a:off x="0" y="1015632"/>
          <a:ext cx="10429568" cy="49324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и развитие информационной инфраструктуры системы независимой оценки квалификаций.</a:t>
          </a:r>
          <a:endParaRPr lang="ru-RU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078" y="1039710"/>
        <a:ext cx="10381412" cy="445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8C376F-B98E-4039-A50A-A4421CF4E6F7}" type="datetimeFigureOut">
              <a:rPr lang="ru-RU" smtClean="0"/>
              <a:pPr/>
              <a:t>29.08.2018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1D003-CAF5-4896-9350-B7E42077AE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212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ormativ.kontur.ru/document?moduleId=1&amp;documentId=251352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ormativ.kontur.ru/document?moduleId=1&amp;documentId=251352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4" y="5112223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79767" y="650671"/>
            <a:ext cx="5438140" cy="3908614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  <a:p>
            <a:pPr algn="ctr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круглого стола 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«Профессиональная подготовка специалистов в области 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инженерных изысканий и архитектурно-строительного проектирования (</a:t>
            </a:r>
            <a:r>
              <a:rPr lang="ru-RU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ГИПов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1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ГАПов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проведения мероприятия: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Москва, Гранатный переулок, д. 7, 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стр. 1, конференц-зал Центрального дома архитектора, 3-й этаж.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проведения мероприятия: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- 29 августа 2018 года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регистрации: с 14.00-15.00 </a:t>
            </a:r>
          </a:p>
          <a:p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проведения Круглого стола: с 15:00 до 18:00</a:t>
            </a:r>
          </a:p>
          <a:p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1D003-CAF5-4896-9350-B7E42077AE68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5" name="Рисунок 4" descr="Logo_e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553" y="820615"/>
            <a:ext cx="2234565" cy="8832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8741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5588" y="328613"/>
            <a:ext cx="6283325" cy="35353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55588" y="4536831"/>
            <a:ext cx="6284312" cy="4739353"/>
          </a:xfrm>
        </p:spPr>
        <p:txBody>
          <a:bodyPr/>
          <a:lstStyle/>
          <a:p>
            <a:pPr indent="360000"/>
            <a:r>
              <a:rPr lang="ru-RU" dirty="0" smtClean="0">
                <a:latin typeface="TimesNewRomanPSMT"/>
              </a:rPr>
              <a:t>Проектно-изыскательскими </a:t>
            </a:r>
            <a:r>
              <a:rPr lang="ru-RU" dirty="0">
                <a:latin typeface="TimesNewRomanPSMT"/>
              </a:rPr>
              <a:t>работами (далее – ПИР) в стране в настоящее время занимаются примерно [500-600] тысяч специалистов, в том числе, инженеры-проектировщики, изыскатели различных специализаций, архитекторы, сметчики, экономисты. Общее количество организаций, действующих на рынке ПИР, составляет более 60000. Из них значительное число предприятий – субъекты малого и среднего предпринимательства, в которых руководитель юридического лица самостоятельно организует выполнение инженерных изысканий, подготовку проектной документации, строительство, реконструкцию и капитальный ремонт объектов капитального строительства. </a:t>
            </a:r>
            <a:endParaRPr lang="ru-RU" dirty="0" smtClean="0">
              <a:latin typeface="TimesNewRomanPSMT"/>
            </a:endParaRPr>
          </a:p>
          <a:p>
            <a:pPr indent="360000"/>
            <a:r>
              <a:rPr lang="ru-RU" dirty="0" smtClean="0">
                <a:latin typeface="TimesNewRomanPSMT"/>
              </a:rPr>
              <a:t>Особая </a:t>
            </a:r>
            <a:r>
              <a:rPr lang="ru-RU" dirty="0">
                <a:latin typeface="TimesNewRomanPSMT"/>
              </a:rPr>
              <a:t>категория профессионалов – «главные инженеры проектов» (</a:t>
            </a:r>
            <a:r>
              <a:rPr lang="ru-RU" dirty="0" err="1">
                <a:latin typeface="TimesNewRomanPSMT"/>
              </a:rPr>
              <a:t>ГИПы</a:t>
            </a:r>
            <a:r>
              <a:rPr lang="ru-RU" dirty="0">
                <a:latin typeface="TimesNewRomanPSMT"/>
              </a:rPr>
              <a:t>) и «главные архитекторы проектов» (</a:t>
            </a:r>
            <a:r>
              <a:rPr lang="ru-RU" dirty="0" err="1">
                <a:latin typeface="TimesNewRomanPSMT"/>
              </a:rPr>
              <a:t>ГАПы</a:t>
            </a:r>
            <a:r>
              <a:rPr lang="ru-RU" dirty="0">
                <a:latin typeface="TimesNewRomanPSMT"/>
              </a:rPr>
              <a:t>) - высоко квалифицированные специалисты широкого профиля.</a:t>
            </a:r>
          </a:p>
          <a:p>
            <a:pPr indent="360000"/>
            <a:endParaRPr lang="ru-RU" dirty="0">
              <a:latin typeface="TimesNewRomanPSMT"/>
            </a:endParaRPr>
          </a:p>
          <a:p>
            <a:pPr indent="360000"/>
            <a:r>
              <a:rPr lang="ru-RU" dirty="0">
                <a:latin typeface="TimesNewRomanPSMT"/>
              </a:rPr>
              <a:t>Успешность реализации конкретного инвестиционно-строительного проекта напрямую зависит от уровня квалификации </a:t>
            </a:r>
            <a:r>
              <a:rPr lang="ru-RU" dirty="0" err="1">
                <a:latin typeface="TimesNewRomanPSMT"/>
              </a:rPr>
              <a:t>ГИПа</a:t>
            </a:r>
            <a:r>
              <a:rPr lang="ru-RU" dirty="0">
                <a:latin typeface="TimesNewRomanPSMT"/>
              </a:rPr>
              <a:t> и </a:t>
            </a:r>
            <a:r>
              <a:rPr lang="ru-RU" dirty="0" err="1">
                <a:latin typeface="TimesNewRomanPSMT"/>
              </a:rPr>
              <a:t>ГАПа</a:t>
            </a:r>
            <a:r>
              <a:rPr lang="ru-RU" dirty="0">
                <a:latin typeface="TimesNewRomanPSMT"/>
              </a:rPr>
              <a:t> – ключевых фигур процесса оперативного управления проектом на начальной и последующих стадиях его реализации.</a:t>
            </a:r>
          </a:p>
          <a:p>
            <a:pPr indent="360000"/>
            <a:endParaRPr lang="ru-RU" dirty="0">
              <a:latin typeface="TimesNewRomanPSMT"/>
            </a:endParaRPr>
          </a:p>
          <a:p>
            <a:pPr indent="360000"/>
            <a:r>
              <a:rPr lang="ru-RU" dirty="0">
                <a:latin typeface="TimesNewRomanPSMT"/>
              </a:rPr>
              <a:t>В соответствии с Федеральным законом «О внесении изменений в Градостроительный кодекс Российской Федерации и отдельные законодательные акты Российской Федерации» от 03.07.2016 N 372-ФЗ вводится новый институт регулирования профессиональной деятельности специалистов в области инженерных изысканий и архитектурно-строительного проектирования - Национальный реестр специалистов в области инженерных изысканий и архитектурно-строительного проектирования (далее – НРС</a:t>
            </a:r>
            <a:r>
              <a:rPr lang="ru-RU" dirty="0" smtClean="0">
                <a:latin typeface="TimesNewRomanPSMT"/>
              </a:rPr>
              <a:t>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1D003-CAF5-4896-9350-B7E42077AE6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191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2575" y="279400"/>
            <a:ext cx="6211888" cy="34956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82575" y="4116856"/>
            <a:ext cx="6212572" cy="5311728"/>
          </a:xfrm>
        </p:spPr>
        <p:txBody>
          <a:bodyPr/>
          <a:lstStyle/>
          <a:p>
            <a:pPr indent="360000"/>
            <a:r>
              <a:rPr lang="ru-RU" dirty="0"/>
              <a:t>Систему профессиональных квалификаций курирует Национальный </a:t>
            </a:r>
            <a:r>
              <a:rPr lang="ru-RU" dirty="0" smtClean="0"/>
              <a:t>совет при</a:t>
            </a:r>
            <a:r>
              <a:rPr lang="ru-RU" dirty="0"/>
              <a:t> президенте РФ. Составной частью системы является независимая </a:t>
            </a:r>
            <a:r>
              <a:rPr lang="ru-RU" dirty="0" smtClean="0"/>
              <a:t>оценка квалификации</a:t>
            </a:r>
            <a:r>
              <a:rPr lang="ru-RU" dirty="0"/>
              <a:t>. Разработку и внедрение принципов оценки </a:t>
            </a:r>
            <a:r>
              <a:rPr lang="ru-RU" dirty="0" smtClean="0"/>
              <a:t>регулирует </a:t>
            </a:r>
            <a:r>
              <a:rPr lang="ru-RU" b="1" dirty="0" smtClean="0"/>
              <a:t>Федеральный </a:t>
            </a:r>
            <a:r>
              <a:rPr lang="ru-RU" b="1" dirty="0"/>
              <a:t>закон "О независимой оценке квалификации" от 03.07.2016 N </a:t>
            </a:r>
            <a:r>
              <a:rPr lang="ru-RU" b="1" dirty="0" smtClean="0"/>
              <a:t>238-ФЗ.</a:t>
            </a:r>
          </a:p>
          <a:p>
            <a:pPr indent="360000"/>
            <a:r>
              <a:rPr lang="ru-RU" dirty="0"/>
              <a:t>Чтобы унифицировать процесс и сделать оценку квалификации специалистов прозрачной и единообразной процедурой, способной охватить все отрасли экономики, государство разработало национальную систему квалификаций (НСК).</a:t>
            </a:r>
          </a:p>
          <a:p>
            <a:pPr indent="360000"/>
            <a:r>
              <a:rPr lang="ru-RU" dirty="0"/>
              <a:t>НСК направлена на переход от рынка дипломов, где ценность работника определяет диплом учебного заведения, к рынку квалификаций, где решающее значение имеет реальный, официально подтвержденный уровень подготовки специалиста.</a:t>
            </a:r>
          </a:p>
          <a:p>
            <a:pPr indent="360000"/>
            <a:r>
              <a:rPr lang="ru-RU" dirty="0"/>
              <a:t>Система дает каждому человеку понятные перспективы карьерного роста, объединяя ключевые звенья цепи: систему образования, специалиста, работодателя и заказчика. Сегодня главная цель вузов — подготовка готовых специалистов, востребованных на рынке труда. А ключевая суть системы — последовательное образование через всю жизнь.</a:t>
            </a:r>
            <a:endParaRPr lang="ru-RU" b="1" dirty="0" smtClean="0"/>
          </a:p>
          <a:p>
            <a:pPr indent="360000"/>
            <a:r>
              <a:rPr lang="ru-RU" dirty="0"/>
              <a:t>Основа системы </a:t>
            </a:r>
            <a:r>
              <a:rPr lang="ru-RU" dirty="0" err="1"/>
              <a:t>профквалификаций</a:t>
            </a:r>
            <a:r>
              <a:rPr lang="ru-RU" dirty="0"/>
              <a:t> — рамка квалификаций, системная и структурированная по уровням каждой из них. При этом каждое из направлений экономики имеет свою отраслевую рамку квалификаций, где прописаны широта полномочий и ответственность специалиста определенной профессии, сложность и </a:t>
            </a:r>
            <a:r>
              <a:rPr lang="ru-RU" dirty="0" err="1"/>
              <a:t>наукоемкость</a:t>
            </a:r>
            <a:r>
              <a:rPr lang="ru-RU" dirty="0"/>
              <a:t> деятельности.</a:t>
            </a:r>
          </a:p>
          <a:p>
            <a:pPr indent="360000"/>
            <a:r>
              <a:rPr lang="ru-RU" dirty="0"/>
              <a:t>Рамка квалификаций дает обобщенное описание квалификационных уровней. Другой не менее важный документ системы — профессиональный стандарт — прописывает требования к квалификации специалиста детально.</a:t>
            </a:r>
          </a:p>
          <a:p>
            <a:pPr indent="360000"/>
            <a:r>
              <a:rPr lang="ru-RU" dirty="0"/>
              <a:t>Профессиональный стандарт (Федеральный закон </a:t>
            </a:r>
            <a:r>
              <a:rPr lang="ru-RU" u="sng" dirty="0">
                <a:hlinkClick r:id="rId3"/>
              </a:rPr>
              <a:t>от 02.05.2015 № 122-ФЗ</a:t>
            </a:r>
            <a:r>
              <a:rPr lang="ru-RU" dirty="0"/>
              <a:t>) представляет собой подробное описание трудовых функций, требования к опыту и знаниям в соответствии с квалификацией и должностью сотрудника. Именно профессиональный стандарт является связующим звеном между высшим образованием и рынком труда. Для целого ряда отраслей требование применять </a:t>
            </a:r>
            <a:r>
              <a:rPr lang="ru-RU" dirty="0" err="1"/>
              <a:t>профстандарты</a:t>
            </a:r>
            <a:r>
              <a:rPr lang="ru-RU" dirty="0"/>
              <a:t> стало обязательным еще с 2016 года.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1D003-CAF5-4896-9350-B7E42077AE6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542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2575" y="279400"/>
            <a:ext cx="6211888" cy="34956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82575" y="4116856"/>
            <a:ext cx="6212572" cy="5311728"/>
          </a:xfrm>
        </p:spPr>
        <p:txBody>
          <a:bodyPr/>
          <a:lstStyle/>
          <a:p>
            <a:pPr indent="360000"/>
            <a:r>
              <a:rPr lang="ru-RU" dirty="0"/>
              <a:t>Систему профессиональных квалификаций курирует Национальный </a:t>
            </a:r>
            <a:r>
              <a:rPr lang="ru-RU" dirty="0" smtClean="0"/>
              <a:t>совет при</a:t>
            </a:r>
            <a:r>
              <a:rPr lang="ru-RU" dirty="0"/>
              <a:t> президенте РФ. Составной частью системы является независимая </a:t>
            </a:r>
            <a:r>
              <a:rPr lang="ru-RU" dirty="0" smtClean="0"/>
              <a:t>оценка квалификации</a:t>
            </a:r>
            <a:r>
              <a:rPr lang="ru-RU" dirty="0"/>
              <a:t>. Разработку и внедрение принципов оценки </a:t>
            </a:r>
            <a:r>
              <a:rPr lang="ru-RU" dirty="0" smtClean="0"/>
              <a:t>регулирует </a:t>
            </a:r>
            <a:r>
              <a:rPr lang="ru-RU" b="1" dirty="0" smtClean="0"/>
              <a:t>Федеральный </a:t>
            </a:r>
            <a:r>
              <a:rPr lang="ru-RU" b="1" dirty="0"/>
              <a:t>закон "О независимой оценке квалификации" от 03.07.2016 N </a:t>
            </a:r>
            <a:r>
              <a:rPr lang="ru-RU" b="1" dirty="0" smtClean="0"/>
              <a:t>238-ФЗ.</a:t>
            </a:r>
          </a:p>
          <a:p>
            <a:pPr indent="360000"/>
            <a:r>
              <a:rPr lang="ru-RU" dirty="0"/>
              <a:t>Чтобы унифицировать процесс и сделать оценку квалификации специалистов прозрачной и единообразной процедурой, способной охватить все отрасли экономики, государство разработало национальную систему квалификаций (НСК).</a:t>
            </a:r>
          </a:p>
          <a:p>
            <a:pPr indent="360000"/>
            <a:r>
              <a:rPr lang="ru-RU" dirty="0"/>
              <a:t>НСК направлена на переход от рынка дипломов, где ценность работника определяет диплом учебного заведения, к рынку квалификаций, где решающее значение имеет реальный, официально подтвержденный уровень подготовки специалиста.</a:t>
            </a:r>
          </a:p>
          <a:p>
            <a:pPr indent="360000"/>
            <a:r>
              <a:rPr lang="ru-RU" dirty="0"/>
              <a:t>Система дает каждому человеку понятные перспективы карьерного роста, объединяя ключевые звенья цепи: систему образования, специалиста, работодателя и заказчика. Сегодня главная цель вузов — подготовка готовых специалистов, востребованных на рынке труда. А ключевая суть системы — последовательное образование через всю жизнь.</a:t>
            </a:r>
            <a:endParaRPr lang="ru-RU" b="1" dirty="0" smtClean="0"/>
          </a:p>
          <a:p>
            <a:pPr indent="360000"/>
            <a:r>
              <a:rPr lang="ru-RU" dirty="0"/>
              <a:t>Основа системы </a:t>
            </a:r>
            <a:r>
              <a:rPr lang="ru-RU" dirty="0" err="1"/>
              <a:t>профквалификаций</a:t>
            </a:r>
            <a:r>
              <a:rPr lang="ru-RU" dirty="0"/>
              <a:t> — рамка квалификаций, системная и структурированная по уровням каждой из них. При этом каждое из направлений экономики имеет свою отраслевую рамку квалификаций, где прописаны широта полномочий и ответственность специалиста определенной профессии, сложность и </a:t>
            </a:r>
            <a:r>
              <a:rPr lang="ru-RU" dirty="0" err="1"/>
              <a:t>наукоемкость</a:t>
            </a:r>
            <a:r>
              <a:rPr lang="ru-RU" dirty="0"/>
              <a:t> деятельности.</a:t>
            </a:r>
          </a:p>
          <a:p>
            <a:pPr indent="360000"/>
            <a:r>
              <a:rPr lang="ru-RU" dirty="0"/>
              <a:t>Рамка квалификаций дает обобщенное описание квалификационных уровней. Другой не менее важный документ системы — профессиональный стандарт — прописывает требования к квалификации специалиста детально.</a:t>
            </a:r>
          </a:p>
          <a:p>
            <a:pPr indent="360000"/>
            <a:r>
              <a:rPr lang="ru-RU" dirty="0"/>
              <a:t>Профессиональный стандарт (Федеральный закон </a:t>
            </a:r>
            <a:r>
              <a:rPr lang="ru-RU" u="sng" dirty="0">
                <a:hlinkClick r:id="rId3"/>
              </a:rPr>
              <a:t>от 02.05.2015 № 122-ФЗ</a:t>
            </a:r>
            <a:r>
              <a:rPr lang="ru-RU" dirty="0"/>
              <a:t>) представляет собой подробное описание трудовых функций, требования к опыту и знаниям в соответствии с квалификацией и должностью сотрудника. Именно профессиональный стандарт является связующим звеном между высшим образованием и рынком труда. Для целого ряда отраслей требование применять </a:t>
            </a:r>
            <a:r>
              <a:rPr lang="ru-RU" dirty="0" err="1"/>
              <a:t>профстандарты</a:t>
            </a:r>
            <a:r>
              <a:rPr lang="ru-RU" dirty="0"/>
              <a:t> стало обязательным еще с 2016 года.</a:t>
            </a:r>
            <a:endParaRPr lang="ru-RU" b="1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1D003-CAF5-4896-9350-B7E42077AE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50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0988" y="303213"/>
            <a:ext cx="6202362" cy="34893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81598" y="4472394"/>
            <a:ext cx="6201264" cy="45895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1D003-CAF5-4896-9350-B7E42077AE6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476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0988" y="303213"/>
            <a:ext cx="6202362" cy="34893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81598" y="4472394"/>
            <a:ext cx="6201264" cy="45895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1D003-CAF5-4896-9350-B7E42077AE6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447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0988" y="303213"/>
            <a:ext cx="6202362" cy="34893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81598" y="4472394"/>
            <a:ext cx="6201264" cy="45895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1D003-CAF5-4896-9350-B7E42077AE6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323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91D003-CAF5-4896-9350-B7E42077AE6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91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EF9FB-2914-44E9-8264-180963EB80D1}" type="datetime1">
              <a:rPr lang="ru-RU" smtClean="0"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0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6DE27-C33A-4E73-92B3-B1BEE9887F6E}" type="datetime1">
              <a:rPr lang="ru-RU" smtClean="0"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67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4EE5-BB26-4F27-A318-823473098C16}" type="datetime1">
              <a:rPr lang="ru-RU" smtClean="0"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58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72ED-6301-46BF-9152-3876CEF8B722}" type="datetime1">
              <a:rPr lang="ru-RU" smtClean="0"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43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0C49-F8B5-4FED-8031-AE840030A812}" type="datetime1">
              <a:rPr lang="ru-RU" smtClean="0"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70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490C-1C17-4506-86B8-74AEF7E50EF2}" type="datetime1">
              <a:rPr lang="ru-RU" smtClean="0"/>
              <a:t>29.08.2018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74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3079-0DAA-4F11-AFFE-45D7C48EDDEB}" type="datetime1">
              <a:rPr lang="ru-RU" smtClean="0"/>
              <a:t>29.08.2018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84FE1-AC4E-471A-833C-96D52ACA2F51}" type="datetime1">
              <a:rPr lang="ru-RU" smtClean="0"/>
              <a:t>29.08.2018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2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70600-ACB2-4E67-ADF4-74D40480C587}" type="datetime1">
              <a:rPr lang="ru-RU" smtClean="0"/>
              <a:t>29.08.2018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04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E6D2-0B05-46B6-8377-D3F0244CA6FC}" type="datetime1">
              <a:rPr lang="ru-RU" smtClean="0"/>
              <a:t>29.08.2018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5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EDA4F-12CE-4D59-B2BC-37E6FB2A9C30}" type="datetime1">
              <a:rPr lang="ru-RU" smtClean="0"/>
              <a:t>29.08.2018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57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72AFA7E-1C27-4F1B-93C2-04C740B682EE}" type="datetime1">
              <a:rPr lang="ru-RU" smtClean="0"/>
              <a:t>29.08.2018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E7AA0-D24E-4838-97B0-CCF363309FA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596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ro-apoek.ru/UserFiles/ContentFiles/docs/nrs/2017-7-31_11-46-21_%D0%92%D1%8B%D0%BF%D0%B8%D1%81%D0%BA%D0%B0%20%D0%B8%D0%B7%20372%20%D0%A4%D0%97%20%D0%BE%D1%82%2003.07.2016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13" Type="http://schemas.openxmlformats.org/officeDocument/2006/relationships/diagramColors" Target="../diagrams/colors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12" Type="http://schemas.openxmlformats.org/officeDocument/2006/relationships/diagramQuickStyle" Target="../diagrams/quickStyl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diagramLayout" Target="../diagrams/layout3.xml"/><Relationship Id="rId5" Type="http://schemas.openxmlformats.org/officeDocument/2006/relationships/diagramData" Target="../diagrams/data2.xml"/><Relationship Id="rId10" Type="http://schemas.openxmlformats.org/officeDocument/2006/relationships/diagramData" Target="../diagrams/data3.xml"/><Relationship Id="rId4" Type="http://schemas.openxmlformats.org/officeDocument/2006/relationships/hyperlink" Target="https://nok-nark.ru/" TargetMode="External"/><Relationship Id="rId9" Type="http://schemas.microsoft.com/office/2007/relationships/diagramDrawing" Target="../diagrams/drawing2.xml"/><Relationship Id="rId14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343">
              <a:srgbClr val="D4E5F4"/>
            </a:gs>
            <a:gs pos="50246">
              <a:srgbClr val="CADFF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317125"/>
            <a:ext cx="12192000" cy="1816800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4000" b="1" spc="1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4000" b="1" spc="150" dirty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требования к специалистам в области инженерных изысканий и архитектурно-строительного проектирования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4424328"/>
            <a:ext cx="12192000" cy="195441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Вице-президент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Национального объединения изыскателей и проектировщиков, профессор, д.т.н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Заслуженный строитель РФ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Лапидус Азарий Абрамович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981" y="240637"/>
            <a:ext cx="4989065" cy="178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67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343">
              <a:srgbClr val="D4E5F4"/>
            </a:gs>
            <a:gs pos="50246">
              <a:srgbClr val="CADFF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919"/>
            <a:ext cx="12192000" cy="60662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Специалисты в области проектно-изыскательских работ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6929" y="86582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51" y="6231426"/>
            <a:ext cx="1265163" cy="452928"/>
          </a:xfrm>
          <a:prstGeom prst="rect">
            <a:avLst/>
          </a:prstGeom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03713591"/>
              </p:ext>
            </p:extLst>
          </p:nvPr>
        </p:nvGraphicFramePr>
        <p:xfrm>
          <a:off x="980302" y="985512"/>
          <a:ext cx="10223157" cy="4848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16987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343">
              <a:srgbClr val="D4E5F4"/>
            </a:gs>
            <a:gs pos="50246">
              <a:srgbClr val="CADFF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3991"/>
            <a:ext cx="12192000" cy="82378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Национальный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реестр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специалистов в области инженерных изысканий и архитектурно-строительного проектирования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6929" y="86582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51" y="6231426"/>
            <a:ext cx="1265163" cy="4529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35731" y="1237468"/>
            <a:ext cx="10308918" cy="420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4000"/>
              </a:lnSpc>
              <a:spcBef>
                <a:spcPts val="60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6 ст. 55.5-1 Градостроительного кодекса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специалисты для включения в реестр должны соответствовать следующим минимальным требованиям:</a:t>
            </a:r>
          </a:p>
          <a:p>
            <a:pPr marL="285750" indent="-285750" algn="just" fontAlgn="base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высшего образования по профессии, специальности или направлению подготовки в области строительства (перечень направлений подготовки установлен приказом Минстроя России);</a:t>
            </a:r>
          </a:p>
          <a:p>
            <a:pPr marL="285750" indent="-285750" algn="just" fontAlgn="base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стажа работы соответственно в организациях, осуществляющих подготовку проектной документации на инженерных должностях не менее чем три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года;</a:t>
            </a:r>
          </a:p>
          <a:p>
            <a:pPr marL="285750" indent="-285750" algn="just" fontAlgn="base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трудового стажа по профессии, специальности или направлению подготовки в области строительства не менее чем десять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лет;</a:t>
            </a:r>
          </a:p>
          <a:p>
            <a:pPr marL="285750" indent="-285750" algn="just" fontAlgn="base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 специалиста по направлению подготовки в области строительства не реже одного раза в пять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лет;</a:t>
            </a:r>
          </a:p>
          <a:p>
            <a:pPr marL="285750" indent="-285750" algn="just" fontAlgn="base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на работу (для иностранных граждан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 fontAlgn="base">
              <a:lnSpc>
                <a:spcPct val="114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такого Заявителя непогашенной или неснятой судимости за совершение умышленного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преступления.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7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343">
              <a:srgbClr val="D4E5F4"/>
            </a:gs>
            <a:gs pos="50246">
              <a:srgbClr val="CADFF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38688"/>
            <a:ext cx="12192000" cy="60662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подготовки специалистов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6929" y="86582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51" y="6231426"/>
            <a:ext cx="1265163" cy="4529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79483" y="4010678"/>
            <a:ext cx="9833033" cy="1853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 fontAlgn="base">
              <a:lnSpc>
                <a:spcPct val="114000"/>
              </a:lnSpc>
              <a:spcBef>
                <a:spcPts val="60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 разработки и утверждения квалификационных стандартов – определить характеристики квалификаций, необходимые работникам для осуществления трудовых функций, дифференцированная от вида трудовой деятельности</a:t>
            </a:r>
          </a:p>
          <a:p>
            <a:pPr indent="360000" algn="just" fontAlgn="base">
              <a:lnSpc>
                <a:spcPct val="114000"/>
              </a:lnSpc>
              <a:spcBef>
                <a:spcPts val="60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документ, регулирующий квалификационные стандарты – Федеральный закон от 03.07.2016 № 372-ФЗ «О внесении изменений в Градостроительный кодекс Российской Федерации и отдельные законодательные акты Российской Федерации»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001624"/>
              </p:ext>
            </p:extLst>
          </p:nvPr>
        </p:nvGraphicFramePr>
        <p:xfrm>
          <a:off x="1179483" y="868244"/>
          <a:ext cx="9833033" cy="2875892"/>
        </p:xfrm>
        <a:graphic>
          <a:graphicData uri="http://schemas.openxmlformats.org/drawingml/2006/table">
            <a:tbl>
              <a:tblPr/>
              <a:tblGrid>
                <a:gridCol w="4552579"/>
                <a:gridCol w="593125"/>
                <a:gridCol w="4687329"/>
              </a:tblGrid>
              <a:tr h="450954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600" b="1" dirty="0">
                          <a:effectLst/>
                        </a:rPr>
                        <a:t>Профессиональный стандарт</a:t>
                      </a:r>
                    </a:p>
                  </a:txBody>
                  <a:tcPr marL="41872" marR="41872" marT="41872" marB="41872" anchor="ctr">
                    <a:lnL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>
                          <a:effectLst/>
                        </a:rPr>
                        <a:t>&gt;</a:t>
                      </a:r>
                    </a:p>
                  </a:txBody>
                  <a:tcPr marL="41872" marR="41872" marT="41872" marB="41872" anchor="ctr">
                    <a:lnL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>
                          <a:effectLst/>
                        </a:rPr>
                        <a:t>Квалификационный стандарт</a:t>
                      </a:r>
                    </a:p>
                  </a:txBody>
                  <a:tcPr marL="41872" marR="41872" marT="41872" marB="41872" anchor="ctr">
                    <a:lnL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535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>
                          <a:effectLst/>
                        </a:rPr>
                        <a:t>Характеристика квалификации, необходимой работнику для осуществления определенного вида профессиональной деятельности, в том числе выполнения определенной трудовой функции</a:t>
                      </a:r>
                    </a:p>
                  </a:txBody>
                  <a:tcPr marL="41872" marR="41872" marT="41872" marB="41872" anchor="ctr">
                    <a:lnL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>
                          <a:effectLst/>
                        </a:rPr>
                        <a:t>&gt;</a:t>
                      </a:r>
                    </a:p>
                  </a:txBody>
                  <a:tcPr marL="41872" marR="41872" marT="41872" marB="41872" anchor="ctr">
                    <a:lnL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A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>
                          <a:effectLst/>
                        </a:rPr>
                        <a:t>Характеристика квалификации необходимой работнику для осуществлений трудовых функций, дифференцированная от вида трудовой деятельности</a:t>
                      </a:r>
                    </a:p>
                  </a:txBody>
                  <a:tcPr marL="41872" marR="41872" marT="41872" marB="41872" anchor="ctr">
                    <a:lnL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6F6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AEC"/>
                    </a:solidFill>
                  </a:tcPr>
                </a:tc>
              </a:tr>
              <a:tr h="5661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effectLst/>
                        </a:rPr>
                        <a:t>ст. 195.1 ТК РФ</a:t>
                      </a:r>
                    </a:p>
                  </a:txBody>
                  <a:tcPr marL="41872" marR="41872" marT="41872" marB="41872" anchor="ctr">
                    <a:lnL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>
                          <a:effectLst/>
                        </a:rPr>
                        <a:t/>
                      </a:r>
                      <a:br>
                        <a:rPr lang="ru-RU" sz="1600">
                          <a:effectLst/>
                        </a:rPr>
                      </a:br>
                      <a:endParaRPr lang="ru-RU" sz="1600">
                        <a:effectLst/>
                      </a:endParaRPr>
                    </a:p>
                  </a:txBody>
                  <a:tcPr marL="41872" marR="41872" marT="41872" marB="41872" anchor="ctr">
                    <a:lnL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effectLst/>
                        </a:rPr>
                        <a:t>п. 5 ст. 55.5  </a:t>
                      </a:r>
                      <a:r>
                        <a:rPr lang="ru-RU" sz="1600" dirty="0" err="1">
                          <a:effectLst/>
                        </a:rPr>
                        <a:t>ГрК</a:t>
                      </a:r>
                      <a:r>
                        <a:rPr lang="ru-RU" sz="1600" dirty="0">
                          <a:effectLst/>
                        </a:rPr>
                        <a:t> РФ</a:t>
                      </a:r>
                    </a:p>
                  </a:txBody>
                  <a:tcPr marL="41872" marR="41872" marT="41872" marB="41872" anchor="ctr">
                    <a:lnL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07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343">
              <a:srgbClr val="D4E5F4"/>
            </a:gs>
            <a:gs pos="50246">
              <a:srgbClr val="CADFF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418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ценка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специалистов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6929" y="86582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51" y="6231426"/>
            <a:ext cx="1265163" cy="4529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81215" y="631659"/>
            <a:ext cx="10429568" cy="934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4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квалификации специалистов работают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 базе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советов по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профессиональным квалификациям.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4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Подробную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 центрах и советах содержит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Реестр сведений о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проведении независимой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оценки квалификации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5502" y="1605729"/>
            <a:ext cx="10420864" cy="383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ctr" fontAlgn="base">
              <a:lnSpc>
                <a:spcPct val="114000"/>
              </a:lnSpc>
              <a:spcBef>
                <a:spcPts val="60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целями деятельности Центра оценки квалификации являются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3550" y="3828679"/>
            <a:ext cx="10783330" cy="383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ctr" fontAlgn="base">
              <a:lnSpc>
                <a:spcPct val="114000"/>
              </a:lnSpc>
              <a:spcBef>
                <a:spcPts val="60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деятельности Центра в области независимой оценки квалификаций являются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142666573"/>
              </p:ext>
            </p:extLst>
          </p:nvPr>
        </p:nvGraphicFramePr>
        <p:xfrm>
          <a:off x="881215" y="2077739"/>
          <a:ext cx="10429568" cy="166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639327214"/>
              </p:ext>
            </p:extLst>
          </p:nvPr>
        </p:nvGraphicFramePr>
        <p:xfrm>
          <a:off x="881215" y="4345915"/>
          <a:ext cx="10429568" cy="1509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26852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343">
              <a:srgbClr val="D4E5F4"/>
            </a:gs>
            <a:gs pos="50246">
              <a:srgbClr val="CADFF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6820"/>
            <a:ext cx="12192000" cy="7418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независимой оценки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квалификации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6929" y="86582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51" y="6231426"/>
            <a:ext cx="1265163" cy="4529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169" y="1099099"/>
            <a:ext cx="8473662" cy="44460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37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343">
              <a:srgbClr val="D4E5F4"/>
            </a:gs>
            <a:gs pos="50246">
              <a:srgbClr val="CADFF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4187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Где готовить специалистов?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86929" y="86582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8251" y="6231426"/>
            <a:ext cx="1265163" cy="452928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50000" y="1112046"/>
            <a:ext cx="4414348" cy="6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инженер проекта (ГИП)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196996" y="1112046"/>
            <a:ext cx="4414348" cy="6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архитектор проекта (ГАП)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4556" y="1736521"/>
            <a:ext cx="2200320" cy="471206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3305" y="1631990"/>
            <a:ext cx="1563831" cy="481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1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9343">
              <a:srgbClr val="D4E5F4"/>
            </a:gs>
            <a:gs pos="50246">
              <a:srgbClr val="CADFF1"/>
            </a:gs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746775"/>
            <a:ext cx="12192000" cy="18168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6000" b="1" spc="150" dirty="0" smtClean="0">
                <a:ln w="11430"/>
                <a:solidFill>
                  <a:schemeClr val="accent5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spc="150" dirty="0">
              <a:ln w="11430"/>
              <a:solidFill>
                <a:schemeClr val="accent5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983" y="391639"/>
            <a:ext cx="5174032" cy="185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7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7008</TotalTime>
  <Words>658</Words>
  <Application>Microsoft Office PowerPoint</Application>
  <PresentationFormat>Широкоэкранный</PresentationFormat>
  <Paragraphs>87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Calibri</vt:lpstr>
      <vt:lpstr>Calibri Light</vt:lpstr>
      <vt:lpstr>Times New Roman</vt:lpstr>
      <vt:lpstr>TimesNewRomanPSMT</vt:lpstr>
      <vt:lpstr>Wingdings</vt:lpstr>
      <vt:lpstr>Wingdings 2</vt:lpstr>
      <vt:lpstr>HDOfficeLightV0</vt:lpstr>
      <vt:lpstr>Основные требования к специалистам в области инженерных изысканий и архитектурно-строительного проектирования</vt:lpstr>
      <vt:lpstr>Специалисты в области проектно-изыскательских работ</vt:lpstr>
      <vt:lpstr>Национальный реестр специалистов в области инженерных изысканий и архитектурно-строительного проектирования</vt:lpstr>
      <vt:lpstr>Процесс подготовки специалистов</vt:lpstr>
      <vt:lpstr>Оценка квалификации специалистов</vt:lpstr>
      <vt:lpstr>Процедура независимой оценки квалификации</vt:lpstr>
      <vt:lpstr>Где готовить специалистов?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Ввод объекта в эксплуатацию</dc:title>
  <dc:creator>Алина Болотова</dc:creator>
  <cp:lastModifiedBy>Болотова Алина</cp:lastModifiedBy>
  <cp:revision>525</cp:revision>
  <cp:lastPrinted>2018-08-29T10:42:58Z</cp:lastPrinted>
  <dcterms:created xsi:type="dcterms:W3CDTF">2017-07-11T21:07:24Z</dcterms:created>
  <dcterms:modified xsi:type="dcterms:W3CDTF">2018-08-29T10:52:01Z</dcterms:modified>
</cp:coreProperties>
</file>