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85" r:id="rId4"/>
    <p:sldId id="277" r:id="rId5"/>
    <p:sldId id="287" r:id="rId6"/>
    <p:sldId id="288" r:id="rId7"/>
    <p:sldId id="289" r:id="rId8"/>
    <p:sldId id="291" r:id="rId9"/>
    <p:sldId id="290" r:id="rId10"/>
    <p:sldId id="293" r:id="rId11"/>
    <p:sldId id="270" r:id="rId12"/>
    <p:sldId id="267" r:id="rId13"/>
    <p:sldId id="284" r:id="rId14"/>
    <p:sldId id="292" r:id="rId15"/>
    <p:sldId id="25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>
      <p:cViewPr>
        <p:scale>
          <a:sx n="100" d="100"/>
          <a:sy n="100" d="100"/>
        </p:scale>
        <p:origin x="73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7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84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34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99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749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85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4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39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97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95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87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72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32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46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6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8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2F996-4CCB-4DA0-847B-F3985536B519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FC0DDB4-9E4C-4F2B-A89A-FD76512A1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3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4598" y="2648988"/>
            <a:ext cx="8574622" cy="126954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chemeClr val="tx1"/>
                </a:solidFill>
              </a:rPr>
              <a:t>О</a:t>
            </a:r>
            <a:r>
              <a:rPr lang="ru-RU" sz="3000" b="1" dirty="0" smtClean="0">
                <a:solidFill>
                  <a:schemeClr val="tx1"/>
                </a:solidFill>
              </a:rPr>
              <a:t>блицовка навесных фасадных систем из тонкого керамического гранита</a:t>
            </a: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4295" y="4606275"/>
            <a:ext cx="7215227" cy="70781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900" dirty="0" smtClean="0">
                <a:solidFill>
                  <a:schemeClr val="tx1"/>
                </a:solidFill>
              </a:rPr>
              <a:t>I</a:t>
            </a:r>
            <a:r>
              <a:rPr lang="en-US" sz="1900" dirty="0" smtClean="0">
                <a:solidFill>
                  <a:schemeClr val="tx1"/>
                </a:solidFill>
              </a:rPr>
              <a:t>I</a:t>
            </a:r>
            <a:r>
              <a:rPr lang="ru-RU" sz="1900" dirty="0" smtClean="0">
                <a:solidFill>
                  <a:schemeClr val="tx1"/>
                </a:solidFill>
              </a:rPr>
              <a:t> форум </a:t>
            </a:r>
            <a:r>
              <a:rPr lang="ru-RU" sz="1900" dirty="0">
                <a:solidFill>
                  <a:schemeClr val="tx1"/>
                </a:solidFill>
              </a:rPr>
              <a:t>материалов и технологий внешних оболочек зданий</a:t>
            </a:r>
            <a:endParaRPr lang="en-US" sz="1900" dirty="0">
              <a:solidFill>
                <a:schemeClr val="tx1"/>
              </a:solidFill>
            </a:endParaRPr>
          </a:p>
          <a:p>
            <a:pPr algn="ctr"/>
            <a:r>
              <a:rPr lang="ru-RU" sz="1900" dirty="0">
                <a:solidFill>
                  <a:schemeClr val="tx1"/>
                </a:solidFill>
              </a:rPr>
              <a:t>«</a:t>
            </a:r>
            <a:r>
              <a:rPr lang="en-GB" sz="1900" dirty="0">
                <a:solidFill>
                  <a:schemeClr val="tx1"/>
                </a:solidFill>
              </a:rPr>
              <a:t>Building Skin Russia</a:t>
            </a:r>
            <a:r>
              <a:rPr lang="ru-RU" sz="1900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04507" y="497955"/>
            <a:ext cx="54643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err="1" smtClean="0">
                <a:latin typeface="Cambria" panose="02040503050406030204" pitchFamily="18" charset="0"/>
              </a:rPr>
              <a:t>Галямичев</a:t>
            </a:r>
            <a:r>
              <a:rPr lang="ru-RU" sz="1600" b="1" dirty="0" smtClean="0">
                <a:latin typeface="Cambria" panose="02040503050406030204" pitchFamily="18" charset="0"/>
              </a:rPr>
              <a:t> Александр Викторович</a:t>
            </a:r>
            <a:endParaRPr lang="en-US" sz="1600" b="1" dirty="0" smtClean="0">
              <a:latin typeface="Cambria" panose="020405030504060302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dirty="0">
                <a:latin typeface="Calibri" panose="020F0502020204030204" pitchFamily="34" charset="0"/>
              </a:rPr>
              <a:t>с</a:t>
            </a:r>
            <a:r>
              <a:rPr lang="ru-RU" sz="1600" dirty="0" smtClean="0">
                <a:latin typeface="Calibri" panose="020F0502020204030204" pitchFamily="34" charset="0"/>
              </a:rPr>
              <a:t>тарший преподаватель кафедры строительной механики и строительных конструкций ФГАОУ «</a:t>
            </a:r>
            <a:r>
              <a:rPr lang="ru-RU" sz="1600" dirty="0" err="1" smtClean="0">
                <a:latin typeface="Calibri" panose="020F0502020204030204" pitchFamily="34" charset="0"/>
              </a:rPr>
              <a:t>СПбПУ</a:t>
            </a:r>
            <a:r>
              <a:rPr lang="ru-RU" sz="1600" dirty="0" smtClean="0">
                <a:latin typeface="Calibri" panose="020F0502020204030204" pitchFamily="34" charset="0"/>
              </a:rPr>
              <a:t>»;</a:t>
            </a:r>
          </a:p>
          <a:p>
            <a:pPr algn="ctr">
              <a:spcAft>
                <a:spcPts val="600"/>
              </a:spcAft>
            </a:pPr>
            <a:r>
              <a:rPr lang="ru-RU" sz="1600" dirty="0">
                <a:latin typeface="Calibri" panose="020F0502020204030204" pitchFamily="34" charset="0"/>
              </a:rPr>
              <a:t>р</a:t>
            </a:r>
            <a:r>
              <a:rPr lang="ru-RU" sz="1600" dirty="0" smtClean="0">
                <a:latin typeface="Calibri" panose="020F0502020204030204" pitchFamily="34" charset="0"/>
              </a:rPr>
              <a:t>уководитель расчётно-аналитического центра </a:t>
            </a:r>
            <a:r>
              <a:rPr lang="ru-RU" altLang="ru-RU" sz="1600" dirty="0">
                <a:latin typeface="Calibri" panose="020F0502020204030204" pitchFamily="34" charset="0"/>
              </a:rPr>
              <a:t>НИУПЦ «Межрегиональный Институт </a:t>
            </a:r>
            <a:r>
              <a:rPr lang="ru-RU" altLang="ru-RU" sz="1600" dirty="0" smtClean="0">
                <a:latin typeface="Calibri" panose="020F0502020204030204" pitchFamily="34" charset="0"/>
              </a:rPr>
              <a:t>Окна»</a:t>
            </a: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18651" y="5865011"/>
            <a:ext cx="7215227" cy="404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800" dirty="0" smtClean="0">
                <a:latin typeface="+mj-lt"/>
              </a:rPr>
              <a:t>Москва 2018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51" y="516774"/>
            <a:ext cx="2082622" cy="6750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8377" b="-5781"/>
          <a:stretch/>
        </p:blipFill>
        <p:spPr bwMode="auto">
          <a:xfrm>
            <a:off x="1725675" y="1207549"/>
            <a:ext cx="1268573" cy="835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45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0" y="286160"/>
            <a:ext cx="9104097" cy="590493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Учёт нагрузок, действующих на НФС в районе первого этажа и местах массового скопления людей. </a:t>
            </a:r>
            <a:endParaRPr lang="ru-RU" sz="2800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7969718" y="39704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26" r="3730" b="1292"/>
          <a:stretch/>
        </p:blipFill>
        <p:spPr>
          <a:xfrm>
            <a:off x="5385613" y="4062308"/>
            <a:ext cx="3714750" cy="2477664"/>
          </a:xfrm>
          <a:prstGeom prst="rect">
            <a:avLst/>
          </a:prstGeom>
        </p:spPr>
      </p:pic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72" y="1288668"/>
            <a:ext cx="4022725" cy="26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04" y="3197367"/>
            <a:ext cx="3385481" cy="32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4277" y="1260855"/>
            <a:ext cx="49913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500" b="1" dirty="0" smtClean="0">
                <a:solidFill>
                  <a:srgbClr val="2D2D2D"/>
                </a:solidFill>
                <a:latin typeface="+mj-lt"/>
              </a:rPr>
              <a:t>Тест по ГОСТ EN 12600-2015 «Стекло и изделия из него. Метод испытания на стойкость к удару двойной шиной»</a:t>
            </a:r>
            <a:endParaRPr lang="ru-RU" sz="1500" b="1" i="0" dirty="0">
              <a:solidFill>
                <a:srgbClr val="2D2D2D"/>
              </a:solidFill>
              <a:effectLst/>
              <a:latin typeface="+mj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4277" y="2137507"/>
            <a:ext cx="49913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500" dirty="0" smtClean="0">
                <a:solidFill>
                  <a:srgbClr val="2D2D2D"/>
                </a:solidFill>
                <a:latin typeface="+mj-lt"/>
              </a:rPr>
              <a:t>Численное моделирование ударного воздействия на фасадные конструкции, выполняемое специалистами НИУПЦ «Межрегиональный институт окна»</a:t>
            </a:r>
            <a:endParaRPr lang="ru-RU" sz="1500" i="0" dirty="0">
              <a:solidFill>
                <a:srgbClr val="2D2D2D"/>
              </a:solidFill>
              <a:effectLst/>
              <a:latin typeface="+mj-lt"/>
            </a:endParaRPr>
          </a:p>
        </p:txBody>
      </p:sp>
      <p:pic>
        <p:nvPicPr>
          <p:cNvPr id="28" name="Рисунок 2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8377" b="-5781"/>
          <a:stretch/>
        </p:blipFill>
        <p:spPr bwMode="auto">
          <a:xfrm>
            <a:off x="10420350" y="286159"/>
            <a:ext cx="1346423" cy="885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47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974" y="303610"/>
            <a:ext cx="9202783" cy="975624"/>
          </a:xfrm>
        </p:spPr>
        <p:txBody>
          <a:bodyPr>
            <a:noAutofit/>
          </a:bodyPr>
          <a:lstStyle/>
          <a:p>
            <a:r>
              <a:rPr lang="ru-RU" sz="2500" dirty="0" smtClean="0"/>
              <a:t>Испытания </a:t>
            </a:r>
            <a:r>
              <a:rPr lang="ru-RU" sz="2500" dirty="0" smtClean="0"/>
              <a:t>в лаборатории </a:t>
            </a:r>
            <a:r>
              <a:rPr lang="ru-RU" sz="2500" dirty="0" smtClean="0"/>
              <a:t>Санкт-Петербургского </a:t>
            </a:r>
            <a:r>
              <a:rPr lang="ru-RU" sz="2500" dirty="0" smtClean="0"/>
              <a:t>Политехнического Университета Петра Великого</a:t>
            </a:r>
            <a:endParaRPr lang="ru-RU" sz="2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6567" y="2153155"/>
            <a:ext cx="4833703" cy="3222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" b="6879"/>
          <a:stretch/>
        </p:blipFill>
        <p:spPr>
          <a:xfrm>
            <a:off x="3551314" y="3794963"/>
            <a:ext cx="4626945" cy="28684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296975" y="6257778"/>
            <a:ext cx="3632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Схема, загруженная равномерно распределённой нагрузкой</a:t>
            </a:r>
            <a:endParaRPr lang="ru-RU" sz="1400" dirty="0">
              <a:latin typeface="+mj-lt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4863365" y="2594269"/>
            <a:ext cx="88552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929349" y="5643260"/>
            <a:ext cx="26219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Прогибомер часового типа</a:t>
            </a:r>
            <a:endParaRPr lang="ru-RU" sz="1400" dirty="0">
              <a:latin typeface="+mj-lt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2834204" y="5951037"/>
            <a:ext cx="679587" cy="16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4" y="1655732"/>
            <a:ext cx="4458278" cy="33437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94252" y="2004850"/>
            <a:ext cx="3632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Разрушение кассеты под воздействием равномерно распределённой нагрузки</a:t>
            </a:r>
            <a:endParaRPr lang="ru-RU" sz="1400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3439" y="285554"/>
            <a:ext cx="2082622" cy="6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497" y="396016"/>
            <a:ext cx="10018713" cy="562156"/>
          </a:xfrm>
        </p:spPr>
        <p:txBody>
          <a:bodyPr>
            <a:normAutofit/>
          </a:bodyPr>
          <a:lstStyle/>
          <a:p>
            <a:r>
              <a:rPr lang="ru-RU" sz="2500" dirty="0" smtClean="0"/>
              <a:t>Статический </a:t>
            </a:r>
            <a:r>
              <a:rPr lang="ru-RU" sz="2500" dirty="0" smtClean="0"/>
              <a:t>расчёт облицовки</a:t>
            </a:r>
            <a:endParaRPr lang="ru-RU" sz="2500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7969718" y="39704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36363" y="1354187"/>
            <a:ext cx="552026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/>
              <a:t>Расчёт ведётся при помощи программных комплексов на основе метода конечных элементов </a:t>
            </a:r>
            <a:r>
              <a:rPr lang="en-US" sz="1500" dirty="0" smtClean="0"/>
              <a:t>(</a:t>
            </a:r>
            <a:r>
              <a:rPr lang="en-US" sz="1500" dirty="0" err="1" smtClean="0"/>
              <a:t>Mepla</a:t>
            </a:r>
            <a:r>
              <a:rPr lang="en-US" sz="1500" dirty="0" smtClean="0"/>
              <a:t>, SCAD)</a:t>
            </a:r>
            <a:r>
              <a:rPr lang="ru-RU" sz="1500" dirty="0" smtClean="0"/>
              <a:t> на основе закономерностей, выявленных в ходе экспериментального исследования</a:t>
            </a:r>
            <a:r>
              <a:rPr lang="ru-RU" sz="1500" dirty="0" smtClean="0"/>
              <a:t>.</a:t>
            </a:r>
          </a:p>
          <a:p>
            <a:pPr algn="ctr"/>
            <a:endParaRPr lang="ru-RU" sz="1500" dirty="0" smtClean="0"/>
          </a:p>
          <a:p>
            <a:pPr algn="ctr"/>
            <a:r>
              <a:rPr lang="ru-RU" sz="1500" dirty="0" smtClean="0"/>
              <a:t>Определяющей </a:t>
            </a:r>
            <a:r>
              <a:rPr lang="ru-RU" sz="1500" dirty="0" smtClean="0"/>
              <a:t>для конструкции облицовки </a:t>
            </a:r>
            <a:r>
              <a:rPr lang="ru-RU" sz="1500" dirty="0" smtClean="0"/>
              <a:t>является           </a:t>
            </a:r>
            <a:r>
              <a:rPr lang="en-US" sz="1500" b="1" dirty="0" smtClean="0"/>
              <a:t>II</a:t>
            </a:r>
            <a:r>
              <a:rPr lang="ru-RU" sz="1500" b="1" dirty="0" smtClean="0"/>
              <a:t> группа</a:t>
            </a:r>
            <a:r>
              <a:rPr lang="en-US" sz="1500" b="1" dirty="0" smtClean="0"/>
              <a:t> </a:t>
            </a:r>
            <a:r>
              <a:rPr lang="ru-RU" sz="1500" b="1" dirty="0" smtClean="0"/>
              <a:t>предельных состояний (по прогибу):</a:t>
            </a:r>
            <a:endParaRPr lang="ru-RU" sz="1500" b="1" dirty="0" smtClean="0"/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6521228" y="3602508"/>
            <a:ext cx="4715297" cy="280103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535577" y="574060"/>
            <a:ext cx="4715297" cy="273770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78581" y="3458362"/>
            <a:ext cx="5139924" cy="294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021" y="391240"/>
            <a:ext cx="9104097" cy="590493"/>
          </a:xfrm>
        </p:spPr>
        <p:txBody>
          <a:bodyPr>
            <a:normAutofit/>
          </a:bodyPr>
          <a:lstStyle/>
          <a:p>
            <a:r>
              <a:rPr lang="ru-RU" sz="2500" dirty="0" smtClean="0"/>
              <a:t>Требования к к</a:t>
            </a:r>
            <a:r>
              <a:rPr lang="ru-RU" sz="2500" dirty="0" smtClean="0"/>
              <a:t>леевому креплению облицовки</a:t>
            </a:r>
            <a:endParaRPr lang="ru-RU" sz="2500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7969718" y="39704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56" y="981733"/>
            <a:ext cx="9310262" cy="2745857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374907" y="3727590"/>
            <a:ext cx="9006160" cy="1646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ru-RU" sz="1500" dirty="0" smtClean="0"/>
              <a:t>	Перед выполнением проекта необходимо выполнить:</a:t>
            </a:r>
            <a:endParaRPr lang="ru-RU" sz="1500" dirty="0"/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Тесты на адгезию для каждой разновидности материала облицовки и каркаса, крепление которых планируется с помощью клеевых систем (адгезионное разрушение не допускается).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Статический расчёт клеевых швов для различных условий приложения нагрузки, в том числе с учётом</a:t>
            </a:r>
            <a:r>
              <a:rPr lang="en-US" sz="1500" dirty="0" smtClean="0"/>
              <a:t> </a:t>
            </a:r>
            <a:r>
              <a:rPr lang="ru-RU" sz="1500" dirty="0" smtClean="0"/>
              <a:t>типа закрепления, ветровой, гололёдной нагрузки и т.п.</a:t>
            </a:r>
            <a:endParaRPr lang="ru-RU" sz="1500" dirty="0"/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Температурное моделирование для назначения корректных расчётных температур облицовки и каркаса навесной фасадной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5741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" name="Rectangle 57"/>
          <p:cNvSpPr>
            <a:spLocks noChangeArrowheads="1"/>
          </p:cNvSpPr>
          <p:nvPr/>
        </p:nvSpPr>
        <p:spPr bwMode="auto">
          <a:xfrm>
            <a:off x="7969718" y="39704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706" y="3873838"/>
            <a:ext cx="3087910" cy="2315931"/>
          </a:xfrm>
          <a:prstGeom prst="rect">
            <a:avLst/>
          </a:prstGeom>
        </p:spPr>
      </p:pic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611723" y="841216"/>
            <a:ext cx="6149339" cy="2446965"/>
            <a:chOff x="836955" y="533310"/>
            <a:chExt cx="6140201" cy="2446556"/>
          </a:xfrm>
        </p:grpSpPr>
        <p:sp>
          <p:nvSpPr>
            <p:cNvPr id="15" name="Isosceles Triangle 9"/>
            <p:cNvSpPr/>
            <p:nvPr/>
          </p:nvSpPr>
          <p:spPr>
            <a:xfrm>
              <a:off x="836955" y="1447555"/>
              <a:ext cx="1521735" cy="457123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Isosceles Triangle 10"/>
            <p:cNvSpPr/>
            <p:nvPr/>
          </p:nvSpPr>
          <p:spPr>
            <a:xfrm>
              <a:off x="4879063" y="1447555"/>
              <a:ext cx="1521736" cy="457123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7" name="Rectangle 11"/>
            <p:cNvSpPr/>
            <p:nvPr/>
          </p:nvSpPr>
          <p:spPr>
            <a:xfrm>
              <a:off x="1597821" y="1447555"/>
              <a:ext cx="4042111" cy="45712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2663036" y="533310"/>
              <a:ext cx="2655112" cy="323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dirty="0"/>
                <a:t>e = </a:t>
              </a:r>
              <a:r>
                <a:rPr lang="ru-RU" sz="1500" dirty="0" smtClean="0"/>
                <a:t>толщина герметика</a:t>
              </a:r>
              <a:endParaRPr lang="en-US" sz="1500" dirty="0"/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2259777" y="2425961"/>
              <a:ext cx="4717379" cy="55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00" dirty="0"/>
                <a:t>f = </a:t>
              </a:r>
              <a:r>
                <a:rPr lang="ru-RU" sz="1500" dirty="0" smtClean="0"/>
                <a:t>деформации, возникающие из-за разницы коэффициентов линейного расширения</a:t>
              </a:r>
              <a:endParaRPr lang="en-US" sz="1500" dirty="0"/>
            </a:p>
          </p:txBody>
        </p:sp>
        <p:sp>
          <p:nvSpPr>
            <p:cNvPr id="13" name="Rectangle 7"/>
            <p:cNvSpPr/>
            <p:nvPr/>
          </p:nvSpPr>
          <p:spPr>
            <a:xfrm>
              <a:off x="836955" y="1904678"/>
              <a:ext cx="5563845" cy="457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4" name="Rectangle 8"/>
            <p:cNvSpPr/>
            <p:nvPr/>
          </p:nvSpPr>
          <p:spPr>
            <a:xfrm>
              <a:off x="1597822" y="1142807"/>
              <a:ext cx="4042110" cy="30474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cxnSp>
          <p:nvCxnSpPr>
            <p:cNvPr id="19" name="Straight Arrow Connector 13"/>
            <p:cNvCxnSpPr>
              <a:stCxn id="17" idx="1"/>
            </p:cNvCxnSpPr>
            <p:nvPr/>
          </p:nvCxnSpPr>
          <p:spPr>
            <a:xfrm flipV="1">
              <a:off x="1597821" y="892127"/>
              <a:ext cx="978647" cy="7839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16"/>
            <p:cNvCxnSpPr/>
            <p:nvPr/>
          </p:nvCxnSpPr>
          <p:spPr>
            <a:xfrm>
              <a:off x="1240214" y="1904676"/>
              <a:ext cx="966302" cy="7618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324246" y="250723"/>
            <a:ext cx="9104097" cy="590493"/>
          </a:xfrm>
        </p:spPr>
        <p:txBody>
          <a:bodyPr>
            <a:normAutofit/>
          </a:bodyPr>
          <a:lstStyle/>
          <a:p>
            <a:r>
              <a:rPr lang="ru-RU" sz="2500" dirty="0" smtClean="0"/>
              <a:t>Требования к к</a:t>
            </a:r>
            <a:r>
              <a:rPr lang="ru-RU" sz="2500" dirty="0" smtClean="0"/>
              <a:t>леевому креплению облицовки</a:t>
            </a:r>
            <a:endParaRPr lang="ru-RU" sz="2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/>
          <a:stretch/>
        </p:blipFill>
        <p:spPr>
          <a:xfrm>
            <a:off x="6831096" y="841216"/>
            <a:ext cx="4316510" cy="2133595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373721" y="1755614"/>
            <a:ext cx="0" cy="4571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15" idx="2"/>
          </p:cNvCxnSpPr>
          <p:nvPr/>
        </p:nvCxnSpPr>
        <p:spPr>
          <a:xfrm flipH="1">
            <a:off x="611723" y="2212811"/>
            <a:ext cx="761998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609969"/>
              </p:ext>
            </p:extLst>
          </p:nvPr>
        </p:nvGraphicFramePr>
        <p:xfrm>
          <a:off x="3613484" y="3487848"/>
          <a:ext cx="7931136" cy="31595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484"/>
                <a:gridCol w="492579"/>
                <a:gridCol w="1010716"/>
                <a:gridCol w="1010716"/>
                <a:gridCol w="1010716"/>
                <a:gridCol w="1442884"/>
                <a:gridCol w="657666"/>
                <a:gridCol w="733425"/>
                <a:gridCol w="742950"/>
              </a:tblGrid>
              <a:tr h="1527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Тип образца</a:t>
                      </a:r>
                      <a:endParaRPr lang="ru-RU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№ п/п</a:t>
                      </a:r>
                      <a:endParaRPr lang="ru-RU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Параметры шва, мм </a:t>
                      </a:r>
                      <a:endParaRPr lang="ru-RU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Разрушающая </a:t>
                      </a:r>
                      <a:r>
                        <a:rPr lang="ru-RU" sz="900" u="none" strike="noStrike" dirty="0" smtClean="0">
                          <a:effectLst/>
                        </a:rPr>
                        <a:t>нагрузка, кгс</a:t>
                      </a:r>
                      <a:endParaRPr lang="ru-RU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Ср. значение, Н</a:t>
                      </a:r>
                      <a:endParaRPr lang="ru-RU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Площадь, </a:t>
                      </a:r>
                      <a:r>
                        <a:rPr lang="ru-RU" sz="900" u="none" strike="noStrike" dirty="0">
                          <a:effectLst/>
                        </a:rPr>
                        <a:t>мм²</a:t>
                      </a:r>
                      <a:endParaRPr lang="ru-RU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 smtClean="0">
                          <a:effectLst/>
                        </a:rPr>
                        <a:t>НапряжениеН</a:t>
                      </a:r>
                      <a:r>
                        <a:rPr lang="ru-RU" sz="900" u="none" strike="noStrike" dirty="0" smtClean="0">
                          <a:effectLst/>
                        </a:rPr>
                        <a:t>/мм²</a:t>
                      </a:r>
                      <a:endParaRPr lang="ru-RU" sz="9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</a:tr>
              <a:tr h="292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А (длина)</a:t>
                      </a:r>
                      <a:endParaRPr lang="ru-RU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В (ширина)</a:t>
                      </a:r>
                      <a:endParaRPr lang="ru-RU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 (толщина)</a:t>
                      </a:r>
                      <a:endParaRPr lang="ru-RU" sz="9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4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Клеевая система, тонкий керамический гранит </a:t>
                      </a:r>
                      <a:r>
                        <a:rPr lang="ru-RU" sz="900" u="none" strike="noStrike" dirty="0">
                          <a:effectLst/>
                        </a:rPr>
                        <a:t>без армирования, профиль окрашен </a:t>
                      </a:r>
                      <a:r>
                        <a:rPr lang="ru-RU" sz="1200" u="none" strike="noStrike" dirty="0">
                          <a:effectLst/>
                        </a:rPr>
                        <a:t>(В)</a:t>
                      </a:r>
                      <a:endParaRPr lang="ru-RU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95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168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1465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1520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0,964</a:t>
                      </a:r>
                      <a:endParaRPr lang="ru-RU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</a:tr>
              <a:tr h="447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94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120</a:t>
                      </a:r>
                      <a:endParaRPr lang="ru-RU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8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91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160</a:t>
                      </a:r>
                      <a:endParaRPr lang="ru-RU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Клеевая система, тонкий керамический гранит </a:t>
                      </a:r>
                      <a:r>
                        <a:rPr lang="ru-RU" sz="900" u="none" strike="noStrike" dirty="0">
                          <a:effectLst/>
                        </a:rPr>
                        <a:t>с армированием, профиль не окрашен </a:t>
                      </a:r>
                      <a:r>
                        <a:rPr lang="ru-RU" sz="1200" u="none" strike="noStrike" dirty="0">
                          <a:effectLst/>
                        </a:rPr>
                        <a:t>(С)</a:t>
                      </a:r>
                      <a:endParaRPr lang="ru-RU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1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120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1046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1600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0,654</a:t>
                      </a:r>
                      <a:endParaRPr lang="ru-RU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</a:tr>
              <a:tr h="466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95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128</a:t>
                      </a:r>
                      <a:endParaRPr lang="ru-RU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7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3</a:t>
                      </a:r>
                      <a:endParaRPr lang="ru-R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16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72</a:t>
                      </a:r>
                      <a:endParaRPr lang="ru-RU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68" marR="6968" marT="6968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13"/>
          <p:cNvSpPr txBox="1"/>
          <p:nvPr/>
        </p:nvSpPr>
        <p:spPr bwMode="auto">
          <a:xfrm>
            <a:off x="7319267" y="2965016"/>
            <a:ext cx="29972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 smtClean="0"/>
              <a:t>Температурное моделирование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543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83596" y="1739591"/>
            <a:ext cx="7766936" cy="5964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088" y="2619718"/>
            <a:ext cx="954890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Галямичев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Викторович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преподаватель кафедры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ФГАОУ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СПбПУ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расчётно-аналитического центра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НИУПЦ «МИО»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телефон: 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+ 7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(911)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811-07-19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galyamichev@yandex.ru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45" y="361322"/>
            <a:ext cx="8961268" cy="1086478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Требования к облицовке навесных фасадных систем. Порядок </a:t>
            </a:r>
            <a:r>
              <a:rPr lang="ru-RU" sz="3000" dirty="0" smtClean="0"/>
              <a:t>проектирования.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345" y="1684867"/>
            <a:ext cx="9521440" cy="4826000"/>
          </a:xfrm>
        </p:spPr>
        <p:txBody>
          <a:bodyPr>
            <a:normAutofit fontScale="85000" lnSpcReduction="20000"/>
          </a:bodyPr>
          <a:lstStyle/>
          <a:p>
            <a:pPr marL="457200" lvl="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Облицовка должна удовлетворять требованиям первой группы предельных состояний (прочность, устойчивость).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dirty="0"/>
              <a:t>Облицовка должна удовлетворять требованиям </a:t>
            </a:r>
            <a:r>
              <a:rPr lang="ru-RU" dirty="0" smtClean="0"/>
              <a:t>второй </a:t>
            </a:r>
            <a:r>
              <a:rPr lang="ru-RU" dirty="0"/>
              <a:t>группы предельных состояний </a:t>
            </a:r>
            <a:r>
              <a:rPr lang="ru-RU" dirty="0" smtClean="0"/>
              <a:t>(прогиб</a:t>
            </a:r>
            <a:r>
              <a:rPr lang="ru-RU" dirty="0" smtClean="0"/>
              <a:t>), согласно </a:t>
            </a:r>
            <a:r>
              <a:rPr lang="ru-RU" dirty="0"/>
              <a:t>п. 15.2.3 </a:t>
            </a:r>
            <a:r>
              <a:rPr lang="ru-RU" dirty="0" smtClean="0"/>
              <a:t>СП </a:t>
            </a:r>
            <a:r>
              <a:rPr lang="ru-RU" dirty="0"/>
              <a:t>20.13330.2016 «Нагрузки и воздействия</a:t>
            </a:r>
            <a:r>
              <a:rPr lang="ru-RU" dirty="0" smtClean="0"/>
              <a:t>»:                                                                                      </a:t>
            </a:r>
            <a:r>
              <a:rPr lang="ru-RU" i="1" dirty="0" smtClean="0"/>
              <a:t>«</a:t>
            </a:r>
            <a:r>
              <a:rPr lang="ru-RU" i="1" dirty="0"/>
              <a:t>Для элементов конструкций зданий и сооружений, предельные прогибы и перемещения которых не оговорены настоящим и другими нормативными документами, вертикальные и горизонтальные прогибы и перемещения от постоянных, длительных и кратковременных нагрузок не должны превышать </a:t>
            </a:r>
            <a:r>
              <a:rPr lang="ru-RU" b="1" i="1" dirty="0"/>
              <a:t>1/150 пролета или 1/75 вылета консоли</a:t>
            </a:r>
            <a:r>
              <a:rPr lang="ru-RU" i="1" dirty="0" smtClean="0"/>
              <a:t>».</a:t>
            </a:r>
            <a:endParaRPr lang="ru-RU" i="1" dirty="0"/>
          </a:p>
          <a:p>
            <a:pPr marL="457200" lvl="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Каркас и комплектующие элементы системы должны удовлетворять требованиям </a:t>
            </a:r>
            <a:r>
              <a:rPr lang="en-US" dirty="0" smtClean="0"/>
              <a:t>I </a:t>
            </a:r>
            <a:r>
              <a:rPr lang="ru-RU" dirty="0" smtClean="0"/>
              <a:t>и </a:t>
            </a:r>
            <a:r>
              <a:rPr lang="en-US" dirty="0" smtClean="0"/>
              <a:t>II </a:t>
            </a:r>
            <a:r>
              <a:rPr lang="ru-RU" dirty="0" smtClean="0"/>
              <a:t>группы</a:t>
            </a:r>
            <a:r>
              <a:rPr lang="en-US" dirty="0" smtClean="0"/>
              <a:t> </a:t>
            </a:r>
            <a:r>
              <a:rPr lang="ru-RU" dirty="0" smtClean="0"/>
              <a:t>ПС.</a:t>
            </a:r>
          </a:p>
          <a:p>
            <a:pPr marL="457200" lvl="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Конструктивное решение должно быть обоснованным и исходить из экономической целесообразности.</a:t>
            </a:r>
          </a:p>
          <a:p>
            <a:pPr marL="457200" lvl="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Монтаж и обслуживание облицовки должны быть технологичными.</a:t>
            </a:r>
          </a:p>
          <a:p>
            <a:pPr marL="457200" lvl="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dirty="0" smtClean="0"/>
              <a:t>Фасадные конструкции должны </a:t>
            </a:r>
            <a:r>
              <a:rPr lang="ru-RU" dirty="0" smtClean="0"/>
              <a:t>отвечать пожарным, экологическим, коррозионным и другим требованиям, установленным законодательством РФ.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921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345" y="361322"/>
            <a:ext cx="8961268" cy="1086478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Требования к облицовке навесных фасадных систем. Порядок </a:t>
            </a:r>
            <a:r>
              <a:rPr lang="ru-RU" sz="3000" dirty="0" smtClean="0"/>
              <a:t>проектирования.</a:t>
            </a:r>
            <a:endParaRPr lang="ru-RU" sz="30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46345" y="1739555"/>
            <a:ext cx="9222588" cy="3880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Разработка конструктивной </a:t>
            </a:r>
            <a:r>
              <a:rPr lang="ru-RU" sz="1500" dirty="0" smtClean="0"/>
              <a:t>схемы.</a:t>
            </a:r>
            <a:endParaRPr lang="ru-RU" sz="1500" dirty="0" smtClean="0"/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Инженерное или экспериментально идеализированное представление конструктивного решения в виде расчётной </a:t>
            </a:r>
            <a:r>
              <a:rPr lang="ru-RU" sz="1500" dirty="0" smtClean="0"/>
              <a:t>схемы.</a:t>
            </a:r>
            <a:endParaRPr lang="ru-RU" sz="1500" dirty="0" smtClean="0"/>
          </a:p>
          <a:p>
            <a:pPr marL="457200" indent="-457200">
              <a:lnSpc>
                <a:spcPct val="16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Сбор нагрузок от собственного веса каркаса и комплектующих, облицовки, ветровых, снеговых, гололёдных и температурных воздействий.</a:t>
            </a:r>
          </a:p>
          <a:p>
            <a:pPr marL="457200" indent="-457200">
              <a:lnSpc>
                <a:spcPct val="1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Статический расчёт фасадной конструкции, определение напряжений и усилий в элементах системы.</a:t>
            </a:r>
          </a:p>
          <a:p>
            <a:pPr marL="457200" indent="-457200">
              <a:lnSpc>
                <a:spcPct val="16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Подбор сечений элементов по первому (по прочности, устойчивости) и второму (по деформациям) предельным </a:t>
            </a:r>
            <a:r>
              <a:rPr lang="ru-RU" sz="1500" dirty="0" smtClean="0"/>
              <a:t>состояниям.</a:t>
            </a:r>
            <a:endParaRPr lang="ru-RU" sz="1500" dirty="0" smtClean="0"/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Конструирование узлов, уточнение принятых в п.4 </a:t>
            </a:r>
            <a:r>
              <a:rPr lang="ru-RU" sz="1500" dirty="0" smtClean="0"/>
              <a:t>сечений.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9421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46345" y="196912"/>
            <a:ext cx="8961268" cy="881946"/>
          </a:xfrm>
        </p:spPr>
        <p:txBody>
          <a:bodyPr>
            <a:noAutofit/>
          </a:bodyPr>
          <a:lstStyle/>
          <a:p>
            <a:r>
              <a:rPr lang="ru-RU" sz="2500" dirty="0" smtClean="0"/>
              <a:t>Особенности проектирования облицовки навесных фасадных систем из тонкого керамического </a:t>
            </a:r>
            <a:r>
              <a:rPr lang="ru-RU" sz="2500" dirty="0" smtClean="0"/>
              <a:t>гранита</a:t>
            </a:r>
            <a:r>
              <a:rPr lang="en-US" sz="2500" dirty="0" smtClean="0"/>
              <a:t>.</a:t>
            </a:r>
            <a:br>
              <a:rPr lang="en-US" sz="2500" dirty="0" smtClean="0"/>
            </a:br>
            <a:endParaRPr lang="ru-RU" sz="2500" b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159300"/>
              </p:ext>
            </p:extLst>
          </p:nvPr>
        </p:nvGraphicFramePr>
        <p:xfrm>
          <a:off x="446345" y="1673763"/>
          <a:ext cx="8973933" cy="317499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3294"/>
                <a:gridCol w="4037019"/>
                <a:gridCol w="962954"/>
                <a:gridCol w="753534"/>
                <a:gridCol w="956733"/>
                <a:gridCol w="965200"/>
                <a:gridCol w="965199"/>
              </a:tblGrid>
              <a:tr h="6998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noProof="0" dirty="0">
                          <a:effectLst/>
                          <a:latin typeface="+mj-lt"/>
                        </a:rPr>
                        <a:t>№</a:t>
                      </a:r>
                      <a:endParaRPr lang="ru-RU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200" b="0" u="none" strike="noStrike" noProof="0" dirty="0" smtClean="0">
                          <a:effectLst/>
                          <a:latin typeface="+mj-lt"/>
                        </a:rPr>
                        <a:t>Технические свойства</a:t>
                      </a:r>
                      <a:endParaRPr lang="ru-RU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noProof="0" dirty="0">
                          <a:effectLst/>
                          <a:latin typeface="+mj-lt"/>
                        </a:rPr>
                        <a:t>Метод испытания</a:t>
                      </a:r>
                      <a:endParaRPr lang="ru-RU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noProof="0" dirty="0" err="1" smtClean="0">
                          <a:effectLst/>
                          <a:latin typeface="+mj-lt"/>
                        </a:rPr>
                        <a:t>Ед.изм</a:t>
                      </a:r>
                      <a:r>
                        <a:rPr lang="ru-RU" sz="1200" b="0" u="none" strike="noStrike" noProof="0" dirty="0" smtClean="0">
                          <a:effectLst/>
                          <a:latin typeface="+mj-lt"/>
                        </a:rPr>
                        <a:t>.</a:t>
                      </a:r>
                      <a:endParaRPr lang="ru-RU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noProof="0" dirty="0" smtClean="0">
                          <a:effectLst/>
                          <a:latin typeface="+mj-lt"/>
                        </a:rPr>
                        <a:t>LAM 3+</a:t>
                      </a:r>
                      <a:endParaRPr lang="ru-RU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noProof="0" dirty="0" smtClean="0">
                          <a:effectLst/>
                          <a:latin typeface="+mj-lt"/>
                        </a:rPr>
                        <a:t>LAM 5</a:t>
                      </a:r>
                      <a:endParaRPr lang="ru-RU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1" u="none" strike="noStrike" noProof="0" dirty="0" smtClean="0">
                          <a:effectLst/>
                          <a:latin typeface="+mj-lt"/>
                        </a:rPr>
                        <a:t>Стекло </a:t>
                      </a:r>
                    </a:p>
                    <a:p>
                      <a:pPr algn="ctr" fontAlgn="ctr"/>
                      <a:r>
                        <a:rPr lang="ru-RU" sz="1200" b="0" i="1" u="none" strike="noStrike" noProof="0" dirty="0" err="1" smtClean="0">
                          <a:effectLst/>
                          <a:latin typeface="+mj-lt"/>
                        </a:rPr>
                        <a:t>зак</a:t>
                      </a:r>
                      <a:r>
                        <a:rPr lang="ru-RU" sz="1200" b="0" i="1" u="none" strike="noStrike" noProof="0" dirty="0" smtClean="0">
                          <a:effectLst/>
                          <a:latin typeface="+mj-lt"/>
                        </a:rPr>
                        <a:t>. 5 мм</a:t>
                      </a:r>
                      <a:endParaRPr lang="ru-RU" sz="1200" b="0" i="1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1988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1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85725" algn="l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Собственный вес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 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кг/м2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8,2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14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 noProof="0" dirty="0" smtClean="0">
                          <a:effectLst/>
                          <a:latin typeface="+mj-lt"/>
                        </a:rPr>
                        <a:t>12,5</a:t>
                      </a:r>
                      <a:endParaRPr lang="ru-RU" sz="1050" b="0" i="1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566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2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85725" algn="l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Водопоглощение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ISO 10545-3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%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Ср</a:t>
                      </a:r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. знач</a:t>
                      </a:r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. </a:t>
                      </a:r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0,1</a:t>
                      </a:r>
                    </a:p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(&lt;</a:t>
                      </a:r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0,3)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Ср</a:t>
                      </a:r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. знач</a:t>
                      </a:r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. </a:t>
                      </a:r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0,1</a:t>
                      </a:r>
                    </a:p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(&lt;</a:t>
                      </a:r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0,3)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 noProof="0" dirty="0" smtClean="0">
                          <a:effectLst/>
                          <a:latin typeface="+mj-lt"/>
                        </a:rPr>
                        <a:t>0,1</a:t>
                      </a:r>
                      <a:endParaRPr lang="ru-RU" sz="1050" b="0" i="1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77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3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85725" algn="l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Размеры плиты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м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3 х 1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3 х 1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 noProof="0" dirty="0" smtClean="0">
                          <a:effectLst/>
                          <a:latin typeface="+mj-lt"/>
                        </a:rPr>
                        <a:t>6 х 3,2</a:t>
                      </a:r>
                      <a:endParaRPr lang="ru-RU" sz="1050" b="0" i="1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77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4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85725" algn="l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Прочность на изгиб в </a:t>
                      </a:r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Н/мм2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ISO 10545-4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Н/мм2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50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50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 noProof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120</a:t>
                      </a:r>
                      <a:endParaRPr lang="ru-RU" sz="1050" b="0" i="1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377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5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85725" algn="l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Твердость лицевой поверхности по шкале </a:t>
                      </a:r>
                      <a:r>
                        <a:rPr lang="ru-RU" sz="1050" b="0" u="none" strike="noStrike" noProof="0" dirty="0" err="1" smtClean="0">
                          <a:effectLst/>
                          <a:latin typeface="+mj-lt"/>
                        </a:rPr>
                        <a:t>Мооса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UNI EN 101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-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≥ 6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≥ 6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 noProof="0" dirty="0">
                          <a:effectLst/>
                          <a:latin typeface="+mj-lt"/>
                        </a:rPr>
                        <a:t>≥ 6</a:t>
                      </a:r>
                      <a:endParaRPr lang="ru-RU" sz="1050" b="0" i="1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  <a:tr h="576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6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85725" algn="l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Коэффициент термического расширения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 smtClean="0">
                          <a:effectLst/>
                          <a:latin typeface="+mj-lt"/>
                        </a:rPr>
                        <a:t>ISO 10545-8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-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6,6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noProof="0" dirty="0">
                          <a:effectLst/>
                          <a:latin typeface="+mj-lt"/>
                        </a:rPr>
                        <a:t>6,6</a:t>
                      </a:r>
                      <a:endParaRPr lang="ru-RU" sz="105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1" u="none" strike="noStrike" noProof="0" dirty="0" smtClean="0">
                          <a:effectLst/>
                          <a:latin typeface="+mj-lt"/>
                        </a:rPr>
                        <a:t>9</a:t>
                      </a:r>
                      <a:endParaRPr lang="ru-RU" sz="1050" b="0" i="1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467" y="4986173"/>
            <a:ext cx="2164140" cy="1217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074725"/>
            <a:ext cx="2823519" cy="1128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20966" y="6315650"/>
            <a:ext cx="4163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Пример лицевой поверхности керамического гранита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103929" y="6315649"/>
            <a:ext cx="416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Обратная сторона керамического </a:t>
            </a:r>
            <a:r>
              <a:rPr lang="ru-RU" sz="1200" dirty="0" smtClean="0"/>
              <a:t>гранита,</a:t>
            </a:r>
            <a:r>
              <a:rPr lang="en-US" sz="1200" dirty="0" smtClean="0"/>
              <a:t> </a:t>
            </a:r>
            <a:r>
              <a:rPr lang="ru-RU" sz="1200" dirty="0" smtClean="0"/>
              <a:t>усиленного сеткой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6345" y="1084560"/>
            <a:ext cx="5166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Физико-механические свойства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124" y="1153590"/>
            <a:ext cx="2598154" cy="3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446345" y="1637956"/>
            <a:ext cx="10001522" cy="3670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Толщина тонкого керамического гранита (на примере </a:t>
            </a:r>
            <a:r>
              <a:rPr lang="en-US" sz="1500" dirty="0"/>
              <a:t>Laminam</a:t>
            </a:r>
            <a:r>
              <a:rPr lang="en-US" sz="1500" dirty="0" smtClean="0"/>
              <a:t>):</a:t>
            </a:r>
            <a:r>
              <a:rPr lang="ru-RU" sz="1500" dirty="0" smtClean="0"/>
              <a:t>                                          </a:t>
            </a:r>
            <a:r>
              <a:rPr lang="en-US" sz="1500" dirty="0" smtClean="0"/>
              <a:t>                    </a:t>
            </a:r>
            <a:r>
              <a:rPr lang="en-US" sz="1500" b="1" dirty="0" smtClean="0"/>
              <a:t>3 </a:t>
            </a:r>
            <a:r>
              <a:rPr lang="ru-RU" sz="1500" b="1" dirty="0"/>
              <a:t>мм; 3+ мм; </a:t>
            </a:r>
            <a:r>
              <a:rPr lang="en-US" sz="1500" b="1" dirty="0"/>
              <a:t>5</a:t>
            </a:r>
            <a:r>
              <a:rPr lang="ru-RU" sz="1500" b="1" dirty="0"/>
              <a:t> мм</a:t>
            </a:r>
            <a:r>
              <a:rPr lang="en-US" sz="1500" b="1" dirty="0"/>
              <a:t>; 7</a:t>
            </a:r>
            <a:r>
              <a:rPr lang="ru-RU" sz="1500" b="1" dirty="0"/>
              <a:t> мм</a:t>
            </a:r>
            <a:r>
              <a:rPr lang="en-US" sz="1500" b="1" dirty="0"/>
              <a:t> (</a:t>
            </a:r>
            <a:r>
              <a:rPr lang="ru-RU" sz="1500" b="1" dirty="0"/>
              <a:t>сэндвич </a:t>
            </a:r>
            <a:r>
              <a:rPr lang="en-US" sz="1500" b="1" dirty="0"/>
              <a:t>3+3); </a:t>
            </a:r>
            <a:r>
              <a:rPr lang="ru-RU" sz="1500" b="1" dirty="0"/>
              <a:t>8 мм (</a:t>
            </a:r>
            <a:r>
              <a:rPr lang="en-US" sz="1500" b="1" dirty="0"/>
              <a:t>LAM </a:t>
            </a:r>
            <a:r>
              <a:rPr lang="ru-RU" sz="1500" b="1" dirty="0"/>
              <a:t>сэндвич 5+</a:t>
            </a:r>
            <a:r>
              <a:rPr lang="en-US" sz="1500" b="1" dirty="0"/>
              <a:t>3</a:t>
            </a:r>
            <a:r>
              <a:rPr lang="ru-RU" sz="1500" b="1" dirty="0"/>
              <a:t>); 12 мм</a:t>
            </a:r>
            <a:r>
              <a:rPr lang="en-US" sz="1500" b="1" dirty="0"/>
              <a:t>;</a:t>
            </a:r>
            <a:r>
              <a:rPr lang="ru-RU" sz="1500" b="1" dirty="0"/>
              <a:t> 12+ </a:t>
            </a:r>
            <a:r>
              <a:rPr lang="ru-RU" sz="1500" b="1" dirty="0" smtClean="0"/>
              <a:t>мм</a:t>
            </a:r>
            <a:r>
              <a:rPr lang="en-US" sz="1500" b="1" dirty="0" smtClean="0"/>
              <a:t>.</a:t>
            </a:r>
            <a:endParaRPr lang="ru-RU" sz="1500" b="1" dirty="0" smtClean="0"/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Усиление стекловолокном:</a:t>
            </a:r>
            <a:r>
              <a:rPr lang="en-US" sz="1500" dirty="0"/>
              <a:t> </a:t>
            </a:r>
            <a:r>
              <a:rPr lang="ru-RU" sz="1500" dirty="0" smtClean="0"/>
              <a:t>                                                                                               </a:t>
            </a:r>
            <a:r>
              <a:rPr lang="en-US" sz="1500" dirty="0" smtClean="0"/>
              <a:t>                     </a:t>
            </a:r>
            <a:r>
              <a:rPr lang="ru-RU" sz="1500" b="1" dirty="0" smtClean="0"/>
              <a:t>«+» в маркировке означает наличие стекловолокна</a:t>
            </a:r>
            <a:r>
              <a:rPr lang="en-US" sz="1500" b="1" dirty="0"/>
              <a:t>.</a:t>
            </a:r>
            <a:endParaRPr lang="ru-RU" sz="1500" b="1" dirty="0" smtClean="0"/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 smtClean="0"/>
              <a:t>Метод монтажа:                                                                                                                 </a:t>
            </a:r>
            <a:r>
              <a:rPr lang="en-US" sz="1500" dirty="0" smtClean="0"/>
              <a:t>           </a:t>
            </a:r>
            <a:r>
              <a:rPr lang="ru-RU" sz="1500" b="1" dirty="0" smtClean="0"/>
              <a:t>укрупнённый (кассетный); штучный (закрепление прижимными планками)</a:t>
            </a:r>
            <a:r>
              <a:rPr lang="en-US" sz="1500" b="1" dirty="0" smtClean="0"/>
              <a:t>.</a:t>
            </a:r>
            <a:endParaRPr lang="ru-RU" sz="1500" b="1" dirty="0" smtClean="0"/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500" dirty="0"/>
              <a:t>Метод крепления облицовки:                                                                                           </a:t>
            </a:r>
            <a:endParaRPr lang="ru-RU" sz="1500" dirty="0" smtClean="0"/>
          </a:p>
          <a:p>
            <a:pPr marL="719138" indent="-269875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ru-RU" sz="1500" b="1" dirty="0" smtClean="0"/>
              <a:t>открытый </a:t>
            </a:r>
            <a:r>
              <a:rPr lang="ru-RU" sz="1500" b="1" dirty="0"/>
              <a:t>механический; </a:t>
            </a:r>
            <a:endParaRPr lang="ru-RU" sz="1500" b="1" dirty="0" smtClean="0"/>
          </a:p>
          <a:p>
            <a:pPr marL="719138" indent="-269875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ru-RU" sz="1500" b="1" dirty="0" smtClean="0"/>
              <a:t>скрытый </a:t>
            </a:r>
            <a:r>
              <a:rPr lang="ru-RU" sz="1500" b="1" dirty="0"/>
              <a:t>клеевой; </a:t>
            </a:r>
            <a:endParaRPr lang="ru-RU" sz="1500" b="1" dirty="0" smtClean="0"/>
          </a:p>
          <a:p>
            <a:pPr marL="719138" indent="-269875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ru-RU" sz="1500" b="1" dirty="0" smtClean="0"/>
              <a:t>скрытый </a:t>
            </a:r>
            <a:r>
              <a:rPr lang="ru-RU" sz="1500" b="1" dirty="0"/>
              <a:t>механический; </a:t>
            </a:r>
            <a:endParaRPr lang="ru-RU" sz="1500" b="1" dirty="0" smtClean="0"/>
          </a:p>
          <a:p>
            <a:pPr marL="719138" indent="-269875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</a:pPr>
            <a:r>
              <a:rPr lang="ru-RU" sz="1500" b="1" dirty="0"/>
              <a:t>к</a:t>
            </a:r>
            <a:r>
              <a:rPr lang="ru-RU" sz="1500" b="1" dirty="0" smtClean="0"/>
              <a:t>омбинированный.</a:t>
            </a:r>
            <a:endParaRPr lang="ru-RU" sz="1500" b="1" dirty="0"/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endParaRPr lang="ru-RU" sz="1500" b="1" dirty="0" smtClean="0"/>
          </a:p>
        </p:txBody>
      </p:sp>
      <p:pic>
        <p:nvPicPr>
          <p:cNvPr id="1026" name="Picture 2" descr="https://al-fas.ru/upload/iblock/7cd/7cda25f36f80e8fc5bad2a9c07c189f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5" t="70755" r="19824" b="5605"/>
          <a:stretch/>
        </p:blipFill>
        <p:spPr bwMode="auto">
          <a:xfrm>
            <a:off x="8158081" y="4059767"/>
            <a:ext cx="3238499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ordfox.ru/images/production/14/deco_small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3" t="34189" r="13466" b="46352"/>
          <a:stretch/>
        </p:blipFill>
        <p:spPr bwMode="auto">
          <a:xfrm>
            <a:off x="4022812" y="4059767"/>
            <a:ext cx="3797301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46345" y="196912"/>
            <a:ext cx="8961268" cy="881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dirty="0" smtClean="0"/>
              <a:t>Особенности проектирования облицовки навесных фасадных систем из тонкого керамического гранита</a:t>
            </a:r>
            <a:r>
              <a:rPr lang="en-US" sz="2500" dirty="0" smtClean="0"/>
              <a:t>.</a:t>
            </a:r>
            <a:br>
              <a:rPr lang="en-US" sz="2500" dirty="0" smtClean="0"/>
            </a:br>
            <a:endParaRPr lang="ru-RU" sz="25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6345" y="1078858"/>
            <a:ext cx="263405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Классификация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35376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8727" b="10404"/>
          <a:stretch/>
        </p:blipFill>
        <p:spPr>
          <a:xfrm>
            <a:off x="620361" y="1637453"/>
            <a:ext cx="3782756" cy="2227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322" y="1626281"/>
            <a:ext cx="3366509" cy="2245461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4753297" y="4059062"/>
            <a:ext cx="483221" cy="2193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58133" y="3984063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Визуализация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618926" y="3984063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Результат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46345" y="196912"/>
            <a:ext cx="8961268" cy="881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dirty="0" smtClean="0"/>
              <a:t>Особенности проектирования облицовки навесных фасадных систем из тонкого керамического гранита</a:t>
            </a:r>
            <a:r>
              <a:rPr lang="en-US" sz="2500" dirty="0" smtClean="0"/>
              <a:t>.</a:t>
            </a:r>
            <a:br>
              <a:rPr lang="en-US" sz="2500" dirty="0" smtClean="0"/>
            </a:br>
            <a:endParaRPr lang="ru-RU" sz="25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6345" y="1078858"/>
            <a:ext cx="371287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Конструктивная схема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11" y="4465716"/>
            <a:ext cx="3783206" cy="22699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323" y="4465716"/>
            <a:ext cx="3366509" cy="224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46345" y="196912"/>
            <a:ext cx="8961268" cy="881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dirty="0" smtClean="0"/>
              <a:t>Особенности проектирования облицовки навесных фасадных систем из тонкого керамического гранита</a:t>
            </a:r>
            <a:r>
              <a:rPr lang="en-US" sz="2500" dirty="0" smtClean="0"/>
              <a:t>.</a:t>
            </a:r>
            <a:br>
              <a:rPr lang="en-US" sz="2500" dirty="0" smtClean="0"/>
            </a:br>
            <a:endParaRPr lang="ru-RU" sz="25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6344" y="1078858"/>
            <a:ext cx="85579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Конструктивная </a:t>
            </a:r>
            <a:r>
              <a:rPr lang="ru-RU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схема</a:t>
            </a:r>
            <a:r>
              <a:rPr lang="en-US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</a:t>
            </a:r>
            <a:r>
              <a:rPr lang="ru-RU" sz="2500" b="1" dirty="0">
                <a:solidFill>
                  <a:schemeClr val="accent1"/>
                </a:solidFill>
              </a:rPr>
              <a:t>виды крепления</a:t>
            </a:r>
            <a:r>
              <a:rPr lang="ru-RU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endParaRPr lang="ru-RU" sz="25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7"/>
          <a:stretch>
            <a:fillRect/>
          </a:stretch>
        </p:blipFill>
        <p:spPr bwMode="auto">
          <a:xfrm>
            <a:off x="786680" y="5264303"/>
            <a:ext cx="58578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75" y="2231819"/>
            <a:ext cx="6266287" cy="29584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b="224"/>
          <a:stretch/>
        </p:blipFill>
        <p:spPr>
          <a:xfrm>
            <a:off x="7262767" y="2231819"/>
            <a:ext cx="4615195" cy="3201684"/>
          </a:xfrm>
          <a:prstGeom prst="rect">
            <a:avLst/>
          </a:prstGeom>
        </p:spPr>
      </p:pic>
      <p:pic>
        <p:nvPicPr>
          <p:cNvPr id="20" name="Picture 4" descr="http://fasady.pro/images/photos/medium/article203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1" b="25037"/>
          <a:stretch/>
        </p:blipFill>
        <p:spPr bwMode="auto">
          <a:xfrm>
            <a:off x="9928165" y="360372"/>
            <a:ext cx="1949797" cy="95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-299568" y="1862487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Кассетный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11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46345" y="196912"/>
            <a:ext cx="8961268" cy="881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dirty="0" smtClean="0"/>
              <a:t>Особенности проектирования облицовки навесных фасадных систем из тонкого керамического гранита</a:t>
            </a:r>
            <a:r>
              <a:rPr lang="en-US" sz="2500" dirty="0" smtClean="0"/>
              <a:t>.</a:t>
            </a:r>
            <a:br>
              <a:rPr lang="en-US" sz="2500" dirty="0" smtClean="0"/>
            </a:br>
            <a:endParaRPr lang="ru-RU" sz="25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6344" y="1078858"/>
            <a:ext cx="85579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Конструктивная </a:t>
            </a:r>
            <a:r>
              <a:rPr lang="ru-RU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схема</a:t>
            </a:r>
            <a:r>
              <a:rPr lang="en-US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(виды крепления)</a:t>
            </a:r>
            <a:endParaRPr lang="ru-RU" sz="25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" name="Picture 4" descr="http://fasady.pro/images/photos/medium/article20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1" b="25037"/>
          <a:stretch/>
        </p:blipFill>
        <p:spPr bwMode="auto">
          <a:xfrm>
            <a:off x="9928165" y="228600"/>
            <a:ext cx="1949797" cy="95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042561" y="1690799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 smtClean="0"/>
              <a:t>Штапиковый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20740" b="20865"/>
          <a:stretch/>
        </p:blipFill>
        <p:spPr>
          <a:xfrm>
            <a:off x="8287459" y="1317385"/>
            <a:ext cx="3590503" cy="54271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19" y="1951670"/>
            <a:ext cx="3249160" cy="47928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297" y="1690799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Продольно-планочный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067" y="2392294"/>
            <a:ext cx="4288164" cy="40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46345" y="196912"/>
            <a:ext cx="8961268" cy="881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dirty="0" smtClean="0"/>
              <a:t>Особенности проектирования облицовки навесных фасадных систем из тонкого керамического гранита</a:t>
            </a:r>
            <a:r>
              <a:rPr lang="en-US" sz="2500" dirty="0" smtClean="0"/>
              <a:t>.</a:t>
            </a:r>
            <a:br>
              <a:rPr lang="en-US" sz="2500" dirty="0" smtClean="0"/>
            </a:br>
            <a:endParaRPr lang="ru-RU" sz="25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6344" y="1078858"/>
            <a:ext cx="85579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Конструктивная </a:t>
            </a:r>
            <a:r>
              <a:rPr lang="ru-RU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схема</a:t>
            </a:r>
            <a:r>
              <a:rPr lang="en-US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5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(виды крепления)</a:t>
            </a:r>
            <a:endParaRPr lang="ru-RU" sz="25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" name="Picture 4" descr="http://fasady.pro/images/photos/medium/article20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1" b="25037"/>
          <a:stretch/>
        </p:blipFill>
        <p:spPr bwMode="auto">
          <a:xfrm>
            <a:off x="9928165" y="228600"/>
            <a:ext cx="1949797" cy="95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44" y="2582297"/>
            <a:ext cx="4056899" cy="34544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0143" y="1908200"/>
            <a:ext cx="328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Прижимной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/>
          <a:stretch/>
        </p:blipFill>
        <p:spPr>
          <a:xfrm>
            <a:off x="8037275" y="4097865"/>
            <a:ext cx="3781777" cy="2650743"/>
          </a:xfrm>
          <a:prstGeom prst="rect">
            <a:avLst/>
          </a:prstGeom>
        </p:spPr>
      </p:pic>
      <p:pic>
        <p:nvPicPr>
          <p:cNvPr id="4098" name="Picture 2" descr="Фото Laminam Russia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"/>
          <a:stretch/>
        </p:blipFill>
        <p:spPr bwMode="auto">
          <a:xfrm>
            <a:off x="8037276" y="1555912"/>
            <a:ext cx="3781777" cy="23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nordfox.ru/images/portfolio/211/img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r="39178"/>
          <a:stretch/>
        </p:blipFill>
        <p:spPr bwMode="auto">
          <a:xfrm>
            <a:off x="4872767" y="1837268"/>
            <a:ext cx="2839618" cy="474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985</TotalTime>
  <Words>830</Words>
  <Application>Microsoft Office PowerPoint</Application>
  <PresentationFormat>Широкоэкранный</PresentationFormat>
  <Paragraphs>174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Trebuchet MS</vt:lpstr>
      <vt:lpstr>Wingdings 3</vt:lpstr>
      <vt:lpstr>Грань</vt:lpstr>
      <vt:lpstr>Облицовка навесных фасадных систем из тонкого керамического гранита</vt:lpstr>
      <vt:lpstr>Требования к облицовке навесных фасадных систем. Порядок проектирования.</vt:lpstr>
      <vt:lpstr>Требования к облицовке навесных фасадных систем. Порядок проектирования.</vt:lpstr>
      <vt:lpstr>Особенности проектирования облицовки навесных фасадных систем из тонкого керамического гранита.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Учёт нагрузок, действующих на НФС в районе первого этажа и местах массового скопления людей. </vt:lpstr>
      <vt:lpstr>Испытания в лаборатории Санкт-Петербургского Политехнического Университета Петра Великого</vt:lpstr>
      <vt:lpstr>Статический расчёт облицовки</vt:lpstr>
      <vt:lpstr>Требования к клеевому креплению облицовки</vt:lpstr>
      <vt:lpstr>Требования к клеевому креплению облицовки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назначения расчётных схем в конструкциях навесных вентилируемых и светопрозрачных фасадов</dc:title>
  <dc:creator>Учетная запись Майкрософт</dc:creator>
  <cp:lastModifiedBy>Alexander Galyamichev</cp:lastModifiedBy>
  <cp:revision>88</cp:revision>
  <dcterms:created xsi:type="dcterms:W3CDTF">2016-09-11T07:28:00Z</dcterms:created>
  <dcterms:modified xsi:type="dcterms:W3CDTF">2018-02-25T15:52:44Z</dcterms:modified>
</cp:coreProperties>
</file>