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83" r:id="rId3"/>
    <p:sldId id="379" r:id="rId4"/>
    <p:sldId id="398" r:id="rId5"/>
    <p:sldId id="386" r:id="rId6"/>
    <p:sldId id="387" r:id="rId7"/>
    <p:sldId id="389" r:id="rId8"/>
    <p:sldId id="388" r:id="rId9"/>
    <p:sldId id="378" r:id="rId10"/>
    <p:sldId id="380" r:id="rId11"/>
    <p:sldId id="381" r:id="rId12"/>
    <p:sldId id="397" r:id="rId13"/>
    <p:sldId id="385" r:id="rId14"/>
    <p:sldId id="384" r:id="rId15"/>
    <p:sldId id="382" r:id="rId16"/>
    <p:sldId id="339" r:id="rId17"/>
    <p:sldId id="373" r:id="rId18"/>
    <p:sldId id="395" r:id="rId19"/>
    <p:sldId id="390" r:id="rId20"/>
    <p:sldId id="399" r:id="rId21"/>
    <p:sldId id="371" r:id="rId22"/>
    <p:sldId id="396" r:id="rId23"/>
    <p:sldId id="334" r:id="rId24"/>
    <p:sldId id="392" r:id="rId25"/>
    <p:sldId id="391" r:id="rId26"/>
    <p:sldId id="394" r:id="rId27"/>
    <p:sldId id="393" r:id="rId28"/>
    <p:sldId id="376" r:id="rId29"/>
    <p:sldId id="375" r:id="rId30"/>
    <p:sldId id="372" r:id="rId31"/>
    <p:sldId id="400" r:id="rId32"/>
    <p:sldId id="401" r:id="rId33"/>
    <p:sldId id="370" r:id="rId34"/>
    <p:sldId id="301" r:id="rId3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74855" autoAdjust="0"/>
  </p:normalViewPr>
  <p:slideViewPr>
    <p:cSldViewPr snapToGrid="0">
      <p:cViewPr varScale="1">
        <p:scale>
          <a:sx n="86" d="100"/>
          <a:sy n="86" d="100"/>
        </p:scale>
        <p:origin x="10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764ECA-2978-40B8-AFB1-FA03E72EC0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B043322-86D4-4D34-8E0E-A13023710D3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Концепция</a:t>
          </a:r>
          <a:endParaRPr lang="ru-RU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E91BD11D-030C-45B3-B7FA-7F36E9660A54}" type="parTrans" cxnId="{C5BD6BAD-2C14-4550-8E5A-FA1ECEB1F9E9}">
      <dgm:prSet/>
      <dgm:spPr/>
      <dgm:t>
        <a:bodyPr/>
        <a:lstStyle/>
        <a:p>
          <a:endParaRPr lang="ru-RU" sz="1600"/>
        </a:p>
      </dgm:t>
    </dgm:pt>
    <dgm:pt modelId="{28EA64AE-521C-46AB-9675-0E8940EFEC05}" type="sibTrans" cxnId="{C5BD6BAD-2C14-4550-8E5A-FA1ECEB1F9E9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ru-RU" sz="1600"/>
        </a:p>
      </dgm:t>
    </dgm:pt>
    <dgm:pt modelId="{875002E2-9AC0-48FB-981B-9FD8E40D5646}" type="pres">
      <dgm:prSet presAssocID="{A3764ECA-2978-40B8-AFB1-FA03E72EC02E}" presName="Name0" presStyleCnt="0">
        <dgm:presLayoutVars>
          <dgm:chMax val="7"/>
          <dgm:chPref val="7"/>
          <dgm:dir/>
        </dgm:presLayoutVars>
      </dgm:prSet>
      <dgm:spPr/>
    </dgm:pt>
    <dgm:pt modelId="{ED79A195-39B2-4FCC-8FDC-58BEFC048E7E}" type="pres">
      <dgm:prSet presAssocID="{A3764ECA-2978-40B8-AFB1-FA03E72EC02E}" presName="Name1" presStyleCnt="0"/>
      <dgm:spPr/>
    </dgm:pt>
    <dgm:pt modelId="{9D34D93C-6626-4145-9525-3FCC38574C3C}" type="pres">
      <dgm:prSet presAssocID="{28EA64AE-521C-46AB-9675-0E8940EFEC05}" presName="picture_1" presStyleCnt="0"/>
      <dgm:spPr/>
    </dgm:pt>
    <dgm:pt modelId="{8FFC1D7A-4C8F-4202-A8C8-21F7F7957A7E}" type="pres">
      <dgm:prSet presAssocID="{28EA64AE-521C-46AB-9675-0E8940EFEC05}" presName="pictureRepeatNode" presStyleLbl="alignImgPlace1" presStyleIdx="0" presStyleCnt="1" custScaleX="96943" custScaleY="96943" custLinFactNeighborX="-47761"/>
      <dgm:spPr/>
      <dgm:t>
        <a:bodyPr/>
        <a:lstStyle/>
        <a:p>
          <a:endParaRPr lang="ru-RU"/>
        </a:p>
      </dgm:t>
    </dgm:pt>
    <dgm:pt modelId="{6B537538-C3EB-4555-B776-BB66510BC992}" type="pres">
      <dgm:prSet presAssocID="{EB043322-86D4-4D34-8E0E-A13023710D3A}" presName="text_1" presStyleLbl="node1" presStyleIdx="0" presStyleCnt="0" custLinFactNeighborX="-76450" custLinFactNeighborY="72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BD6BAD-2C14-4550-8E5A-FA1ECEB1F9E9}" srcId="{A3764ECA-2978-40B8-AFB1-FA03E72EC02E}" destId="{EB043322-86D4-4D34-8E0E-A13023710D3A}" srcOrd="0" destOrd="0" parTransId="{E91BD11D-030C-45B3-B7FA-7F36E9660A54}" sibTransId="{28EA64AE-521C-46AB-9675-0E8940EFEC05}"/>
    <dgm:cxn modelId="{7213D934-7D71-42C7-8C57-EC9196E07013}" type="presOf" srcId="{28EA64AE-521C-46AB-9675-0E8940EFEC05}" destId="{8FFC1D7A-4C8F-4202-A8C8-21F7F7957A7E}" srcOrd="0" destOrd="0" presId="urn:microsoft.com/office/officeart/2008/layout/CircularPictureCallout"/>
    <dgm:cxn modelId="{7E9C4429-449A-421C-A140-B88EC0666096}" type="presOf" srcId="{EB043322-86D4-4D34-8E0E-A13023710D3A}" destId="{6B537538-C3EB-4555-B776-BB66510BC992}" srcOrd="0" destOrd="0" presId="urn:microsoft.com/office/officeart/2008/layout/CircularPictureCallout"/>
    <dgm:cxn modelId="{29754EEA-7E3B-4FB4-B932-B37F0E0086D6}" type="presOf" srcId="{A3764ECA-2978-40B8-AFB1-FA03E72EC02E}" destId="{875002E2-9AC0-48FB-981B-9FD8E40D5646}" srcOrd="0" destOrd="0" presId="urn:microsoft.com/office/officeart/2008/layout/CircularPictureCallout"/>
    <dgm:cxn modelId="{663E9C28-A859-4877-94BC-0BCE78CBB190}" type="presParOf" srcId="{875002E2-9AC0-48FB-981B-9FD8E40D5646}" destId="{ED79A195-39B2-4FCC-8FDC-58BEFC048E7E}" srcOrd="0" destOrd="0" presId="urn:microsoft.com/office/officeart/2008/layout/CircularPictureCallout"/>
    <dgm:cxn modelId="{7B66E823-5AE0-4315-B126-B6296153A401}" type="presParOf" srcId="{ED79A195-39B2-4FCC-8FDC-58BEFC048E7E}" destId="{9D34D93C-6626-4145-9525-3FCC38574C3C}" srcOrd="0" destOrd="0" presId="urn:microsoft.com/office/officeart/2008/layout/CircularPictureCallout"/>
    <dgm:cxn modelId="{D7077C43-C4C7-43B6-B1A0-0691269C4386}" type="presParOf" srcId="{9D34D93C-6626-4145-9525-3FCC38574C3C}" destId="{8FFC1D7A-4C8F-4202-A8C8-21F7F7957A7E}" srcOrd="0" destOrd="0" presId="urn:microsoft.com/office/officeart/2008/layout/CircularPictureCallout"/>
    <dgm:cxn modelId="{1967A2EC-B05D-407C-9C04-226D4B16CB81}" type="presParOf" srcId="{ED79A195-39B2-4FCC-8FDC-58BEFC048E7E}" destId="{6B537538-C3EB-4555-B776-BB66510BC99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47D409-22F8-4C40-AF5C-886915EFBD7B}" type="doc">
      <dgm:prSet loTypeId="urn:microsoft.com/office/officeart/2008/layout/CircularPictureCallout" loCatId="picture" qsTypeId="urn:microsoft.com/office/officeart/2005/8/quickstyle/simple3" qsCatId="simple" csTypeId="urn:microsoft.com/office/officeart/2005/8/colors/accent1_1" csCatId="accent1" phldr="1"/>
      <dgm:spPr/>
    </dgm:pt>
    <dgm:pt modelId="{D5B769B2-4F3D-4E8F-B0EB-2972707D5789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Вычислительный дизайн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E8C51518-92D7-488D-A950-2AE02D86B6FD}" type="parTrans" cxnId="{F7C2AE3F-4E72-4998-BDD8-9CB9465B195C}">
      <dgm:prSet/>
      <dgm:spPr/>
      <dgm:t>
        <a:bodyPr/>
        <a:lstStyle/>
        <a:p>
          <a:endParaRPr lang="ru-RU"/>
        </a:p>
      </dgm:t>
    </dgm:pt>
    <dgm:pt modelId="{27455A4E-B234-4CAE-8BD9-9EB2DC786CDD}" type="sibTrans" cxnId="{F7C2AE3F-4E72-4998-BDD8-9CB9465B195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D2AC43F-56CD-4AA8-9CB0-719236D2F0A1}" type="pres">
      <dgm:prSet presAssocID="{EC47D409-22F8-4C40-AF5C-886915EFBD7B}" presName="Name0" presStyleCnt="0">
        <dgm:presLayoutVars>
          <dgm:chMax val="7"/>
          <dgm:chPref val="7"/>
          <dgm:dir/>
        </dgm:presLayoutVars>
      </dgm:prSet>
      <dgm:spPr/>
    </dgm:pt>
    <dgm:pt modelId="{A4E227A0-8510-413D-B32D-2478B37582D2}" type="pres">
      <dgm:prSet presAssocID="{EC47D409-22F8-4C40-AF5C-886915EFBD7B}" presName="Name1" presStyleCnt="0"/>
      <dgm:spPr/>
    </dgm:pt>
    <dgm:pt modelId="{77CCEBB9-1CA1-4348-A995-24886720016E}" type="pres">
      <dgm:prSet presAssocID="{27455A4E-B234-4CAE-8BD9-9EB2DC786CDD}" presName="picture_1" presStyleCnt="0"/>
      <dgm:spPr/>
    </dgm:pt>
    <dgm:pt modelId="{2D3A2E41-38E9-4606-B11F-26E948D8E5BA}" type="pres">
      <dgm:prSet presAssocID="{27455A4E-B234-4CAE-8BD9-9EB2DC786CDD}" presName="pictureRepeatNode" presStyleLbl="alignImgPlace1" presStyleIdx="0" presStyleCnt="1" custScaleX="99166" custScaleY="99166" custLinFactNeighborX="-562" custLinFactNeighborY="-4210"/>
      <dgm:spPr/>
      <dgm:t>
        <a:bodyPr/>
        <a:lstStyle/>
        <a:p>
          <a:endParaRPr lang="ru-RU"/>
        </a:p>
      </dgm:t>
    </dgm:pt>
    <dgm:pt modelId="{525B6BDC-67F1-4F96-AABB-EC860D141DE7}" type="pres">
      <dgm:prSet presAssocID="{D5B769B2-4F3D-4E8F-B0EB-2972707D5789}" presName="text_1" presStyleLbl="node1" presStyleIdx="0" presStyleCnt="0" custScaleX="149175" custScaleY="123097" custLinFactNeighborX="2590" custLinFactNeighborY="89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A6EBDC-23F2-42DA-B8F6-BE084AB84B95}" type="presOf" srcId="{EC47D409-22F8-4C40-AF5C-886915EFBD7B}" destId="{8D2AC43F-56CD-4AA8-9CB0-719236D2F0A1}" srcOrd="0" destOrd="0" presId="urn:microsoft.com/office/officeart/2008/layout/CircularPictureCallout"/>
    <dgm:cxn modelId="{F7C2AE3F-4E72-4998-BDD8-9CB9465B195C}" srcId="{EC47D409-22F8-4C40-AF5C-886915EFBD7B}" destId="{D5B769B2-4F3D-4E8F-B0EB-2972707D5789}" srcOrd="0" destOrd="0" parTransId="{E8C51518-92D7-488D-A950-2AE02D86B6FD}" sibTransId="{27455A4E-B234-4CAE-8BD9-9EB2DC786CDD}"/>
    <dgm:cxn modelId="{53294E51-97EF-478A-9A2F-B2C8F0E4E3CF}" type="presOf" srcId="{D5B769B2-4F3D-4E8F-B0EB-2972707D5789}" destId="{525B6BDC-67F1-4F96-AABB-EC860D141DE7}" srcOrd="0" destOrd="0" presId="urn:microsoft.com/office/officeart/2008/layout/CircularPictureCallout"/>
    <dgm:cxn modelId="{8B9DC32F-9FAC-47FD-95C3-9BE63E633F8E}" type="presOf" srcId="{27455A4E-B234-4CAE-8BD9-9EB2DC786CDD}" destId="{2D3A2E41-38E9-4606-B11F-26E948D8E5BA}" srcOrd="0" destOrd="0" presId="urn:microsoft.com/office/officeart/2008/layout/CircularPictureCallout"/>
    <dgm:cxn modelId="{3AD3C9F6-8F8E-42B5-8327-CC235C845F20}" type="presParOf" srcId="{8D2AC43F-56CD-4AA8-9CB0-719236D2F0A1}" destId="{A4E227A0-8510-413D-B32D-2478B37582D2}" srcOrd="0" destOrd="0" presId="urn:microsoft.com/office/officeart/2008/layout/CircularPictureCallout"/>
    <dgm:cxn modelId="{DE92D3E2-AC00-4C15-AC48-4C4428ECE140}" type="presParOf" srcId="{A4E227A0-8510-413D-B32D-2478B37582D2}" destId="{77CCEBB9-1CA1-4348-A995-24886720016E}" srcOrd="0" destOrd="0" presId="urn:microsoft.com/office/officeart/2008/layout/CircularPictureCallout"/>
    <dgm:cxn modelId="{FAB65E0C-9DF7-4284-A59B-E5DA8BD75C96}" type="presParOf" srcId="{77CCEBB9-1CA1-4348-A995-24886720016E}" destId="{2D3A2E41-38E9-4606-B11F-26E948D8E5BA}" srcOrd="0" destOrd="0" presId="urn:microsoft.com/office/officeart/2008/layout/CircularPictureCallout"/>
    <dgm:cxn modelId="{DD424135-2566-4B33-BCEF-CF1464C8CE9E}" type="presParOf" srcId="{A4E227A0-8510-413D-B32D-2478B37582D2}" destId="{525B6BDC-67F1-4F96-AABB-EC860D141D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FD060E-4855-48D9-9D54-E245E7851A61}" type="doc">
      <dgm:prSet loTypeId="urn:microsoft.com/office/officeart/2008/layout/CircularPictureCallout" loCatId="picture" qsTypeId="urn:microsoft.com/office/officeart/2005/8/quickstyle/simple3" qsCatId="simple" csTypeId="urn:microsoft.com/office/officeart/2005/8/colors/accent1_2" csCatId="accent1" phldr="1"/>
      <dgm:spPr/>
    </dgm:pt>
    <dgm:pt modelId="{3BE278A3-9FA3-45D7-BAD8-AE86F5C4BD53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Моделирование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E2EB0749-9E55-4B1A-9B0E-B7612892537D}" type="parTrans" cxnId="{97B59A63-A42E-4BF5-9ACF-51F3C2966C88}">
      <dgm:prSet/>
      <dgm:spPr/>
      <dgm:t>
        <a:bodyPr/>
        <a:lstStyle/>
        <a:p>
          <a:endParaRPr lang="ru-RU"/>
        </a:p>
      </dgm:t>
    </dgm:pt>
    <dgm:pt modelId="{E9768C13-1AF0-4EA5-B4E9-43FCAFDF4BB8}" type="sibTrans" cxnId="{97B59A63-A42E-4BF5-9ACF-51F3C2966C88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1016"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0D78820-CEAA-47E4-90AF-550171CE7FC9}" type="pres">
      <dgm:prSet presAssocID="{D6FD060E-4855-48D9-9D54-E245E7851A61}" presName="Name0" presStyleCnt="0">
        <dgm:presLayoutVars>
          <dgm:chMax val="7"/>
          <dgm:chPref val="7"/>
          <dgm:dir/>
        </dgm:presLayoutVars>
      </dgm:prSet>
      <dgm:spPr/>
    </dgm:pt>
    <dgm:pt modelId="{239C9FA6-5D9B-4665-AF27-CD5BD1921229}" type="pres">
      <dgm:prSet presAssocID="{D6FD060E-4855-48D9-9D54-E245E7851A61}" presName="Name1" presStyleCnt="0"/>
      <dgm:spPr/>
    </dgm:pt>
    <dgm:pt modelId="{9BEE2F10-B37C-429B-A587-C5B4D9E73E72}" type="pres">
      <dgm:prSet presAssocID="{E9768C13-1AF0-4EA5-B4E9-43FCAFDF4BB8}" presName="picture_1" presStyleCnt="0"/>
      <dgm:spPr/>
    </dgm:pt>
    <dgm:pt modelId="{65EDCA06-9BC5-4839-8C3C-855B4620E622}" type="pres">
      <dgm:prSet presAssocID="{E9768C13-1AF0-4EA5-B4E9-43FCAFDF4BB8}" presName="pictureRepeatNode" presStyleLbl="alignImgPlace1" presStyleIdx="0" presStyleCnt="1" custScaleX="134106" custScaleY="134106" custLinFactNeighborX="-8712" custLinFactNeighborY="-7246"/>
      <dgm:spPr/>
      <dgm:t>
        <a:bodyPr/>
        <a:lstStyle/>
        <a:p>
          <a:endParaRPr lang="ru-RU"/>
        </a:p>
      </dgm:t>
    </dgm:pt>
    <dgm:pt modelId="{1CD29BD1-1218-41F7-BCBE-55271B53EB05}" type="pres">
      <dgm:prSet presAssocID="{3BE278A3-9FA3-45D7-BAD8-AE86F5C4BD53}" presName="text_1" presStyleLbl="node1" presStyleIdx="0" presStyleCnt="0" custScaleX="206986" custLinFactY="52241" custLinFactNeighborX="-877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C4DEF1-B5D9-4A35-B18B-7802FF6A781B}" type="presOf" srcId="{E9768C13-1AF0-4EA5-B4E9-43FCAFDF4BB8}" destId="{65EDCA06-9BC5-4839-8C3C-855B4620E622}" srcOrd="0" destOrd="0" presId="urn:microsoft.com/office/officeart/2008/layout/CircularPictureCallout"/>
    <dgm:cxn modelId="{CC7B30F1-DAB8-43D1-8734-D875B7890BB7}" type="presOf" srcId="{3BE278A3-9FA3-45D7-BAD8-AE86F5C4BD53}" destId="{1CD29BD1-1218-41F7-BCBE-55271B53EB05}" srcOrd="0" destOrd="0" presId="urn:microsoft.com/office/officeart/2008/layout/CircularPictureCallout"/>
    <dgm:cxn modelId="{5B12C390-B086-4BB0-BDFA-1FA9544D66EB}" type="presOf" srcId="{D6FD060E-4855-48D9-9D54-E245E7851A61}" destId="{80D78820-CEAA-47E4-90AF-550171CE7FC9}" srcOrd="0" destOrd="0" presId="urn:microsoft.com/office/officeart/2008/layout/CircularPictureCallout"/>
    <dgm:cxn modelId="{97B59A63-A42E-4BF5-9ACF-51F3C2966C88}" srcId="{D6FD060E-4855-48D9-9D54-E245E7851A61}" destId="{3BE278A3-9FA3-45D7-BAD8-AE86F5C4BD53}" srcOrd="0" destOrd="0" parTransId="{E2EB0749-9E55-4B1A-9B0E-B7612892537D}" sibTransId="{E9768C13-1AF0-4EA5-B4E9-43FCAFDF4BB8}"/>
    <dgm:cxn modelId="{8AEC3893-F203-4567-BDDA-5325657215D8}" type="presParOf" srcId="{80D78820-CEAA-47E4-90AF-550171CE7FC9}" destId="{239C9FA6-5D9B-4665-AF27-CD5BD1921229}" srcOrd="0" destOrd="0" presId="urn:microsoft.com/office/officeart/2008/layout/CircularPictureCallout"/>
    <dgm:cxn modelId="{9DBC37DF-5862-407A-9FA4-A128372607D1}" type="presParOf" srcId="{239C9FA6-5D9B-4665-AF27-CD5BD1921229}" destId="{9BEE2F10-B37C-429B-A587-C5B4D9E73E72}" srcOrd="0" destOrd="0" presId="urn:microsoft.com/office/officeart/2008/layout/CircularPictureCallout"/>
    <dgm:cxn modelId="{DDA70ECF-0BB7-4E76-8C0B-3AE90343BC12}" type="presParOf" srcId="{9BEE2F10-B37C-429B-A587-C5B4D9E73E72}" destId="{65EDCA06-9BC5-4839-8C3C-855B4620E622}" srcOrd="0" destOrd="0" presId="urn:microsoft.com/office/officeart/2008/layout/CircularPictureCallout"/>
    <dgm:cxn modelId="{B767F260-4358-4EAE-BE35-74BD1C0F8CBF}" type="presParOf" srcId="{239C9FA6-5D9B-4665-AF27-CD5BD1921229}" destId="{1CD29BD1-1218-41F7-BCBE-55271B53EB05}" srcOrd="1" destOrd="0" presId="urn:microsoft.com/office/officeart/2008/layout/CircularPictureCallout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FD060E-4855-48D9-9D54-E245E7851A61}" type="doc">
      <dgm:prSet loTypeId="urn:microsoft.com/office/officeart/2008/layout/CircularPictureCallout" loCatId="picture" qsTypeId="urn:microsoft.com/office/officeart/2005/8/quickstyle/simple3" qsCatId="simple" csTypeId="urn:microsoft.com/office/officeart/2005/8/colors/accent1_2" csCatId="accent1" phldr="1"/>
      <dgm:spPr/>
    </dgm:pt>
    <dgm:pt modelId="{3BE278A3-9FA3-45D7-BAD8-AE86F5C4BD53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Детализация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E2EB0749-9E55-4B1A-9B0E-B7612892537D}" type="parTrans" cxnId="{97B59A63-A42E-4BF5-9ACF-51F3C2966C88}">
      <dgm:prSet/>
      <dgm:spPr/>
      <dgm:t>
        <a:bodyPr/>
        <a:lstStyle/>
        <a:p>
          <a:endParaRPr lang="ru-RU"/>
        </a:p>
      </dgm:t>
    </dgm:pt>
    <dgm:pt modelId="{E9768C13-1AF0-4EA5-B4E9-43FCAFDF4BB8}" type="sibTrans" cxnId="{97B59A63-A42E-4BF5-9ACF-51F3C2966C88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0D78820-CEAA-47E4-90AF-550171CE7FC9}" type="pres">
      <dgm:prSet presAssocID="{D6FD060E-4855-48D9-9D54-E245E7851A61}" presName="Name0" presStyleCnt="0">
        <dgm:presLayoutVars>
          <dgm:chMax val="7"/>
          <dgm:chPref val="7"/>
          <dgm:dir/>
        </dgm:presLayoutVars>
      </dgm:prSet>
      <dgm:spPr/>
    </dgm:pt>
    <dgm:pt modelId="{239C9FA6-5D9B-4665-AF27-CD5BD1921229}" type="pres">
      <dgm:prSet presAssocID="{D6FD060E-4855-48D9-9D54-E245E7851A61}" presName="Name1" presStyleCnt="0"/>
      <dgm:spPr/>
    </dgm:pt>
    <dgm:pt modelId="{9BEE2F10-B37C-429B-A587-C5B4D9E73E72}" type="pres">
      <dgm:prSet presAssocID="{E9768C13-1AF0-4EA5-B4E9-43FCAFDF4BB8}" presName="picture_1" presStyleCnt="0"/>
      <dgm:spPr/>
    </dgm:pt>
    <dgm:pt modelId="{65EDCA06-9BC5-4839-8C3C-855B4620E622}" type="pres">
      <dgm:prSet presAssocID="{E9768C13-1AF0-4EA5-B4E9-43FCAFDF4BB8}" presName="pictureRepeatNode" presStyleLbl="alignImgPlace1" presStyleIdx="0" presStyleCnt="1" custScaleX="134106" custScaleY="134106" custLinFactNeighborX="-8712" custLinFactNeighborY="-7246"/>
      <dgm:spPr/>
      <dgm:t>
        <a:bodyPr/>
        <a:lstStyle/>
        <a:p>
          <a:endParaRPr lang="ru-RU"/>
        </a:p>
      </dgm:t>
    </dgm:pt>
    <dgm:pt modelId="{1CD29BD1-1218-41F7-BCBE-55271B53EB05}" type="pres">
      <dgm:prSet presAssocID="{3BE278A3-9FA3-45D7-BAD8-AE86F5C4BD53}" presName="text_1" presStyleLbl="node1" presStyleIdx="0" presStyleCnt="0" custScaleX="206986" custLinFactY="18004" custLinFactNeighborX="-1953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C4DEF1-B5D9-4A35-B18B-7802FF6A781B}" type="presOf" srcId="{E9768C13-1AF0-4EA5-B4E9-43FCAFDF4BB8}" destId="{65EDCA06-9BC5-4839-8C3C-855B4620E622}" srcOrd="0" destOrd="0" presId="urn:microsoft.com/office/officeart/2008/layout/CircularPictureCallout"/>
    <dgm:cxn modelId="{5B12C390-B086-4BB0-BDFA-1FA9544D66EB}" type="presOf" srcId="{D6FD060E-4855-48D9-9D54-E245E7851A61}" destId="{80D78820-CEAA-47E4-90AF-550171CE7FC9}" srcOrd="0" destOrd="0" presId="urn:microsoft.com/office/officeart/2008/layout/CircularPictureCallout"/>
    <dgm:cxn modelId="{CC7B30F1-DAB8-43D1-8734-D875B7890BB7}" type="presOf" srcId="{3BE278A3-9FA3-45D7-BAD8-AE86F5C4BD53}" destId="{1CD29BD1-1218-41F7-BCBE-55271B53EB05}" srcOrd="0" destOrd="0" presId="urn:microsoft.com/office/officeart/2008/layout/CircularPictureCallout"/>
    <dgm:cxn modelId="{97B59A63-A42E-4BF5-9ACF-51F3C2966C88}" srcId="{D6FD060E-4855-48D9-9D54-E245E7851A61}" destId="{3BE278A3-9FA3-45D7-BAD8-AE86F5C4BD53}" srcOrd="0" destOrd="0" parTransId="{E2EB0749-9E55-4B1A-9B0E-B7612892537D}" sibTransId="{E9768C13-1AF0-4EA5-B4E9-43FCAFDF4BB8}"/>
    <dgm:cxn modelId="{8AEC3893-F203-4567-BDDA-5325657215D8}" type="presParOf" srcId="{80D78820-CEAA-47E4-90AF-550171CE7FC9}" destId="{239C9FA6-5D9B-4665-AF27-CD5BD1921229}" srcOrd="0" destOrd="0" presId="urn:microsoft.com/office/officeart/2008/layout/CircularPictureCallout"/>
    <dgm:cxn modelId="{9DBC37DF-5862-407A-9FA4-A128372607D1}" type="presParOf" srcId="{239C9FA6-5D9B-4665-AF27-CD5BD1921229}" destId="{9BEE2F10-B37C-429B-A587-C5B4D9E73E72}" srcOrd="0" destOrd="0" presId="urn:microsoft.com/office/officeart/2008/layout/CircularPictureCallout"/>
    <dgm:cxn modelId="{DDA70ECF-0BB7-4E76-8C0B-3AE90343BC12}" type="presParOf" srcId="{9BEE2F10-B37C-429B-A587-C5B4D9E73E72}" destId="{65EDCA06-9BC5-4839-8C3C-855B4620E622}" srcOrd="0" destOrd="0" presId="urn:microsoft.com/office/officeart/2008/layout/CircularPictureCallout"/>
    <dgm:cxn modelId="{B767F260-4358-4EAE-BE35-74BD1C0F8CBF}" type="presParOf" srcId="{239C9FA6-5D9B-4665-AF27-CD5BD1921229}" destId="{1CD29BD1-1218-41F7-BCBE-55271B53EB05}" srcOrd="1" destOrd="0" presId="urn:microsoft.com/office/officeart/2008/layout/CircularPictureCallout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764ECA-2978-40B8-AFB1-FA03E72EC02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EB043322-86D4-4D34-8E0E-A13023710D3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Концепция</a:t>
          </a:r>
          <a:endParaRPr lang="ru-RU" sz="2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E91BD11D-030C-45B3-B7FA-7F36E9660A54}" type="parTrans" cxnId="{C5BD6BAD-2C14-4550-8E5A-FA1ECEB1F9E9}">
      <dgm:prSet/>
      <dgm:spPr/>
      <dgm:t>
        <a:bodyPr/>
        <a:lstStyle/>
        <a:p>
          <a:endParaRPr lang="ru-RU" sz="1600"/>
        </a:p>
      </dgm:t>
    </dgm:pt>
    <dgm:pt modelId="{28EA64AE-521C-46AB-9675-0E8940EFEC05}" type="sibTrans" cxnId="{C5BD6BAD-2C14-4550-8E5A-FA1ECEB1F9E9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ru-RU" sz="1600"/>
        </a:p>
      </dgm:t>
    </dgm:pt>
    <dgm:pt modelId="{875002E2-9AC0-48FB-981B-9FD8E40D5646}" type="pres">
      <dgm:prSet presAssocID="{A3764ECA-2978-40B8-AFB1-FA03E72EC02E}" presName="Name0" presStyleCnt="0">
        <dgm:presLayoutVars>
          <dgm:chMax val="7"/>
          <dgm:chPref val="7"/>
          <dgm:dir/>
        </dgm:presLayoutVars>
      </dgm:prSet>
      <dgm:spPr/>
    </dgm:pt>
    <dgm:pt modelId="{ED79A195-39B2-4FCC-8FDC-58BEFC048E7E}" type="pres">
      <dgm:prSet presAssocID="{A3764ECA-2978-40B8-AFB1-FA03E72EC02E}" presName="Name1" presStyleCnt="0"/>
      <dgm:spPr/>
    </dgm:pt>
    <dgm:pt modelId="{9D34D93C-6626-4145-9525-3FCC38574C3C}" type="pres">
      <dgm:prSet presAssocID="{28EA64AE-521C-46AB-9675-0E8940EFEC05}" presName="picture_1" presStyleCnt="0"/>
      <dgm:spPr/>
    </dgm:pt>
    <dgm:pt modelId="{8FFC1D7A-4C8F-4202-A8C8-21F7F7957A7E}" type="pres">
      <dgm:prSet presAssocID="{28EA64AE-521C-46AB-9675-0E8940EFEC05}" presName="pictureRepeatNode" presStyleLbl="alignImgPlace1" presStyleIdx="0" presStyleCnt="1" custScaleX="96943" custScaleY="96943" custLinFactNeighborX="-47761"/>
      <dgm:spPr/>
      <dgm:t>
        <a:bodyPr/>
        <a:lstStyle/>
        <a:p>
          <a:endParaRPr lang="ru-RU"/>
        </a:p>
      </dgm:t>
    </dgm:pt>
    <dgm:pt modelId="{6B537538-C3EB-4555-B776-BB66510BC992}" type="pres">
      <dgm:prSet presAssocID="{EB043322-86D4-4D34-8E0E-A13023710D3A}" presName="text_1" presStyleLbl="node1" presStyleIdx="0" presStyleCnt="0" custLinFactNeighborX="-76450" custLinFactNeighborY="72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BD6BAD-2C14-4550-8E5A-FA1ECEB1F9E9}" srcId="{A3764ECA-2978-40B8-AFB1-FA03E72EC02E}" destId="{EB043322-86D4-4D34-8E0E-A13023710D3A}" srcOrd="0" destOrd="0" parTransId="{E91BD11D-030C-45B3-B7FA-7F36E9660A54}" sibTransId="{28EA64AE-521C-46AB-9675-0E8940EFEC05}"/>
    <dgm:cxn modelId="{7213D934-7D71-42C7-8C57-EC9196E07013}" type="presOf" srcId="{28EA64AE-521C-46AB-9675-0E8940EFEC05}" destId="{8FFC1D7A-4C8F-4202-A8C8-21F7F7957A7E}" srcOrd="0" destOrd="0" presId="urn:microsoft.com/office/officeart/2008/layout/CircularPictureCallout"/>
    <dgm:cxn modelId="{7E9C4429-449A-421C-A140-B88EC0666096}" type="presOf" srcId="{EB043322-86D4-4D34-8E0E-A13023710D3A}" destId="{6B537538-C3EB-4555-B776-BB66510BC992}" srcOrd="0" destOrd="0" presId="urn:microsoft.com/office/officeart/2008/layout/CircularPictureCallout"/>
    <dgm:cxn modelId="{29754EEA-7E3B-4FB4-B932-B37F0E0086D6}" type="presOf" srcId="{A3764ECA-2978-40B8-AFB1-FA03E72EC02E}" destId="{875002E2-9AC0-48FB-981B-9FD8E40D5646}" srcOrd="0" destOrd="0" presId="urn:microsoft.com/office/officeart/2008/layout/CircularPictureCallout"/>
    <dgm:cxn modelId="{663E9C28-A859-4877-94BC-0BCE78CBB190}" type="presParOf" srcId="{875002E2-9AC0-48FB-981B-9FD8E40D5646}" destId="{ED79A195-39B2-4FCC-8FDC-58BEFC048E7E}" srcOrd="0" destOrd="0" presId="urn:microsoft.com/office/officeart/2008/layout/CircularPictureCallout"/>
    <dgm:cxn modelId="{7B66E823-5AE0-4315-B126-B6296153A401}" type="presParOf" srcId="{ED79A195-39B2-4FCC-8FDC-58BEFC048E7E}" destId="{9D34D93C-6626-4145-9525-3FCC38574C3C}" srcOrd="0" destOrd="0" presId="urn:microsoft.com/office/officeart/2008/layout/CircularPictureCallout"/>
    <dgm:cxn modelId="{D7077C43-C4C7-43B6-B1A0-0691269C4386}" type="presParOf" srcId="{9D34D93C-6626-4145-9525-3FCC38574C3C}" destId="{8FFC1D7A-4C8F-4202-A8C8-21F7F7957A7E}" srcOrd="0" destOrd="0" presId="urn:microsoft.com/office/officeart/2008/layout/CircularPictureCallout"/>
    <dgm:cxn modelId="{1967A2EC-B05D-407C-9C04-226D4B16CB81}" type="presParOf" srcId="{ED79A195-39B2-4FCC-8FDC-58BEFC048E7E}" destId="{6B537538-C3EB-4555-B776-BB66510BC992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C47D409-22F8-4C40-AF5C-886915EFBD7B}" type="doc">
      <dgm:prSet loTypeId="urn:microsoft.com/office/officeart/2008/layout/CircularPictureCallout" loCatId="picture" qsTypeId="urn:microsoft.com/office/officeart/2005/8/quickstyle/simple3" qsCatId="simple" csTypeId="urn:microsoft.com/office/officeart/2005/8/colors/accent1_1" csCatId="accent1" phldr="1"/>
      <dgm:spPr/>
    </dgm:pt>
    <dgm:pt modelId="{D5B769B2-4F3D-4E8F-B0EB-2972707D5789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Вычислительный дизайн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E8C51518-92D7-488D-A950-2AE02D86B6FD}" type="parTrans" cxnId="{F7C2AE3F-4E72-4998-BDD8-9CB9465B195C}">
      <dgm:prSet/>
      <dgm:spPr/>
      <dgm:t>
        <a:bodyPr/>
        <a:lstStyle/>
        <a:p>
          <a:endParaRPr lang="ru-RU"/>
        </a:p>
      </dgm:t>
    </dgm:pt>
    <dgm:pt modelId="{27455A4E-B234-4CAE-8BD9-9EB2DC786CDD}" type="sibTrans" cxnId="{F7C2AE3F-4E72-4998-BDD8-9CB9465B195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D2AC43F-56CD-4AA8-9CB0-719236D2F0A1}" type="pres">
      <dgm:prSet presAssocID="{EC47D409-22F8-4C40-AF5C-886915EFBD7B}" presName="Name0" presStyleCnt="0">
        <dgm:presLayoutVars>
          <dgm:chMax val="7"/>
          <dgm:chPref val="7"/>
          <dgm:dir/>
        </dgm:presLayoutVars>
      </dgm:prSet>
      <dgm:spPr/>
    </dgm:pt>
    <dgm:pt modelId="{A4E227A0-8510-413D-B32D-2478B37582D2}" type="pres">
      <dgm:prSet presAssocID="{EC47D409-22F8-4C40-AF5C-886915EFBD7B}" presName="Name1" presStyleCnt="0"/>
      <dgm:spPr/>
    </dgm:pt>
    <dgm:pt modelId="{77CCEBB9-1CA1-4348-A995-24886720016E}" type="pres">
      <dgm:prSet presAssocID="{27455A4E-B234-4CAE-8BD9-9EB2DC786CDD}" presName="picture_1" presStyleCnt="0"/>
      <dgm:spPr/>
    </dgm:pt>
    <dgm:pt modelId="{2D3A2E41-38E9-4606-B11F-26E948D8E5BA}" type="pres">
      <dgm:prSet presAssocID="{27455A4E-B234-4CAE-8BD9-9EB2DC786CDD}" presName="pictureRepeatNode" presStyleLbl="alignImgPlace1" presStyleIdx="0" presStyleCnt="1" custScaleX="99166" custScaleY="99166" custLinFactNeighborX="-562" custLinFactNeighborY="-4210"/>
      <dgm:spPr/>
      <dgm:t>
        <a:bodyPr/>
        <a:lstStyle/>
        <a:p>
          <a:endParaRPr lang="ru-RU"/>
        </a:p>
      </dgm:t>
    </dgm:pt>
    <dgm:pt modelId="{525B6BDC-67F1-4F96-AABB-EC860D141DE7}" type="pres">
      <dgm:prSet presAssocID="{D5B769B2-4F3D-4E8F-B0EB-2972707D5789}" presName="text_1" presStyleLbl="node1" presStyleIdx="0" presStyleCnt="0" custScaleX="149175" custScaleY="123097" custLinFactNeighborX="2590" custLinFactNeighborY="897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A6EBDC-23F2-42DA-B8F6-BE084AB84B95}" type="presOf" srcId="{EC47D409-22F8-4C40-AF5C-886915EFBD7B}" destId="{8D2AC43F-56CD-4AA8-9CB0-719236D2F0A1}" srcOrd="0" destOrd="0" presId="urn:microsoft.com/office/officeart/2008/layout/CircularPictureCallout"/>
    <dgm:cxn modelId="{F7C2AE3F-4E72-4998-BDD8-9CB9465B195C}" srcId="{EC47D409-22F8-4C40-AF5C-886915EFBD7B}" destId="{D5B769B2-4F3D-4E8F-B0EB-2972707D5789}" srcOrd="0" destOrd="0" parTransId="{E8C51518-92D7-488D-A950-2AE02D86B6FD}" sibTransId="{27455A4E-B234-4CAE-8BD9-9EB2DC786CDD}"/>
    <dgm:cxn modelId="{53294E51-97EF-478A-9A2F-B2C8F0E4E3CF}" type="presOf" srcId="{D5B769B2-4F3D-4E8F-B0EB-2972707D5789}" destId="{525B6BDC-67F1-4F96-AABB-EC860D141DE7}" srcOrd="0" destOrd="0" presId="urn:microsoft.com/office/officeart/2008/layout/CircularPictureCallout"/>
    <dgm:cxn modelId="{8B9DC32F-9FAC-47FD-95C3-9BE63E633F8E}" type="presOf" srcId="{27455A4E-B234-4CAE-8BD9-9EB2DC786CDD}" destId="{2D3A2E41-38E9-4606-B11F-26E948D8E5BA}" srcOrd="0" destOrd="0" presId="urn:microsoft.com/office/officeart/2008/layout/CircularPictureCallout"/>
    <dgm:cxn modelId="{3AD3C9F6-8F8E-42B5-8327-CC235C845F20}" type="presParOf" srcId="{8D2AC43F-56CD-4AA8-9CB0-719236D2F0A1}" destId="{A4E227A0-8510-413D-B32D-2478B37582D2}" srcOrd="0" destOrd="0" presId="urn:microsoft.com/office/officeart/2008/layout/CircularPictureCallout"/>
    <dgm:cxn modelId="{DE92D3E2-AC00-4C15-AC48-4C4428ECE140}" type="presParOf" srcId="{A4E227A0-8510-413D-B32D-2478B37582D2}" destId="{77CCEBB9-1CA1-4348-A995-24886720016E}" srcOrd="0" destOrd="0" presId="urn:microsoft.com/office/officeart/2008/layout/CircularPictureCallout"/>
    <dgm:cxn modelId="{FAB65E0C-9DF7-4284-A59B-E5DA8BD75C96}" type="presParOf" srcId="{77CCEBB9-1CA1-4348-A995-24886720016E}" destId="{2D3A2E41-38E9-4606-B11F-26E948D8E5BA}" srcOrd="0" destOrd="0" presId="urn:microsoft.com/office/officeart/2008/layout/CircularPictureCallout"/>
    <dgm:cxn modelId="{DD424135-2566-4B33-BCEF-CF1464C8CE9E}" type="presParOf" srcId="{A4E227A0-8510-413D-B32D-2478B37582D2}" destId="{525B6BDC-67F1-4F96-AABB-EC860D141DE7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FD060E-4855-48D9-9D54-E245E7851A61}" type="doc">
      <dgm:prSet loTypeId="urn:microsoft.com/office/officeart/2008/layout/CircularPictureCallout" loCatId="picture" qsTypeId="urn:microsoft.com/office/officeart/2005/8/quickstyle/simple3" qsCatId="simple" csTypeId="urn:microsoft.com/office/officeart/2005/8/colors/accent1_2" csCatId="accent1" phldr="1"/>
      <dgm:spPr/>
    </dgm:pt>
    <dgm:pt modelId="{3BE278A3-9FA3-45D7-BAD8-AE86F5C4BD53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Моделирование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E2EB0749-9E55-4B1A-9B0E-B7612892537D}" type="parTrans" cxnId="{97B59A63-A42E-4BF5-9ACF-51F3C2966C88}">
      <dgm:prSet/>
      <dgm:spPr/>
      <dgm:t>
        <a:bodyPr/>
        <a:lstStyle/>
        <a:p>
          <a:endParaRPr lang="ru-RU"/>
        </a:p>
      </dgm:t>
    </dgm:pt>
    <dgm:pt modelId="{E9768C13-1AF0-4EA5-B4E9-43FCAFDF4BB8}" type="sibTrans" cxnId="{97B59A63-A42E-4BF5-9ACF-51F3C2966C88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1016"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0D78820-CEAA-47E4-90AF-550171CE7FC9}" type="pres">
      <dgm:prSet presAssocID="{D6FD060E-4855-48D9-9D54-E245E7851A61}" presName="Name0" presStyleCnt="0">
        <dgm:presLayoutVars>
          <dgm:chMax val="7"/>
          <dgm:chPref val="7"/>
          <dgm:dir/>
        </dgm:presLayoutVars>
      </dgm:prSet>
      <dgm:spPr/>
    </dgm:pt>
    <dgm:pt modelId="{239C9FA6-5D9B-4665-AF27-CD5BD1921229}" type="pres">
      <dgm:prSet presAssocID="{D6FD060E-4855-48D9-9D54-E245E7851A61}" presName="Name1" presStyleCnt="0"/>
      <dgm:spPr/>
    </dgm:pt>
    <dgm:pt modelId="{9BEE2F10-B37C-429B-A587-C5B4D9E73E72}" type="pres">
      <dgm:prSet presAssocID="{E9768C13-1AF0-4EA5-B4E9-43FCAFDF4BB8}" presName="picture_1" presStyleCnt="0"/>
      <dgm:spPr/>
    </dgm:pt>
    <dgm:pt modelId="{65EDCA06-9BC5-4839-8C3C-855B4620E622}" type="pres">
      <dgm:prSet presAssocID="{E9768C13-1AF0-4EA5-B4E9-43FCAFDF4BB8}" presName="pictureRepeatNode" presStyleLbl="alignImgPlace1" presStyleIdx="0" presStyleCnt="1" custScaleX="134106" custScaleY="134106" custLinFactNeighborX="-8712" custLinFactNeighborY="-7246"/>
      <dgm:spPr/>
      <dgm:t>
        <a:bodyPr/>
        <a:lstStyle/>
        <a:p>
          <a:endParaRPr lang="ru-RU"/>
        </a:p>
      </dgm:t>
    </dgm:pt>
    <dgm:pt modelId="{1CD29BD1-1218-41F7-BCBE-55271B53EB05}" type="pres">
      <dgm:prSet presAssocID="{3BE278A3-9FA3-45D7-BAD8-AE86F5C4BD53}" presName="text_1" presStyleLbl="node1" presStyleIdx="0" presStyleCnt="0" custScaleX="206986" custLinFactY="52241" custLinFactNeighborX="-877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C4DEF1-B5D9-4A35-B18B-7802FF6A781B}" type="presOf" srcId="{E9768C13-1AF0-4EA5-B4E9-43FCAFDF4BB8}" destId="{65EDCA06-9BC5-4839-8C3C-855B4620E622}" srcOrd="0" destOrd="0" presId="urn:microsoft.com/office/officeart/2008/layout/CircularPictureCallout"/>
    <dgm:cxn modelId="{5B12C390-B086-4BB0-BDFA-1FA9544D66EB}" type="presOf" srcId="{D6FD060E-4855-48D9-9D54-E245E7851A61}" destId="{80D78820-CEAA-47E4-90AF-550171CE7FC9}" srcOrd="0" destOrd="0" presId="urn:microsoft.com/office/officeart/2008/layout/CircularPictureCallout"/>
    <dgm:cxn modelId="{CC7B30F1-DAB8-43D1-8734-D875B7890BB7}" type="presOf" srcId="{3BE278A3-9FA3-45D7-BAD8-AE86F5C4BD53}" destId="{1CD29BD1-1218-41F7-BCBE-55271B53EB05}" srcOrd="0" destOrd="0" presId="urn:microsoft.com/office/officeart/2008/layout/CircularPictureCallout"/>
    <dgm:cxn modelId="{97B59A63-A42E-4BF5-9ACF-51F3C2966C88}" srcId="{D6FD060E-4855-48D9-9D54-E245E7851A61}" destId="{3BE278A3-9FA3-45D7-BAD8-AE86F5C4BD53}" srcOrd="0" destOrd="0" parTransId="{E2EB0749-9E55-4B1A-9B0E-B7612892537D}" sibTransId="{E9768C13-1AF0-4EA5-B4E9-43FCAFDF4BB8}"/>
    <dgm:cxn modelId="{8AEC3893-F203-4567-BDDA-5325657215D8}" type="presParOf" srcId="{80D78820-CEAA-47E4-90AF-550171CE7FC9}" destId="{239C9FA6-5D9B-4665-AF27-CD5BD1921229}" srcOrd="0" destOrd="0" presId="urn:microsoft.com/office/officeart/2008/layout/CircularPictureCallout"/>
    <dgm:cxn modelId="{9DBC37DF-5862-407A-9FA4-A128372607D1}" type="presParOf" srcId="{239C9FA6-5D9B-4665-AF27-CD5BD1921229}" destId="{9BEE2F10-B37C-429B-A587-C5B4D9E73E72}" srcOrd="0" destOrd="0" presId="urn:microsoft.com/office/officeart/2008/layout/CircularPictureCallout"/>
    <dgm:cxn modelId="{DDA70ECF-0BB7-4E76-8C0B-3AE90343BC12}" type="presParOf" srcId="{9BEE2F10-B37C-429B-A587-C5B4D9E73E72}" destId="{65EDCA06-9BC5-4839-8C3C-855B4620E622}" srcOrd="0" destOrd="0" presId="urn:microsoft.com/office/officeart/2008/layout/CircularPictureCallout"/>
    <dgm:cxn modelId="{B767F260-4358-4EAE-BE35-74BD1C0F8CBF}" type="presParOf" srcId="{239C9FA6-5D9B-4665-AF27-CD5BD1921229}" destId="{1CD29BD1-1218-41F7-BCBE-55271B53EB05}" srcOrd="1" destOrd="0" presId="urn:microsoft.com/office/officeart/2008/layout/CircularPictureCallout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FD060E-4855-48D9-9D54-E245E7851A61}" type="doc">
      <dgm:prSet loTypeId="urn:microsoft.com/office/officeart/2008/layout/CircularPictureCallout" loCatId="picture" qsTypeId="urn:microsoft.com/office/officeart/2005/8/quickstyle/simple3" qsCatId="simple" csTypeId="urn:microsoft.com/office/officeart/2005/8/colors/accent1_2" csCatId="accent1" phldr="1"/>
      <dgm:spPr/>
    </dgm:pt>
    <dgm:pt modelId="{3BE278A3-9FA3-45D7-BAD8-AE86F5C4BD53}">
      <dgm:prSet phldrT="[Текст]" custT="1"/>
      <dgm:spPr/>
      <dgm:t>
        <a:bodyPr/>
        <a:lstStyle/>
        <a:p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Детализация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gm:t>
    </dgm:pt>
    <dgm:pt modelId="{E2EB0749-9E55-4B1A-9B0E-B7612892537D}" type="parTrans" cxnId="{97B59A63-A42E-4BF5-9ACF-51F3C2966C88}">
      <dgm:prSet/>
      <dgm:spPr/>
      <dgm:t>
        <a:bodyPr/>
        <a:lstStyle/>
        <a:p>
          <a:endParaRPr lang="ru-RU"/>
        </a:p>
      </dgm:t>
    </dgm:pt>
    <dgm:pt modelId="{E9768C13-1AF0-4EA5-B4E9-43FCAFDF4BB8}" type="sibTrans" cxnId="{97B59A63-A42E-4BF5-9ACF-51F3C2966C88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solidFill>
            <a:schemeClr val="bg1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80D78820-CEAA-47E4-90AF-550171CE7FC9}" type="pres">
      <dgm:prSet presAssocID="{D6FD060E-4855-48D9-9D54-E245E7851A61}" presName="Name0" presStyleCnt="0">
        <dgm:presLayoutVars>
          <dgm:chMax val="7"/>
          <dgm:chPref val="7"/>
          <dgm:dir/>
        </dgm:presLayoutVars>
      </dgm:prSet>
      <dgm:spPr/>
    </dgm:pt>
    <dgm:pt modelId="{239C9FA6-5D9B-4665-AF27-CD5BD1921229}" type="pres">
      <dgm:prSet presAssocID="{D6FD060E-4855-48D9-9D54-E245E7851A61}" presName="Name1" presStyleCnt="0"/>
      <dgm:spPr/>
    </dgm:pt>
    <dgm:pt modelId="{9BEE2F10-B37C-429B-A587-C5B4D9E73E72}" type="pres">
      <dgm:prSet presAssocID="{E9768C13-1AF0-4EA5-B4E9-43FCAFDF4BB8}" presName="picture_1" presStyleCnt="0"/>
      <dgm:spPr/>
    </dgm:pt>
    <dgm:pt modelId="{65EDCA06-9BC5-4839-8C3C-855B4620E622}" type="pres">
      <dgm:prSet presAssocID="{E9768C13-1AF0-4EA5-B4E9-43FCAFDF4BB8}" presName="pictureRepeatNode" presStyleLbl="alignImgPlace1" presStyleIdx="0" presStyleCnt="1" custScaleX="134106" custScaleY="134106" custLinFactNeighborX="-8712" custLinFactNeighborY="-7246"/>
      <dgm:spPr/>
      <dgm:t>
        <a:bodyPr/>
        <a:lstStyle/>
        <a:p>
          <a:endParaRPr lang="ru-RU"/>
        </a:p>
      </dgm:t>
    </dgm:pt>
    <dgm:pt modelId="{1CD29BD1-1218-41F7-BCBE-55271B53EB05}" type="pres">
      <dgm:prSet presAssocID="{3BE278A3-9FA3-45D7-BAD8-AE86F5C4BD53}" presName="text_1" presStyleLbl="node1" presStyleIdx="0" presStyleCnt="0" custScaleX="206986" custLinFactY="18004" custLinFactNeighborX="-1953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C4DEF1-B5D9-4A35-B18B-7802FF6A781B}" type="presOf" srcId="{E9768C13-1AF0-4EA5-B4E9-43FCAFDF4BB8}" destId="{65EDCA06-9BC5-4839-8C3C-855B4620E622}" srcOrd="0" destOrd="0" presId="urn:microsoft.com/office/officeart/2008/layout/CircularPictureCallout"/>
    <dgm:cxn modelId="{CC7B30F1-DAB8-43D1-8734-D875B7890BB7}" type="presOf" srcId="{3BE278A3-9FA3-45D7-BAD8-AE86F5C4BD53}" destId="{1CD29BD1-1218-41F7-BCBE-55271B53EB05}" srcOrd="0" destOrd="0" presId="urn:microsoft.com/office/officeart/2008/layout/CircularPictureCallout"/>
    <dgm:cxn modelId="{5B12C390-B086-4BB0-BDFA-1FA9544D66EB}" type="presOf" srcId="{D6FD060E-4855-48D9-9D54-E245E7851A61}" destId="{80D78820-CEAA-47E4-90AF-550171CE7FC9}" srcOrd="0" destOrd="0" presId="urn:microsoft.com/office/officeart/2008/layout/CircularPictureCallout"/>
    <dgm:cxn modelId="{97B59A63-A42E-4BF5-9ACF-51F3C2966C88}" srcId="{D6FD060E-4855-48D9-9D54-E245E7851A61}" destId="{3BE278A3-9FA3-45D7-BAD8-AE86F5C4BD53}" srcOrd="0" destOrd="0" parTransId="{E2EB0749-9E55-4B1A-9B0E-B7612892537D}" sibTransId="{E9768C13-1AF0-4EA5-B4E9-43FCAFDF4BB8}"/>
    <dgm:cxn modelId="{8AEC3893-F203-4567-BDDA-5325657215D8}" type="presParOf" srcId="{80D78820-CEAA-47E4-90AF-550171CE7FC9}" destId="{239C9FA6-5D9B-4665-AF27-CD5BD1921229}" srcOrd="0" destOrd="0" presId="urn:microsoft.com/office/officeart/2008/layout/CircularPictureCallout"/>
    <dgm:cxn modelId="{9DBC37DF-5862-407A-9FA4-A128372607D1}" type="presParOf" srcId="{239C9FA6-5D9B-4665-AF27-CD5BD1921229}" destId="{9BEE2F10-B37C-429B-A587-C5B4D9E73E72}" srcOrd="0" destOrd="0" presId="urn:microsoft.com/office/officeart/2008/layout/CircularPictureCallout"/>
    <dgm:cxn modelId="{DDA70ECF-0BB7-4E76-8C0B-3AE90343BC12}" type="presParOf" srcId="{9BEE2F10-B37C-429B-A587-C5B4D9E73E72}" destId="{65EDCA06-9BC5-4839-8C3C-855B4620E622}" srcOrd="0" destOrd="0" presId="urn:microsoft.com/office/officeart/2008/layout/CircularPictureCallout"/>
    <dgm:cxn modelId="{B767F260-4358-4EAE-BE35-74BD1C0F8CBF}" type="presParOf" srcId="{239C9FA6-5D9B-4665-AF27-CD5BD1921229}" destId="{1CD29BD1-1218-41F7-BCBE-55271B53EB05}" srcOrd="1" destOrd="0" presId="urn:microsoft.com/office/officeart/2008/layout/CircularPictureCallout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C1D7A-4C8F-4202-A8C8-21F7F7957A7E}">
      <dsp:nvSpPr>
        <dsp:cNvPr id="0" name=""/>
        <dsp:cNvSpPr/>
      </dsp:nvSpPr>
      <dsp:spPr>
        <a:xfrm>
          <a:off x="116123" y="435624"/>
          <a:ext cx="2988010" cy="298801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37538-C3EB-4555-B776-BB66510BC992}">
      <dsp:nvSpPr>
        <dsp:cNvPr id="0" name=""/>
        <dsp:cNvSpPr/>
      </dsp:nvSpPr>
      <dsp:spPr>
        <a:xfrm>
          <a:off x="587843" y="2765899"/>
          <a:ext cx="1972629" cy="10171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Концепция</a:t>
          </a:r>
          <a:endParaRPr lang="ru-RU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sp:txBody>
      <dsp:txXfrm>
        <a:off x="587843" y="2765899"/>
        <a:ext cx="1972629" cy="1017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A2E41-38E9-4606-B11F-26E948D8E5BA}">
      <dsp:nvSpPr>
        <dsp:cNvPr id="0" name=""/>
        <dsp:cNvSpPr/>
      </dsp:nvSpPr>
      <dsp:spPr>
        <a:xfrm>
          <a:off x="1502200" y="404287"/>
          <a:ext cx="2988008" cy="29880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635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5B6BDC-67F1-4F96-AABB-EC860D141DE7}">
      <dsp:nvSpPr>
        <dsp:cNvPr id="0" name=""/>
        <dsp:cNvSpPr/>
      </dsp:nvSpPr>
      <dsp:spPr>
        <a:xfrm>
          <a:off x="1624732" y="2826292"/>
          <a:ext cx="2876703" cy="122399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Вычислительный дизайн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sp:txBody>
      <dsp:txXfrm>
        <a:off x="1624732" y="2826292"/>
        <a:ext cx="2876703" cy="1223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DCA06-9BC5-4839-8C3C-855B4620E622}">
      <dsp:nvSpPr>
        <dsp:cNvPr id="0" name=""/>
        <dsp:cNvSpPr/>
      </dsp:nvSpPr>
      <dsp:spPr>
        <a:xfrm>
          <a:off x="539976" y="16539"/>
          <a:ext cx="2987994" cy="298799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1016"/>
          </a:stretch>
        </a:blipFill>
        <a:ln w="635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D29BD1-1218-41F7-BCBE-55271B53EB05}">
      <dsp:nvSpPr>
        <dsp:cNvPr id="0" name=""/>
        <dsp:cNvSpPr/>
      </dsp:nvSpPr>
      <dsp:spPr>
        <a:xfrm>
          <a:off x="627214" y="2608700"/>
          <a:ext cx="2951566" cy="73526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Моделирование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sp:txBody>
      <dsp:txXfrm>
        <a:off x="627214" y="2608700"/>
        <a:ext cx="2951566" cy="7352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DCA06-9BC5-4839-8C3C-855B4620E622}">
      <dsp:nvSpPr>
        <dsp:cNvPr id="0" name=""/>
        <dsp:cNvSpPr/>
      </dsp:nvSpPr>
      <dsp:spPr>
        <a:xfrm>
          <a:off x="539976" y="16539"/>
          <a:ext cx="2987994" cy="2987994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635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D29BD1-1218-41F7-BCBE-55271B53EB05}">
      <dsp:nvSpPr>
        <dsp:cNvPr id="0" name=""/>
        <dsp:cNvSpPr/>
      </dsp:nvSpPr>
      <dsp:spPr>
        <a:xfrm>
          <a:off x="473694" y="2608700"/>
          <a:ext cx="2951566" cy="73526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Детализация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sp:txBody>
      <dsp:txXfrm>
        <a:off x="473694" y="2608700"/>
        <a:ext cx="2951566" cy="7352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C1D7A-4C8F-4202-A8C8-21F7F7957A7E}">
      <dsp:nvSpPr>
        <dsp:cNvPr id="0" name=""/>
        <dsp:cNvSpPr/>
      </dsp:nvSpPr>
      <dsp:spPr>
        <a:xfrm>
          <a:off x="116123" y="435624"/>
          <a:ext cx="2988010" cy="2988010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37538-C3EB-4555-B776-BB66510BC992}">
      <dsp:nvSpPr>
        <dsp:cNvPr id="0" name=""/>
        <dsp:cNvSpPr/>
      </dsp:nvSpPr>
      <dsp:spPr>
        <a:xfrm>
          <a:off x="587843" y="2765899"/>
          <a:ext cx="1972629" cy="10171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Концепция</a:t>
          </a:r>
          <a:endParaRPr lang="ru-RU" sz="2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sp:txBody>
      <dsp:txXfrm>
        <a:off x="587843" y="2765899"/>
        <a:ext cx="1972629" cy="10171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A2E41-38E9-4606-B11F-26E948D8E5BA}">
      <dsp:nvSpPr>
        <dsp:cNvPr id="0" name=""/>
        <dsp:cNvSpPr/>
      </dsp:nvSpPr>
      <dsp:spPr>
        <a:xfrm>
          <a:off x="1502200" y="404287"/>
          <a:ext cx="2988008" cy="29880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635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5B6BDC-67F1-4F96-AABB-EC860D141DE7}">
      <dsp:nvSpPr>
        <dsp:cNvPr id="0" name=""/>
        <dsp:cNvSpPr/>
      </dsp:nvSpPr>
      <dsp:spPr>
        <a:xfrm>
          <a:off x="1624732" y="2826292"/>
          <a:ext cx="2876703" cy="122399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Вычислительный дизайн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sp:txBody>
      <dsp:txXfrm>
        <a:off x="1624732" y="2826292"/>
        <a:ext cx="2876703" cy="12239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DCA06-9BC5-4839-8C3C-855B4620E622}">
      <dsp:nvSpPr>
        <dsp:cNvPr id="0" name=""/>
        <dsp:cNvSpPr/>
      </dsp:nvSpPr>
      <dsp:spPr>
        <a:xfrm>
          <a:off x="539976" y="16539"/>
          <a:ext cx="2987994" cy="298799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r="1016"/>
          </a:stretch>
        </a:blipFill>
        <a:ln w="635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D29BD1-1218-41F7-BCBE-55271B53EB05}">
      <dsp:nvSpPr>
        <dsp:cNvPr id="0" name=""/>
        <dsp:cNvSpPr/>
      </dsp:nvSpPr>
      <dsp:spPr>
        <a:xfrm>
          <a:off x="627214" y="2608700"/>
          <a:ext cx="2951566" cy="73526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Моделирование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sp:txBody>
      <dsp:txXfrm>
        <a:off x="627214" y="2608700"/>
        <a:ext cx="2951566" cy="73526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DCA06-9BC5-4839-8C3C-855B4620E622}">
      <dsp:nvSpPr>
        <dsp:cNvPr id="0" name=""/>
        <dsp:cNvSpPr/>
      </dsp:nvSpPr>
      <dsp:spPr>
        <a:xfrm>
          <a:off x="539976" y="16539"/>
          <a:ext cx="2987994" cy="2987994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 w="6350" cap="flat" cmpd="sng" algn="ctr">
          <a:solidFill>
            <a:schemeClr val="bg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CD29BD1-1218-41F7-BCBE-55271B53EB05}">
      <dsp:nvSpPr>
        <dsp:cNvPr id="0" name=""/>
        <dsp:cNvSpPr/>
      </dsp:nvSpPr>
      <dsp:spPr>
        <a:xfrm>
          <a:off x="473694" y="2608700"/>
          <a:ext cx="2951566" cy="73526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rPr>
            <a:t>Детализация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 Gothic" panose="020B0502020202020204" pitchFamily="34" charset="0"/>
          </a:endParaRPr>
        </a:p>
      </dsp:txBody>
      <dsp:txXfrm>
        <a:off x="473694" y="2608700"/>
        <a:ext cx="2951566" cy="735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545" tIns="45772" rIns="91545" bIns="4577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545" tIns="45772" rIns="91545" bIns="45772" rtlCol="0"/>
          <a:lstStyle>
            <a:lvl1pPr algn="r">
              <a:defRPr sz="1200"/>
            </a:lvl1pPr>
          </a:lstStyle>
          <a:p>
            <a:fld id="{C821EE88-DDDD-4088-ACB2-3F12D2D16802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45" tIns="45772" rIns="91545" bIns="4577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545" tIns="45772" rIns="91545" bIns="4577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1545" tIns="45772" rIns="91545" bIns="4577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4"/>
          </a:xfrm>
          <a:prstGeom prst="rect">
            <a:avLst/>
          </a:prstGeom>
        </p:spPr>
        <p:txBody>
          <a:bodyPr vert="horz" lIns="91545" tIns="45772" rIns="91545" bIns="45772" rtlCol="0" anchor="b"/>
          <a:lstStyle>
            <a:lvl1pPr algn="r">
              <a:defRPr sz="1200"/>
            </a:lvl1pPr>
          </a:lstStyle>
          <a:p>
            <a:fld id="{E8EC3E6B-F42D-4450-9AAA-A89129D9C2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4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86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32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итоге все</a:t>
            </a:r>
            <a:r>
              <a:rPr lang="ru-RU" baseline="0" dirty="0" smtClean="0"/>
              <a:t> чертежи и спецификации были выпущены полностью из модели, при этом в разы упростилось взаимодействие с подрядчиком и производителем, модель дает ответы на все вопросы.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713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</a:t>
            </a:r>
            <a:r>
              <a:rPr lang="ru-RU" baseline="0" dirty="0" smtClean="0"/>
              <a:t> давайте обратимся к примерам где были использованы методы вычислительного дизайна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03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Среди</a:t>
            </a:r>
            <a:r>
              <a:rPr lang="ru-RU" baseline="0" dirty="0" smtClean="0"/>
              <a:t> наших проектов есть вот такая ледовая арена на 3,5-4 </a:t>
            </a:r>
            <a:r>
              <a:rPr lang="ru-RU" baseline="0" dirty="0" err="1" smtClean="0"/>
              <a:t>тыс</a:t>
            </a:r>
            <a:r>
              <a:rPr lang="ru-RU" baseline="0" dirty="0" smtClean="0"/>
              <a:t> зрителей, он </a:t>
            </a:r>
            <a:r>
              <a:rPr lang="ru-RU" baseline="0" dirty="0" err="1" smtClean="0"/>
              <a:t>по-сути</a:t>
            </a:r>
            <a:r>
              <a:rPr lang="ru-RU" baseline="0" dirty="0" smtClean="0"/>
              <a:t> является типовым, точнее повторного применения, так как строится в разных регионах РФ и может отличаться по конструктивным решениям. Так вот была принята концепция, что у каждого региона будет свое фасадное решение.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76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сегодняшний день их</a:t>
            </a:r>
            <a:r>
              <a:rPr lang="ru-RU" baseline="0" dirty="0" smtClean="0"/>
              <a:t> пока два. Можем устроить конкурс – угадай регион по фасаду. Оба проекта в активной фазе, первый проектируется, второй уже строится. Мы начнем с того что еще проектируется, хотя с </a:t>
            </a:r>
            <a:r>
              <a:rPr lang="ru-RU" baseline="0" dirty="0" err="1" smtClean="0"/>
              <a:t>т.з</a:t>
            </a:r>
            <a:r>
              <a:rPr lang="ru-RU" baseline="0" dirty="0" smtClean="0"/>
              <a:t> опыта он получается вторым и на нем учтены все «неправильности», с которыми мы боролись на предыдущем проекте.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486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Итак, имея в активе дизайнерскую модель фасада в </a:t>
            </a:r>
            <a:r>
              <a:rPr lang="en-US" dirty="0" smtClean="0"/>
              <a:t>3DsMAX</a:t>
            </a:r>
            <a:r>
              <a:rPr lang="ru-RU" dirty="0" smtClean="0"/>
              <a:t>,</a:t>
            </a:r>
            <a:r>
              <a:rPr lang="ru-RU" baseline="0" dirty="0" smtClean="0"/>
              <a:t> средствами визуального программирования мы вытащили из нее опорную геометрию в виде узловых точек и передали ее в </a:t>
            </a:r>
            <a:r>
              <a:rPr lang="en-US" baseline="0" dirty="0" smtClean="0"/>
              <a:t>Revit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34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</a:t>
            </a:r>
            <a:r>
              <a:rPr lang="en-US" baseline="0" dirty="0" smtClean="0"/>
              <a:t>Revit </a:t>
            </a:r>
            <a:r>
              <a:rPr lang="ru-RU" baseline="0" dirty="0" smtClean="0"/>
              <a:t>она пришла к нам в виде концептуального формообразующего элемента, есть такой тип семейства. Далее смоделировали элемент в виде адаптивного компонента, который должен был сформировать задуманный орнамент и </a:t>
            </a:r>
            <a:r>
              <a:rPr lang="ru-RU" baseline="0" dirty="0" err="1" smtClean="0"/>
              <a:t>и</a:t>
            </a:r>
            <a:r>
              <a:rPr lang="ru-RU" baseline="0" dirty="0" smtClean="0"/>
              <a:t> разместили его на опорной геометрии.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875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И получили требуемый результат.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697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Важный момент, то о</a:t>
            </a:r>
            <a:r>
              <a:rPr lang="ru-RU" baseline="0" dirty="0" smtClean="0"/>
              <a:t> чем стоит упомянуть: то что контакт с производителем на этапе проектирования, позволит решить что?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18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Еще один пример взаимодействия, это как передаются задания конструкторам на несущую фасад подсистему.</a:t>
            </a:r>
            <a:r>
              <a:rPr lang="ru-RU" baseline="0" dirty="0" smtClean="0"/>
              <a:t> Задача – разместить фермы подсистемы в местах импостов витражей.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 этом про данный проект, пока все, давайте обратимся к другому.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49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Кратко</a:t>
            </a:r>
            <a:r>
              <a:rPr lang="ru-RU" baseline="0" dirty="0" smtClean="0"/>
              <a:t>, о чем мы будем говорить сегодня.</a:t>
            </a:r>
            <a:r>
              <a:rPr lang="en-US" baseline="0" dirty="0" smtClean="0"/>
              <a:t> </a:t>
            </a:r>
            <a:r>
              <a:rPr lang="ru-RU" baseline="0" dirty="0" smtClean="0"/>
              <a:t>Если обратиться к определению Что такое БИМ?, то помимо всего прочего это процесс создания и управления информацией. Именно, полноценное использование информации полученной на предыдущей стадии является одним из преимуществ.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Плюс, мы хотим показать как качественно предоставить информацию подрядчику-монтажнику или производителю для реализации проектного замысла. На самом деле это не маловажный факт, так как, уже сама попытка сделать это решает многие проблемы до выхода на стройку.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Начнем с простого примера, где, допустим отсутствует вычислительный дизайн, но присутствует все остальное.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414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я уже говорил</a:t>
            </a:r>
            <a:r>
              <a:rPr lang="ru-RU" baseline="0" dirty="0" smtClean="0"/>
              <a:t> ранее, данная ледовая арена находиться на стадии строительства.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606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можно заметить в предыдущем случае, здание имеет два фасада внешний и внутренний.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584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же создание</a:t>
            </a:r>
            <a:r>
              <a:rPr lang="ru-RU" baseline="0" dirty="0" smtClean="0"/>
              <a:t> опорной геометрии на основе модели 3Д макс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933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Создание адаптивных компонентов панелей фасада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155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Размещение данных компонентов в</a:t>
            </a:r>
            <a:r>
              <a:rPr lang="ru-RU" baseline="0" dirty="0" smtClean="0"/>
              <a:t> концептуальном формообразующем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90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13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результатам моделирования была создана общая спецификация всех панелей</a:t>
            </a:r>
            <a:r>
              <a:rPr lang="ru-RU" baseline="0" dirty="0" smtClean="0"/>
              <a:t> внешнего фасада. Мы получили порядка 200 типов, что есть нехорошо для производства. Поэтому здесь мы применили скрипт, который унифицировал все панели по площади и в результате их оказалось всего 16. Следующей особенностью было то, что применяемое ПО (</a:t>
            </a:r>
            <a:r>
              <a:rPr lang="en-US" baseline="0" dirty="0" smtClean="0"/>
              <a:t>Revit</a:t>
            </a:r>
            <a:r>
              <a:rPr lang="ru-RU" baseline="0" dirty="0" smtClean="0"/>
              <a:t>) не позволяло в полной мере использовать полученный результат, для деталировки. Поэтому пришлось еще немного поработать с Динамо, что дало возможность автоматически получить чертежные проекции всех типов панелей, </a:t>
            </a:r>
            <a:r>
              <a:rPr lang="ru-RU" baseline="0" dirty="0" err="1" smtClean="0"/>
              <a:t>образмерить</a:t>
            </a:r>
            <a:r>
              <a:rPr lang="ru-RU" baseline="0" dirty="0" smtClean="0"/>
              <a:t> их и промаркировать.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7559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952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637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59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/>
            <a:r>
              <a:rPr lang="ru-RU" dirty="0" smtClean="0"/>
              <a:t>Есть у</a:t>
            </a:r>
            <a:r>
              <a:rPr lang="ru-RU" baseline="0" dirty="0" smtClean="0"/>
              <a:t> нас вот такой проект загородного спорт клуба. </a:t>
            </a:r>
            <a:r>
              <a:rPr lang="ru-RU" baseline="0" dirty="0" smtClean="0"/>
              <a:t>З</a:t>
            </a:r>
            <a:r>
              <a:rPr lang="ru-RU" dirty="0" smtClean="0"/>
              <a:t>дание</a:t>
            </a:r>
            <a:r>
              <a:rPr lang="ru-RU" baseline="0" dirty="0" smtClean="0"/>
              <a:t> располагается на рельефе и задача архитекторов была в том, что бы оно органично в него вписалось.</a:t>
            </a:r>
          </a:p>
          <a:p>
            <a:pPr defTabSz="629747"/>
            <a:r>
              <a:rPr lang="ru-RU" baseline="0" dirty="0" smtClean="0"/>
              <a:t>Этим и объясняется его сложная форма.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2619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8141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0167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69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35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74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Изначально раздел связанный с фасадами планировалось отдать подрядчику, но уже на этапе предоставления исходных данных пришло понимание что проще потратить некоторое время на моделирование и снять всю информацию прямо с модели, в результате все пошло немного дальше .</a:t>
            </a:r>
          </a:p>
          <a:p>
            <a:r>
              <a:rPr lang="ru-RU" baseline="0" dirty="0" smtClean="0"/>
              <a:t>Для справки площадь фасадных систем составила около 7000 </a:t>
            </a:r>
            <a:r>
              <a:rPr lang="ru-RU" baseline="0" dirty="0" err="1" smtClean="0"/>
              <a:t>м.кв</a:t>
            </a:r>
            <a:r>
              <a:rPr lang="ru-RU" baseline="0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29747"/>
            <a:r>
              <a:rPr lang="ru-RU" dirty="0" smtClean="0"/>
              <a:t>Площадь остекления 2500. </a:t>
            </a:r>
            <a:r>
              <a:rPr lang="ru-RU" dirty="0" smtClean="0"/>
              <a:t>Модель фасада, выполнялась в отдельном файле в которую внешней ссылкой подгружалась</a:t>
            </a:r>
            <a:r>
              <a:rPr lang="ru-RU" baseline="0" dirty="0" smtClean="0"/>
              <a:t> модель основного объема здания и модель рельефа.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98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Основная особенность фасада это случайный порядок</a:t>
            </a:r>
            <a:r>
              <a:rPr lang="ru-RU" baseline="0" dirty="0" smtClean="0"/>
              <a:t> размещения керамических панелей разного типа. Количество типов 7. Они различаются по форме и толщине.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680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Компонент</a:t>
            </a:r>
            <a:r>
              <a:rPr lang="ru-RU" baseline="0" dirty="0" smtClean="0"/>
              <a:t> панели, был создан на основе семейства «Панель витража». Все типы имеют заполненные свойства и геометрические характеристики, что в дальнейшем облегчает работу с ними в модели. Далее на основе модели были подготовлены все необходимые виды, выполнено аннотирование и маркировки на основе свойств, проставлены все необходимые размеры.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5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наглядности, были созданы маркировочные легенды, облегчающие представление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076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EC3E6B-F42D-4450-9AAA-A89129D9C22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97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09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9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750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mkFld6AddDate"/>
          <p:cNvSpPr txBox="1">
            <a:spLocks noChangeArrowheads="1"/>
          </p:cNvSpPr>
          <p:nvPr userDrawn="1"/>
        </p:nvSpPr>
        <p:spPr bwMode="auto">
          <a:xfrm>
            <a:off x="6093885" y="6127750"/>
            <a:ext cx="5259916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 defTabSz="457200" fontAlgn="base">
              <a:spcBef>
                <a:spcPct val="50000"/>
              </a:spcBef>
              <a:spcAft>
                <a:spcPct val="0"/>
              </a:spcAft>
              <a:defRPr/>
            </a:pPr>
            <a:endParaRPr lang="da-DK" sz="800" cap="all" dirty="0">
              <a:solidFill>
                <a:srgbClr val="000000"/>
              </a:solidFill>
              <a:ea typeface="ＭＳ Ｐゴシック" pitchFamily="-111" charset="-128"/>
            </a:endParaRPr>
          </a:p>
        </p:txBody>
      </p:sp>
      <p:sp>
        <p:nvSpPr>
          <p:cNvPr id="4" name="bmkFld6AddPresentationTitle"/>
          <p:cNvSpPr txBox="1">
            <a:spLocks noChangeArrowheads="1"/>
          </p:cNvSpPr>
          <p:nvPr userDrawn="1"/>
        </p:nvSpPr>
        <p:spPr bwMode="auto">
          <a:xfrm>
            <a:off x="6093885" y="6280150"/>
            <a:ext cx="5259916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 defTabSz="457200" fontAlgn="base">
              <a:spcBef>
                <a:spcPct val="50000"/>
              </a:spcBef>
              <a:spcAft>
                <a:spcPct val="0"/>
              </a:spcAft>
              <a:defRPr/>
            </a:pPr>
            <a:endParaRPr lang="da-DK" sz="800" cap="all" dirty="0">
              <a:solidFill>
                <a:srgbClr val="000000"/>
              </a:solidFill>
              <a:ea typeface="ＭＳ Ｐゴシック" pitchFamily="-111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12" y="233016"/>
            <a:ext cx="10555816" cy="747712"/>
          </a:xfrm>
        </p:spPr>
        <p:txBody>
          <a:bodyPr/>
          <a:lstStyle>
            <a:lvl1pPr>
              <a:defRPr sz="3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1F327095-7FB5-4C2F-90B4-87009B565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76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lIns="121917" tIns="60958" rIns="121917" bIns="60958"/>
          <a:lstStyle>
            <a:lvl1pPr algn="l">
              <a:defRPr sz="3599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Образец заголовка. Можно черным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sz="2799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2824" y="261382"/>
            <a:ext cx="908600" cy="7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6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737" y="1311275"/>
            <a:ext cx="10515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217" y="248490"/>
            <a:ext cx="1195166" cy="927848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40267" y="-125944"/>
            <a:ext cx="101515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348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217" y="248490"/>
            <a:ext cx="1195166" cy="9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7" y="-125944"/>
            <a:ext cx="10066866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0266" y="1825625"/>
            <a:ext cx="5181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51602" y="1825625"/>
            <a:ext cx="5181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217" y="248490"/>
            <a:ext cx="1195166" cy="9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5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572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721" y="2505075"/>
            <a:ext cx="5157787" cy="368458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6853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68534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217" y="248490"/>
            <a:ext cx="1195166" cy="927848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40267" y="-125944"/>
            <a:ext cx="10134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81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7" y="-125944"/>
            <a:ext cx="1002453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217" y="248490"/>
            <a:ext cx="1195166" cy="9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16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217" y="248490"/>
            <a:ext cx="1195166" cy="9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1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217" y="248490"/>
            <a:ext cx="1195166" cy="9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0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7FB5AC-F547-405B-BCD3-803DF952D919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366EC7-98B2-4189-A4CF-184B2C4F1690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217" y="248490"/>
            <a:ext cx="1195166" cy="9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7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mailto:info@pi1.ru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7" y="-1259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370570" y="6238106"/>
            <a:ext cx="11449272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8" name="TextBox 7"/>
          <p:cNvSpPr txBox="1"/>
          <p:nvPr userDrawn="1"/>
        </p:nvSpPr>
        <p:spPr>
          <a:xfrm>
            <a:off x="334566" y="6285272"/>
            <a:ext cx="11017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 предоставлен</a:t>
            </a:r>
            <a:r>
              <a:rPr lang="ru-RU" sz="11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ознакомительных целях. При тиражировании данного материала целиком или частично, ссылка на источник обязательна.</a:t>
            </a:r>
          </a:p>
          <a:p>
            <a:pPr algn="ctr"/>
            <a:r>
              <a:rPr lang="ru-RU" sz="11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«Проектный институт №1», Державинский пер. д.5 Б, Санкт-Петербург. т. (812) 244-57-57,</a:t>
            </a:r>
            <a:r>
              <a:rPr lang="en-US" sz="11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Email: </a:t>
            </a:r>
            <a:r>
              <a:rPr lang="en-US" sz="11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info@pi1.ru</a:t>
            </a:r>
            <a:r>
              <a:rPr lang="ru-RU" sz="11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aseline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www.pi.ru</a:t>
            </a:r>
            <a:endParaRPr lang="ru-RU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9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diagramData" Target="../diagrams/data8.xml"/><Relationship Id="rId3" Type="http://schemas.openxmlformats.org/officeDocument/2006/relationships/diagramData" Target="../diagrams/data5.xml"/><Relationship Id="rId21" Type="http://schemas.openxmlformats.org/officeDocument/2006/relationships/diagramColors" Target="../diagrams/colors8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6" Type="http://schemas.openxmlformats.org/officeDocument/2006/relationships/diagramColors" Target="../diagrams/colors7.xml"/><Relationship Id="rId20" Type="http://schemas.openxmlformats.org/officeDocument/2006/relationships/diagramQuickStyle" Target="../diagrams/quickStyl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19" Type="http://schemas.openxmlformats.org/officeDocument/2006/relationships/diagramLayout" Target="../diagrams/layout8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Relationship Id="rId22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5713" y="2177144"/>
            <a:ext cx="8122897" cy="3033487"/>
          </a:xfrm>
        </p:spPr>
        <p:txBody>
          <a:bodyPr anchor="t">
            <a:normAutofit fontScale="90000"/>
          </a:bodyPr>
          <a:lstStyle/>
          <a:p>
            <a:pPr algn="l"/>
            <a:r>
              <a:rPr lang="ru-RU" sz="4800" dirty="0" smtClean="0">
                <a:latin typeface="Museo Sans Cyrl 700" panose="02000000000000000000" pitchFamily="50" charset="-52"/>
              </a:rPr>
              <a:t>Технологии </a:t>
            </a:r>
            <a:r>
              <a:rPr lang="en-US" sz="4800" dirty="0" smtClean="0">
                <a:latin typeface="Museo Sans Cyrl 700" panose="02000000000000000000" pitchFamily="50" charset="-52"/>
              </a:rPr>
              <a:t>BIM </a:t>
            </a:r>
            <a:r>
              <a:rPr lang="ru-RU" sz="4800" dirty="0" smtClean="0">
                <a:latin typeface="Museo Sans Cyrl 700" panose="02000000000000000000" pitchFamily="50" charset="-52"/>
              </a:rPr>
              <a:t>при проектировании фасадов</a:t>
            </a:r>
            <a:r>
              <a:rPr lang="en-US" sz="4800" dirty="0" smtClean="0">
                <a:latin typeface="Museo Sans Cyrl 700" panose="02000000000000000000" pitchFamily="50" charset="-52"/>
              </a:rPr>
              <a:t/>
            </a:r>
            <a:br>
              <a:rPr lang="en-US" sz="4800" dirty="0" smtClean="0">
                <a:latin typeface="Museo Sans Cyrl 700" panose="02000000000000000000" pitchFamily="50" charset="-52"/>
              </a:rPr>
            </a:br>
            <a:r>
              <a:rPr lang="en-US" sz="4800" dirty="0">
                <a:latin typeface="Museo Sans Cyrl 700" panose="02000000000000000000" pitchFamily="50" charset="-52"/>
              </a:rPr>
              <a:t/>
            </a:r>
            <a:br>
              <a:rPr lang="en-US" sz="4800" dirty="0">
                <a:latin typeface="Museo Sans Cyrl 700" panose="02000000000000000000" pitchFamily="50" charset="-52"/>
              </a:rPr>
            </a:br>
            <a:r>
              <a:rPr lang="ru-RU" sz="2000" dirty="0" smtClean="0">
                <a:latin typeface="Museo Sans Cyrl 700" panose="02000000000000000000" pitchFamily="50" charset="-52"/>
              </a:rPr>
              <a:t>Александр Никитин</a:t>
            </a:r>
            <a:br>
              <a:rPr lang="ru-RU" sz="2000" dirty="0" smtClean="0">
                <a:latin typeface="Museo Sans Cyrl 700" panose="02000000000000000000" pitchFamily="50" charset="-52"/>
              </a:rPr>
            </a:br>
            <a:r>
              <a:rPr lang="ru-RU" sz="2000" dirty="0" smtClean="0">
                <a:latin typeface="Museo Sans Cyrl 700" panose="02000000000000000000" pitchFamily="50" charset="-52"/>
              </a:rPr>
              <a:t>Руководитель </a:t>
            </a:r>
            <a:r>
              <a:rPr lang="en-US" sz="2000" dirty="0" smtClean="0">
                <a:latin typeface="Museo Sans Cyrl 700" panose="02000000000000000000" pitchFamily="50" charset="-52"/>
              </a:rPr>
              <a:t>BI</a:t>
            </a: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  <a:latin typeface="Museo Sans Cyrl 700" panose="02000000000000000000" pitchFamily="50" charset="-52"/>
              </a:rPr>
              <a:t>М</a:t>
            </a:r>
            <a:r>
              <a:rPr lang="ru-RU" sz="2000" dirty="0" smtClean="0">
                <a:latin typeface="Museo Sans Cyrl 700" panose="02000000000000000000" pitchFamily="50" charset="-52"/>
              </a:rPr>
              <a:t>астерской</a:t>
            </a:r>
            <a:br>
              <a:rPr lang="ru-RU" sz="2000" dirty="0" smtClean="0">
                <a:latin typeface="Museo Sans Cyrl 700" panose="02000000000000000000" pitchFamily="50" charset="-52"/>
              </a:rPr>
            </a:br>
            <a:r>
              <a:rPr lang="ru-RU" sz="2000" dirty="0" smtClean="0">
                <a:latin typeface="Museo Sans Cyrl 700" panose="02000000000000000000" pitchFamily="50" charset="-52"/>
              </a:rPr>
              <a:t/>
            </a:r>
            <a:br>
              <a:rPr lang="ru-RU" sz="2000" dirty="0" smtClean="0">
                <a:latin typeface="Museo Sans Cyrl 700" panose="02000000000000000000" pitchFamily="50" charset="-52"/>
              </a:rPr>
            </a:br>
            <a:r>
              <a:rPr lang="ru-RU" sz="2000" dirty="0" smtClean="0">
                <a:latin typeface="Museo Sans Cyrl 700" panose="02000000000000000000" pitchFamily="50" charset="-52"/>
              </a:rPr>
              <a:t>Александр Егоров</a:t>
            </a:r>
            <a:br>
              <a:rPr lang="ru-RU" sz="2000" dirty="0" smtClean="0">
                <a:latin typeface="Museo Sans Cyrl 700" panose="02000000000000000000" pitchFamily="50" charset="-52"/>
              </a:rPr>
            </a:br>
            <a:r>
              <a:rPr lang="ru-RU" sz="2000" dirty="0" smtClean="0">
                <a:latin typeface="Museo Sans Cyrl 700" panose="02000000000000000000" pitchFamily="50" charset="-52"/>
              </a:rPr>
              <a:t>Ведущий архитектор</a:t>
            </a:r>
            <a:endParaRPr lang="ru-RU" dirty="0">
              <a:latin typeface="Museo Sans Cyrl 700" panose="020000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4" y="386761"/>
            <a:ext cx="2036571" cy="158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Навигация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7" y="941084"/>
            <a:ext cx="8569818" cy="509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9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4" y="797431"/>
            <a:ext cx="10515600" cy="383286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Точные чертежи и спецификации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4" y="4918858"/>
            <a:ext cx="5680104" cy="12738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4" y="3803420"/>
            <a:ext cx="6215149" cy="1085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07" y="4987839"/>
            <a:ext cx="5026429" cy="11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19050"/>
            <a:ext cx="10151533" cy="1325563"/>
          </a:xfrm>
        </p:spPr>
        <p:txBody>
          <a:bodyPr/>
          <a:lstStyle/>
          <a:p>
            <a:r>
              <a:rPr lang="ru-RU" dirty="0" smtClean="0"/>
              <a:t>Технология </a:t>
            </a:r>
            <a:r>
              <a:rPr lang="en-US" dirty="0" smtClean="0"/>
              <a:t>BIM</a:t>
            </a:r>
            <a:br>
              <a:rPr lang="en-US" dirty="0" smtClean="0"/>
            </a:br>
            <a:r>
              <a:rPr lang="ru-RU" dirty="0" smtClean="0"/>
              <a:t>Преемственность информации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87666208"/>
              </p:ext>
            </p:extLst>
          </p:nvPr>
        </p:nvGraphicFramePr>
        <p:xfrm>
          <a:off x="0" y="1033992"/>
          <a:ext cx="6164468" cy="3859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66160226"/>
              </p:ext>
            </p:extLst>
          </p:nvPr>
        </p:nvGraphicFramePr>
        <p:xfrm>
          <a:off x="1480268" y="2143125"/>
          <a:ext cx="6026277" cy="4050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16500063"/>
              </p:ext>
            </p:extLst>
          </p:nvPr>
        </p:nvGraphicFramePr>
        <p:xfrm>
          <a:off x="5366552" y="1360488"/>
          <a:ext cx="4456169" cy="334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27322208"/>
              </p:ext>
            </p:extLst>
          </p:nvPr>
        </p:nvGraphicFramePr>
        <p:xfrm>
          <a:off x="8267075" y="2836612"/>
          <a:ext cx="4456169" cy="334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79487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84" y="1261398"/>
            <a:ext cx="8678149" cy="4482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Ледовая арена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6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67" y="1823074"/>
            <a:ext cx="5484105" cy="31645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Концепция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14" y="1823073"/>
            <a:ext cx="5626120" cy="31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0"/>
            <a:ext cx="10151533" cy="1325563"/>
          </a:xfrm>
        </p:spPr>
        <p:txBody>
          <a:bodyPr/>
          <a:lstStyle/>
          <a:p>
            <a:r>
              <a:rPr lang="ru-RU" dirty="0" smtClean="0"/>
              <a:t>Вычислительный дизайн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Опорная геометрия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3906" y="1770611"/>
            <a:ext cx="9242664" cy="39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0"/>
            <a:ext cx="10151533" cy="1325563"/>
          </a:xfrm>
        </p:spPr>
        <p:txBody>
          <a:bodyPr/>
          <a:lstStyle/>
          <a:p>
            <a:r>
              <a:rPr lang="ru-RU" dirty="0" smtClean="0"/>
              <a:t>Концептуальный формообразующий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Адаптивный компонент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67" y="1666363"/>
            <a:ext cx="8208896" cy="29222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15" y="2420911"/>
            <a:ext cx="3994301" cy="33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6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0"/>
            <a:ext cx="10151533" cy="1325563"/>
          </a:xfrm>
        </p:spPr>
        <p:txBody>
          <a:bodyPr/>
          <a:lstStyle/>
          <a:p>
            <a:r>
              <a:rPr lang="ru-RU" dirty="0" smtClean="0"/>
              <a:t>Моделирование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9" t="10650" r="9408" b="10223"/>
          <a:stretch/>
        </p:blipFill>
        <p:spPr>
          <a:xfrm>
            <a:off x="4375289" y="1586641"/>
            <a:ext cx="7558324" cy="3666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4" t="33576" r="9208" b="8000"/>
          <a:stretch/>
        </p:blipFill>
        <p:spPr>
          <a:xfrm>
            <a:off x="440267" y="2029840"/>
            <a:ext cx="3754339" cy="277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Оптимизация под производителя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9601" r="9194"/>
          <a:stretch/>
        </p:blipFill>
        <p:spPr>
          <a:xfrm>
            <a:off x="6772275" y="1008686"/>
            <a:ext cx="3638550" cy="227787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t="31296" r="15352" b="5767"/>
          <a:stretch/>
        </p:blipFill>
        <p:spPr>
          <a:xfrm>
            <a:off x="2624138" y="3095626"/>
            <a:ext cx="3838575" cy="2628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24320" r="14598" b="11193"/>
          <a:stretch/>
        </p:blipFill>
        <p:spPr>
          <a:xfrm>
            <a:off x="7229475" y="3450505"/>
            <a:ext cx="3971926" cy="2705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" t="28044" r="20666" b="5034"/>
          <a:stretch/>
        </p:blipFill>
        <p:spPr>
          <a:xfrm>
            <a:off x="238125" y="1143000"/>
            <a:ext cx="34671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8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24" y="1012017"/>
            <a:ext cx="9650276" cy="492876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для КР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579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19050"/>
            <a:ext cx="10151533" cy="1325563"/>
          </a:xfrm>
        </p:spPr>
        <p:txBody>
          <a:bodyPr/>
          <a:lstStyle/>
          <a:p>
            <a:r>
              <a:rPr lang="ru-RU" dirty="0" smtClean="0"/>
              <a:t>Технология </a:t>
            </a:r>
            <a:r>
              <a:rPr lang="en-US" dirty="0" smtClean="0"/>
              <a:t>BIM</a:t>
            </a:r>
            <a:br>
              <a:rPr lang="en-US" dirty="0" smtClean="0"/>
            </a:br>
            <a:r>
              <a:rPr lang="ru-RU" dirty="0" smtClean="0"/>
              <a:t>Преемственность информации</a:t>
            </a: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87666208"/>
              </p:ext>
            </p:extLst>
          </p:nvPr>
        </p:nvGraphicFramePr>
        <p:xfrm>
          <a:off x="0" y="1033992"/>
          <a:ext cx="6164468" cy="3859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66160226"/>
              </p:ext>
            </p:extLst>
          </p:nvPr>
        </p:nvGraphicFramePr>
        <p:xfrm>
          <a:off x="1480268" y="2143125"/>
          <a:ext cx="6026277" cy="4050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16500063"/>
              </p:ext>
            </p:extLst>
          </p:nvPr>
        </p:nvGraphicFramePr>
        <p:xfrm>
          <a:off x="5366552" y="1360488"/>
          <a:ext cx="4456169" cy="334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827322208"/>
              </p:ext>
            </p:extLst>
          </p:nvPr>
        </p:nvGraphicFramePr>
        <p:xfrm>
          <a:off x="8267075" y="2836612"/>
          <a:ext cx="4456169" cy="334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9998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67" y="1823074"/>
            <a:ext cx="5484105" cy="31645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Концепция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314" y="1823073"/>
            <a:ext cx="5626120" cy="31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8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0"/>
            <a:ext cx="10151533" cy="1325563"/>
          </a:xfrm>
        </p:spPr>
        <p:txBody>
          <a:bodyPr/>
          <a:lstStyle/>
          <a:p>
            <a:r>
              <a:rPr lang="ru-RU" dirty="0" smtClean="0"/>
              <a:t>От концепции до производства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430" y="1553563"/>
            <a:ext cx="8793605" cy="37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02" y="1221186"/>
            <a:ext cx="6980662" cy="478764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Опорная геометрия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5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0"/>
            <a:ext cx="10151533" cy="1325563"/>
          </a:xfrm>
        </p:spPr>
        <p:txBody>
          <a:bodyPr/>
          <a:lstStyle/>
          <a:p>
            <a:r>
              <a:rPr lang="ru-RU" dirty="0" smtClean="0"/>
              <a:t>Адаптивные компоненты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1342" y="1465661"/>
            <a:ext cx="2813670" cy="21029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614" y="3814103"/>
            <a:ext cx="2172863" cy="22043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058" y="1465554"/>
            <a:ext cx="2778851" cy="21030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363" y="1465554"/>
            <a:ext cx="2708571" cy="21030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t="15996" r="14470" b="6694"/>
          <a:stretch/>
        </p:blipFill>
        <p:spPr>
          <a:xfrm>
            <a:off x="6700058" y="3848073"/>
            <a:ext cx="2427316" cy="2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9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3" y="1199619"/>
            <a:ext cx="9198489" cy="47948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Размещение компонентов на основе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9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0"/>
            <a:ext cx="10151533" cy="1325563"/>
          </a:xfrm>
        </p:spPr>
        <p:txBody>
          <a:bodyPr/>
          <a:lstStyle/>
          <a:p>
            <a:r>
              <a:rPr lang="ru-RU" dirty="0" smtClean="0"/>
              <a:t>Концептуальный формообразующий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41" y="1325563"/>
            <a:ext cx="7930341" cy="429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6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553" y="1116492"/>
            <a:ext cx="10208028" cy="505525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Оптимизация и деталировка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40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411" y="1136707"/>
            <a:ext cx="9659389" cy="48300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Несущая подсистема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72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888" y="2512683"/>
            <a:ext cx="5124522" cy="24771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0"/>
            <a:ext cx="10151533" cy="1325563"/>
          </a:xfrm>
        </p:spPr>
        <p:txBody>
          <a:bodyPr/>
          <a:lstStyle/>
          <a:p>
            <a:r>
              <a:rPr lang="ru-RU" dirty="0" smtClean="0"/>
              <a:t>Наглядность представления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2" y="1550648"/>
            <a:ext cx="6765132" cy="44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0"/>
            <a:ext cx="10151533" cy="1325563"/>
          </a:xfrm>
        </p:spPr>
        <p:txBody>
          <a:bodyPr/>
          <a:lstStyle/>
          <a:p>
            <a:r>
              <a:rPr lang="ru-RU" dirty="0" smtClean="0"/>
              <a:t>Координация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7383" y="968197"/>
            <a:ext cx="2928724" cy="50433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23" t="3740" r="36010" b="4819"/>
          <a:stretch/>
        </p:blipFill>
        <p:spPr>
          <a:xfrm>
            <a:off x="7433869" y="968197"/>
            <a:ext cx="2289994" cy="495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Загородный спортивный клуб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600" y="1296478"/>
            <a:ext cx="4596433" cy="2155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00" y="3695631"/>
            <a:ext cx="5452946" cy="2328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9941" y="1200512"/>
            <a:ext cx="4568317" cy="22514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2016"/>
          <a:stretch/>
        </p:blipFill>
        <p:spPr>
          <a:xfrm>
            <a:off x="7028894" y="3695631"/>
            <a:ext cx="4319364" cy="23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4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0267" y="0"/>
            <a:ext cx="10151533" cy="1325563"/>
          </a:xfrm>
        </p:spPr>
        <p:txBody>
          <a:bodyPr/>
          <a:lstStyle/>
          <a:p>
            <a:r>
              <a:rPr lang="ru-RU" dirty="0" smtClean="0"/>
              <a:t>Чертежи и спецификации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5" y="1223331"/>
            <a:ext cx="5890721" cy="414347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58" y="1524640"/>
            <a:ext cx="2442284" cy="41308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40" y="1516198"/>
            <a:ext cx="5848349" cy="4138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13" y="1816740"/>
            <a:ext cx="5848349" cy="4131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025" y="2024198"/>
            <a:ext cx="5849738" cy="413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094470"/>
            <a:ext cx="6808145" cy="382958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Натурный стенд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61992" y="1894149"/>
            <a:ext cx="5542154" cy="311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2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66" y="1129116"/>
            <a:ext cx="3986298" cy="507455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8457" y="2239177"/>
            <a:ext cx="5074558" cy="28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524550" y="333372"/>
            <a:ext cx="9142900" cy="7919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ru-RU" sz="3599" b="1" dirty="0">
                <a:latin typeface="Arial" pitchFamily="34" charset="0"/>
                <a:cs typeface="Arial" pitchFamily="34" charset="0"/>
              </a:rPr>
              <a:t>Визитная карточка:</a:t>
            </a:r>
            <a:endParaRPr lang="ru-RU" sz="35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0459" y="3342492"/>
            <a:ext cx="8782943" cy="1384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799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2799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79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99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nikitin.aa@p1.ru</a:t>
            </a:r>
            <a:endParaRPr lang="ru-RU" sz="2799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ru-RU" sz="2799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Моб.:</a:t>
            </a:r>
            <a:r>
              <a:rPr lang="en-US" sz="2799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>
                <a:latin typeface="Arial" pitchFamily="34" charset="0"/>
                <a:cs typeface="Arial" pitchFamily="34" charset="0"/>
              </a:rPr>
              <a:t>+7 (921) 753-93-14</a:t>
            </a:r>
          </a:p>
          <a:p>
            <a:pPr>
              <a:spcBef>
                <a:spcPct val="0"/>
              </a:spcBef>
            </a:pPr>
            <a:r>
              <a:rPr lang="en-US" sz="2799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Skype</a:t>
            </a:r>
            <a:r>
              <a:rPr lang="ru-RU" sz="2799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799" dirty="0">
                <a:solidFill>
                  <a:srgbClr val="00CC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99" dirty="0" err="1">
                <a:latin typeface="Arial" pitchFamily="34" charset="0"/>
                <a:cs typeface="Arial" pitchFamily="34" charset="0"/>
              </a:rPr>
              <a:t>nikitin.csi</a:t>
            </a:r>
            <a:endParaRPr lang="en-US" sz="2799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52667" y="1629216"/>
            <a:ext cx="9142900" cy="7919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ru-RU" sz="3199" dirty="0">
                <a:latin typeface="Arial" pitchFamily="34" charset="0"/>
                <a:cs typeface="Arial" pitchFamily="34" charset="0"/>
              </a:rPr>
              <a:t>Никитин Александр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3199" dirty="0">
                <a:latin typeface="Arial" pitchFamily="34" charset="0"/>
                <a:cs typeface="Arial" pitchFamily="34" charset="0"/>
              </a:rPr>
              <a:t>Руководитель 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BIM </a:t>
            </a:r>
            <a:r>
              <a:rPr lang="ru-RU" sz="3199" dirty="0">
                <a:latin typeface="Arial" pitchFamily="34" charset="0"/>
                <a:cs typeface="Arial" pitchFamily="34" charset="0"/>
              </a:rPr>
              <a:t>Мастерской</a:t>
            </a:r>
            <a:endParaRPr lang="en-US" sz="3199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ru-RU" sz="3199" dirty="0">
                <a:latin typeface="Arial" pitchFamily="34" charset="0"/>
                <a:cs typeface="Arial" pitchFamily="34" charset="0"/>
              </a:rPr>
              <a:t>Проектный институт №1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9722" y="2046647"/>
            <a:ext cx="2807662" cy="2159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741" y="4449645"/>
            <a:ext cx="3294376" cy="348855"/>
          </a:xfrm>
          <a:prstGeom prst="rect">
            <a:avLst/>
          </a:prstGeom>
        </p:spPr>
      </p:pic>
      <p:pic>
        <p:nvPicPr>
          <p:cNvPr id="1026" name="Picture 2" descr="http://qrcoder.ru/code/?%CD%E8%EA%E8%F2%E8%ED+%C0%EB%E5%EA%F1%E0%ED%E4%F0%0D%0A%D0%F3%EA%EE%E2%EE%E4%E8%F2%E5%EB%FC+BIM+%CC%E0%F1%F2%E5%F0%F1%EA%EE%E9%0D%0A%CF%F0%EE%E5%EA%F2%ED%FB%E9+%E8%ED%F1%F2%E8%F2%F3%F2+%B91%0D%0AE-mail%3A++nikitin.aa%40p1.ru%0D%0A%CC%EE%E1.%3A+%2B7+%28921%29+753-93-14%0D%0ASkype%3A+nikitin.csi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60" y="3114158"/>
            <a:ext cx="1754668" cy="175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65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9025" y="830957"/>
            <a:ext cx="4500764" cy="346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094" y="4848959"/>
            <a:ext cx="61026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0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Площадь фасадных </a:t>
            </a:r>
            <a:r>
              <a:rPr lang="ru-RU" dirty="0" smtClean="0"/>
              <a:t>систем 7000 </a:t>
            </a:r>
            <a:r>
              <a:rPr lang="ru-RU" dirty="0"/>
              <a:t>м. кв.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/>
          <a:stretch/>
        </p:blipFill>
        <p:spPr>
          <a:xfrm>
            <a:off x="423948" y="1079682"/>
            <a:ext cx="8661179" cy="307651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07" y="3459122"/>
            <a:ext cx="6580908" cy="26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Площадь </a:t>
            </a:r>
            <a:r>
              <a:rPr lang="ru-RU" dirty="0" smtClean="0"/>
              <a:t>остекления 2500 </a:t>
            </a:r>
            <a:r>
              <a:rPr lang="ru-RU" dirty="0"/>
              <a:t>м. кв.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047268"/>
            <a:ext cx="7364700" cy="264880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31" y="3313447"/>
            <a:ext cx="7265331" cy="271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Загородный спортивный клуб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3288272"/>
            <a:ext cx="6357712" cy="27372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3" y="1291474"/>
            <a:ext cx="6891297" cy="29892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8763" y="4842445"/>
            <a:ext cx="4390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Заполнения в случайном порядке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394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32" y="1311274"/>
            <a:ext cx="9920303" cy="4657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Раскладка панелей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28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0" y="1247244"/>
            <a:ext cx="10808207" cy="480113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Удобство представления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2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8" y="1895042"/>
            <a:ext cx="10515600" cy="379894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Навигация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3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6488</TotalTime>
  <Words>880</Words>
  <Application>Microsoft Office PowerPoint</Application>
  <PresentationFormat>Широкоэкранный</PresentationFormat>
  <Paragraphs>111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Century Gothic</vt:lpstr>
      <vt:lpstr>Museo Sans Cyrl 700</vt:lpstr>
      <vt:lpstr>Тема Office</vt:lpstr>
      <vt:lpstr>Технологии BIM при проектировании фасадов  Александр Никитин Руководитель BIМастерской  Александр Егоров Ведущий архитектор</vt:lpstr>
      <vt:lpstr>Технология BIM Преемственность информации</vt:lpstr>
      <vt:lpstr>Загородный спортивный клуб</vt:lpstr>
      <vt:lpstr>Площадь фасадных систем 7000 м. кв.</vt:lpstr>
      <vt:lpstr>Площадь остекления 2500 м. кв.</vt:lpstr>
      <vt:lpstr>Загородный спортивный клуб</vt:lpstr>
      <vt:lpstr>Раскладка панелей</vt:lpstr>
      <vt:lpstr>Удобство представления</vt:lpstr>
      <vt:lpstr>Навигация</vt:lpstr>
      <vt:lpstr>Навигация</vt:lpstr>
      <vt:lpstr>Точные чертежи и спецификации</vt:lpstr>
      <vt:lpstr>Технология BIM Преемственность информации</vt:lpstr>
      <vt:lpstr>Ледовая арена</vt:lpstr>
      <vt:lpstr>Концепция</vt:lpstr>
      <vt:lpstr>Вычислительный дизайн Опорная геометрия</vt:lpstr>
      <vt:lpstr>Концептуальный формообразующий Адаптивный компонент</vt:lpstr>
      <vt:lpstr>Моделирование</vt:lpstr>
      <vt:lpstr>Оптимизация под производителя</vt:lpstr>
      <vt:lpstr>Задание для КР</vt:lpstr>
      <vt:lpstr>Концепция</vt:lpstr>
      <vt:lpstr>От концепции до производства</vt:lpstr>
      <vt:lpstr>Опорная геометрия</vt:lpstr>
      <vt:lpstr>Адаптивные компоненты</vt:lpstr>
      <vt:lpstr>Размещение компонентов на основе</vt:lpstr>
      <vt:lpstr>Концептуальный формообразующий</vt:lpstr>
      <vt:lpstr>Оптимизация и деталировка</vt:lpstr>
      <vt:lpstr>Несущая подсистема</vt:lpstr>
      <vt:lpstr>Наглядность представления</vt:lpstr>
      <vt:lpstr>Координация</vt:lpstr>
      <vt:lpstr>Чертежи и спецификации</vt:lpstr>
      <vt:lpstr>Натурный стенд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Примеры проектов BIM</dc:title>
  <dc:creator>NA</dc:creator>
  <cp:lastModifiedBy>Никитин Александр Александрович</cp:lastModifiedBy>
  <cp:revision>242</cp:revision>
  <cp:lastPrinted>2018-02-26T12:50:56Z</cp:lastPrinted>
  <dcterms:created xsi:type="dcterms:W3CDTF">2017-01-15T12:36:19Z</dcterms:created>
  <dcterms:modified xsi:type="dcterms:W3CDTF">2018-02-26T12:58:00Z</dcterms:modified>
</cp:coreProperties>
</file>