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ppt" ContentType="application/vnd.ms-powerpoi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Lst>
  <p:notesMasterIdLst>
    <p:notesMasterId r:id="rId27"/>
  </p:notesMasterIdLst>
  <p:handoutMasterIdLst>
    <p:handoutMasterId r:id="rId28"/>
  </p:handoutMasterIdLst>
  <p:sldIdLst>
    <p:sldId id="874" r:id="rId2"/>
    <p:sldId id="830" r:id="rId3"/>
    <p:sldId id="902" r:id="rId4"/>
    <p:sldId id="903" r:id="rId5"/>
    <p:sldId id="900" r:id="rId6"/>
    <p:sldId id="901" r:id="rId7"/>
    <p:sldId id="905" r:id="rId8"/>
    <p:sldId id="913" r:id="rId9"/>
    <p:sldId id="914" r:id="rId10"/>
    <p:sldId id="918" r:id="rId11"/>
    <p:sldId id="916" r:id="rId12"/>
    <p:sldId id="915" r:id="rId13"/>
    <p:sldId id="904" r:id="rId14"/>
    <p:sldId id="849" r:id="rId15"/>
    <p:sldId id="911" r:id="rId16"/>
    <p:sldId id="907" r:id="rId17"/>
    <p:sldId id="912" r:id="rId18"/>
    <p:sldId id="908" r:id="rId19"/>
    <p:sldId id="909" r:id="rId20"/>
    <p:sldId id="910" r:id="rId21"/>
    <p:sldId id="919" r:id="rId22"/>
    <p:sldId id="887" r:id="rId23"/>
    <p:sldId id="889" r:id="rId24"/>
    <p:sldId id="897" r:id="rId25"/>
    <p:sldId id="920" r:id="rId26"/>
  </p:sldIdLst>
  <p:sldSz cx="9144000" cy="6858000" type="screen4x3"/>
  <p:notesSz cx="6858000" cy="9144000"/>
  <p:defaultTextStyle>
    <a:defPPr>
      <a:defRPr lang="ru-RU"/>
    </a:defPPr>
    <a:lvl1pPr algn="l" rtl="0" eaLnBrk="0" fontAlgn="base" hangingPunct="0">
      <a:spcBef>
        <a:spcPct val="0"/>
      </a:spcBef>
      <a:spcAft>
        <a:spcPct val="0"/>
      </a:spcAft>
      <a:defRPr sz="2000"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Calibri" panose="020F0502020204030204" pitchFamily="34" charset="0"/>
        <a:ea typeface="+mn-ea"/>
        <a:cs typeface="+mn-cs"/>
      </a:defRPr>
    </a:lvl5pPr>
    <a:lvl6pPr marL="2286000" algn="l" defTabSz="914400" rtl="0" eaLnBrk="1" latinLnBrk="0" hangingPunct="1">
      <a:defRPr sz="2000" kern="1200">
        <a:solidFill>
          <a:schemeClr val="tx1"/>
        </a:solidFill>
        <a:latin typeface="Calibri" panose="020F0502020204030204" pitchFamily="34" charset="0"/>
        <a:ea typeface="+mn-ea"/>
        <a:cs typeface="+mn-cs"/>
      </a:defRPr>
    </a:lvl6pPr>
    <a:lvl7pPr marL="2743200" algn="l" defTabSz="914400" rtl="0" eaLnBrk="1" latinLnBrk="0" hangingPunct="1">
      <a:defRPr sz="2000" kern="1200">
        <a:solidFill>
          <a:schemeClr val="tx1"/>
        </a:solidFill>
        <a:latin typeface="Calibri" panose="020F0502020204030204" pitchFamily="34" charset="0"/>
        <a:ea typeface="+mn-ea"/>
        <a:cs typeface="+mn-cs"/>
      </a:defRPr>
    </a:lvl7pPr>
    <a:lvl8pPr marL="3200400" algn="l" defTabSz="914400" rtl="0" eaLnBrk="1" latinLnBrk="0" hangingPunct="1">
      <a:defRPr sz="2000" kern="1200">
        <a:solidFill>
          <a:schemeClr val="tx1"/>
        </a:solidFill>
        <a:latin typeface="Calibri" panose="020F0502020204030204" pitchFamily="34" charset="0"/>
        <a:ea typeface="+mn-ea"/>
        <a:cs typeface="+mn-cs"/>
      </a:defRPr>
    </a:lvl8pPr>
    <a:lvl9pPr marL="3657600" algn="l" defTabSz="914400" rtl="0" eaLnBrk="1" latinLnBrk="0" hangingPunct="1">
      <a:defRPr sz="20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FF0000"/>
    <a:srgbClr val="3333CC"/>
    <a:srgbClr val="FFFFFF"/>
    <a:srgbClr val="3366F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30" autoAdjust="0"/>
    <p:restoredTop sz="98671" autoAdjust="0"/>
  </p:normalViewPr>
  <p:slideViewPr>
    <p:cSldViewPr>
      <p:cViewPr varScale="1">
        <p:scale>
          <a:sx n="78" d="100"/>
          <a:sy n="78" d="100"/>
        </p:scale>
        <p:origin x="115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buClrTx/>
              <a:buSzTx/>
              <a:buFontTx/>
              <a:buNone/>
              <a:defRPr sz="1200" b="1">
                <a:solidFill>
                  <a:schemeClr val="tx2"/>
                </a:solidFill>
                <a:latin typeface="Times New Roman" pitchFamily="18" charset="0"/>
              </a:defRPr>
            </a:lvl1pPr>
          </a:lstStyle>
          <a:p>
            <a:pPr>
              <a:defRPr/>
            </a:pPr>
            <a:endParaRPr lang="ru-RU"/>
          </a:p>
        </p:txBody>
      </p:sp>
      <p:sp>
        <p:nvSpPr>
          <p:cNvPr id="15360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buSzTx/>
              <a:buFontTx/>
              <a:buNone/>
              <a:defRPr sz="1200" b="1">
                <a:solidFill>
                  <a:schemeClr val="tx2"/>
                </a:solidFill>
                <a:latin typeface="Times New Roman" pitchFamily="18" charset="0"/>
              </a:defRPr>
            </a:lvl1pPr>
          </a:lstStyle>
          <a:p>
            <a:pPr>
              <a:defRPr/>
            </a:pPr>
            <a:endParaRPr lang="ru-RU"/>
          </a:p>
        </p:txBody>
      </p:sp>
      <p:sp>
        <p:nvSpPr>
          <p:cNvPr id="15360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buClrTx/>
              <a:buSzTx/>
              <a:buFontTx/>
              <a:buNone/>
              <a:defRPr sz="1200" b="1">
                <a:solidFill>
                  <a:schemeClr val="tx2"/>
                </a:solidFill>
                <a:latin typeface="Times New Roman" pitchFamily="18" charset="0"/>
              </a:defRPr>
            </a:lvl1pPr>
          </a:lstStyle>
          <a:p>
            <a:pPr>
              <a:defRPr/>
            </a:pPr>
            <a:endParaRPr lang="ru-RU"/>
          </a:p>
        </p:txBody>
      </p:sp>
      <p:sp>
        <p:nvSpPr>
          <p:cNvPr id="15360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SzTx/>
              <a:buFontTx/>
              <a:buNone/>
              <a:defRPr sz="1200" b="1">
                <a:solidFill>
                  <a:schemeClr val="tx2"/>
                </a:solidFill>
                <a:latin typeface="Times New Roman" panose="02020603050405020304" pitchFamily="18" charset="0"/>
              </a:defRPr>
            </a:lvl1pPr>
          </a:lstStyle>
          <a:p>
            <a:pPr>
              <a:defRPr/>
            </a:pPr>
            <a:fld id="{71BB01F8-247E-46C5-BAC3-282AFFB62235}" type="slidenum">
              <a:rPr lang="ru-RU" altLang="ru-RU"/>
              <a:pPr>
                <a:defRPr/>
              </a:pPr>
              <a:t>‹#›</a:t>
            </a:fld>
            <a:endParaRPr lang="ru-RU" altLang="ru-RU"/>
          </a:p>
        </p:txBody>
      </p:sp>
    </p:spTree>
    <p:extLst>
      <p:ext uri="{BB962C8B-B14F-4D97-AF65-F5344CB8AC3E}">
        <p14:creationId xmlns:p14="http://schemas.microsoft.com/office/powerpoint/2010/main" val="331356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buClrTx/>
              <a:buSzTx/>
              <a:buFontTx/>
              <a:buNone/>
              <a:defRPr sz="1200" b="0">
                <a:solidFill>
                  <a:schemeClr val="tx1"/>
                </a:solidFill>
                <a:latin typeface="Times New Roman" pitchFamily="18" charset="0"/>
              </a:defRPr>
            </a:lvl1pPr>
          </a:lstStyle>
          <a:p>
            <a:pPr>
              <a:defRPr/>
            </a:pPr>
            <a:endParaRPr lang="ru-RU"/>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buSzTx/>
              <a:buFontTx/>
              <a:buNone/>
              <a:defRPr sz="1200" b="0">
                <a:solidFill>
                  <a:schemeClr val="tx1"/>
                </a:solidFill>
                <a:latin typeface="Times New Roman" pitchFamily="18" charset="0"/>
              </a:defRPr>
            </a:lvl1pPr>
          </a:lstStyle>
          <a:p>
            <a:pPr>
              <a:defRPr/>
            </a:pPr>
            <a:endParaRPr lang="ru-RU"/>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buClrTx/>
              <a:buSzTx/>
              <a:buFontTx/>
              <a:buNone/>
              <a:defRPr sz="1200" b="0">
                <a:solidFill>
                  <a:schemeClr val="tx1"/>
                </a:solidFill>
                <a:latin typeface="Times New Roman" pitchFamily="18" charset="0"/>
              </a:defRPr>
            </a:lvl1pPr>
          </a:lstStyle>
          <a:p>
            <a:pPr>
              <a:defRPr/>
            </a:pPr>
            <a:endParaRPr lang="ru-RU"/>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SzTx/>
              <a:buFontTx/>
              <a:buNone/>
              <a:defRPr sz="1200">
                <a:latin typeface="Times New Roman" panose="02020603050405020304" pitchFamily="18" charset="0"/>
              </a:defRPr>
            </a:lvl1pPr>
          </a:lstStyle>
          <a:p>
            <a:pPr>
              <a:defRPr/>
            </a:pPr>
            <a:fld id="{B92D5BA3-9C89-464D-B301-432F1CFF0D94}" type="slidenum">
              <a:rPr lang="ru-RU" altLang="ru-RU"/>
              <a:pPr>
                <a:defRPr/>
              </a:pPr>
              <a:t>‹#›</a:t>
            </a:fld>
            <a:endParaRPr lang="ru-RU" altLang="ru-RU"/>
          </a:p>
        </p:txBody>
      </p:sp>
    </p:spTree>
    <p:extLst>
      <p:ext uri="{BB962C8B-B14F-4D97-AF65-F5344CB8AC3E}">
        <p14:creationId xmlns:p14="http://schemas.microsoft.com/office/powerpoint/2010/main" val="22957908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a:ln/>
        </p:spPr>
      </p:sp>
      <p:sp>
        <p:nvSpPr>
          <p:cNvPr id="2150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2150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fld id="{688474B5-98B7-4BFA-A1F8-60E8BBE0EEC3}" type="slidenum">
              <a:rPr lang="ru-RU" altLang="ru-RU" sz="1200">
                <a:latin typeface="Times New Roman" panose="02020603050405020304" pitchFamily="18" charset="0"/>
              </a:rPr>
              <a:pPr/>
              <a:t>8</a:t>
            </a:fld>
            <a:endParaRPr lang="ru-RU" altLang="ru-RU" sz="1200">
              <a:latin typeface="Times New Roman" panose="02020603050405020304" pitchFamily="18" charset="0"/>
            </a:endParaRPr>
          </a:p>
        </p:txBody>
      </p:sp>
    </p:spTree>
    <p:extLst>
      <p:ext uri="{BB962C8B-B14F-4D97-AF65-F5344CB8AC3E}">
        <p14:creationId xmlns:p14="http://schemas.microsoft.com/office/powerpoint/2010/main" val="854895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a:ln/>
        </p:spPr>
      </p:sp>
      <p:sp>
        <p:nvSpPr>
          <p:cNvPr id="2150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2150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fld id="{688474B5-98B7-4BFA-A1F8-60E8BBE0EEC3}" type="slidenum">
              <a:rPr lang="ru-RU" altLang="ru-RU" sz="1200">
                <a:latin typeface="Times New Roman" panose="02020603050405020304" pitchFamily="18" charset="0"/>
              </a:rPr>
              <a:pPr/>
              <a:t>9</a:t>
            </a:fld>
            <a:endParaRPr lang="ru-RU" altLang="ru-RU" sz="1200">
              <a:latin typeface="Times New Roman" panose="02020603050405020304" pitchFamily="18" charset="0"/>
            </a:endParaRPr>
          </a:p>
        </p:txBody>
      </p:sp>
    </p:spTree>
    <p:extLst>
      <p:ext uri="{BB962C8B-B14F-4D97-AF65-F5344CB8AC3E}">
        <p14:creationId xmlns:p14="http://schemas.microsoft.com/office/powerpoint/2010/main" val="2502510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a:ln/>
        </p:spPr>
      </p:sp>
      <p:sp>
        <p:nvSpPr>
          <p:cNvPr id="2150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2150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fld id="{688474B5-98B7-4BFA-A1F8-60E8BBE0EEC3}" type="slidenum">
              <a:rPr lang="ru-RU" altLang="ru-RU" sz="1200">
                <a:latin typeface="Times New Roman" panose="02020603050405020304" pitchFamily="18" charset="0"/>
              </a:rPr>
              <a:pPr/>
              <a:t>10</a:t>
            </a:fld>
            <a:endParaRPr lang="ru-RU" altLang="ru-RU" sz="1200">
              <a:latin typeface="Times New Roman" panose="02020603050405020304" pitchFamily="18" charset="0"/>
            </a:endParaRPr>
          </a:p>
        </p:txBody>
      </p:sp>
    </p:spTree>
    <p:extLst>
      <p:ext uri="{BB962C8B-B14F-4D97-AF65-F5344CB8AC3E}">
        <p14:creationId xmlns:p14="http://schemas.microsoft.com/office/powerpoint/2010/main" val="3676956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a:ln/>
        </p:spPr>
      </p:sp>
      <p:sp>
        <p:nvSpPr>
          <p:cNvPr id="2150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2150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fld id="{688474B5-98B7-4BFA-A1F8-60E8BBE0EEC3}" type="slidenum">
              <a:rPr lang="ru-RU" altLang="ru-RU" sz="1200">
                <a:latin typeface="Times New Roman" panose="02020603050405020304" pitchFamily="18" charset="0"/>
              </a:rPr>
              <a:pPr/>
              <a:t>11</a:t>
            </a:fld>
            <a:endParaRPr lang="ru-RU" altLang="ru-RU" sz="1200">
              <a:latin typeface="Times New Roman" panose="02020603050405020304" pitchFamily="18" charset="0"/>
            </a:endParaRPr>
          </a:p>
        </p:txBody>
      </p:sp>
    </p:spTree>
    <p:extLst>
      <p:ext uri="{BB962C8B-B14F-4D97-AF65-F5344CB8AC3E}">
        <p14:creationId xmlns:p14="http://schemas.microsoft.com/office/powerpoint/2010/main" val="2095470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a:ln/>
        </p:spPr>
      </p:sp>
      <p:sp>
        <p:nvSpPr>
          <p:cNvPr id="2150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2150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fld id="{688474B5-98B7-4BFA-A1F8-60E8BBE0EEC3}" type="slidenum">
              <a:rPr lang="ru-RU" altLang="ru-RU" sz="1200">
                <a:latin typeface="Times New Roman" panose="02020603050405020304" pitchFamily="18" charset="0"/>
              </a:rPr>
              <a:pPr/>
              <a:t>12</a:t>
            </a:fld>
            <a:endParaRPr lang="ru-RU" altLang="ru-RU" sz="1200">
              <a:latin typeface="Times New Roman" panose="02020603050405020304" pitchFamily="18" charset="0"/>
            </a:endParaRPr>
          </a:p>
        </p:txBody>
      </p:sp>
    </p:spTree>
    <p:extLst>
      <p:ext uri="{BB962C8B-B14F-4D97-AF65-F5344CB8AC3E}">
        <p14:creationId xmlns:p14="http://schemas.microsoft.com/office/powerpoint/2010/main" val="62660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a:ln/>
        </p:spPr>
      </p:sp>
      <p:sp>
        <p:nvSpPr>
          <p:cNvPr id="2150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2150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fld id="{688474B5-98B7-4BFA-A1F8-60E8BBE0EEC3}" type="slidenum">
              <a:rPr lang="ru-RU" altLang="ru-RU" sz="1200">
                <a:latin typeface="Times New Roman" panose="02020603050405020304" pitchFamily="18" charset="0"/>
              </a:rPr>
              <a:pPr/>
              <a:t>13</a:t>
            </a:fld>
            <a:endParaRPr lang="ru-RU" altLang="ru-RU" sz="1200">
              <a:latin typeface="Times New Roman" panose="02020603050405020304" pitchFamily="18" charset="0"/>
            </a:endParaRPr>
          </a:p>
        </p:txBody>
      </p:sp>
    </p:spTree>
    <p:extLst>
      <p:ext uri="{BB962C8B-B14F-4D97-AF65-F5344CB8AC3E}">
        <p14:creationId xmlns:p14="http://schemas.microsoft.com/office/powerpoint/2010/main" val="3711039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Полилиния 3"/>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2800" b="1">
              <a:latin typeface="+mn-lt"/>
            </a:endParaRPr>
          </a:p>
        </p:txBody>
      </p:sp>
      <p:sp>
        <p:nvSpPr>
          <p:cNvPr id="5" name="Полилиния 4"/>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2800" b="1">
              <a:latin typeface="+mn-lt"/>
            </a:endParaRPr>
          </a:p>
        </p:txBody>
      </p:sp>
      <p:grpSp>
        <p:nvGrpSpPr>
          <p:cNvPr id="6" name="Группа 8"/>
          <p:cNvGrpSpPr>
            <a:grpSpLocks/>
          </p:cNvGrpSpPr>
          <p:nvPr/>
        </p:nvGrpSpPr>
        <p:grpSpPr bwMode="auto">
          <a:xfrm>
            <a:off x="-19050" y="203200"/>
            <a:ext cx="9180513" cy="647700"/>
            <a:chOff x="-19045" y="216550"/>
            <a:chExt cx="9180548" cy="649224"/>
          </a:xfrm>
        </p:grpSpPr>
        <p:sp>
          <p:nvSpPr>
            <p:cNvPr id="7" name="Полилиния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ctr" eaLnBrk="1" hangingPunct="1">
                <a:defRPr/>
              </a:pPr>
              <a:endParaRPr lang="en-US" sz="2800" b="1">
                <a:solidFill>
                  <a:schemeClr val="tx2"/>
                </a:solidFill>
                <a:latin typeface="Times New Roman" pitchFamily="18" charset="0"/>
              </a:endParaRPr>
            </a:p>
          </p:txBody>
        </p:sp>
        <p:sp>
          <p:nvSpPr>
            <p:cNvPr id="8" name="Полилиния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ctr" eaLnBrk="1" hangingPunct="1">
                <a:defRPr/>
              </a:pPr>
              <a:endParaRPr lang="en-US" sz="2800" b="1">
                <a:solidFill>
                  <a:schemeClr val="tx2"/>
                </a:solidFill>
                <a:latin typeface="Times New Roman" pitchFamily="18" charset="0"/>
              </a:endParaRPr>
            </a:p>
          </p:txBody>
        </p:sp>
      </p:grpSp>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10" name="Дата 29"/>
          <p:cNvSpPr>
            <a:spLocks noGrp="1"/>
          </p:cNvSpPr>
          <p:nvPr>
            <p:ph type="dt" sz="half" idx="10"/>
          </p:nvPr>
        </p:nvSpPr>
        <p:spPr/>
        <p:txBody>
          <a:bodyPr/>
          <a:lstStyle>
            <a:lvl1pPr>
              <a:defRPr/>
            </a:lvl1pPr>
          </a:lstStyle>
          <a:p>
            <a:pPr>
              <a:defRPr/>
            </a:pPr>
            <a:endParaRPr lang="ru-RU"/>
          </a:p>
        </p:txBody>
      </p:sp>
      <p:sp>
        <p:nvSpPr>
          <p:cNvPr id="11" name="Нижний колонтитул 18"/>
          <p:cNvSpPr>
            <a:spLocks noGrp="1"/>
          </p:cNvSpPr>
          <p:nvPr>
            <p:ph type="ftr" sz="quarter" idx="11"/>
          </p:nvPr>
        </p:nvSpPr>
        <p:spPr/>
        <p:txBody>
          <a:bodyPr/>
          <a:lstStyle>
            <a:lvl1pPr>
              <a:defRPr/>
            </a:lvl1pPr>
          </a:lstStyle>
          <a:p>
            <a:pPr>
              <a:defRPr/>
            </a:pPr>
            <a:endParaRPr lang="ru-RU"/>
          </a:p>
        </p:txBody>
      </p:sp>
      <p:sp>
        <p:nvSpPr>
          <p:cNvPr id="12" name="Номер слайда 26"/>
          <p:cNvSpPr>
            <a:spLocks noGrp="1"/>
          </p:cNvSpPr>
          <p:nvPr>
            <p:ph type="sldNum" sz="quarter" idx="12"/>
          </p:nvPr>
        </p:nvSpPr>
        <p:spPr>
          <a:xfrm>
            <a:off x="7924800" y="6356350"/>
            <a:ext cx="762000" cy="365125"/>
          </a:xfrm>
        </p:spPr>
        <p:txBody>
          <a:bodyPr/>
          <a:lstStyle>
            <a:lvl1pPr>
              <a:defRPr>
                <a:solidFill>
                  <a:srgbClr val="D1EAEE"/>
                </a:solidFill>
              </a:defRPr>
            </a:lvl1pPr>
          </a:lstStyle>
          <a:p>
            <a:pPr>
              <a:defRPr/>
            </a:pPr>
            <a:fld id="{16324A66-562C-4437-9FAC-4547A9E2EFFB}" type="slidenum">
              <a:rPr lang="ru-RU" altLang="ru-RU"/>
              <a:pPr>
                <a:defRPr/>
              </a:pPr>
              <a:t>‹#›</a:t>
            </a:fld>
            <a:endParaRPr lang="ru-RU" altLang="ru-RU"/>
          </a:p>
        </p:txBody>
      </p:sp>
    </p:spTree>
    <p:extLst>
      <p:ext uri="{BB962C8B-B14F-4D97-AF65-F5344CB8AC3E}">
        <p14:creationId xmlns:p14="http://schemas.microsoft.com/office/powerpoint/2010/main" val="345349342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Полилиния 3"/>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2800" b="1">
              <a:latin typeface="+mn-lt"/>
            </a:endParaRPr>
          </a:p>
        </p:txBody>
      </p:sp>
      <p:sp>
        <p:nvSpPr>
          <p:cNvPr id="5" name="Полилиния 4"/>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2800" b="1">
              <a:latin typeface="+mn-lt"/>
            </a:endParaRPr>
          </a:p>
        </p:txBody>
      </p:sp>
      <p:grpSp>
        <p:nvGrpSpPr>
          <p:cNvPr id="6" name="Группа 1"/>
          <p:cNvGrpSpPr>
            <a:grpSpLocks/>
          </p:cNvGrpSpPr>
          <p:nvPr/>
        </p:nvGrpSpPr>
        <p:grpSpPr bwMode="auto">
          <a:xfrm>
            <a:off x="-19050" y="203200"/>
            <a:ext cx="9180513" cy="647700"/>
            <a:chOff x="-19045" y="216550"/>
            <a:chExt cx="9180548" cy="649224"/>
          </a:xfrm>
        </p:grpSpPr>
        <p:sp>
          <p:nvSpPr>
            <p:cNvPr id="7" name="Полилиния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ctr" eaLnBrk="1" hangingPunct="1">
                <a:defRPr/>
              </a:pPr>
              <a:endParaRPr lang="en-US" sz="2800" b="1">
                <a:solidFill>
                  <a:schemeClr val="tx2"/>
                </a:solidFill>
                <a:latin typeface="Times New Roman" pitchFamily="18" charset="0"/>
              </a:endParaRPr>
            </a:p>
          </p:txBody>
        </p:sp>
        <p:sp>
          <p:nvSpPr>
            <p:cNvPr id="8" name="Полилиния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ctr" eaLnBrk="1" hangingPunct="1">
                <a:defRPr/>
              </a:pPr>
              <a:endParaRPr lang="en-US" sz="2800" b="1">
                <a:solidFill>
                  <a:schemeClr val="tx2"/>
                </a:solidFill>
                <a:latin typeface="Times New Roman" pitchFamily="18" charset="0"/>
              </a:endParaRPr>
            </a:p>
          </p:txBody>
        </p:sp>
      </p:grpSp>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9" name="Дата 3"/>
          <p:cNvSpPr>
            <a:spLocks noGrp="1"/>
          </p:cNvSpPr>
          <p:nvPr>
            <p:ph type="dt" sz="half" idx="10"/>
          </p:nvPr>
        </p:nvSpPr>
        <p:spPr/>
        <p:txBody>
          <a:bodyPr/>
          <a:lstStyle>
            <a:lvl1pPr>
              <a:defRPr/>
            </a:lvl1pPr>
          </a:lstStyle>
          <a:p>
            <a:pPr>
              <a:defRPr/>
            </a:pPr>
            <a:endParaRPr lang="ru-RU"/>
          </a:p>
        </p:txBody>
      </p:sp>
      <p:sp>
        <p:nvSpPr>
          <p:cNvPr id="10" name="Нижний колонтитул 4"/>
          <p:cNvSpPr>
            <a:spLocks noGrp="1"/>
          </p:cNvSpPr>
          <p:nvPr>
            <p:ph type="ftr" sz="quarter" idx="11"/>
          </p:nvPr>
        </p:nvSpPr>
        <p:spPr/>
        <p:txBody>
          <a:bodyPr/>
          <a:lstStyle>
            <a:lvl1pPr>
              <a:defRPr/>
            </a:lvl1pPr>
          </a:lstStyle>
          <a:p>
            <a:pPr>
              <a:defRPr/>
            </a:pPr>
            <a:endParaRPr lang="ru-RU"/>
          </a:p>
        </p:txBody>
      </p:sp>
      <p:sp>
        <p:nvSpPr>
          <p:cNvPr id="11" name="Номер слайда 5"/>
          <p:cNvSpPr>
            <a:spLocks noGrp="1"/>
          </p:cNvSpPr>
          <p:nvPr>
            <p:ph type="sldNum" sz="quarter" idx="12"/>
          </p:nvPr>
        </p:nvSpPr>
        <p:spPr>
          <a:xfrm>
            <a:off x="7924800" y="6356350"/>
            <a:ext cx="762000" cy="365125"/>
          </a:xfrm>
        </p:spPr>
        <p:txBody>
          <a:bodyPr/>
          <a:lstStyle>
            <a:lvl1pPr>
              <a:defRPr>
                <a:solidFill>
                  <a:srgbClr val="D1EAEE"/>
                </a:solidFill>
              </a:defRPr>
            </a:lvl1pPr>
          </a:lstStyle>
          <a:p>
            <a:pPr>
              <a:defRPr/>
            </a:pPr>
            <a:fld id="{234F9FAB-FD7F-4D00-AFC1-E75E9D16A989}" type="slidenum">
              <a:rPr lang="ru-RU" altLang="ru-RU"/>
              <a:pPr>
                <a:defRPr/>
              </a:pPr>
              <a:t>‹#›</a:t>
            </a:fld>
            <a:endParaRPr lang="ru-RU" altLang="ru-RU"/>
          </a:p>
        </p:txBody>
      </p:sp>
    </p:spTree>
    <p:extLst>
      <p:ext uri="{BB962C8B-B14F-4D97-AF65-F5344CB8AC3E}">
        <p14:creationId xmlns:p14="http://schemas.microsoft.com/office/powerpoint/2010/main" val="22035813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6"/>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2800" b="1"/>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2800" b="1"/>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2800" b="1">
              <a:latin typeface="+mn-lt"/>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2800" b="1">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p:txBody>
          <a:bodyPr/>
          <a:lstStyle>
            <a:lvl1pPr>
              <a:defRPr/>
            </a:lvl1pPr>
          </a:lstStyle>
          <a:p>
            <a:pPr>
              <a:defRPr/>
            </a:pPr>
            <a:fld id="{6B154990-3E4E-4292-B33D-7A6C422E8DC1}" type="slidenum">
              <a:rPr lang="ru-RU" altLang="ru-RU"/>
              <a:pPr>
                <a:defRPr/>
              </a:pPr>
              <a:t>‹#›</a:t>
            </a:fld>
            <a:endParaRPr lang="ru-RU" altLang="ru-RU"/>
          </a:p>
        </p:txBody>
      </p:sp>
    </p:spTree>
    <p:extLst>
      <p:ext uri="{BB962C8B-B14F-4D97-AF65-F5344CB8AC3E}">
        <p14:creationId xmlns:p14="http://schemas.microsoft.com/office/powerpoint/2010/main" val="2333869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A477336D-86AB-4083-8EE2-AEDD61154DDF}" type="datetimeFigureOut">
              <a:rPr lang="ru-RU"/>
              <a:pPr>
                <a:defRPr/>
              </a:pPr>
              <a:t>14.03.2018</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p:txBody>
          <a:bodyPr/>
          <a:lstStyle>
            <a:lvl1pPr>
              <a:defRPr/>
            </a:lvl1pPr>
          </a:lstStyle>
          <a:p>
            <a:pPr>
              <a:defRPr/>
            </a:pPr>
            <a:fld id="{322DD5AC-E2B4-483D-835E-F127CAF7574A}" type="slidenum">
              <a:rPr lang="ru-RU" altLang="ru-RU"/>
              <a:pPr>
                <a:defRPr/>
              </a:pPr>
              <a:t>‹#›</a:t>
            </a:fld>
            <a:endParaRPr lang="ru-RU" altLang="ru-RU"/>
          </a:p>
        </p:txBody>
      </p:sp>
    </p:spTree>
    <p:extLst>
      <p:ext uri="{BB962C8B-B14F-4D97-AF65-F5344CB8AC3E}">
        <p14:creationId xmlns:p14="http://schemas.microsoft.com/office/powerpoint/2010/main" val="175107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CF41170-5C54-4DF7-957E-5FF1657728F4}" type="datetimeFigureOut">
              <a:rPr lang="ru-RU"/>
              <a:pPr>
                <a:defRPr/>
              </a:pPr>
              <a:t>14.03.2018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2185108-A3EB-4C4B-9953-EE0B985C8921}" type="slidenum">
              <a:rPr lang="ru-RU" altLang="ru-RU"/>
              <a:pPr>
                <a:defRPr/>
              </a:pPr>
              <a:t>‹#›</a:t>
            </a:fld>
            <a:endParaRPr lang="ru-RU" altLang="ru-RU"/>
          </a:p>
        </p:txBody>
      </p:sp>
    </p:spTree>
    <p:extLst>
      <p:ext uri="{BB962C8B-B14F-4D97-AF65-F5344CB8AC3E}">
        <p14:creationId xmlns:p14="http://schemas.microsoft.com/office/powerpoint/2010/main" val="1566044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Заголовок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ru-RU" smtClean="0"/>
              <a:t>Образец заголовка</a:t>
            </a:r>
            <a:endParaRPr lang="en-US" altLang="ru-RU" smtClean="0"/>
          </a:p>
        </p:txBody>
      </p:sp>
      <p:sp>
        <p:nvSpPr>
          <p:cNvPr id="1027" name="Текст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9" name="Дата 4"/>
          <p:cNvSpPr>
            <a:spLocks noGrp="1"/>
          </p:cNvSpPr>
          <p:nvPr>
            <p:ph type="dt" sz="half" idx="2"/>
          </p:nvPr>
        </p:nvSpPr>
        <p:spPr>
          <a:xfrm>
            <a:off x="457200" y="6356350"/>
            <a:ext cx="2133600" cy="365125"/>
          </a:xfrm>
          <a:prstGeom prst="rect">
            <a:avLst/>
          </a:prstGeom>
        </p:spPr>
        <p:txBody>
          <a:bodyPr vert="horz" lIns="0" tIns="0" rIns="0" bIns="0" anchor="b"/>
          <a:lstStyle>
            <a:lvl1pPr eaLnBrk="1" hangingPunct="1">
              <a:spcBef>
                <a:spcPct val="0"/>
              </a:spcBef>
              <a:buClrTx/>
              <a:buSzTx/>
              <a:buFontTx/>
              <a:buNone/>
              <a:defRPr sz="1200" b="1">
                <a:solidFill>
                  <a:schemeClr val="tx2">
                    <a:shade val="90000"/>
                  </a:schemeClr>
                </a:solidFill>
                <a:latin typeface="Times New Roman" pitchFamily="18" charset="0"/>
              </a:defRPr>
            </a:lvl1pPr>
          </a:lstStyle>
          <a:p>
            <a:pPr>
              <a:defRPr/>
            </a:pPr>
            <a:endParaRPr lang="ru-RU"/>
          </a:p>
        </p:txBody>
      </p:sp>
      <p:sp>
        <p:nvSpPr>
          <p:cNvPr id="20" name="Нижний колонтитул 5"/>
          <p:cNvSpPr>
            <a:spLocks noGrp="1"/>
          </p:cNvSpPr>
          <p:nvPr>
            <p:ph type="ftr" sz="quarter" idx="3"/>
          </p:nvPr>
        </p:nvSpPr>
        <p:spPr>
          <a:xfrm>
            <a:off x="2667000" y="6356350"/>
            <a:ext cx="3352800" cy="365125"/>
          </a:xfrm>
          <a:prstGeom prst="rect">
            <a:avLst/>
          </a:prstGeom>
        </p:spPr>
        <p:txBody>
          <a:bodyPr vert="horz" lIns="0" tIns="0" rIns="0" bIns="0" anchor="b"/>
          <a:lstStyle>
            <a:lvl1pPr eaLnBrk="1" hangingPunct="1">
              <a:spcBef>
                <a:spcPct val="0"/>
              </a:spcBef>
              <a:buClrTx/>
              <a:buSzTx/>
              <a:buFontTx/>
              <a:buNone/>
              <a:defRPr sz="1200" b="1">
                <a:solidFill>
                  <a:schemeClr val="tx2">
                    <a:shade val="90000"/>
                  </a:schemeClr>
                </a:solidFill>
                <a:latin typeface="Times New Roman" pitchFamily="18" charset="0"/>
              </a:defRPr>
            </a:lvl1pPr>
          </a:lstStyle>
          <a:p>
            <a:pPr>
              <a:defRPr/>
            </a:pPr>
            <a:endParaRPr lang="ru-RU"/>
          </a:p>
        </p:txBody>
      </p:sp>
      <p:sp>
        <p:nvSpPr>
          <p:cNvPr id="21" name="Номер слайда 6"/>
          <p:cNvSpPr>
            <a:spLocks noGrp="1"/>
          </p:cNvSpPr>
          <p:nvPr>
            <p:ph type="sldNum" sz="quarter" idx="4"/>
          </p:nvPr>
        </p:nvSpPr>
        <p:spPr>
          <a:xfrm>
            <a:off x="8077200" y="6356350"/>
            <a:ext cx="609600" cy="365125"/>
          </a:xfrm>
          <a:prstGeom prst="rect">
            <a:avLst/>
          </a:prstGeom>
        </p:spPr>
        <p:txBody>
          <a:bodyPr vert="horz" wrap="square" lIns="0" tIns="0" rIns="0" bIns="0" numCol="1" anchor="b" anchorCtr="0" compatLnSpc="1">
            <a:prstTxWarp prst="textNoShape">
              <a:avLst/>
            </a:prstTxWarp>
          </a:bodyPr>
          <a:lstStyle>
            <a:lvl1pPr algn="r" eaLnBrk="1" hangingPunct="1">
              <a:spcBef>
                <a:spcPct val="0"/>
              </a:spcBef>
              <a:buClrTx/>
              <a:buSzTx/>
              <a:buFontTx/>
              <a:buNone/>
              <a:defRPr sz="1200" b="1">
                <a:solidFill>
                  <a:srgbClr val="045C75"/>
                </a:solidFill>
                <a:latin typeface="Times New Roman" panose="02020603050405020304" pitchFamily="18" charset="0"/>
              </a:defRPr>
            </a:lvl1pPr>
          </a:lstStyle>
          <a:p>
            <a:pPr>
              <a:defRPr/>
            </a:pPr>
            <a:fld id="{17C44AE3-A994-4346-A3CE-0F154B6D9511}"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4894" r:id="rId1"/>
    <p:sldLayoutId id="2147484895" r:id="rId2"/>
    <p:sldLayoutId id="2147484896" r:id="rId3"/>
    <p:sldLayoutId id="2147484897" r:id="rId4"/>
    <p:sldLayoutId id="2147484898" r:id="rId5"/>
  </p:sldLayoutIdLst>
  <p:hf hdr="0" ftr="0" dt="0"/>
  <p:txStyles>
    <p:titleStyle>
      <a:lvl1pPr algn="l" rtl="0" eaLnBrk="0" fontAlgn="base" hangingPunct="0">
        <a:spcBef>
          <a:spcPct val="0"/>
        </a:spcBef>
        <a:spcAft>
          <a:spcPct val="0"/>
        </a:spcAft>
        <a:defRPr sz="5000" kern="1200">
          <a:solidFill>
            <a:schemeClr val="tx2"/>
          </a:solidFill>
          <a:latin typeface="Arial" charset="0"/>
          <a:ea typeface="+mj-ea"/>
          <a:cs typeface="+mj-cs"/>
        </a:defRPr>
      </a:lvl1pPr>
      <a:lvl2pPr algn="l" rtl="0" eaLnBrk="0" fontAlgn="base" hangingPunct="0">
        <a:spcBef>
          <a:spcPct val="0"/>
        </a:spcBef>
        <a:spcAft>
          <a:spcPct val="0"/>
        </a:spcAft>
        <a:defRPr sz="5000">
          <a:solidFill>
            <a:schemeClr val="tx2"/>
          </a:solidFill>
          <a:latin typeface="Arial" charset="0"/>
        </a:defRPr>
      </a:lvl2pPr>
      <a:lvl3pPr algn="l" rtl="0" eaLnBrk="0" fontAlgn="base" hangingPunct="0">
        <a:spcBef>
          <a:spcPct val="0"/>
        </a:spcBef>
        <a:spcAft>
          <a:spcPct val="0"/>
        </a:spcAft>
        <a:defRPr sz="5000">
          <a:solidFill>
            <a:schemeClr val="tx2"/>
          </a:solidFill>
          <a:latin typeface="Arial" charset="0"/>
        </a:defRPr>
      </a:lvl3pPr>
      <a:lvl4pPr algn="l" rtl="0" eaLnBrk="0" fontAlgn="base" hangingPunct="0">
        <a:spcBef>
          <a:spcPct val="0"/>
        </a:spcBef>
        <a:spcAft>
          <a:spcPct val="0"/>
        </a:spcAft>
        <a:defRPr sz="5000">
          <a:solidFill>
            <a:schemeClr val="tx2"/>
          </a:solidFill>
          <a:latin typeface="Arial" charset="0"/>
        </a:defRPr>
      </a:lvl4pPr>
      <a:lvl5pPr algn="l" rtl="0" eaLnBrk="0" fontAlgn="base" hangingPunct="0">
        <a:spcBef>
          <a:spcPct val="0"/>
        </a:spcBef>
        <a:spcAft>
          <a:spcPct val="0"/>
        </a:spcAft>
        <a:defRPr sz="5000">
          <a:solidFill>
            <a:schemeClr val="tx2"/>
          </a:solidFill>
          <a:latin typeface="Arial"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Arial" charset="0"/>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Arial" charset="0"/>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Arial" charset="0"/>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Arial" charset="0"/>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Arial"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5.jpeg"/><Relationship Id="rId7"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Microsoft_PowerPoint_97-2003_Presentation1.ppt"/><Relationship Id="rId4" Type="http://schemas.openxmlformats.org/officeDocument/2006/relationships/oleObject" Target="../embeddings/oleObject1.bin"/><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9pPr>
          </a:lstStyle>
          <a:p>
            <a:pPr>
              <a:spcBef>
                <a:spcPct val="0"/>
              </a:spcBef>
              <a:buClrTx/>
              <a:buSzTx/>
              <a:buFontTx/>
              <a:buNone/>
            </a:pPr>
            <a:fld id="{DC0768A8-B945-4406-8172-7F622D80231C}" type="slidenum">
              <a:rPr lang="ru-RU" altLang="ru-RU" sz="1200" smtClean="0">
                <a:solidFill>
                  <a:srgbClr val="045C75"/>
                </a:solidFill>
                <a:latin typeface="Times New Roman" panose="02020603050405020304" pitchFamily="18" charset="0"/>
              </a:rPr>
              <a:pPr>
                <a:spcBef>
                  <a:spcPct val="0"/>
                </a:spcBef>
                <a:buClrTx/>
                <a:buSzTx/>
                <a:buFontTx/>
                <a:buNone/>
              </a:pPr>
              <a:t>1</a:t>
            </a:fld>
            <a:endParaRPr lang="ru-RU" altLang="ru-RU" sz="1200" smtClean="0">
              <a:solidFill>
                <a:srgbClr val="045C75"/>
              </a:solidFill>
              <a:latin typeface="Times New Roman" panose="02020603050405020304" pitchFamily="18" charset="0"/>
            </a:endParaRPr>
          </a:p>
        </p:txBody>
      </p:sp>
      <p:sp>
        <p:nvSpPr>
          <p:cNvPr id="9219" name="Rectangle 2"/>
          <p:cNvSpPr>
            <a:spLocks noGrp="1" noChangeArrowheads="1"/>
          </p:cNvSpPr>
          <p:nvPr>
            <p:ph type="title" idx="4294967295"/>
          </p:nvPr>
        </p:nvSpPr>
        <p:spPr>
          <a:xfrm>
            <a:off x="17463" y="1847850"/>
            <a:ext cx="9144000" cy="1828800"/>
          </a:xfrm>
        </p:spPr>
        <p:txBody>
          <a:bodyPr/>
          <a:lstStyle/>
          <a:p>
            <a:pPr algn="ctr" eaLnBrk="1" hangingPunct="1"/>
            <a:r>
              <a:rPr lang="ru-RU" altLang="ru-RU" sz="3200" b="1" dirty="0" smtClean="0">
                <a:solidFill>
                  <a:srgbClr val="0033CC"/>
                </a:solidFill>
                <a:latin typeface="Times New Roman" panose="02020603050405020304" pitchFamily="18" charset="0"/>
              </a:rPr>
              <a:t>Пожарная безопасность фасадных систем</a:t>
            </a:r>
            <a:br>
              <a:rPr lang="ru-RU" altLang="ru-RU" sz="3200" b="1" dirty="0" smtClean="0">
                <a:solidFill>
                  <a:srgbClr val="0033CC"/>
                </a:solidFill>
                <a:latin typeface="Times New Roman" panose="02020603050405020304" pitchFamily="18" charset="0"/>
              </a:rPr>
            </a:br>
            <a:r>
              <a:rPr lang="ru-RU" altLang="ru-RU" sz="3200" b="1" dirty="0" smtClean="0">
                <a:solidFill>
                  <a:srgbClr val="0033CC"/>
                </a:solidFill>
                <a:latin typeface="Times New Roman" panose="02020603050405020304" pitchFamily="18" charset="0"/>
              </a:rPr>
              <a:t/>
            </a:r>
            <a:br>
              <a:rPr lang="ru-RU" altLang="ru-RU" sz="3200" b="1" dirty="0" smtClean="0">
                <a:solidFill>
                  <a:srgbClr val="0033CC"/>
                </a:solidFill>
                <a:latin typeface="Times New Roman" panose="02020603050405020304" pitchFamily="18" charset="0"/>
              </a:rPr>
            </a:br>
            <a:endParaRPr lang="ru-RU" altLang="ru-RU" sz="3200" b="1" dirty="0" smtClean="0">
              <a:solidFill>
                <a:srgbClr val="0033CC"/>
              </a:solidFill>
              <a:latin typeface="Arial" panose="020B0604020202020204" pitchFamily="34" charset="0"/>
              <a:cs typeface="Arial" panose="020B0604020202020204" pitchFamily="34" charset="0"/>
            </a:endParaRPr>
          </a:p>
        </p:txBody>
      </p:sp>
      <p:sp>
        <p:nvSpPr>
          <p:cNvPr id="9220" name="Rectangle 4"/>
          <p:cNvSpPr>
            <a:spLocks noChangeArrowheads="1"/>
          </p:cNvSpPr>
          <p:nvPr/>
        </p:nvSpPr>
        <p:spPr bwMode="auto">
          <a:xfrm>
            <a:off x="0" y="3500438"/>
            <a:ext cx="91440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ru-RU" sz="3200" b="1"/>
              <a:t>Мешалкин </a:t>
            </a:r>
            <a:r>
              <a:rPr lang="en-US" altLang="ru-RU" sz="3200" b="1"/>
              <a:t> </a:t>
            </a:r>
            <a:r>
              <a:rPr lang="ru-RU" altLang="ru-RU" sz="3200" b="1"/>
              <a:t>Е.А.</a:t>
            </a:r>
          </a:p>
          <a:p>
            <a:pPr algn="ctr" eaLnBrk="1" hangingPunct="1">
              <a:spcBef>
                <a:spcPct val="0"/>
              </a:spcBef>
              <a:buClrTx/>
              <a:buSzTx/>
              <a:buFontTx/>
              <a:buNone/>
            </a:pPr>
            <a:r>
              <a:rPr lang="ru-RU" altLang="ru-RU" sz="2000"/>
              <a:t>д.т.н., профессор, академик НАН ПБ, ВАН КБ</a:t>
            </a:r>
          </a:p>
          <a:p>
            <a:pPr algn="ctr" eaLnBrk="1" hangingPunct="1">
              <a:spcBef>
                <a:spcPct val="0"/>
              </a:spcBef>
              <a:buClrTx/>
              <a:buSzTx/>
              <a:buFontTx/>
              <a:buNone/>
            </a:pPr>
            <a:r>
              <a:rPr lang="ru-RU" altLang="ru-RU" sz="2000"/>
              <a:t>Вице-президент по науке НПО «Пульс»-Директор </a:t>
            </a:r>
          </a:p>
          <a:p>
            <a:pPr algn="ctr" eaLnBrk="1" hangingPunct="1">
              <a:spcBef>
                <a:spcPct val="0"/>
              </a:spcBef>
              <a:buClrTx/>
              <a:buSzTx/>
              <a:buFontTx/>
              <a:buNone/>
            </a:pPr>
            <a:r>
              <a:rPr lang="ru-RU" altLang="ru-RU" sz="2000"/>
              <a:t>ООО «Пульс-Пожстрой Инжиниринг»,</a:t>
            </a:r>
          </a:p>
          <a:p>
            <a:pPr algn="ctr" eaLnBrk="1" hangingPunct="1">
              <a:spcBef>
                <a:spcPct val="0"/>
              </a:spcBef>
              <a:buClrTx/>
              <a:buSzTx/>
              <a:buFontTx/>
              <a:buNone/>
            </a:pPr>
            <a:r>
              <a:rPr lang="ru-RU" altLang="ru-RU" sz="2000"/>
              <a:t>Член Экспертного Совета МЧС России,</a:t>
            </a:r>
            <a:endParaRPr lang="en-US" altLang="ru-RU" sz="2000"/>
          </a:p>
          <a:p>
            <a:pPr algn="ctr" eaLnBrk="1" hangingPunct="1">
              <a:spcBef>
                <a:spcPct val="0"/>
              </a:spcBef>
              <a:buClrTx/>
              <a:buSzTx/>
              <a:buFontTx/>
              <a:buNone/>
            </a:pPr>
            <a:r>
              <a:rPr lang="ru-RU" altLang="ru-RU" sz="2000"/>
              <a:t>Председатель комитета по техническому регулированию и нормотворчеству ОООР «Федеральная Палата пожарно-спасательной отрасли и обеспечения безопасности»</a:t>
            </a:r>
          </a:p>
          <a:p>
            <a:pPr algn="ctr" eaLnBrk="1" hangingPunct="1">
              <a:spcBef>
                <a:spcPct val="0"/>
              </a:spcBef>
              <a:buClrTx/>
              <a:buSzTx/>
              <a:buFontTx/>
              <a:buNone/>
            </a:pPr>
            <a:r>
              <a:rPr lang="ru-RU" altLang="ru-RU" sz="2000"/>
              <a:t>Тел./факс </a:t>
            </a:r>
            <a:r>
              <a:rPr lang="en-US" altLang="ru-RU" sz="2000"/>
              <a:t>(495) </a:t>
            </a:r>
            <a:r>
              <a:rPr lang="ru-RU" altLang="ru-RU" sz="2000"/>
              <a:t>988-10-0</a:t>
            </a:r>
            <a:r>
              <a:rPr lang="en-US" altLang="ru-RU" sz="2000"/>
              <a:t>4</a:t>
            </a:r>
            <a:r>
              <a:rPr lang="ru-RU" altLang="ru-RU" sz="2000"/>
              <a:t>, </a:t>
            </a:r>
            <a:r>
              <a:rPr lang="en-US" altLang="ru-RU" sz="2000"/>
              <a:t>ntk</a:t>
            </a:r>
            <a:r>
              <a:rPr lang="ru-RU" altLang="ru-RU" sz="2000"/>
              <a:t>-</a:t>
            </a:r>
            <a:r>
              <a:rPr lang="en-US" altLang="ru-RU" sz="2000"/>
              <a:t>npo@mail.ru</a:t>
            </a:r>
            <a:endParaRPr lang="ru-RU" altLang="ru-RU" sz="2000"/>
          </a:p>
        </p:txBody>
      </p:sp>
      <p:pic>
        <p:nvPicPr>
          <p:cNvPr id="9221" name="Picture 7" descr="C:\Users\Main\Pictures\логотипы знаки символы\Лого с надписью.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931988"/>
            <a:ext cx="163512"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222" name="Объект 1">
            <a:hlinkClick r:id="" action="ppaction://ole?verb=0"/>
          </p:cNvPr>
          <p:cNvGraphicFramePr>
            <a:graphicFrameLocks noChangeAspect="1"/>
          </p:cNvGraphicFramePr>
          <p:nvPr>
            <p:extLst>
              <p:ext uri="{D42A27DB-BD31-4B8C-83A1-F6EECF244321}">
                <p14:modId xmlns:p14="http://schemas.microsoft.com/office/powerpoint/2010/main" val="1581327410"/>
              </p:ext>
            </p:extLst>
          </p:nvPr>
        </p:nvGraphicFramePr>
        <p:xfrm>
          <a:off x="0" y="1340767"/>
          <a:ext cx="107504" cy="45719"/>
        </p:xfrm>
        <a:graphic>
          <a:graphicData uri="http://schemas.openxmlformats.org/presentationml/2006/ole">
            <mc:AlternateContent xmlns:mc="http://schemas.openxmlformats.org/markup-compatibility/2006">
              <mc:Choice xmlns:v="urn:schemas-microsoft-com:vml" Requires="v">
                <p:oleObj spid="_x0000_s9235" name="Презентация" r:id="rId5" imgW="4570530" imgH="3427400" progId="PowerPoint.Show.8">
                  <p:embed/>
                </p:oleObj>
              </mc:Choice>
              <mc:Fallback>
                <p:oleObj name="Презентация" r:id="rId5" imgW="4570530" imgH="3427400" progId="PowerPoint.Show.8">
                  <p:embed/>
                  <p:pic>
                    <p:nvPicPr>
                      <p:cNvPr id="0" name="Объект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340767"/>
                        <a:ext cx="107504" cy="45719"/>
                      </a:xfrm>
                      <a:prstGeom prst="rect">
                        <a:avLst/>
                      </a:prstGeom>
                      <a:noFill/>
                      <a:ln>
                        <a:noFill/>
                      </a:ln>
                    </p:spPr>
                  </p:pic>
                </p:oleObj>
              </mc:Fallback>
            </mc:AlternateContent>
          </a:graphicData>
        </a:graphic>
      </p:graphicFrame>
      <p:pic>
        <p:nvPicPr>
          <p:cNvPr id="9" name="Picture 7" descr="C:\Users\Main\Pictures\логотипы знаки символы\Лого с надписью.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088" y="188641"/>
            <a:ext cx="1466850" cy="129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D:\Мои документы\andreev\Рабочий стол\семинар\лого.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8144" y="222655"/>
            <a:ext cx="2628900" cy="90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56995" y="126011"/>
            <a:ext cx="2857500" cy="10953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050"/>
          <p:cNvSpPr>
            <a:spLocks noGrp="1" noChangeArrowheads="1"/>
          </p:cNvSpPr>
          <p:nvPr>
            <p:ph type="title" idx="4294967295"/>
          </p:nvPr>
        </p:nvSpPr>
        <p:spPr>
          <a:xfrm>
            <a:off x="0" y="1"/>
            <a:ext cx="9144000" cy="404664"/>
          </a:xfrm>
        </p:spPr>
        <p:txBody>
          <a:bodyPr/>
          <a:lstStyle/>
          <a:p>
            <a:pPr algn="ctr"/>
            <a:r>
              <a:rPr lang="ru-RU" sz="2000" b="1" dirty="0"/>
              <a:t>Анализ пожаров в зданиях с </a:t>
            </a:r>
            <a:r>
              <a:rPr lang="ru-RU" sz="2000" b="1" dirty="0" smtClean="0"/>
              <a:t>ФС (продолжение)</a:t>
            </a:r>
            <a:endParaRPr lang="ru-RU" altLang="ru-RU" sz="2000" b="1" dirty="0" smtClean="0">
              <a:solidFill>
                <a:schemeClr val="tx1"/>
              </a:solidFill>
              <a:latin typeface="Times New Roman" panose="02020603050405020304" pitchFamily="18" charset="0"/>
              <a:cs typeface="Times New Roman" panose="02020603050405020304" pitchFamily="18" charset="0"/>
            </a:endParaRPr>
          </a:p>
        </p:txBody>
      </p:sp>
      <p:sp>
        <p:nvSpPr>
          <p:cNvPr id="20483" name="Rectangle 2051"/>
          <p:cNvSpPr>
            <a:spLocks noGrp="1" noChangeArrowheads="1"/>
          </p:cNvSpPr>
          <p:nvPr>
            <p:ph idx="4294967295"/>
          </p:nvPr>
        </p:nvSpPr>
        <p:spPr>
          <a:xfrm>
            <a:off x="0" y="404665"/>
            <a:ext cx="9144000" cy="6496467"/>
          </a:xfrm>
        </p:spPr>
        <p:txBody>
          <a:bodyPr/>
          <a:lstStyle/>
          <a:p>
            <a:pPr algn="just">
              <a:buFontTx/>
              <a:buNone/>
            </a:pPr>
            <a:r>
              <a:rPr lang="ru-RU" altLang="ru-RU" sz="1400" dirty="0" smtClean="0">
                <a:latin typeface="Times New Roman" panose="02020603050405020304" pitchFamily="18" charset="0"/>
                <a:cs typeface="Times New Roman" panose="02020603050405020304" pitchFamily="18" charset="0"/>
              </a:rPr>
              <a:t>	</a:t>
            </a:r>
          </a:p>
          <a:p>
            <a:r>
              <a:rPr lang="ru-RU" sz="1400" dirty="0">
                <a:solidFill>
                  <a:srgbClr val="FF0000"/>
                </a:solidFill>
              </a:rPr>
              <a:t>2.     Развитие пожара по фасаду </a:t>
            </a:r>
            <a:r>
              <a:rPr lang="ru-RU" sz="1400" dirty="0" smtClean="0">
                <a:solidFill>
                  <a:srgbClr val="FF0000"/>
                </a:solidFill>
              </a:rPr>
              <a:t>происходит в </a:t>
            </a:r>
            <a:r>
              <a:rPr lang="ru-RU" sz="1400" dirty="0">
                <a:solidFill>
                  <a:srgbClr val="FF0000"/>
                </a:solidFill>
              </a:rPr>
              <a:t>результате:</a:t>
            </a:r>
          </a:p>
          <a:p>
            <a:pPr marL="0" indent="0">
              <a:buNone/>
            </a:pPr>
            <a:r>
              <a:rPr lang="ru-RU" sz="1400" dirty="0"/>
              <a:t>	</a:t>
            </a:r>
            <a:r>
              <a:rPr lang="ru-RU" sz="1400" dirty="0" smtClean="0"/>
              <a:t>	</a:t>
            </a:r>
            <a:endParaRPr lang="ru-RU" altLang="ru-RU" sz="1400" dirty="0" smtClean="0">
              <a:latin typeface="Times New Roman" panose="02020603050405020304" pitchFamily="18" charset="0"/>
              <a:cs typeface="Times New Roman" panose="02020603050405020304" pitchFamily="18" charset="0"/>
            </a:endParaRPr>
          </a:p>
          <a:p>
            <a:pPr lvl="0" algn="just"/>
            <a:r>
              <a:rPr lang="ru-RU" sz="1200" dirty="0"/>
              <a:t>п</a:t>
            </a:r>
            <a:r>
              <a:rPr lang="ru-RU" sz="1200" dirty="0" smtClean="0"/>
              <a:t>ожар</a:t>
            </a:r>
            <a:r>
              <a:rPr lang="ru-RU" sz="1200" dirty="0"/>
              <a:t>, возникший внутри здания, </a:t>
            </a:r>
            <a:r>
              <a:rPr lang="ru-RU" sz="1200" dirty="0" smtClean="0"/>
              <a:t>- через </a:t>
            </a:r>
            <a:r>
              <a:rPr lang="ru-RU" sz="1200" dirty="0"/>
              <a:t>разрушенное остекление световых проемов, а также сплошного или ленточного остекления зданий; при этом возможен переход пожара внутрь здания даже через 1-2 этажа выше этажа пожара, что во многом предопределяется стороной пожара (наветренной или подветренной, когда последнее было при пожаре в </a:t>
            </a:r>
            <a:r>
              <a:rPr lang="ru-RU" sz="1200" dirty="0" err="1"/>
              <a:t>г.Красноярске</a:t>
            </a:r>
            <a:r>
              <a:rPr lang="ru-RU" sz="1200" dirty="0"/>
              <a:t>, что не привело к блокированию незадымляемой лестничной клетки типа Н1 и позволило обеспечить своевременную эвакуацию людей из здания</a:t>
            </a:r>
            <a:r>
              <a:rPr lang="ru-RU" sz="1200" dirty="0" smtClean="0"/>
              <a:t>) силой </a:t>
            </a:r>
            <a:r>
              <a:rPr lang="ru-RU" sz="1200" dirty="0"/>
              <a:t>и направлением ветровых потоков</a:t>
            </a:r>
            <a:r>
              <a:rPr lang="ru-RU" sz="1200" dirty="0" smtClean="0"/>
              <a:t>;</a:t>
            </a:r>
          </a:p>
          <a:p>
            <a:pPr lvl="0" algn="just"/>
            <a:endParaRPr lang="ru-RU" sz="1200" dirty="0" smtClean="0"/>
          </a:p>
          <a:p>
            <a:pPr lvl="0" algn="just"/>
            <a:r>
              <a:rPr lang="ru-RU" sz="1200" dirty="0" smtClean="0"/>
              <a:t>дополнительным </a:t>
            </a:r>
            <a:r>
              <a:rPr lang="ru-RU" sz="1200" dirty="0"/>
              <a:t>опасным фактором может являться попадание продуктов горения в воздухозаборные отверстия систем приточной </a:t>
            </a:r>
            <a:r>
              <a:rPr lang="ru-RU" sz="1200" dirty="0" err="1"/>
              <a:t>противодымной</a:t>
            </a:r>
            <a:r>
              <a:rPr lang="ru-RU" sz="1200" dirty="0"/>
              <a:t> вентиляции с последующим попаданием ОФП в незадымляемые лестничные клетки типа или шахты лифтов (в </a:t>
            </a:r>
            <a:r>
              <a:rPr lang="ru-RU" sz="1200" dirty="0" err="1"/>
              <a:t>т.ч</a:t>
            </a:r>
            <a:r>
              <a:rPr lang="ru-RU" sz="1200" dirty="0"/>
              <a:t>. предназначенных для транспортирования пожарных подразделений согласно ГОСТ Р 53296-2009), которые допускается размещать на фасадах согласно требованиям СП 60.13330.2012 и СП </a:t>
            </a:r>
            <a:r>
              <a:rPr lang="ru-RU" sz="1200" dirty="0" smtClean="0"/>
              <a:t>7.13130.2013;</a:t>
            </a:r>
          </a:p>
          <a:p>
            <a:pPr lvl="0" algn="just"/>
            <a:endParaRPr lang="ru-RU" sz="1200" dirty="0"/>
          </a:p>
          <a:p>
            <a:pPr lvl="0" algn="just"/>
            <a:r>
              <a:rPr lang="ru-RU" sz="1200" dirty="0"/>
              <a:t>в</a:t>
            </a:r>
            <a:r>
              <a:rPr lang="ru-RU" sz="1200" dirty="0" smtClean="0"/>
              <a:t>ентилируемое </a:t>
            </a:r>
            <a:r>
              <a:rPr lang="ru-RU" sz="1200" dirty="0"/>
              <a:t>пространство создает дополнительную тягу и способствует распространению пожара внутри фасадной конструкции. Наличие воздушной прослойки до 10-15см по всей высоте здания создает внутри мощный ветровой поток и способствует быстрому распространению пожара не только внутри фасадной конструкции, но и приводит к распространению пожара в помещения, особенно в местах примыкания ФС к </a:t>
            </a:r>
            <a:r>
              <a:rPr lang="ru-RU" sz="1200" dirty="0" smtClean="0"/>
              <a:t>проемам;</a:t>
            </a:r>
          </a:p>
          <a:p>
            <a:pPr lvl="0" algn="just"/>
            <a:endParaRPr lang="ru-RU" sz="1200" dirty="0"/>
          </a:p>
          <a:p>
            <a:pPr lvl="0" algn="just"/>
            <a:r>
              <a:rPr lang="ru-RU" sz="1200" dirty="0"/>
              <a:t>п</a:t>
            </a:r>
            <a:r>
              <a:rPr lang="ru-RU" sz="1200" dirty="0" smtClean="0"/>
              <a:t>ри </a:t>
            </a:r>
            <a:r>
              <a:rPr lang="ru-RU" sz="1200" dirty="0"/>
              <a:t>пожаре происходит разрушение несущих и крепежных элементов фасадных систем, в результате чего происходит  обрушение облицовочных </a:t>
            </a:r>
            <a:r>
              <a:rPr lang="ru-RU" sz="1200" dirty="0" smtClean="0"/>
              <a:t>конструкций (пример – пожар в Тюмени 2018г.);</a:t>
            </a:r>
          </a:p>
          <a:p>
            <a:pPr marL="0" lvl="0" indent="0" algn="just">
              <a:buNone/>
            </a:pPr>
            <a:endParaRPr lang="ru-RU" sz="1200" dirty="0"/>
          </a:p>
          <a:p>
            <a:pPr algn="just"/>
            <a:r>
              <a:rPr lang="ru-RU" sz="1200" dirty="0"/>
              <a:t>Частичное или прогрессирующее разрушение фасада из-за повреждения несущего каркаса ФС и её крепежных элементов, в результате не только высокотемпературного воздействия, но и от нерасчетных динамических нагрузок при пожаротушении (воздействии интенсивных водяных струй, резкого охлаждения элементов крепления ФС, сброса больших объемов воды при пожаротушении с летательных аппаратов, </a:t>
            </a:r>
            <a:r>
              <a:rPr lang="ru-RU" sz="1200" dirty="0" err="1"/>
              <a:t>опирания</a:t>
            </a:r>
            <a:r>
              <a:rPr lang="ru-RU" sz="1200" dirty="0"/>
              <a:t> пожарных </a:t>
            </a:r>
            <a:r>
              <a:rPr lang="ru-RU" sz="1200" dirty="0" err="1"/>
              <a:t>автолестниц</a:t>
            </a:r>
            <a:r>
              <a:rPr lang="ru-RU" sz="1200" dirty="0"/>
              <a:t>, действий по вскрытию элементов фасада для доступа пожарных и подачи средств пожаротушения и др.) из-за чего происходит  обрушение облицовочных элементов ФС. Кроме того, остаются неизученными вопросы долговечности и ремонтопригодности ФС, особенно в результате резкого изменения ветровых нагрузок и перепада температур, что имеет существенное значение для зданий, где ФС были смонтированы 10-15 лет назад, когда нормативная база для их применению практически отсутствовала.</a:t>
            </a:r>
          </a:p>
          <a:p>
            <a:pPr algn="just">
              <a:buFontTx/>
              <a:buNone/>
            </a:pPr>
            <a:endParaRPr lang="ru-RU" altLang="ru-RU" sz="1400" dirty="0" smtClean="0">
              <a:latin typeface="Times New Roman" panose="02020603050405020304" pitchFamily="18" charset="0"/>
              <a:cs typeface="Times New Roman" panose="02020603050405020304" pitchFamily="18" charset="0"/>
            </a:endParaRPr>
          </a:p>
          <a:p>
            <a:pPr algn="just">
              <a:buFontTx/>
              <a:buNone/>
            </a:pPr>
            <a:endParaRPr lang="ru-RU" altLang="ru-RU" sz="1400" b="1" dirty="0" smtClean="0">
              <a:solidFill>
                <a:srgbClr val="3333CC"/>
              </a:solidFill>
              <a:latin typeface="Times New Roman" panose="02020603050405020304" pitchFamily="18" charset="0"/>
              <a:cs typeface="Times New Roman" panose="02020603050405020304" pitchFamily="18" charset="0"/>
            </a:endParaRPr>
          </a:p>
          <a:p>
            <a:pPr algn="just">
              <a:buFontTx/>
              <a:buNone/>
            </a:pPr>
            <a:endParaRPr lang="ru-RU" altLang="ru-RU" sz="1400" b="1" dirty="0" smtClean="0">
              <a:solidFill>
                <a:srgbClr val="3333CC"/>
              </a:solidFill>
              <a:latin typeface="Times New Roman" panose="02020603050405020304" pitchFamily="18" charset="0"/>
              <a:cs typeface="Times New Roman" panose="02020603050405020304" pitchFamily="18" charset="0"/>
            </a:endParaRPr>
          </a:p>
          <a:p>
            <a:pPr algn="just">
              <a:buFontTx/>
              <a:buNone/>
            </a:pPr>
            <a:endParaRPr lang="ru-RU" altLang="ru-RU" sz="1400" dirty="0" smtClean="0">
              <a:solidFill>
                <a:srgbClr val="3333CC"/>
              </a:solidFill>
              <a:latin typeface="Times New Roman" panose="02020603050405020304" pitchFamily="18" charset="0"/>
              <a:cs typeface="Times New Roman" panose="02020603050405020304" pitchFamily="18" charset="0"/>
            </a:endParaRPr>
          </a:p>
          <a:p>
            <a:pPr algn="just">
              <a:buFontTx/>
              <a:buNone/>
            </a:pPr>
            <a:endParaRPr lang="ru-RU" altLang="ru-RU" sz="1800" dirty="0" smtClean="0">
              <a:solidFill>
                <a:srgbClr val="3333CC"/>
              </a:solidFill>
              <a:latin typeface="Times New Roman" panose="02020603050405020304" pitchFamily="18" charset="0"/>
              <a:cs typeface="Times New Roman" panose="02020603050405020304" pitchFamily="18" charset="0"/>
            </a:endParaRPr>
          </a:p>
          <a:p>
            <a:pPr algn="just">
              <a:buFontTx/>
              <a:buNone/>
            </a:pPr>
            <a:r>
              <a:rPr lang="ru-RU" altLang="ru-RU" sz="1800" dirty="0" smtClean="0">
                <a:solidFill>
                  <a:srgbClr val="3333CC"/>
                </a:solidFill>
                <a:latin typeface="Times New Roman" panose="02020603050405020304" pitchFamily="18" charset="0"/>
                <a:cs typeface="Times New Roman" panose="02020603050405020304" pitchFamily="18" charset="0"/>
              </a:rPr>
              <a:t>	</a:t>
            </a:r>
            <a:endParaRPr lang="ru-RU" altLang="ru-RU" sz="1400" dirty="0" smtClean="0">
              <a:solidFill>
                <a:srgbClr val="0033CC"/>
              </a:solidFill>
              <a:latin typeface="Arial" panose="020B0604020202020204" pitchFamily="34" charset="0"/>
            </a:endParaRPr>
          </a:p>
        </p:txBody>
      </p:sp>
      <p:sp>
        <p:nvSpPr>
          <p:cNvPr id="5" name="Номер слайда 5"/>
          <p:cNvSpPr txBox="1">
            <a:spLocks noGrp="1"/>
          </p:cNvSpPr>
          <p:nvPr/>
        </p:nvSpPr>
        <p:spPr>
          <a:xfrm>
            <a:off x="9108503" y="6381328"/>
            <a:ext cx="45719" cy="365125"/>
          </a:xfrm>
          <a:prstGeom prst="rect">
            <a:avLst/>
          </a:prstGeom>
          <a:noFill/>
        </p:spPr>
        <p:txBody>
          <a:bodyPr lIns="0" tIns="0" rIns="0" bIns="0" anchor="b"/>
          <a:lstStyle/>
          <a:p>
            <a:pPr algn="r">
              <a:spcBef>
                <a:spcPct val="20000"/>
              </a:spcBef>
              <a:buClr>
                <a:srgbClr val="0BD0D9"/>
              </a:buClr>
              <a:buSzPct val="95000"/>
              <a:buFont typeface="Wingdings 2" panose="05020102010507070707" pitchFamily="18" charset="2"/>
              <a:buChar char=""/>
              <a:defRPr/>
            </a:pPr>
            <a:r>
              <a:rPr lang="ru-RU" sz="1200" dirty="0">
                <a:solidFill>
                  <a:schemeClr val="tx2">
                    <a:shade val="90000"/>
                  </a:schemeClr>
                </a:solidFill>
              </a:rPr>
              <a:t>.</a:t>
            </a:r>
          </a:p>
        </p:txBody>
      </p:sp>
    </p:spTree>
    <p:extLst>
      <p:ext uri="{BB962C8B-B14F-4D97-AF65-F5344CB8AC3E}">
        <p14:creationId xmlns:p14="http://schemas.microsoft.com/office/powerpoint/2010/main" val="2207183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050"/>
          <p:cNvSpPr>
            <a:spLocks noGrp="1" noChangeArrowheads="1"/>
          </p:cNvSpPr>
          <p:nvPr>
            <p:ph type="title" idx="4294967295"/>
          </p:nvPr>
        </p:nvSpPr>
        <p:spPr>
          <a:xfrm>
            <a:off x="0" y="0"/>
            <a:ext cx="9144000" cy="765175"/>
          </a:xfrm>
        </p:spPr>
        <p:txBody>
          <a:bodyPr/>
          <a:lstStyle/>
          <a:p>
            <a:pPr algn="ctr"/>
            <a:r>
              <a:rPr lang="ru-RU" sz="2000" b="1" dirty="0"/>
              <a:t>Анализ пожаров в зданиях с </a:t>
            </a:r>
            <a:r>
              <a:rPr lang="ru-RU" sz="2000" b="1" dirty="0" smtClean="0"/>
              <a:t>ФС (продолжение)</a:t>
            </a:r>
            <a:endParaRPr lang="ru-RU" altLang="ru-RU" sz="2000" b="1" dirty="0" smtClean="0">
              <a:solidFill>
                <a:schemeClr val="tx1"/>
              </a:solidFill>
              <a:latin typeface="Times New Roman" panose="02020603050405020304" pitchFamily="18" charset="0"/>
              <a:cs typeface="Times New Roman" panose="02020603050405020304" pitchFamily="18" charset="0"/>
            </a:endParaRPr>
          </a:p>
        </p:txBody>
      </p:sp>
      <p:sp>
        <p:nvSpPr>
          <p:cNvPr id="20483" name="Rectangle 2051"/>
          <p:cNvSpPr>
            <a:spLocks noGrp="1" noChangeArrowheads="1"/>
          </p:cNvSpPr>
          <p:nvPr>
            <p:ph idx="4294967295"/>
          </p:nvPr>
        </p:nvSpPr>
        <p:spPr>
          <a:xfrm>
            <a:off x="0" y="765175"/>
            <a:ext cx="9144000" cy="6092825"/>
          </a:xfrm>
        </p:spPr>
        <p:txBody>
          <a:bodyPr/>
          <a:lstStyle/>
          <a:p>
            <a:pPr algn="just">
              <a:buFontTx/>
              <a:buNone/>
            </a:pPr>
            <a:r>
              <a:rPr lang="ru-RU" altLang="ru-RU" sz="1400" dirty="0" smtClean="0">
                <a:latin typeface="Times New Roman" panose="02020603050405020304" pitchFamily="18" charset="0"/>
                <a:cs typeface="Times New Roman" panose="02020603050405020304" pitchFamily="18" charset="0"/>
              </a:rPr>
              <a:t>	</a:t>
            </a:r>
          </a:p>
          <a:p>
            <a:r>
              <a:rPr lang="ru-RU" sz="1400" dirty="0">
                <a:solidFill>
                  <a:srgbClr val="FF0000"/>
                </a:solidFill>
              </a:rPr>
              <a:t>2.     Развитие пожара по фасаду происходит </a:t>
            </a:r>
            <a:r>
              <a:rPr lang="ru-RU" sz="1400" dirty="0" smtClean="0">
                <a:solidFill>
                  <a:srgbClr val="FF0000"/>
                </a:solidFill>
              </a:rPr>
              <a:t>в </a:t>
            </a:r>
            <a:r>
              <a:rPr lang="ru-RU" sz="1400" dirty="0">
                <a:solidFill>
                  <a:srgbClr val="FF0000"/>
                </a:solidFill>
              </a:rPr>
              <a:t>результате:</a:t>
            </a:r>
          </a:p>
          <a:p>
            <a:pPr lvl="0" algn="just"/>
            <a:r>
              <a:rPr lang="ru-RU" sz="1400" dirty="0" smtClean="0"/>
              <a:t>нарушений </a:t>
            </a:r>
            <a:r>
              <a:rPr lang="ru-RU" sz="1400" dirty="0"/>
              <a:t>требований безопасности при устройстве фасадных систем (применение горючих облицовочных материалов, применение горючей гидроизоляции, отсутствие препятствующих горению конструктивных элементов…), отсутствии средств тушения или трудности  их доставки, несвоевременном сообщении о </a:t>
            </a:r>
            <a:r>
              <a:rPr lang="ru-RU" sz="1400" dirty="0" smtClean="0"/>
              <a:t>пожаре;</a:t>
            </a:r>
            <a:endParaRPr lang="ru-RU" sz="1400" dirty="0"/>
          </a:p>
          <a:p>
            <a:pPr algn="just"/>
            <a:r>
              <a:rPr lang="ru-RU" sz="1400" dirty="0"/>
              <a:t>н</a:t>
            </a:r>
            <a:r>
              <a:rPr lang="ru-RU" sz="1400" dirty="0" smtClean="0"/>
              <a:t>еобходимости обеспечить </a:t>
            </a:r>
            <a:r>
              <a:rPr lang="ru-RU" sz="1400" dirty="0"/>
              <a:t>полную эвакуацию людей из здания при условии раннего срабатывания систем пожарной сигнализации и наличия незадымляемых вертикальных коммуникаций (лестничных клеток, </a:t>
            </a:r>
            <a:r>
              <a:rPr lang="ru-RU" sz="1400" dirty="0" smtClean="0"/>
              <a:t>пожарных лифтов</a:t>
            </a:r>
            <a:r>
              <a:rPr lang="ru-RU" sz="1400" dirty="0"/>
              <a:t>), однако такие требования предъявляются к зданиям высотой более 28 метров, тогда </a:t>
            </a:r>
            <a:r>
              <a:rPr lang="ru-RU" sz="1400" dirty="0" smtClean="0"/>
              <a:t>как более </a:t>
            </a:r>
            <a:r>
              <a:rPr lang="ru-RU" sz="1400" dirty="0"/>
              <a:t>90% пожаров происходит в зданиях высотой до 5-ти этажей, где и погибает подавляющая часть людей, т.к. противопожарные требования к таким зданиям сведены до минимума, хотя такие здания в стадии капитального ремонта часто подлежат дополнительной тепловой </a:t>
            </a:r>
            <a:r>
              <a:rPr lang="ru-RU" sz="1400" dirty="0" smtClean="0"/>
              <a:t>защите;</a:t>
            </a:r>
            <a:endParaRPr lang="ru-RU" sz="1400" dirty="0"/>
          </a:p>
          <a:p>
            <a:pPr lvl="0" algn="just"/>
            <a:r>
              <a:rPr lang="ru-RU" sz="1400" dirty="0"/>
              <a:t>в</a:t>
            </a:r>
            <a:r>
              <a:rPr lang="ru-RU" sz="1400" dirty="0" smtClean="0"/>
              <a:t> </a:t>
            </a:r>
            <a:r>
              <a:rPr lang="ru-RU" sz="1400" dirty="0"/>
              <a:t>фасадных системах, в которых горючий теплоизоляционный слой защищен негорючими материалами (например, в системах штукатурных теплоизоляционных композиционных), обеспечивающими выполнение требований огнестойкости и пожарной опасности к наружным ограждающим конструкциям, практически не происходит распространения пожара по фасадным системам при качественном выполнении соответствующих работ , особенно в узлах примыкания к проемам и кровле (покрытию) </a:t>
            </a:r>
            <a:r>
              <a:rPr lang="ru-RU" sz="1400" dirty="0" smtClean="0"/>
              <a:t>здания;</a:t>
            </a:r>
            <a:endParaRPr lang="ru-RU" sz="1400" dirty="0"/>
          </a:p>
          <a:p>
            <a:pPr lvl="0" algn="just"/>
            <a:r>
              <a:rPr lang="ru-RU" sz="1400" dirty="0"/>
              <a:t>п</a:t>
            </a:r>
            <a:r>
              <a:rPr lang="ru-RU" sz="1400" dirty="0" smtClean="0"/>
              <a:t>ри </a:t>
            </a:r>
            <a:r>
              <a:rPr lang="ru-RU" sz="1400" dirty="0"/>
              <a:t>возникновении и развитии крупного пожара внутри здания распространение пожара происходит по горючим материалам в здании, через отверстия и трещины в местах стыков в строительных конструкциях  и местах прохода коммуникаций, от воздействия пламени из проемов на наружные горючие материалы фасадной системы. При этом, как правило, в зданиях отсутствуют устройства, препятствующие выходу пожара на фасады и тушению пожара в пределах этажа здания, хотя соответствующие требования предусмотрены ст.59 и ст.117 ФЗ №</a:t>
            </a:r>
            <a:r>
              <a:rPr lang="ru-RU" sz="1400" dirty="0" smtClean="0"/>
              <a:t>123. </a:t>
            </a:r>
            <a:r>
              <a:rPr lang="ru-RU" sz="1400" dirty="0"/>
              <a:t>Однако,  в действующих сводах правил (СП 50.13330, СП 17 13330, СП 56.13330, СП 109.13330 и др.) соответствующие требования отражены недостаточно.</a:t>
            </a:r>
          </a:p>
          <a:p>
            <a:r>
              <a:rPr lang="ru-RU" sz="1400" dirty="0"/>
              <a:t> </a:t>
            </a:r>
          </a:p>
          <a:p>
            <a:pPr algn="just">
              <a:buFontTx/>
              <a:buNone/>
            </a:pPr>
            <a:endParaRPr lang="ru-RU" altLang="ru-RU" sz="1400" dirty="0" smtClean="0">
              <a:latin typeface="Times New Roman" panose="02020603050405020304" pitchFamily="18" charset="0"/>
              <a:cs typeface="Times New Roman" panose="02020603050405020304" pitchFamily="18" charset="0"/>
            </a:endParaRPr>
          </a:p>
          <a:p>
            <a:pPr algn="just">
              <a:buFontTx/>
              <a:buNone/>
            </a:pPr>
            <a:endParaRPr lang="ru-RU" altLang="ru-RU" sz="1400" b="1" dirty="0" smtClean="0">
              <a:solidFill>
                <a:srgbClr val="3333CC"/>
              </a:solidFill>
              <a:latin typeface="Times New Roman" panose="02020603050405020304" pitchFamily="18" charset="0"/>
              <a:cs typeface="Times New Roman" panose="02020603050405020304" pitchFamily="18" charset="0"/>
            </a:endParaRPr>
          </a:p>
          <a:p>
            <a:pPr algn="just">
              <a:buFontTx/>
              <a:buNone/>
            </a:pPr>
            <a:endParaRPr lang="ru-RU" altLang="ru-RU" sz="1400" b="1" dirty="0" smtClean="0">
              <a:solidFill>
                <a:srgbClr val="3333CC"/>
              </a:solidFill>
              <a:latin typeface="Times New Roman" panose="02020603050405020304" pitchFamily="18" charset="0"/>
              <a:cs typeface="Times New Roman" panose="02020603050405020304" pitchFamily="18" charset="0"/>
            </a:endParaRPr>
          </a:p>
          <a:p>
            <a:pPr algn="just">
              <a:buFontTx/>
              <a:buNone/>
            </a:pPr>
            <a:endParaRPr lang="ru-RU" altLang="ru-RU" sz="1400" dirty="0" smtClean="0">
              <a:solidFill>
                <a:srgbClr val="3333CC"/>
              </a:solidFill>
              <a:latin typeface="Times New Roman" panose="02020603050405020304" pitchFamily="18" charset="0"/>
              <a:cs typeface="Times New Roman" panose="02020603050405020304" pitchFamily="18" charset="0"/>
            </a:endParaRPr>
          </a:p>
          <a:p>
            <a:pPr algn="just">
              <a:buFontTx/>
              <a:buNone/>
            </a:pPr>
            <a:endParaRPr lang="ru-RU" altLang="ru-RU" sz="1800" dirty="0" smtClean="0">
              <a:solidFill>
                <a:srgbClr val="3333CC"/>
              </a:solidFill>
              <a:latin typeface="Times New Roman" panose="02020603050405020304" pitchFamily="18" charset="0"/>
              <a:cs typeface="Times New Roman" panose="02020603050405020304" pitchFamily="18" charset="0"/>
            </a:endParaRPr>
          </a:p>
          <a:p>
            <a:pPr algn="just">
              <a:buFontTx/>
              <a:buNone/>
            </a:pPr>
            <a:r>
              <a:rPr lang="ru-RU" altLang="ru-RU" sz="1800" dirty="0" smtClean="0">
                <a:solidFill>
                  <a:srgbClr val="3333CC"/>
                </a:solidFill>
                <a:latin typeface="Times New Roman" panose="02020603050405020304" pitchFamily="18" charset="0"/>
                <a:cs typeface="Times New Roman" panose="02020603050405020304" pitchFamily="18" charset="0"/>
              </a:rPr>
              <a:t>	</a:t>
            </a:r>
            <a:endParaRPr lang="ru-RU" altLang="ru-RU" sz="1400" dirty="0" smtClean="0">
              <a:solidFill>
                <a:srgbClr val="0033CC"/>
              </a:solidFill>
              <a:latin typeface="Arial" panose="020B0604020202020204" pitchFamily="34" charset="0"/>
            </a:endParaRPr>
          </a:p>
        </p:txBody>
      </p:sp>
      <p:sp>
        <p:nvSpPr>
          <p:cNvPr id="5" name="Номер слайда 5"/>
          <p:cNvSpPr txBox="1">
            <a:spLocks noGrp="1"/>
          </p:cNvSpPr>
          <p:nvPr/>
        </p:nvSpPr>
        <p:spPr>
          <a:xfrm>
            <a:off x="9108503" y="6381328"/>
            <a:ext cx="45719" cy="365125"/>
          </a:xfrm>
          <a:prstGeom prst="rect">
            <a:avLst/>
          </a:prstGeom>
          <a:noFill/>
        </p:spPr>
        <p:txBody>
          <a:bodyPr lIns="0" tIns="0" rIns="0" bIns="0" anchor="b"/>
          <a:lstStyle/>
          <a:p>
            <a:pPr algn="r">
              <a:spcBef>
                <a:spcPct val="20000"/>
              </a:spcBef>
              <a:buClr>
                <a:srgbClr val="0BD0D9"/>
              </a:buClr>
              <a:buSzPct val="95000"/>
              <a:buFont typeface="Wingdings 2" panose="05020102010507070707" pitchFamily="18" charset="2"/>
              <a:buChar char=""/>
              <a:defRPr/>
            </a:pPr>
            <a:r>
              <a:rPr lang="ru-RU" sz="1200" dirty="0">
                <a:solidFill>
                  <a:schemeClr val="tx2">
                    <a:shade val="90000"/>
                  </a:schemeClr>
                </a:solidFill>
              </a:rPr>
              <a:t>.</a:t>
            </a:r>
          </a:p>
        </p:txBody>
      </p:sp>
    </p:spTree>
    <p:extLst>
      <p:ext uri="{BB962C8B-B14F-4D97-AF65-F5344CB8AC3E}">
        <p14:creationId xmlns:p14="http://schemas.microsoft.com/office/powerpoint/2010/main" val="1768573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050"/>
          <p:cNvSpPr>
            <a:spLocks noGrp="1" noChangeArrowheads="1"/>
          </p:cNvSpPr>
          <p:nvPr>
            <p:ph type="title" idx="4294967295"/>
          </p:nvPr>
        </p:nvSpPr>
        <p:spPr>
          <a:xfrm>
            <a:off x="0" y="0"/>
            <a:ext cx="9144000" cy="765175"/>
          </a:xfrm>
        </p:spPr>
        <p:txBody>
          <a:bodyPr/>
          <a:lstStyle/>
          <a:p>
            <a:pPr algn="ctr"/>
            <a:r>
              <a:rPr lang="ru-RU" altLang="ru-RU" sz="2000" b="1" dirty="0" smtClean="0">
                <a:solidFill>
                  <a:schemeClr val="tx1"/>
                </a:solidFill>
                <a:latin typeface="Times New Roman" panose="02020603050405020304" pitchFamily="18" charset="0"/>
                <a:cs typeface="Times New Roman" panose="02020603050405020304" pitchFamily="18" charset="0"/>
              </a:rPr>
              <a:t>Возможные области применения ФС исходя из таблиц СП 2.13130</a:t>
            </a:r>
          </a:p>
        </p:txBody>
      </p:sp>
      <p:sp>
        <p:nvSpPr>
          <p:cNvPr id="20483" name="Rectangle 2051"/>
          <p:cNvSpPr>
            <a:spLocks noGrp="1" noChangeArrowheads="1"/>
          </p:cNvSpPr>
          <p:nvPr>
            <p:ph idx="4294967295"/>
          </p:nvPr>
        </p:nvSpPr>
        <p:spPr>
          <a:xfrm>
            <a:off x="0" y="765175"/>
            <a:ext cx="9144000" cy="6092825"/>
          </a:xfrm>
        </p:spPr>
        <p:txBody>
          <a:bodyPr/>
          <a:lstStyle/>
          <a:p>
            <a:pPr algn="just">
              <a:buFontTx/>
              <a:buNone/>
            </a:pPr>
            <a:r>
              <a:rPr lang="ru-RU" altLang="ru-RU" sz="1400" dirty="0" smtClean="0">
                <a:latin typeface="Times New Roman" panose="02020603050405020304" pitchFamily="18" charset="0"/>
                <a:cs typeface="Times New Roman" panose="02020603050405020304" pitchFamily="18" charset="0"/>
              </a:rPr>
              <a:t>	</a:t>
            </a:r>
          </a:p>
          <a:p>
            <a:pPr algn="just"/>
            <a:r>
              <a:rPr lang="ru-RU" sz="1400" dirty="0" smtClean="0"/>
              <a:t>1</a:t>
            </a:r>
            <a:r>
              <a:rPr lang="ru-RU" sz="1400" dirty="0"/>
              <a:t>. Максимальная высота зданий, в которых могут применяться фасадные системы класса пожарной опасности К1, К2 (материалы группы Г1, Г2, Г3) </a:t>
            </a:r>
            <a:r>
              <a:rPr lang="ru-RU" sz="1400" dirty="0" smtClean="0"/>
              <a:t>составляет для:</a:t>
            </a:r>
            <a:endParaRPr lang="ru-RU" sz="1400" dirty="0"/>
          </a:p>
          <a:p>
            <a:pPr algn="just"/>
            <a:r>
              <a:rPr lang="ru-RU" sz="1400" dirty="0"/>
              <a:t>- </a:t>
            </a:r>
            <a:r>
              <a:rPr lang="ru-RU" sz="1400" dirty="0" smtClean="0"/>
              <a:t>многоэтажных </a:t>
            </a:r>
            <a:r>
              <a:rPr lang="ru-RU" sz="1400" dirty="0"/>
              <a:t>жилых домов, административных зданий, зрелищных и культурно-просветительных (без посадочных мест)  - 28 метров;</a:t>
            </a:r>
          </a:p>
          <a:p>
            <a:pPr algn="just"/>
            <a:r>
              <a:rPr lang="ru-RU" sz="1400" dirty="0"/>
              <a:t>- </a:t>
            </a:r>
            <a:r>
              <a:rPr lang="ru-RU" sz="1400" dirty="0" smtClean="0"/>
              <a:t>зрелищно-культурных </a:t>
            </a:r>
            <a:r>
              <a:rPr lang="ru-RU" sz="1400" dirty="0"/>
              <a:t>(с посадочными местами )    - 6 метров;</a:t>
            </a:r>
          </a:p>
          <a:p>
            <a:pPr algn="just"/>
            <a:r>
              <a:rPr lang="ru-RU" sz="1400" dirty="0"/>
              <a:t>- </a:t>
            </a:r>
            <a:r>
              <a:rPr lang="ru-RU" sz="1400" dirty="0" smtClean="0"/>
              <a:t>зданий </a:t>
            </a:r>
            <a:r>
              <a:rPr lang="ru-RU" sz="1400" dirty="0"/>
              <a:t>школ – 11 метров</a:t>
            </a:r>
          </a:p>
          <a:p>
            <a:pPr algn="just"/>
            <a:r>
              <a:rPr lang="ru-RU" sz="1400" dirty="0" smtClean="0"/>
              <a:t>- предприятий </a:t>
            </a:r>
            <a:r>
              <a:rPr lang="ru-RU" sz="1400" dirty="0"/>
              <a:t>торговли – 8 метров;</a:t>
            </a:r>
          </a:p>
          <a:p>
            <a:pPr algn="just"/>
            <a:r>
              <a:rPr lang="ru-RU" sz="1400" dirty="0"/>
              <a:t>- </a:t>
            </a:r>
            <a:r>
              <a:rPr lang="ru-RU" sz="1400" dirty="0" smtClean="0"/>
              <a:t>производственных </a:t>
            </a:r>
            <a:r>
              <a:rPr lang="ru-RU" sz="1400" dirty="0"/>
              <a:t>зданий - 18 метров. </a:t>
            </a:r>
          </a:p>
          <a:p>
            <a:pPr algn="just"/>
            <a:endParaRPr lang="ru-RU" sz="1400" dirty="0" smtClean="0"/>
          </a:p>
          <a:p>
            <a:pPr algn="just"/>
            <a:r>
              <a:rPr lang="ru-RU" sz="1400" dirty="0" smtClean="0"/>
              <a:t>2</a:t>
            </a:r>
            <a:r>
              <a:rPr lang="ru-RU" sz="1400" dirty="0"/>
              <a:t>. Максимальная высота зданий, в которых могут применяться фасадные системы класса </a:t>
            </a:r>
            <a:r>
              <a:rPr lang="ru-RU" sz="1400" dirty="0" smtClean="0"/>
              <a:t>пожарной </a:t>
            </a:r>
            <a:r>
              <a:rPr lang="ru-RU" sz="1400" dirty="0"/>
              <a:t>опасности К3 (материалы группы Г3, Г4) </a:t>
            </a:r>
            <a:r>
              <a:rPr lang="ru-RU" sz="1400" dirty="0" smtClean="0"/>
              <a:t>составляет для:</a:t>
            </a:r>
            <a:endParaRPr lang="ru-RU" sz="1400" dirty="0"/>
          </a:p>
          <a:p>
            <a:pPr algn="just"/>
            <a:r>
              <a:rPr lang="ru-RU" sz="1400" dirty="0"/>
              <a:t>- </a:t>
            </a:r>
            <a:r>
              <a:rPr lang="ru-RU" sz="1400" dirty="0" smtClean="0"/>
              <a:t>многоэтажных </a:t>
            </a:r>
            <a:r>
              <a:rPr lang="ru-RU" sz="1400" dirty="0"/>
              <a:t>жилых домов – 5 метров;</a:t>
            </a:r>
          </a:p>
          <a:p>
            <a:pPr algn="just"/>
            <a:r>
              <a:rPr lang="ru-RU" sz="1400" dirty="0"/>
              <a:t>- </a:t>
            </a:r>
            <a:r>
              <a:rPr lang="ru-RU" sz="1400" dirty="0" smtClean="0"/>
              <a:t>административных </a:t>
            </a:r>
            <a:r>
              <a:rPr lang="ru-RU" sz="1400" dirty="0"/>
              <a:t>зданий - 6 метров;</a:t>
            </a:r>
          </a:p>
          <a:p>
            <a:pPr algn="just"/>
            <a:r>
              <a:rPr lang="ru-RU" sz="1400" dirty="0"/>
              <a:t>- производственных зданий категории Г и Д  - 18 метров. </a:t>
            </a:r>
          </a:p>
          <a:p>
            <a:pPr algn="just"/>
            <a:endParaRPr lang="ru-RU" sz="1400" dirty="0" smtClean="0"/>
          </a:p>
          <a:p>
            <a:pPr algn="just"/>
            <a:r>
              <a:rPr lang="ru-RU" sz="1400" dirty="0" smtClean="0"/>
              <a:t>3</a:t>
            </a:r>
            <a:r>
              <a:rPr lang="ru-RU" sz="1400" dirty="0"/>
              <a:t>. В зданиях высотой, превышающей указанные в п. 1 и 2 значения, должны применяться фасадные системы класса конструктивной пожарной опасности К0. Это также относится к зданиям, высота которых превышает допустимые значения при использовании фасадных систем К0, которые проектируются в соответствии с СТУ.</a:t>
            </a:r>
          </a:p>
          <a:p>
            <a:pPr algn="just">
              <a:buFontTx/>
              <a:buNone/>
            </a:pPr>
            <a:endParaRPr lang="ru-RU" altLang="ru-RU" sz="1400" b="1" dirty="0" smtClean="0">
              <a:solidFill>
                <a:srgbClr val="3333CC"/>
              </a:solidFill>
              <a:latin typeface="Times New Roman" panose="02020603050405020304" pitchFamily="18" charset="0"/>
              <a:cs typeface="Times New Roman" panose="02020603050405020304" pitchFamily="18" charset="0"/>
            </a:endParaRPr>
          </a:p>
          <a:p>
            <a:pPr algn="just">
              <a:buFontTx/>
              <a:buNone/>
            </a:pPr>
            <a:endParaRPr lang="ru-RU" altLang="ru-RU" sz="1400" dirty="0" smtClean="0">
              <a:solidFill>
                <a:srgbClr val="3333CC"/>
              </a:solidFill>
              <a:latin typeface="Times New Roman" panose="02020603050405020304" pitchFamily="18" charset="0"/>
              <a:cs typeface="Times New Roman" panose="02020603050405020304" pitchFamily="18" charset="0"/>
            </a:endParaRPr>
          </a:p>
          <a:p>
            <a:pPr algn="just">
              <a:buFontTx/>
              <a:buNone/>
            </a:pPr>
            <a:endParaRPr lang="ru-RU" altLang="ru-RU" sz="1800" dirty="0" smtClean="0">
              <a:solidFill>
                <a:srgbClr val="3333CC"/>
              </a:solidFill>
              <a:latin typeface="Times New Roman" panose="02020603050405020304" pitchFamily="18" charset="0"/>
              <a:cs typeface="Times New Roman" panose="02020603050405020304" pitchFamily="18" charset="0"/>
            </a:endParaRPr>
          </a:p>
          <a:p>
            <a:pPr algn="just">
              <a:buFontTx/>
              <a:buNone/>
            </a:pPr>
            <a:r>
              <a:rPr lang="ru-RU" altLang="ru-RU" sz="1800" dirty="0" smtClean="0">
                <a:solidFill>
                  <a:srgbClr val="3333CC"/>
                </a:solidFill>
                <a:latin typeface="Times New Roman" panose="02020603050405020304" pitchFamily="18" charset="0"/>
                <a:cs typeface="Times New Roman" panose="02020603050405020304" pitchFamily="18" charset="0"/>
              </a:rPr>
              <a:t>	</a:t>
            </a:r>
            <a:endParaRPr lang="ru-RU" altLang="ru-RU" sz="1400" dirty="0" smtClean="0">
              <a:solidFill>
                <a:srgbClr val="0033CC"/>
              </a:solidFill>
              <a:latin typeface="Arial" panose="020B0604020202020204" pitchFamily="34" charset="0"/>
            </a:endParaRPr>
          </a:p>
        </p:txBody>
      </p:sp>
      <p:sp>
        <p:nvSpPr>
          <p:cNvPr id="5" name="Номер слайда 5"/>
          <p:cNvSpPr txBox="1">
            <a:spLocks noGrp="1"/>
          </p:cNvSpPr>
          <p:nvPr/>
        </p:nvSpPr>
        <p:spPr>
          <a:xfrm>
            <a:off x="9108503" y="6381328"/>
            <a:ext cx="45719" cy="365125"/>
          </a:xfrm>
          <a:prstGeom prst="rect">
            <a:avLst/>
          </a:prstGeom>
          <a:noFill/>
        </p:spPr>
        <p:txBody>
          <a:bodyPr lIns="0" tIns="0" rIns="0" bIns="0" anchor="b"/>
          <a:lstStyle/>
          <a:p>
            <a:pPr algn="r">
              <a:spcBef>
                <a:spcPct val="20000"/>
              </a:spcBef>
              <a:buClr>
                <a:srgbClr val="0BD0D9"/>
              </a:buClr>
              <a:buSzPct val="95000"/>
              <a:buFont typeface="Wingdings 2" panose="05020102010507070707" pitchFamily="18" charset="2"/>
              <a:buChar char=""/>
              <a:defRPr/>
            </a:pPr>
            <a:r>
              <a:rPr lang="ru-RU" sz="1200" dirty="0">
                <a:solidFill>
                  <a:schemeClr val="tx2">
                    <a:shade val="90000"/>
                  </a:schemeClr>
                </a:solidFill>
              </a:rPr>
              <a:t>.</a:t>
            </a:r>
          </a:p>
        </p:txBody>
      </p:sp>
    </p:spTree>
    <p:extLst>
      <p:ext uri="{BB962C8B-B14F-4D97-AF65-F5344CB8AC3E}">
        <p14:creationId xmlns:p14="http://schemas.microsoft.com/office/powerpoint/2010/main" val="904343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050"/>
          <p:cNvSpPr>
            <a:spLocks noGrp="1" noChangeArrowheads="1"/>
          </p:cNvSpPr>
          <p:nvPr>
            <p:ph type="title" idx="4294967295"/>
          </p:nvPr>
        </p:nvSpPr>
        <p:spPr>
          <a:xfrm>
            <a:off x="0" y="0"/>
            <a:ext cx="9144000" cy="765175"/>
          </a:xfrm>
        </p:spPr>
        <p:txBody>
          <a:bodyPr/>
          <a:lstStyle/>
          <a:p>
            <a:pPr algn="ctr"/>
            <a:r>
              <a:rPr lang="ru-RU" altLang="ru-RU" sz="2000" b="1" dirty="0" smtClean="0">
                <a:solidFill>
                  <a:srgbClr val="0033CC"/>
                </a:solidFill>
                <a:latin typeface="Times New Roman" panose="02020603050405020304" pitchFamily="18" charset="0"/>
                <a:cs typeface="Times New Roman" panose="02020603050405020304" pitchFamily="18" charset="0"/>
              </a:rPr>
              <a:t>Приказ  МЧС России от 30.11.2016г. № 644 </a:t>
            </a:r>
            <a:r>
              <a:rPr lang="ru-RU" altLang="ru-RU" sz="2000" b="1" dirty="0" smtClean="0">
                <a:solidFill>
                  <a:schemeClr val="tx1"/>
                </a:solidFill>
                <a:latin typeface="Times New Roman" panose="02020603050405020304" pitchFamily="18" charset="0"/>
                <a:cs typeface="Times New Roman" panose="02020603050405020304" pitchFamily="18" charset="0"/>
              </a:rPr>
              <a:t>«Об утверждении АР …</a:t>
            </a:r>
            <a:br>
              <a:rPr lang="ru-RU" altLang="ru-RU" sz="2000" b="1" dirty="0" smtClean="0">
                <a:solidFill>
                  <a:schemeClr val="tx1"/>
                </a:solidFill>
                <a:latin typeface="Times New Roman" panose="02020603050405020304" pitchFamily="18" charset="0"/>
                <a:cs typeface="Times New Roman" panose="02020603050405020304" pitchFamily="18" charset="0"/>
              </a:rPr>
            </a:br>
            <a:r>
              <a:rPr lang="ru-RU" altLang="ru-RU" sz="2000" b="1" dirty="0" smtClean="0">
                <a:solidFill>
                  <a:schemeClr val="tx1"/>
                </a:solidFill>
                <a:latin typeface="Times New Roman" panose="02020603050405020304" pitchFamily="18" charset="0"/>
                <a:cs typeface="Times New Roman" panose="02020603050405020304" pitchFamily="18" charset="0"/>
              </a:rPr>
              <a:t>исполнения гос. функции по надзору за выполнением ТПБ»</a:t>
            </a:r>
          </a:p>
        </p:txBody>
      </p:sp>
      <p:sp>
        <p:nvSpPr>
          <p:cNvPr id="20483" name="Rectangle 2051"/>
          <p:cNvSpPr>
            <a:spLocks noGrp="1" noChangeArrowheads="1"/>
          </p:cNvSpPr>
          <p:nvPr>
            <p:ph idx="4294967295"/>
          </p:nvPr>
        </p:nvSpPr>
        <p:spPr>
          <a:xfrm>
            <a:off x="0" y="765175"/>
            <a:ext cx="9144000" cy="6092825"/>
          </a:xfrm>
        </p:spPr>
        <p:txBody>
          <a:bodyPr/>
          <a:lstStyle/>
          <a:p>
            <a:pPr algn="just">
              <a:buFontTx/>
              <a:buNone/>
            </a:pPr>
            <a:r>
              <a:rPr lang="ru-RU" altLang="ru-RU" sz="1400" b="1" dirty="0" smtClean="0">
                <a:solidFill>
                  <a:srgbClr val="FF0000"/>
                </a:solidFill>
                <a:latin typeface="Times New Roman" panose="02020603050405020304" pitchFamily="18" charset="0"/>
                <a:cs typeface="Times New Roman" panose="02020603050405020304" pitchFamily="18" charset="0"/>
              </a:rPr>
              <a:t>П.13. Результатом исполнения гос. функции является:</a:t>
            </a:r>
          </a:p>
          <a:p>
            <a:pPr algn="just">
              <a:buFontTx/>
              <a:buNone/>
            </a:pPr>
            <a:r>
              <a:rPr lang="ru-RU" altLang="ru-RU" sz="1400" b="1" dirty="0" smtClean="0">
                <a:solidFill>
                  <a:srgbClr val="3333CC"/>
                </a:solidFill>
                <a:latin typeface="Times New Roman" panose="02020603050405020304" pitchFamily="18" charset="0"/>
                <a:cs typeface="Times New Roman" panose="02020603050405020304" pitchFamily="18" charset="0"/>
              </a:rPr>
              <a:t>	</a:t>
            </a:r>
            <a:r>
              <a:rPr lang="ru-RU" altLang="ru-RU" sz="1400" dirty="0" smtClean="0">
                <a:latin typeface="Times New Roman" panose="02020603050405020304" pitchFamily="18" charset="0"/>
                <a:cs typeface="Times New Roman" panose="02020603050405020304" pitchFamily="18" charset="0"/>
              </a:rPr>
              <a:t>…5) </a:t>
            </a:r>
            <a:r>
              <a:rPr lang="ru-RU" altLang="ru-RU" sz="1400" u="sng" dirty="0" smtClean="0">
                <a:latin typeface="Times New Roman" panose="02020603050405020304" pitchFamily="18" charset="0"/>
                <a:cs typeface="Times New Roman" panose="02020603050405020304" pitchFamily="18" charset="0"/>
              </a:rPr>
              <a:t>заключение о соответствии (несоответствии) объекта защиты ТПБ (т.к. расчеты пожарного риска не проводят, если не проведена НОР, тогда по условию 2) ч.1 ст.6 ФЗ №123, т.е. </a:t>
            </a:r>
            <a:r>
              <a:rPr lang="ru-RU" altLang="ru-RU" sz="1400" u="sng" dirty="0" smtClean="0">
                <a:solidFill>
                  <a:srgbClr val="FF0000"/>
                </a:solidFill>
                <a:latin typeface="Times New Roman" panose="02020603050405020304" pitchFamily="18" charset="0"/>
                <a:cs typeface="Times New Roman" panose="02020603050405020304" pitchFamily="18" charset="0"/>
              </a:rPr>
              <a:t>в полном объеме выполнение требований НД</a:t>
            </a:r>
            <a:r>
              <a:rPr lang="ru-RU" altLang="ru-RU" sz="1400" u="sng" dirty="0" smtClean="0">
                <a:latin typeface="Times New Roman" panose="02020603050405020304" pitchFamily="18" charset="0"/>
                <a:cs typeface="Times New Roman" panose="02020603050405020304" pitchFamily="18" charset="0"/>
              </a:rPr>
              <a:t>, что практически нереально).</a:t>
            </a:r>
          </a:p>
          <a:p>
            <a:pPr algn="just">
              <a:buFontTx/>
              <a:buNone/>
            </a:pPr>
            <a:r>
              <a:rPr lang="ru-RU" altLang="ru-RU" sz="1400" b="1" dirty="0" smtClean="0">
                <a:latin typeface="Times New Roman" panose="02020603050405020304" pitchFamily="18" charset="0"/>
                <a:cs typeface="Times New Roman" panose="02020603050405020304" pitchFamily="18" charset="0"/>
              </a:rPr>
              <a:t>П.48. </a:t>
            </a:r>
            <a:r>
              <a:rPr lang="ru-RU" altLang="ru-RU" sz="1400" dirty="0" smtClean="0">
                <a:latin typeface="Times New Roman" panose="02020603050405020304" pitchFamily="18" charset="0"/>
                <a:cs typeface="Times New Roman" panose="02020603050405020304" pitchFamily="18" charset="0"/>
              </a:rPr>
              <a:t>Орган ГПН не вправе оценивать достоверность заключения НОР на объекте защиты (проверяется соответствие заключения требованиям Правил оценки – см. ПП РФ от 07.04.2009г. № 304, п.48 АР).</a:t>
            </a:r>
          </a:p>
          <a:p>
            <a:pPr algn="just">
              <a:buFontTx/>
              <a:buNone/>
            </a:pPr>
            <a:r>
              <a:rPr lang="ru-RU" altLang="ru-RU" sz="1400" b="1" dirty="0" smtClean="0">
                <a:latin typeface="Times New Roman" panose="02020603050405020304" pitchFamily="18" charset="0"/>
                <a:cs typeface="Times New Roman" panose="02020603050405020304" pitchFamily="18" charset="0"/>
              </a:rPr>
              <a:t>П.62. </a:t>
            </a:r>
            <a:r>
              <a:rPr lang="ru-RU" altLang="ru-RU" sz="1400" dirty="0" smtClean="0">
                <a:latin typeface="Times New Roman" panose="02020603050405020304" pitchFamily="18" charset="0"/>
                <a:cs typeface="Times New Roman" panose="02020603050405020304" pitchFamily="18" charset="0"/>
              </a:rPr>
              <a:t>При осуществлении плановой проверки проверяется соблюдение ТПБ, в </a:t>
            </a:r>
            <a:r>
              <a:rPr lang="ru-RU" altLang="ru-RU" sz="1400" dirty="0" err="1" smtClean="0">
                <a:latin typeface="Times New Roman" panose="02020603050405020304" pitchFamily="18" charset="0"/>
                <a:cs typeface="Times New Roman" panose="02020603050405020304" pitchFamily="18" charset="0"/>
              </a:rPr>
              <a:t>т.ч</a:t>
            </a:r>
            <a:r>
              <a:rPr lang="ru-RU" altLang="ru-RU" sz="1400" dirty="0" smtClean="0">
                <a:latin typeface="Times New Roman" panose="02020603050405020304" pitchFamily="18" charset="0"/>
                <a:cs typeface="Times New Roman" panose="02020603050405020304" pitchFamily="18" charset="0"/>
              </a:rPr>
              <a:t>.:</a:t>
            </a:r>
          </a:p>
          <a:p>
            <a:pPr algn="just">
              <a:buFontTx/>
              <a:buNone/>
            </a:pPr>
            <a:r>
              <a:rPr lang="ru-RU" altLang="ru-RU" sz="1400" dirty="0" smtClean="0">
                <a:latin typeface="Times New Roman" panose="02020603050405020304" pitchFamily="18" charset="0"/>
                <a:cs typeface="Times New Roman" panose="02020603050405020304" pitchFamily="18" charset="0"/>
              </a:rPr>
              <a:t>…10) наличие у изготовителей (поставщиков), лиц, осуществляющих реализацию продукции, подлежащей подтверждению соответствия ТПБ, </a:t>
            </a:r>
            <a:r>
              <a:rPr lang="ru-RU" altLang="ru-RU" sz="1400" b="1" dirty="0" smtClean="0">
                <a:solidFill>
                  <a:srgbClr val="0070C0"/>
                </a:solidFill>
                <a:latin typeface="Times New Roman" panose="02020603050405020304" pitchFamily="18" charset="0"/>
                <a:cs typeface="Times New Roman" panose="02020603050405020304" pitchFamily="18" charset="0"/>
              </a:rPr>
              <a:t>в </a:t>
            </a:r>
            <a:r>
              <a:rPr lang="ru-RU" altLang="ru-RU" sz="1400" b="1" dirty="0" err="1" smtClean="0">
                <a:solidFill>
                  <a:srgbClr val="0070C0"/>
                </a:solidFill>
                <a:latin typeface="Times New Roman" panose="02020603050405020304" pitchFamily="18" charset="0"/>
                <a:cs typeface="Times New Roman" panose="02020603050405020304" pitchFamily="18" charset="0"/>
              </a:rPr>
              <a:t>техн</a:t>
            </a:r>
            <a:r>
              <a:rPr lang="ru-RU" altLang="ru-RU" sz="1400" b="1" dirty="0" smtClean="0">
                <a:solidFill>
                  <a:srgbClr val="0070C0"/>
                </a:solidFill>
                <a:latin typeface="Times New Roman" panose="02020603050405020304" pitchFamily="18" charset="0"/>
                <a:cs typeface="Times New Roman" panose="02020603050405020304" pitchFamily="18" charset="0"/>
              </a:rPr>
              <a:t>. документации на вещества, материалы, изделия и оборудование сведений о показателях пожарной опасности  </a:t>
            </a:r>
            <a:r>
              <a:rPr lang="ru-RU" altLang="ru-RU" sz="1400" dirty="0" smtClean="0">
                <a:latin typeface="Times New Roman" panose="02020603050405020304" pitchFamily="18" charset="0"/>
                <a:cs typeface="Times New Roman" panose="02020603050405020304" pitchFamily="18" charset="0"/>
              </a:rPr>
              <a:t>и мерах пожарной безопасности при обращении с ними.</a:t>
            </a:r>
          </a:p>
          <a:p>
            <a:pPr algn="just">
              <a:buFontTx/>
              <a:buNone/>
            </a:pPr>
            <a:r>
              <a:rPr lang="ru-RU" altLang="ru-RU" sz="1400" b="1" dirty="0" smtClean="0">
                <a:latin typeface="Times New Roman" panose="02020603050405020304" pitchFamily="18" charset="0"/>
                <a:cs typeface="Times New Roman" panose="02020603050405020304" pitchFamily="18" charset="0"/>
              </a:rPr>
              <a:t>П.63</a:t>
            </a:r>
            <a:r>
              <a:rPr lang="ru-RU" altLang="ru-RU" sz="1400" b="1" dirty="0" smtClean="0">
                <a:solidFill>
                  <a:srgbClr val="00B050"/>
                </a:solidFill>
                <a:latin typeface="Times New Roman" panose="02020603050405020304" pitchFamily="18" charset="0"/>
                <a:cs typeface="Times New Roman" panose="02020603050405020304" pitchFamily="18" charset="0"/>
              </a:rPr>
              <a:t>. При расчетах </a:t>
            </a:r>
            <a:r>
              <a:rPr lang="ru-RU" altLang="ru-RU" sz="1400" b="1" dirty="0" err="1" smtClean="0">
                <a:solidFill>
                  <a:srgbClr val="00B050"/>
                </a:solidFill>
                <a:latin typeface="Times New Roman" panose="02020603050405020304" pitchFamily="18" charset="0"/>
                <a:cs typeface="Times New Roman" panose="02020603050405020304" pitchFamily="18" charset="0"/>
              </a:rPr>
              <a:t>пож</a:t>
            </a:r>
            <a:r>
              <a:rPr lang="ru-RU" altLang="ru-RU" sz="1400" b="1" dirty="0" smtClean="0">
                <a:solidFill>
                  <a:srgbClr val="00B050"/>
                </a:solidFill>
                <a:latin typeface="Times New Roman" panose="02020603050405020304" pitchFamily="18" charset="0"/>
                <a:cs typeface="Times New Roman" panose="02020603050405020304" pitchFamily="18" charset="0"/>
              </a:rPr>
              <a:t>. риска проверяется: соответствие исходных данных, соответствие треб. ПП РФ №272.</a:t>
            </a:r>
          </a:p>
          <a:p>
            <a:pPr algn="just">
              <a:buFontTx/>
              <a:buNone/>
            </a:pPr>
            <a:r>
              <a:rPr lang="ru-RU" altLang="ru-RU" sz="1400" b="1" dirty="0" smtClean="0">
                <a:latin typeface="Times New Roman" panose="02020603050405020304" pitchFamily="18" charset="0"/>
                <a:cs typeface="Times New Roman" panose="02020603050405020304" pitchFamily="18" charset="0"/>
              </a:rPr>
              <a:t>П.64. </a:t>
            </a:r>
            <a:r>
              <a:rPr lang="ru-RU" altLang="ru-RU" sz="1400" dirty="0" smtClean="0">
                <a:latin typeface="Times New Roman" panose="02020603050405020304" pitchFamily="18" charset="0"/>
                <a:cs typeface="Times New Roman" panose="02020603050405020304" pitchFamily="18" charset="0"/>
              </a:rPr>
              <a:t>Во время проведения плановой проверки:</a:t>
            </a:r>
          </a:p>
          <a:p>
            <a:pPr algn="just">
              <a:buFontTx/>
              <a:buNone/>
            </a:pPr>
            <a:r>
              <a:rPr lang="ru-RU" altLang="ru-RU" sz="1400" dirty="0" smtClean="0">
                <a:latin typeface="Times New Roman" panose="02020603050405020304" pitchFamily="18" charset="0"/>
                <a:cs typeface="Times New Roman" panose="02020603050405020304" pitchFamily="18" charset="0"/>
              </a:rPr>
              <a:t>	1) осуществляется анализ сведений, содержащихся в документах… К  указанным документам относятся:</a:t>
            </a:r>
          </a:p>
          <a:p>
            <a:pPr algn="just">
              <a:buFontTx/>
              <a:buNone/>
            </a:pPr>
            <a:r>
              <a:rPr lang="ru-RU" altLang="ru-RU" sz="1400" dirty="0" smtClean="0">
                <a:latin typeface="Times New Roman" panose="02020603050405020304" pitchFamily="18" charset="0"/>
                <a:cs typeface="Times New Roman" panose="02020603050405020304" pitchFamily="18" charset="0"/>
              </a:rPr>
              <a:t>…</a:t>
            </a:r>
            <a:r>
              <a:rPr lang="ru-RU" altLang="ru-RU" sz="1600" b="1" dirty="0" smtClean="0">
                <a:solidFill>
                  <a:srgbClr val="0070C0"/>
                </a:solidFill>
                <a:latin typeface="Times New Roman" panose="02020603050405020304" pitchFamily="18" charset="0"/>
                <a:cs typeface="Times New Roman" panose="02020603050405020304" pitchFamily="18" charset="0"/>
              </a:rPr>
              <a:t>сертификаты соответствия </a:t>
            </a:r>
            <a:r>
              <a:rPr lang="ru-RU" altLang="ru-RU" sz="1400" dirty="0" smtClean="0">
                <a:latin typeface="Times New Roman" panose="02020603050405020304" pitchFamily="18" charset="0"/>
                <a:cs typeface="Times New Roman" panose="02020603050405020304" pitchFamily="18" charset="0"/>
              </a:rPr>
              <a:t>(декларации соответствия на выпускаемую и (или) реализуемую продукцию);</a:t>
            </a:r>
          </a:p>
          <a:p>
            <a:pPr algn="just">
              <a:buFontTx/>
              <a:buNone/>
            </a:pPr>
            <a:r>
              <a:rPr lang="ru-RU" altLang="ru-RU" sz="1400" dirty="0" smtClean="0">
                <a:latin typeface="Times New Roman" panose="02020603050405020304" pitchFamily="18" charset="0"/>
                <a:cs typeface="Times New Roman" panose="02020603050405020304" pitchFamily="18" charset="0"/>
              </a:rPr>
              <a:t>	2) выполняется оценка соответствия… с проведением следующих мероприятий по контролю:</a:t>
            </a:r>
          </a:p>
          <a:p>
            <a:pPr algn="just">
              <a:buFontTx/>
              <a:buNone/>
            </a:pPr>
            <a:r>
              <a:rPr lang="ru-RU" altLang="ru-RU" sz="1400" dirty="0" smtClean="0">
                <a:latin typeface="Times New Roman" panose="02020603050405020304" pitchFamily="18" charset="0"/>
                <a:cs typeface="Times New Roman" panose="02020603050405020304" pitchFamily="18" charset="0"/>
              </a:rPr>
              <a:t>…</a:t>
            </a:r>
            <a:r>
              <a:rPr lang="ru-RU" altLang="ru-RU" sz="1600" b="1" dirty="0" smtClean="0">
                <a:solidFill>
                  <a:srgbClr val="0070C0"/>
                </a:solidFill>
                <a:latin typeface="Times New Roman" panose="02020603050405020304" pitchFamily="18" charset="0"/>
                <a:cs typeface="Times New Roman" panose="02020603050405020304" pitchFamily="18" charset="0"/>
              </a:rPr>
              <a:t>отбор образцов продукции, проб </a:t>
            </a:r>
            <a:r>
              <a:rPr lang="ru-RU" altLang="ru-RU" sz="1400" dirty="0" smtClean="0">
                <a:latin typeface="Times New Roman" panose="02020603050405020304" pitchFamily="18" charset="0"/>
                <a:cs typeface="Times New Roman" panose="02020603050405020304" pitchFamily="18" charset="0"/>
              </a:rPr>
              <a:t>и их исследования, испытания, измерения.</a:t>
            </a:r>
          </a:p>
          <a:p>
            <a:pPr algn="just">
              <a:buFontTx/>
              <a:buNone/>
            </a:pPr>
            <a:r>
              <a:rPr lang="ru-RU" altLang="ru-RU" sz="1400" b="1" dirty="0" smtClean="0">
                <a:latin typeface="Times New Roman" panose="02020603050405020304" pitchFamily="18" charset="0"/>
                <a:cs typeface="Times New Roman" panose="02020603050405020304" pitchFamily="18" charset="0"/>
              </a:rPr>
              <a:t>П.83. </a:t>
            </a:r>
            <a:r>
              <a:rPr lang="ru-RU" altLang="ru-RU" sz="1400" dirty="0" smtClean="0">
                <a:latin typeface="Times New Roman" panose="02020603050405020304" pitchFamily="18" charset="0"/>
                <a:cs typeface="Times New Roman" panose="02020603050405020304" pitchFamily="18" charset="0"/>
              </a:rPr>
              <a:t>К акту проверки.. прилагаются:</a:t>
            </a:r>
          </a:p>
          <a:p>
            <a:pPr algn="just">
              <a:buFontTx/>
              <a:buNone/>
            </a:pPr>
            <a:r>
              <a:rPr lang="ru-RU" altLang="ru-RU" sz="1400" dirty="0" smtClean="0">
                <a:latin typeface="Times New Roman" panose="02020603050405020304" pitchFamily="18" charset="0"/>
                <a:cs typeface="Times New Roman" panose="02020603050405020304" pitchFamily="18" charset="0"/>
              </a:rPr>
              <a:t> 	решение о непринятии результатов расчета по оценке пожарного риска;</a:t>
            </a:r>
          </a:p>
          <a:p>
            <a:pPr algn="just">
              <a:buFontTx/>
              <a:buNone/>
            </a:pPr>
            <a:r>
              <a:rPr lang="ru-RU" altLang="ru-RU" sz="1400" dirty="0" smtClean="0">
                <a:latin typeface="Times New Roman" panose="02020603050405020304" pitchFamily="18" charset="0"/>
                <a:cs typeface="Times New Roman" panose="02020603050405020304" pitchFamily="18" charset="0"/>
              </a:rPr>
              <a:t>	</a:t>
            </a:r>
            <a:r>
              <a:rPr lang="ru-RU" altLang="ru-RU" sz="1600" b="1" dirty="0" smtClean="0">
                <a:solidFill>
                  <a:srgbClr val="0070C0"/>
                </a:solidFill>
                <a:latin typeface="Times New Roman" panose="02020603050405020304" pitchFamily="18" charset="0"/>
                <a:cs typeface="Times New Roman" panose="02020603050405020304" pitchFamily="18" charset="0"/>
              </a:rPr>
              <a:t>протоколы отбора образцов </a:t>
            </a:r>
            <a:r>
              <a:rPr lang="ru-RU" altLang="ru-RU" sz="1400" dirty="0" smtClean="0">
                <a:latin typeface="Times New Roman" panose="02020603050405020304" pitchFamily="18" charset="0"/>
                <a:cs typeface="Times New Roman" panose="02020603050405020304" pitchFamily="18" charset="0"/>
              </a:rPr>
              <a:t>продукции, проб;</a:t>
            </a:r>
          </a:p>
          <a:p>
            <a:pPr algn="just">
              <a:buFontTx/>
              <a:buNone/>
            </a:pPr>
            <a:r>
              <a:rPr lang="ru-RU" altLang="ru-RU" sz="1400" dirty="0" smtClean="0">
                <a:latin typeface="Times New Roman" panose="02020603050405020304" pitchFamily="18" charset="0"/>
                <a:cs typeface="Times New Roman" panose="02020603050405020304" pitchFamily="18" charset="0"/>
              </a:rPr>
              <a:t>	</a:t>
            </a:r>
            <a:r>
              <a:rPr lang="ru-RU" altLang="ru-RU" sz="1600" b="1" dirty="0" smtClean="0">
                <a:solidFill>
                  <a:srgbClr val="0070C0"/>
                </a:solidFill>
                <a:latin typeface="Times New Roman" panose="02020603050405020304" pitchFamily="18" charset="0"/>
                <a:cs typeface="Times New Roman" panose="02020603050405020304" pitchFamily="18" charset="0"/>
              </a:rPr>
              <a:t>протоколы (заключения) проведенных исследований </a:t>
            </a:r>
            <a:r>
              <a:rPr lang="ru-RU" altLang="ru-RU" sz="1400" dirty="0" smtClean="0">
                <a:latin typeface="Times New Roman" panose="02020603050405020304" pitchFamily="18" charset="0"/>
                <a:cs typeface="Times New Roman" panose="02020603050405020304" pitchFamily="18" charset="0"/>
              </a:rPr>
              <a:t>(испытаний), измерений и экспертиз…</a:t>
            </a:r>
          </a:p>
          <a:p>
            <a:pPr algn="just">
              <a:buFontTx/>
              <a:buNone/>
            </a:pPr>
            <a:r>
              <a:rPr lang="ru-RU" altLang="ru-RU" sz="1400" b="1" dirty="0" smtClean="0">
                <a:latin typeface="Times New Roman" panose="02020603050405020304" pitchFamily="18" charset="0"/>
                <a:cs typeface="Times New Roman" panose="02020603050405020304" pitchFamily="18" charset="0"/>
              </a:rPr>
              <a:t>П.100. </a:t>
            </a:r>
            <a:r>
              <a:rPr lang="ru-RU" altLang="ru-RU" sz="1400" dirty="0" smtClean="0">
                <a:latin typeface="Times New Roman" panose="02020603050405020304" pitchFamily="18" charset="0"/>
                <a:cs typeface="Times New Roman" panose="02020603050405020304" pitchFamily="18" charset="0"/>
              </a:rPr>
              <a:t>В случае, если при проведении проверки установлено, что деятельность.., эксплуатация…, </a:t>
            </a:r>
            <a:r>
              <a:rPr lang="ru-RU" altLang="ru-RU" sz="1400" b="1" dirty="0" smtClean="0">
                <a:latin typeface="Times New Roman" panose="02020603050405020304" pitchFamily="18" charset="0"/>
                <a:cs typeface="Times New Roman" panose="02020603050405020304" pitchFamily="18" charset="0"/>
              </a:rPr>
              <a:t>производимые и реализуемые ими товары (выполняемые работы, услуги) </a:t>
            </a:r>
            <a:r>
              <a:rPr lang="ru-RU" altLang="ru-RU" sz="1400" dirty="0" smtClean="0">
                <a:latin typeface="Times New Roman" panose="02020603050405020304" pitchFamily="18" charset="0"/>
                <a:cs typeface="Times New Roman" panose="02020603050405020304" pitchFamily="18" charset="0"/>
              </a:rPr>
              <a:t>представляют непосредственную угрозу причинения вреда жизни, здоровью граждан или такой вред причинен, орган ГПН обязан незамедлительно принять </a:t>
            </a:r>
            <a:r>
              <a:rPr lang="ru-RU" altLang="ru-RU" sz="1600" b="1" dirty="0" smtClean="0">
                <a:solidFill>
                  <a:srgbClr val="0033CC"/>
                </a:solidFill>
                <a:latin typeface="Times New Roman" panose="02020603050405020304" pitchFamily="18" charset="0"/>
                <a:cs typeface="Times New Roman" panose="02020603050405020304" pitchFamily="18" charset="0"/>
              </a:rPr>
              <a:t>меры…вплоть до временного запрета деятельности…услуг </a:t>
            </a:r>
            <a:r>
              <a:rPr lang="ru-RU" altLang="ru-RU" sz="1400" dirty="0" smtClean="0">
                <a:latin typeface="Times New Roman" panose="02020603050405020304" pitchFamily="18" charset="0"/>
                <a:cs typeface="Times New Roman" panose="02020603050405020304" pitchFamily="18" charset="0"/>
              </a:rPr>
              <a:t>в порядке, установленном КОАП. </a:t>
            </a:r>
          </a:p>
          <a:p>
            <a:pPr algn="just">
              <a:buFontTx/>
              <a:buNone/>
            </a:pPr>
            <a:r>
              <a:rPr lang="ru-RU" altLang="ru-RU" sz="1400" dirty="0" smtClean="0">
                <a:latin typeface="Times New Roman" panose="02020603050405020304" pitchFamily="18" charset="0"/>
                <a:cs typeface="Times New Roman" panose="02020603050405020304" pitchFamily="18" charset="0"/>
              </a:rPr>
              <a:t>	</a:t>
            </a:r>
          </a:p>
          <a:p>
            <a:pPr algn="just">
              <a:buFontTx/>
              <a:buNone/>
            </a:pPr>
            <a:endParaRPr lang="ru-RU" altLang="ru-RU" sz="1400" dirty="0" smtClean="0">
              <a:latin typeface="Times New Roman" panose="02020603050405020304" pitchFamily="18" charset="0"/>
              <a:cs typeface="Times New Roman" panose="02020603050405020304" pitchFamily="18" charset="0"/>
            </a:endParaRPr>
          </a:p>
          <a:p>
            <a:pPr algn="just">
              <a:buFontTx/>
              <a:buNone/>
            </a:pPr>
            <a:endParaRPr lang="ru-RU" altLang="ru-RU" sz="1400" dirty="0" smtClean="0">
              <a:latin typeface="Times New Roman" panose="02020603050405020304" pitchFamily="18" charset="0"/>
              <a:cs typeface="Times New Roman" panose="02020603050405020304" pitchFamily="18" charset="0"/>
            </a:endParaRPr>
          </a:p>
          <a:p>
            <a:pPr algn="just">
              <a:buFontTx/>
              <a:buNone/>
            </a:pPr>
            <a:endParaRPr lang="ru-RU" altLang="ru-RU" sz="1400" b="1" dirty="0" smtClean="0">
              <a:solidFill>
                <a:srgbClr val="3333CC"/>
              </a:solidFill>
              <a:latin typeface="Times New Roman" panose="02020603050405020304" pitchFamily="18" charset="0"/>
              <a:cs typeface="Times New Roman" panose="02020603050405020304" pitchFamily="18" charset="0"/>
            </a:endParaRPr>
          </a:p>
          <a:p>
            <a:pPr algn="just">
              <a:buFontTx/>
              <a:buNone/>
            </a:pPr>
            <a:endParaRPr lang="ru-RU" altLang="ru-RU" sz="1400" b="1" dirty="0" smtClean="0">
              <a:solidFill>
                <a:srgbClr val="3333CC"/>
              </a:solidFill>
              <a:latin typeface="Times New Roman" panose="02020603050405020304" pitchFamily="18" charset="0"/>
              <a:cs typeface="Times New Roman" panose="02020603050405020304" pitchFamily="18" charset="0"/>
            </a:endParaRPr>
          </a:p>
          <a:p>
            <a:pPr algn="just">
              <a:buFontTx/>
              <a:buNone/>
            </a:pPr>
            <a:endParaRPr lang="ru-RU" altLang="ru-RU" sz="1400" dirty="0" smtClean="0">
              <a:solidFill>
                <a:srgbClr val="3333CC"/>
              </a:solidFill>
              <a:latin typeface="Times New Roman" panose="02020603050405020304" pitchFamily="18" charset="0"/>
              <a:cs typeface="Times New Roman" panose="02020603050405020304" pitchFamily="18" charset="0"/>
            </a:endParaRPr>
          </a:p>
          <a:p>
            <a:pPr algn="just">
              <a:buFontTx/>
              <a:buNone/>
            </a:pPr>
            <a:endParaRPr lang="ru-RU" altLang="ru-RU" sz="1800" dirty="0" smtClean="0">
              <a:solidFill>
                <a:srgbClr val="3333CC"/>
              </a:solidFill>
              <a:latin typeface="Times New Roman" panose="02020603050405020304" pitchFamily="18" charset="0"/>
              <a:cs typeface="Times New Roman" panose="02020603050405020304" pitchFamily="18" charset="0"/>
            </a:endParaRPr>
          </a:p>
          <a:p>
            <a:pPr algn="just">
              <a:buFontTx/>
              <a:buNone/>
            </a:pPr>
            <a:r>
              <a:rPr lang="ru-RU" altLang="ru-RU" sz="1800" dirty="0" smtClean="0">
                <a:solidFill>
                  <a:srgbClr val="3333CC"/>
                </a:solidFill>
                <a:latin typeface="Times New Roman" panose="02020603050405020304" pitchFamily="18" charset="0"/>
                <a:cs typeface="Times New Roman" panose="02020603050405020304" pitchFamily="18" charset="0"/>
              </a:rPr>
              <a:t>	</a:t>
            </a:r>
            <a:endParaRPr lang="ru-RU" altLang="ru-RU" sz="1400" dirty="0" smtClean="0">
              <a:solidFill>
                <a:srgbClr val="0033CC"/>
              </a:solidFill>
              <a:latin typeface="Arial" panose="020B0604020202020204" pitchFamily="34" charset="0"/>
            </a:endParaRPr>
          </a:p>
        </p:txBody>
      </p:sp>
      <p:sp>
        <p:nvSpPr>
          <p:cNvPr id="5" name="Номер слайда 5"/>
          <p:cNvSpPr txBox="1">
            <a:spLocks noGrp="1"/>
          </p:cNvSpPr>
          <p:nvPr/>
        </p:nvSpPr>
        <p:spPr>
          <a:xfrm>
            <a:off x="7924800" y="6356350"/>
            <a:ext cx="762000" cy="365125"/>
          </a:xfrm>
          <a:prstGeom prst="rect">
            <a:avLst/>
          </a:prstGeom>
          <a:noFill/>
        </p:spPr>
        <p:txBody>
          <a:bodyPr lIns="0" tIns="0" rIns="0" bIns="0" anchor="b"/>
          <a:lstStyle/>
          <a:p>
            <a:pPr algn="r">
              <a:spcBef>
                <a:spcPct val="20000"/>
              </a:spcBef>
              <a:buClr>
                <a:srgbClr val="0BD0D9"/>
              </a:buClr>
              <a:buSzPct val="95000"/>
              <a:buFont typeface="Wingdings 2" panose="05020102010507070707" pitchFamily="18" charset="2"/>
              <a:buChar char=""/>
              <a:defRPr/>
            </a:pPr>
            <a:r>
              <a:rPr lang="ru-RU" sz="1200" dirty="0">
                <a:solidFill>
                  <a:schemeClr val="tx2">
                    <a:shade val="90000"/>
                  </a:schemeClr>
                </a:solidFill>
              </a:rPr>
              <a:t>.</a:t>
            </a:r>
          </a:p>
        </p:txBody>
      </p:sp>
    </p:spTree>
    <p:extLst>
      <p:ext uri="{BB962C8B-B14F-4D97-AF65-F5344CB8AC3E}">
        <p14:creationId xmlns:p14="http://schemas.microsoft.com/office/powerpoint/2010/main" val="1569532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Номер слайда 5"/>
          <p:cNvSpPr txBox="1">
            <a:spLocks noGrp="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7E96F76D-E008-4689-9B5C-48FA4FA9E883}" type="slidenum">
              <a:rPr lang="ru-RU" altLang="ru-RU" sz="1200" b="1">
                <a:solidFill>
                  <a:srgbClr val="045C75"/>
                </a:solidFill>
                <a:latin typeface="Times New Roman" panose="02020603050405020304" pitchFamily="18" charset="0"/>
              </a:rPr>
              <a:pPr algn="r" eaLnBrk="1" hangingPunct="1">
                <a:spcBef>
                  <a:spcPct val="0"/>
                </a:spcBef>
                <a:buClrTx/>
                <a:buSzTx/>
                <a:buFontTx/>
                <a:buNone/>
              </a:pPr>
              <a:t>14</a:t>
            </a:fld>
            <a:endParaRPr lang="ru-RU" altLang="ru-RU" sz="1200" b="1">
              <a:solidFill>
                <a:srgbClr val="045C75"/>
              </a:solidFill>
              <a:latin typeface="Times New Roman" panose="02020603050405020304" pitchFamily="18" charset="0"/>
            </a:endParaRPr>
          </a:p>
        </p:txBody>
      </p:sp>
      <p:pic>
        <p:nvPicPr>
          <p:cNvPr id="20483" name="Picture 1028" descr="D:\Мои документы\andreev\Рабочий стол\семинар\лог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990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Содержимое 4"/>
          <p:cNvSpPr txBox="1">
            <a:spLocks/>
          </p:cNvSpPr>
          <p:nvPr/>
        </p:nvSpPr>
        <p:spPr>
          <a:xfrm>
            <a:off x="755650" y="115888"/>
            <a:ext cx="8388350" cy="720725"/>
          </a:xfrm>
          <a:prstGeom prst="rect">
            <a:avLst/>
          </a:prstGeom>
        </p:spPr>
        <p:txBody>
          <a:bodyPr>
            <a:normAutofit fontScale="85000" lnSpcReduction="20000"/>
          </a:bodyPr>
          <a:lstStyle/>
          <a:p>
            <a:pPr marL="274320" indent="-274320" algn="ctr" eaLnBrk="1" fontAlgn="auto" hangingPunct="1">
              <a:spcBef>
                <a:spcPct val="20000"/>
              </a:spcBef>
              <a:spcAft>
                <a:spcPts val="0"/>
              </a:spcAft>
              <a:buClr>
                <a:schemeClr val="accent3"/>
              </a:buClr>
              <a:buSzPct val="95000"/>
              <a:defRPr/>
            </a:pPr>
            <a:r>
              <a:rPr lang="ru-RU" b="1" dirty="0"/>
              <a:t>И З М Е Н Е Н И Я, </a:t>
            </a:r>
            <a:r>
              <a:rPr lang="ru-RU" dirty="0"/>
              <a:t/>
            </a:r>
            <a:br>
              <a:rPr lang="ru-RU" dirty="0"/>
            </a:br>
            <a:r>
              <a:rPr lang="ru-RU" b="1" dirty="0"/>
              <a:t>в «Положении о ФГПН»</a:t>
            </a:r>
            <a:r>
              <a:rPr lang="ru-RU" b="1" dirty="0">
                <a:solidFill>
                  <a:srgbClr val="FF0000"/>
                </a:solidFill>
              </a:rPr>
              <a:t> Постановление Правительства РФ от 17 августа 2016г. №806 и ФЗ от 28.05.2017г. №100-ФЗ</a:t>
            </a:r>
            <a:endParaRPr lang="ru-RU" dirty="0">
              <a:solidFill>
                <a:srgbClr val="FF0000"/>
              </a:solidFill>
            </a:endParaRPr>
          </a:p>
          <a:p>
            <a:pPr marL="274320" indent="-274320" algn="ctr" eaLnBrk="1" fontAlgn="auto" hangingPunct="1">
              <a:spcBef>
                <a:spcPct val="20000"/>
              </a:spcBef>
              <a:spcAft>
                <a:spcPts val="0"/>
              </a:spcAft>
              <a:buClr>
                <a:schemeClr val="accent3"/>
              </a:buClr>
              <a:buSzPct val="95000"/>
              <a:defRPr/>
            </a:pPr>
            <a:endParaRPr lang="ru-RU" dirty="0"/>
          </a:p>
        </p:txBody>
      </p:sp>
      <p:sp>
        <p:nvSpPr>
          <p:cNvPr id="20485" name="Содержимое 4"/>
          <p:cNvSpPr txBox="1">
            <a:spLocks/>
          </p:cNvSpPr>
          <p:nvPr/>
        </p:nvSpPr>
        <p:spPr bwMode="auto">
          <a:xfrm>
            <a:off x="0" y="2708275"/>
            <a:ext cx="9144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9pPr>
          </a:lstStyle>
          <a:p>
            <a:pPr eaLnBrk="1" hangingPunct="1"/>
            <a:endParaRPr lang="ru-RU" altLang="ru-RU" sz="1600" b="1">
              <a:latin typeface="Times New Roman" panose="02020603050405020304" pitchFamily="18" charset="0"/>
            </a:endParaRPr>
          </a:p>
          <a:p>
            <a:endParaRPr lang="ru-RU" altLang="ru-RU">
              <a:latin typeface="Times New Roman" panose="02020603050405020304" pitchFamily="18" charset="0"/>
            </a:endParaRPr>
          </a:p>
        </p:txBody>
      </p:sp>
      <p:pic>
        <p:nvPicPr>
          <p:cNvPr id="20486" name="Picture 1028" descr="D:\Мои документы\andreev\Рабочий стол\семинар\лог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990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Прямоугольник 1"/>
          <p:cNvSpPr>
            <a:spLocks noChangeArrowheads="1"/>
          </p:cNvSpPr>
          <p:nvPr/>
        </p:nvSpPr>
        <p:spPr bwMode="auto">
          <a:xfrm>
            <a:off x="395288" y="692150"/>
            <a:ext cx="83915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9pPr>
          </a:lstStyle>
          <a:p>
            <a:pPr algn="just">
              <a:buFont typeface="Wingdings 2" panose="05020102010507070707" pitchFamily="18" charset="2"/>
              <a:buNone/>
            </a:pPr>
            <a:endParaRPr lang="ru-RU" altLang="ru-RU" sz="1400" b="1">
              <a:solidFill>
                <a:srgbClr val="FF0000"/>
              </a:solidFill>
              <a:latin typeface="Calibri" panose="020F0502020204030204" pitchFamily="34" charset="0"/>
            </a:endParaRPr>
          </a:p>
          <a:p>
            <a:pPr algn="just"/>
            <a:endParaRPr lang="ru-RU" altLang="ru-RU" sz="2000">
              <a:latin typeface="Calibri" panose="020F050202020403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518142019"/>
              </p:ext>
            </p:extLst>
          </p:nvPr>
        </p:nvGraphicFramePr>
        <p:xfrm>
          <a:off x="28575" y="1355725"/>
          <a:ext cx="9053513" cy="5675312"/>
        </p:xfrm>
        <a:graphic>
          <a:graphicData uri="http://schemas.openxmlformats.org/drawingml/2006/table">
            <a:tbl>
              <a:tblPr>
                <a:tableStyleId>{5C22544A-7EE6-4342-B048-85BDC9FD1C3A}</a:tableStyleId>
              </a:tblPr>
              <a:tblGrid>
                <a:gridCol w="5596762"/>
                <a:gridCol w="3456751"/>
              </a:tblGrid>
              <a:tr h="490728">
                <a:tc>
                  <a:txBody>
                    <a:bodyPr/>
                    <a:lstStyle/>
                    <a:p>
                      <a:pPr algn="ctr">
                        <a:lnSpc>
                          <a:spcPct val="115000"/>
                        </a:lnSpc>
                        <a:spcAft>
                          <a:spcPts val="0"/>
                        </a:spcAft>
                      </a:pPr>
                      <a:r>
                        <a:rPr lang="ru-RU" sz="1800" b="1" kern="50" dirty="0">
                          <a:effectLst/>
                        </a:rPr>
                        <a:t>Категории </a:t>
                      </a:r>
                      <a:r>
                        <a:rPr lang="ru-RU" sz="1800" b="1" kern="50" dirty="0" smtClean="0">
                          <a:effectLst/>
                        </a:rPr>
                        <a:t>риска (п.1 приложения)</a:t>
                      </a:r>
                      <a:endParaRPr lang="ru-RU" sz="1800" b="1" kern="50" dirty="0">
                        <a:effectLst/>
                        <a:latin typeface="Times New Roman" panose="02020603050405020304" pitchFamily="18" charset="0"/>
                        <a:ea typeface="SimSun" panose="02010600030101010101" pitchFamily="2" charset="-122"/>
                        <a:cs typeface="Mangal" panose="02040503050203030202" pitchFamily="18" charset="0"/>
                      </a:endParaRPr>
                    </a:p>
                  </a:txBody>
                  <a:tcPr marL="0" marR="0" marT="0" marB="0"/>
                </a:tc>
                <a:tc>
                  <a:txBody>
                    <a:bodyPr/>
                    <a:lstStyle/>
                    <a:p>
                      <a:pPr algn="ctr">
                        <a:lnSpc>
                          <a:spcPct val="115000"/>
                        </a:lnSpc>
                        <a:spcAft>
                          <a:spcPts val="0"/>
                        </a:spcAft>
                      </a:pPr>
                      <a:r>
                        <a:rPr lang="ru-RU" sz="1400" b="1" kern="50" dirty="0">
                          <a:effectLst/>
                        </a:rPr>
                        <a:t>Периодичность проведения плановых проверок</a:t>
                      </a:r>
                      <a:endParaRPr lang="ru-RU" sz="1400" b="1" kern="50" dirty="0">
                        <a:effectLst/>
                        <a:latin typeface="Times New Roman" panose="02020603050405020304" pitchFamily="18" charset="0"/>
                        <a:ea typeface="SimSun" panose="02010600030101010101" pitchFamily="2" charset="-122"/>
                        <a:cs typeface="Mangal" panose="02040503050203030202" pitchFamily="18" charset="0"/>
                      </a:endParaRPr>
                    </a:p>
                  </a:txBody>
                  <a:tcPr marL="0" marR="0" marT="0" marB="0"/>
                </a:tc>
              </a:tr>
              <a:tr h="701285">
                <a:tc>
                  <a:txBody>
                    <a:bodyPr/>
                    <a:lstStyle/>
                    <a:p>
                      <a:pPr indent="20955" algn="l">
                        <a:lnSpc>
                          <a:spcPct val="115000"/>
                        </a:lnSpc>
                        <a:spcAft>
                          <a:spcPts val="0"/>
                        </a:spcAft>
                      </a:pPr>
                      <a:r>
                        <a:rPr lang="ru-RU" sz="1400" kern="50" dirty="0" smtClean="0">
                          <a:effectLst/>
                        </a:rPr>
                        <a:t>Высокий риск (</a:t>
                      </a:r>
                      <a:r>
                        <a:rPr lang="ru-RU" sz="1400" kern="50" dirty="0" err="1" smtClean="0">
                          <a:effectLst/>
                        </a:rPr>
                        <a:t>дошк.и</a:t>
                      </a:r>
                      <a:r>
                        <a:rPr lang="ru-RU" sz="1400" kern="50" dirty="0" smtClean="0">
                          <a:effectLst/>
                        </a:rPr>
                        <a:t> </a:t>
                      </a:r>
                      <a:r>
                        <a:rPr lang="ru-RU" sz="1400" kern="50" dirty="0" err="1" smtClean="0">
                          <a:effectLst/>
                        </a:rPr>
                        <a:t>нач.ОО</a:t>
                      </a:r>
                      <a:r>
                        <a:rPr lang="ru-RU" sz="1400" kern="50" dirty="0" smtClean="0">
                          <a:effectLst/>
                        </a:rPr>
                        <a:t>, общее</a:t>
                      </a:r>
                      <a:r>
                        <a:rPr lang="ru-RU" sz="1400" kern="50" baseline="0" dirty="0" smtClean="0">
                          <a:effectLst/>
                        </a:rPr>
                        <a:t> и полное ОО, </a:t>
                      </a:r>
                      <a:r>
                        <a:rPr lang="ru-RU" sz="1400" kern="50" baseline="0" dirty="0" err="1" smtClean="0">
                          <a:effectLst/>
                        </a:rPr>
                        <a:t>дет.лагеря</a:t>
                      </a:r>
                      <a:r>
                        <a:rPr lang="ru-RU" sz="1400" kern="50" baseline="0" dirty="0" smtClean="0">
                          <a:effectLst/>
                        </a:rPr>
                        <a:t> в каникулы, </a:t>
                      </a:r>
                      <a:r>
                        <a:rPr lang="ru-RU" sz="1400" kern="50" baseline="0" dirty="0" err="1" smtClean="0">
                          <a:solidFill>
                            <a:schemeClr val="tx1"/>
                          </a:solidFill>
                          <a:effectLst/>
                        </a:rPr>
                        <a:t>соц.услуги</a:t>
                      </a:r>
                      <a:r>
                        <a:rPr lang="ru-RU" sz="1400" kern="50" baseline="0" dirty="0" smtClean="0">
                          <a:solidFill>
                            <a:schemeClr val="tx1"/>
                          </a:solidFill>
                          <a:effectLst/>
                        </a:rPr>
                        <a:t> с проживанием, </a:t>
                      </a:r>
                      <a:r>
                        <a:rPr lang="ru-RU" sz="1400" kern="50" baseline="0" dirty="0" err="1" smtClean="0">
                          <a:solidFill>
                            <a:schemeClr val="tx1"/>
                          </a:solidFill>
                          <a:effectLst/>
                        </a:rPr>
                        <a:t>стац.медпомощь</a:t>
                      </a:r>
                      <a:r>
                        <a:rPr lang="ru-RU" sz="1400" kern="50" baseline="0" dirty="0" smtClean="0">
                          <a:effectLst/>
                        </a:rPr>
                        <a:t>)</a:t>
                      </a:r>
                      <a:endParaRPr lang="ru-RU" sz="1400" kern="50" dirty="0">
                        <a:effectLst/>
                        <a:latin typeface="Times New Roman" panose="02020603050405020304" pitchFamily="18" charset="0"/>
                        <a:ea typeface="SimSun" panose="02010600030101010101" pitchFamily="2" charset="-122"/>
                        <a:cs typeface="Mangal" panose="02040503050203030202" pitchFamily="18" charset="0"/>
                      </a:endParaRPr>
                    </a:p>
                  </a:txBody>
                  <a:tcPr marL="0" marR="0" marT="0" marB="0"/>
                </a:tc>
                <a:tc>
                  <a:txBody>
                    <a:bodyPr/>
                    <a:lstStyle/>
                    <a:p>
                      <a:pPr indent="20955" algn="ctr">
                        <a:lnSpc>
                          <a:spcPct val="115000"/>
                        </a:lnSpc>
                        <a:spcAft>
                          <a:spcPts val="0"/>
                        </a:spcAft>
                      </a:pPr>
                      <a:r>
                        <a:rPr lang="ru-RU" sz="1400" kern="50" dirty="0" smtClean="0">
                          <a:effectLst/>
                        </a:rPr>
                        <a:t>один </a:t>
                      </a:r>
                      <a:r>
                        <a:rPr lang="ru-RU" sz="1400" kern="50" dirty="0">
                          <a:effectLst/>
                        </a:rPr>
                        <a:t>раз в </a:t>
                      </a:r>
                      <a:r>
                        <a:rPr lang="ru-RU" sz="1400" kern="50" dirty="0" smtClean="0">
                          <a:effectLst/>
                        </a:rPr>
                        <a:t>3</a:t>
                      </a:r>
                      <a:r>
                        <a:rPr lang="ru-RU" sz="1400" kern="50" baseline="0" dirty="0" smtClean="0">
                          <a:effectLst/>
                        </a:rPr>
                        <a:t> </a:t>
                      </a:r>
                      <a:r>
                        <a:rPr lang="ru-RU" sz="1400" kern="50" dirty="0" smtClean="0">
                          <a:effectLst/>
                        </a:rPr>
                        <a:t>года</a:t>
                      </a:r>
                      <a:endParaRPr lang="ru-RU" sz="1400" kern="50" dirty="0">
                        <a:effectLst/>
                        <a:latin typeface="Times New Roman" panose="02020603050405020304" pitchFamily="18" charset="0"/>
                        <a:ea typeface="SimSun" panose="02010600030101010101" pitchFamily="2" charset="-122"/>
                        <a:cs typeface="Mangal" panose="02040503050203030202" pitchFamily="18" charset="0"/>
                      </a:endParaRPr>
                    </a:p>
                  </a:txBody>
                  <a:tcPr marL="0" marR="0" marT="0" marB="0"/>
                </a:tc>
              </a:tr>
              <a:tr h="1293635">
                <a:tc>
                  <a:txBody>
                    <a:bodyPr/>
                    <a:lstStyle/>
                    <a:p>
                      <a:pPr indent="20955" algn="ctr">
                        <a:lnSpc>
                          <a:spcPct val="115000"/>
                        </a:lnSpc>
                        <a:spcAft>
                          <a:spcPts val="0"/>
                        </a:spcAft>
                      </a:pPr>
                      <a:endParaRPr lang="ru-RU" sz="1400" kern="50" dirty="0" smtClean="0">
                        <a:effectLst/>
                      </a:endParaRPr>
                    </a:p>
                    <a:p>
                      <a:pPr indent="20955" algn="l">
                        <a:lnSpc>
                          <a:spcPct val="115000"/>
                        </a:lnSpc>
                        <a:spcAft>
                          <a:spcPts val="0"/>
                        </a:spcAft>
                      </a:pPr>
                      <a:r>
                        <a:rPr lang="ru-RU" sz="1400" kern="50" dirty="0" smtClean="0">
                          <a:effectLst/>
                        </a:rPr>
                        <a:t>Значительный риск (опасные, технически сложные и уникальные, критически важные для </a:t>
                      </a:r>
                      <a:r>
                        <a:rPr lang="ru-RU" sz="1400" kern="50" dirty="0" err="1" smtClean="0">
                          <a:effectLst/>
                        </a:rPr>
                        <a:t>нац.без-ти</a:t>
                      </a:r>
                      <a:r>
                        <a:rPr lang="ru-RU" sz="1400" kern="50" dirty="0" smtClean="0">
                          <a:effectLst/>
                        </a:rPr>
                        <a:t>, …</a:t>
                      </a:r>
                      <a:r>
                        <a:rPr lang="ru-RU" sz="1400" b="1" kern="50" dirty="0" smtClean="0">
                          <a:solidFill>
                            <a:srgbClr val="FF0000"/>
                          </a:solidFill>
                          <a:effectLst/>
                        </a:rPr>
                        <a:t>Ф1.2, </a:t>
                      </a:r>
                      <a:r>
                        <a:rPr lang="ru-RU" sz="1400" kern="50" dirty="0" smtClean="0">
                          <a:solidFill>
                            <a:schemeClr val="tx1"/>
                          </a:solidFill>
                          <a:effectLst/>
                        </a:rPr>
                        <a:t>Ф2.1, Ф2.2, </a:t>
                      </a:r>
                      <a:r>
                        <a:rPr lang="ru-RU" sz="1400" b="1" kern="50" dirty="0" smtClean="0">
                          <a:solidFill>
                            <a:srgbClr val="FF0000"/>
                          </a:solidFill>
                          <a:effectLst/>
                        </a:rPr>
                        <a:t>Ф4.1, </a:t>
                      </a:r>
                      <a:r>
                        <a:rPr lang="ru-RU" sz="1400" b="1" kern="50" baseline="0" dirty="0" smtClean="0">
                          <a:solidFill>
                            <a:srgbClr val="FF0000"/>
                          </a:solidFill>
                          <a:effectLst/>
                        </a:rPr>
                        <a:t>Ф4.3 28м и более, </a:t>
                      </a:r>
                      <a:r>
                        <a:rPr lang="ru-RU" sz="1400" kern="50" dirty="0" smtClean="0">
                          <a:solidFill>
                            <a:schemeClr val="tx1"/>
                          </a:solidFill>
                          <a:effectLst/>
                        </a:rPr>
                        <a:t>Ф5.1, Ф5.2…, Ф3.1, Ф3.2, Ф3.3, Ф3.4, Ф3.5</a:t>
                      </a:r>
                      <a:r>
                        <a:rPr lang="ru-RU" sz="1400" kern="50" baseline="0" dirty="0" smtClean="0">
                          <a:solidFill>
                            <a:schemeClr val="tx1"/>
                          </a:solidFill>
                          <a:effectLst/>
                        </a:rPr>
                        <a:t> и Ф3.6 </a:t>
                      </a:r>
                      <a:r>
                        <a:rPr lang="ru-RU" sz="1400" u="sng" kern="50" baseline="0" dirty="0" smtClean="0">
                          <a:effectLst/>
                        </a:rPr>
                        <a:t>более 200 чел. </a:t>
                      </a:r>
                      <a:r>
                        <a:rPr lang="ru-RU" sz="1400" kern="50" baseline="0" dirty="0" smtClean="0">
                          <a:effectLst/>
                        </a:rPr>
                        <a:t>одновременно,)</a:t>
                      </a:r>
                      <a:endParaRPr lang="ru-RU" sz="1400" kern="50" dirty="0">
                        <a:effectLst/>
                        <a:latin typeface="Times New Roman" panose="02020603050405020304" pitchFamily="18" charset="0"/>
                        <a:ea typeface="SimSun" panose="02010600030101010101" pitchFamily="2" charset="-122"/>
                        <a:cs typeface="Mangal" panose="02040503050203030202" pitchFamily="18" charset="0"/>
                      </a:endParaRPr>
                    </a:p>
                  </a:txBody>
                  <a:tcPr marL="0" marR="0" marT="0" marB="0"/>
                </a:tc>
                <a:tc>
                  <a:txBody>
                    <a:bodyPr/>
                    <a:lstStyle/>
                    <a:p>
                      <a:pPr indent="20955" algn="ctr">
                        <a:lnSpc>
                          <a:spcPct val="115000"/>
                        </a:lnSpc>
                        <a:spcAft>
                          <a:spcPts val="0"/>
                        </a:spcAft>
                      </a:pPr>
                      <a:endParaRPr lang="ru-RU" sz="1400" kern="50" dirty="0" smtClean="0">
                        <a:effectLst/>
                      </a:endParaRPr>
                    </a:p>
                    <a:p>
                      <a:pPr indent="20955" algn="ctr">
                        <a:lnSpc>
                          <a:spcPct val="115000"/>
                        </a:lnSpc>
                        <a:spcAft>
                          <a:spcPts val="0"/>
                        </a:spcAft>
                      </a:pPr>
                      <a:r>
                        <a:rPr lang="ru-RU" sz="1400" b="1" kern="50" dirty="0" smtClean="0">
                          <a:effectLst/>
                        </a:rPr>
                        <a:t>один </a:t>
                      </a:r>
                      <a:r>
                        <a:rPr lang="ru-RU" sz="1400" b="1" kern="50" dirty="0">
                          <a:effectLst/>
                        </a:rPr>
                        <a:t>раз в </a:t>
                      </a:r>
                      <a:r>
                        <a:rPr lang="ru-RU" sz="1400" b="1" kern="50" dirty="0" smtClean="0">
                          <a:effectLst/>
                        </a:rPr>
                        <a:t>4 </a:t>
                      </a:r>
                      <a:r>
                        <a:rPr lang="ru-RU" sz="1400" b="1" kern="50" dirty="0">
                          <a:effectLst/>
                        </a:rPr>
                        <a:t>года</a:t>
                      </a:r>
                      <a:endParaRPr lang="ru-RU" sz="1400" b="1" kern="50" dirty="0">
                        <a:effectLst/>
                        <a:latin typeface="Times New Roman" panose="02020603050405020304" pitchFamily="18" charset="0"/>
                        <a:ea typeface="SimSun" panose="02010600030101010101" pitchFamily="2" charset="-122"/>
                        <a:cs typeface="Mangal" panose="02040503050203030202" pitchFamily="18" charset="0"/>
                      </a:endParaRPr>
                    </a:p>
                  </a:txBody>
                  <a:tcPr marL="0" marR="0" marT="0" marB="0"/>
                </a:tc>
              </a:tr>
              <a:tr h="1313191">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endParaRPr lang="en-US" sz="1400" kern="50" dirty="0" smtClean="0">
                        <a:effectLst/>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ru-RU" sz="1400" kern="50" dirty="0" smtClean="0">
                          <a:effectLst/>
                        </a:rPr>
                        <a:t>Средний риск (</a:t>
                      </a:r>
                      <a:r>
                        <a:rPr lang="ru-RU" sz="1400" b="1" kern="50" dirty="0" smtClean="0">
                          <a:solidFill>
                            <a:srgbClr val="FF0000"/>
                          </a:solidFill>
                          <a:effectLst/>
                        </a:rPr>
                        <a:t>Ф1.3 28м и </a:t>
                      </a:r>
                      <a:r>
                        <a:rPr lang="en-US" sz="1400" b="1" kern="50" dirty="0" smtClean="0">
                          <a:solidFill>
                            <a:srgbClr val="FF0000"/>
                          </a:solidFill>
                          <a:effectLst/>
                        </a:rPr>
                        <a:t>&gt;</a:t>
                      </a:r>
                      <a:r>
                        <a:rPr lang="ru-RU" sz="1400" kern="50" dirty="0" smtClean="0">
                          <a:solidFill>
                            <a:schemeClr val="tx1"/>
                          </a:solidFill>
                          <a:effectLst/>
                        </a:rPr>
                        <a:t>,</a:t>
                      </a:r>
                      <a:r>
                        <a:rPr lang="ru-RU" sz="1400" kern="50" baseline="0" dirty="0" smtClean="0">
                          <a:solidFill>
                            <a:schemeClr val="tx1"/>
                          </a:solidFill>
                          <a:effectLst/>
                        </a:rPr>
                        <a:t> Ф3.1, Ф3.2, Ф3.3, Ф3.4, Ф3.5 и Ф3.6 от 50 </a:t>
                      </a:r>
                      <a:r>
                        <a:rPr lang="ru-RU" sz="1400" u="sng" kern="50" baseline="0" dirty="0" smtClean="0">
                          <a:solidFill>
                            <a:schemeClr val="tx1"/>
                          </a:solidFill>
                          <a:effectLst/>
                        </a:rPr>
                        <a:t>до 200 чел. </a:t>
                      </a:r>
                      <a:r>
                        <a:rPr lang="ru-RU" sz="1400" kern="50" baseline="0" dirty="0" smtClean="0">
                          <a:solidFill>
                            <a:schemeClr val="tx1"/>
                          </a:solidFill>
                          <a:effectLst/>
                        </a:rPr>
                        <a:t>одновременно, Ф4.3 от 15 до 28м, Ф5.1 и Ф.5.2</a:t>
                      </a:r>
                      <a:r>
                        <a:rPr lang="ru-RU" sz="1400" kern="50" baseline="0" dirty="0" smtClean="0">
                          <a:effectLst/>
                        </a:rPr>
                        <a:t>)</a:t>
                      </a:r>
                      <a:endParaRPr lang="ru-RU" sz="1400" kern="50" dirty="0">
                        <a:effectLst/>
                        <a:latin typeface="Times New Roman" panose="02020603050405020304" pitchFamily="18" charset="0"/>
                        <a:ea typeface="SimSun" panose="02010600030101010101" pitchFamily="2" charset="-122"/>
                        <a:cs typeface="Mangal" panose="02040503050203030202" pitchFamily="18" charset="0"/>
                      </a:endParaRPr>
                    </a:p>
                  </a:txBody>
                  <a:tcPr marL="0" marR="0" marT="0" marB="0"/>
                </a:tc>
                <a:tc>
                  <a:txBody>
                    <a:bodyPr/>
                    <a:lstStyle/>
                    <a:p>
                      <a:pPr algn="ctr">
                        <a:lnSpc>
                          <a:spcPct val="115000"/>
                        </a:lnSpc>
                        <a:spcAft>
                          <a:spcPts val="1000"/>
                        </a:spcAft>
                      </a:pPr>
                      <a:endParaRPr lang="ru-RU" sz="1400" kern="50" dirty="0" smtClean="0">
                        <a:effectLst/>
                      </a:endParaRPr>
                    </a:p>
                    <a:p>
                      <a:pPr algn="ctr">
                        <a:lnSpc>
                          <a:spcPct val="115000"/>
                        </a:lnSpc>
                        <a:spcAft>
                          <a:spcPts val="1000"/>
                        </a:spcAft>
                      </a:pPr>
                      <a:r>
                        <a:rPr lang="ru-RU" sz="1400" b="1" kern="50" dirty="0" smtClean="0">
                          <a:effectLst/>
                        </a:rPr>
                        <a:t>не </a:t>
                      </a:r>
                      <a:r>
                        <a:rPr lang="ru-RU" sz="1400" b="1" kern="50" dirty="0">
                          <a:effectLst/>
                        </a:rPr>
                        <a:t>чаще, чем один раз в </a:t>
                      </a:r>
                      <a:r>
                        <a:rPr lang="ru-RU" sz="1400" b="1" kern="50" dirty="0" smtClean="0">
                          <a:effectLst/>
                        </a:rPr>
                        <a:t>7</a:t>
                      </a:r>
                      <a:r>
                        <a:rPr lang="ru-RU" sz="1400" b="1" kern="50" baseline="0" dirty="0" smtClean="0">
                          <a:effectLst/>
                        </a:rPr>
                        <a:t> </a:t>
                      </a:r>
                      <a:r>
                        <a:rPr lang="ru-RU" sz="1400" b="1" kern="50" dirty="0" smtClean="0">
                          <a:effectLst/>
                        </a:rPr>
                        <a:t>лет</a:t>
                      </a:r>
                      <a:endParaRPr lang="ru-RU" sz="1400" b="1" kern="50" dirty="0">
                        <a:effectLst/>
                        <a:latin typeface="Times New Roman" panose="02020603050405020304" pitchFamily="18" charset="0"/>
                        <a:ea typeface="SimSun" panose="02010600030101010101" pitchFamily="2" charset="-122"/>
                        <a:cs typeface="Mangal" panose="02040503050203030202" pitchFamily="18" charset="0"/>
                      </a:endParaRPr>
                    </a:p>
                  </a:txBody>
                  <a:tcPr marL="0" marR="0" marT="0" marB="0"/>
                </a:tc>
              </a:tr>
              <a:tr h="1876473">
                <a:tc>
                  <a:txBody>
                    <a:bodyPr/>
                    <a:lstStyle/>
                    <a:p>
                      <a:pPr algn="ctr">
                        <a:lnSpc>
                          <a:spcPct val="115000"/>
                        </a:lnSpc>
                        <a:spcAft>
                          <a:spcPts val="0"/>
                        </a:spcAft>
                      </a:pPr>
                      <a:endParaRPr lang="ru-RU" sz="1400" kern="50" dirty="0" smtClean="0">
                        <a:effectLst/>
                      </a:endParaRPr>
                    </a:p>
                    <a:p>
                      <a:pPr algn="l">
                        <a:lnSpc>
                          <a:spcPct val="115000"/>
                        </a:lnSpc>
                        <a:spcAft>
                          <a:spcPts val="0"/>
                        </a:spcAft>
                      </a:pPr>
                      <a:r>
                        <a:rPr lang="ru-RU" sz="1400" kern="50" dirty="0" smtClean="0">
                          <a:effectLst/>
                        </a:rPr>
                        <a:t>Умеренный риск (</a:t>
                      </a:r>
                      <a:r>
                        <a:rPr lang="ru-RU" sz="1400" kern="50" baseline="0" dirty="0" smtClean="0">
                          <a:solidFill>
                            <a:schemeClr val="tx1"/>
                          </a:solidFill>
                          <a:effectLst/>
                        </a:rPr>
                        <a:t>Ф3.1, Ф3.2, Ф3.3, Ф3.4, Ф3.5 и Ф3.6 менее 50 чел. одновременно, </a:t>
                      </a:r>
                      <a:r>
                        <a:rPr lang="ru-RU" sz="1400" b="0" kern="50" baseline="0" dirty="0" smtClean="0">
                          <a:solidFill>
                            <a:schemeClr val="tx1"/>
                          </a:solidFill>
                          <a:effectLst/>
                        </a:rPr>
                        <a:t>Ф4.3 до 15м, </a:t>
                      </a:r>
                      <a:r>
                        <a:rPr lang="ru-RU" sz="1400" b="1" kern="50" baseline="0" dirty="0" smtClean="0">
                          <a:solidFill>
                            <a:srgbClr val="FF0000"/>
                          </a:solidFill>
                          <a:effectLst/>
                        </a:rPr>
                        <a:t>Ф1.3 до 28м,</a:t>
                      </a:r>
                      <a:r>
                        <a:rPr lang="ru-RU" sz="1400" kern="50" baseline="0" dirty="0" smtClean="0">
                          <a:solidFill>
                            <a:srgbClr val="FF0000"/>
                          </a:solidFill>
                          <a:effectLst/>
                        </a:rPr>
                        <a:t> </a:t>
                      </a:r>
                      <a:r>
                        <a:rPr lang="ru-RU" sz="1400" kern="50" baseline="0" dirty="0" smtClean="0">
                          <a:solidFill>
                            <a:schemeClr val="tx1"/>
                          </a:solidFill>
                          <a:effectLst/>
                        </a:rPr>
                        <a:t>Ф2.3, Ф2.4, Ф4.4, </a:t>
                      </a:r>
                      <a:r>
                        <a:rPr lang="ru-RU" sz="1400" kern="50" baseline="0" dirty="0" smtClean="0">
                          <a:effectLst/>
                        </a:rPr>
                        <a:t>Ф5.1, Ф5.2, Ф5.3, садовые….дачные….</a:t>
                      </a:r>
                    </a:p>
                    <a:p>
                      <a:pPr algn="l">
                        <a:lnSpc>
                          <a:spcPct val="115000"/>
                        </a:lnSpc>
                        <a:spcAft>
                          <a:spcPts val="0"/>
                        </a:spcAft>
                      </a:pPr>
                      <a:endParaRPr lang="en-US" sz="1400" kern="50" baseline="0" dirty="0" smtClean="0">
                        <a:effectLst/>
                      </a:endParaRPr>
                    </a:p>
                    <a:p>
                      <a:pPr algn="l">
                        <a:lnSpc>
                          <a:spcPct val="115000"/>
                        </a:lnSpc>
                        <a:spcAft>
                          <a:spcPts val="0"/>
                        </a:spcAft>
                      </a:pPr>
                      <a:r>
                        <a:rPr lang="ru-RU" sz="1400" kern="50" dirty="0" smtClean="0">
                          <a:solidFill>
                            <a:srgbClr val="00B050"/>
                          </a:solidFill>
                          <a:effectLst/>
                          <a:latin typeface="Times New Roman" panose="02020603050405020304" pitchFamily="18" charset="0"/>
                          <a:ea typeface="SimSun" panose="02010600030101010101" pitchFamily="2" charset="-122"/>
                          <a:cs typeface="Mangal" panose="02040503050203030202" pitchFamily="18" charset="0"/>
                        </a:rPr>
                        <a:t>Низкий</a:t>
                      </a:r>
                      <a:r>
                        <a:rPr lang="ru-RU" sz="1400" kern="50" baseline="0" dirty="0" smtClean="0">
                          <a:solidFill>
                            <a:srgbClr val="00B050"/>
                          </a:solidFill>
                          <a:effectLst/>
                          <a:latin typeface="Times New Roman" panose="02020603050405020304" pitchFamily="18" charset="0"/>
                          <a:ea typeface="SimSun" panose="02010600030101010101" pitchFamily="2" charset="-122"/>
                          <a:cs typeface="Mangal" panose="02040503050203030202" pitchFamily="18" charset="0"/>
                        </a:rPr>
                        <a:t> риск</a:t>
                      </a:r>
                      <a:r>
                        <a:rPr lang="en-US" sz="1400" kern="50" baseline="0" dirty="0" smtClean="0">
                          <a:solidFill>
                            <a:srgbClr val="00B050"/>
                          </a:solidFill>
                          <a:effectLst/>
                          <a:latin typeface="Times New Roman" panose="02020603050405020304" pitchFamily="18" charset="0"/>
                          <a:ea typeface="SimSun" panose="02010600030101010101" pitchFamily="2" charset="-122"/>
                          <a:cs typeface="Mangal" panose="02040503050203030202" pitchFamily="18" charset="0"/>
                        </a:rPr>
                        <a:t> (</a:t>
                      </a:r>
                      <a:r>
                        <a:rPr lang="ru-RU" sz="1400" kern="50" baseline="0" dirty="0" smtClean="0">
                          <a:solidFill>
                            <a:srgbClr val="00B050"/>
                          </a:solidFill>
                          <a:effectLst/>
                          <a:latin typeface="Times New Roman" panose="02020603050405020304" pitchFamily="18" charset="0"/>
                          <a:ea typeface="SimSun" panose="02010600030101010101" pitchFamily="2" charset="-122"/>
                          <a:cs typeface="Mangal" panose="02040503050203030202" pitchFamily="18" charset="0"/>
                        </a:rPr>
                        <a:t>Ф1.4, Ф5.2 плоскостные, временные постройки, киоски…)</a:t>
                      </a:r>
                      <a:endParaRPr lang="ru-RU" sz="1400" kern="50" dirty="0">
                        <a:solidFill>
                          <a:srgbClr val="00B050"/>
                        </a:solidFill>
                        <a:effectLst/>
                        <a:latin typeface="Times New Roman" panose="02020603050405020304" pitchFamily="18" charset="0"/>
                        <a:ea typeface="SimSun" panose="02010600030101010101" pitchFamily="2" charset="-122"/>
                        <a:cs typeface="Mangal" panose="02040503050203030202" pitchFamily="18" charset="0"/>
                      </a:endParaRPr>
                    </a:p>
                  </a:txBody>
                  <a:tcPr marL="0" marR="0" marT="0" marB="0"/>
                </a:tc>
                <a:tc>
                  <a:txBody>
                    <a:bodyPr/>
                    <a:lstStyle/>
                    <a:p>
                      <a:pPr algn="ctr">
                        <a:lnSpc>
                          <a:spcPct val="115000"/>
                        </a:lnSpc>
                        <a:spcAft>
                          <a:spcPts val="0"/>
                        </a:spcAft>
                      </a:pPr>
                      <a:endParaRPr lang="ru-RU" sz="1400" kern="50" dirty="0" smtClean="0">
                        <a:effectLst/>
                      </a:endParaRPr>
                    </a:p>
                    <a:p>
                      <a:pPr algn="ctr">
                        <a:lnSpc>
                          <a:spcPct val="115000"/>
                        </a:lnSpc>
                        <a:spcAft>
                          <a:spcPts val="0"/>
                        </a:spcAft>
                      </a:pPr>
                      <a:r>
                        <a:rPr lang="ru-RU" sz="1400" b="1" kern="50" dirty="0" smtClean="0">
                          <a:solidFill>
                            <a:schemeClr val="tx1"/>
                          </a:solidFill>
                          <a:effectLst/>
                        </a:rPr>
                        <a:t>не </a:t>
                      </a:r>
                      <a:r>
                        <a:rPr lang="ru-RU" sz="1400" b="1" kern="50" dirty="0">
                          <a:solidFill>
                            <a:schemeClr val="tx1"/>
                          </a:solidFill>
                          <a:effectLst/>
                        </a:rPr>
                        <a:t>чаще чем один раз в </a:t>
                      </a:r>
                      <a:r>
                        <a:rPr lang="ru-RU" sz="1400" b="1" kern="50" dirty="0" smtClean="0">
                          <a:solidFill>
                            <a:schemeClr val="tx1"/>
                          </a:solidFill>
                          <a:effectLst/>
                        </a:rPr>
                        <a:t>10 лет</a:t>
                      </a:r>
                    </a:p>
                    <a:p>
                      <a:pPr algn="ctr">
                        <a:lnSpc>
                          <a:spcPct val="115000"/>
                        </a:lnSpc>
                        <a:spcAft>
                          <a:spcPts val="0"/>
                        </a:spcAft>
                      </a:pPr>
                      <a:endParaRPr lang="ru-RU" sz="1400" kern="50" dirty="0" smtClean="0">
                        <a:effectLst/>
                        <a:latin typeface="Times New Roman" panose="02020603050405020304" pitchFamily="18" charset="0"/>
                        <a:ea typeface="SimSun" panose="02010600030101010101" pitchFamily="2" charset="-122"/>
                        <a:cs typeface="Mangal" panose="02040503050203030202" pitchFamily="18" charset="0"/>
                      </a:endParaRPr>
                    </a:p>
                    <a:p>
                      <a:pPr algn="ctr">
                        <a:lnSpc>
                          <a:spcPct val="115000"/>
                        </a:lnSpc>
                        <a:spcAft>
                          <a:spcPts val="0"/>
                        </a:spcAft>
                      </a:pPr>
                      <a:endParaRPr lang="ru-RU" sz="1400" kern="50" dirty="0" smtClean="0">
                        <a:solidFill>
                          <a:srgbClr val="00B050"/>
                        </a:solidFill>
                        <a:effectLst/>
                        <a:latin typeface="Times New Roman" panose="02020603050405020304" pitchFamily="18" charset="0"/>
                        <a:ea typeface="SimSun" panose="02010600030101010101" pitchFamily="2" charset="-122"/>
                        <a:cs typeface="Mangal" panose="02040503050203030202" pitchFamily="18" charset="0"/>
                      </a:endParaRPr>
                    </a:p>
                    <a:p>
                      <a:pPr algn="ctr">
                        <a:lnSpc>
                          <a:spcPct val="115000"/>
                        </a:lnSpc>
                        <a:spcAft>
                          <a:spcPts val="0"/>
                        </a:spcAft>
                      </a:pPr>
                      <a:endParaRPr lang="ru-RU" sz="1400" kern="50" dirty="0" smtClean="0">
                        <a:solidFill>
                          <a:srgbClr val="00B050"/>
                        </a:solidFill>
                        <a:effectLst/>
                        <a:latin typeface="Times New Roman" panose="02020603050405020304" pitchFamily="18" charset="0"/>
                        <a:ea typeface="SimSun" panose="02010600030101010101" pitchFamily="2" charset="-122"/>
                        <a:cs typeface="Mangal" panose="02040503050203030202" pitchFamily="18" charset="0"/>
                      </a:endParaRPr>
                    </a:p>
                    <a:p>
                      <a:pPr algn="ctr">
                        <a:lnSpc>
                          <a:spcPct val="115000"/>
                        </a:lnSpc>
                        <a:spcAft>
                          <a:spcPts val="0"/>
                        </a:spcAft>
                      </a:pPr>
                      <a:r>
                        <a:rPr lang="ru-RU" sz="1400" kern="50" dirty="0" smtClean="0">
                          <a:solidFill>
                            <a:srgbClr val="00B050"/>
                          </a:solidFill>
                          <a:effectLst/>
                          <a:latin typeface="Times New Roman" panose="02020603050405020304" pitchFamily="18" charset="0"/>
                          <a:ea typeface="SimSun" panose="02010600030101010101" pitchFamily="2" charset="-122"/>
                          <a:cs typeface="Mangal" panose="02040503050203030202" pitchFamily="18" charset="0"/>
                        </a:rPr>
                        <a:t>не проводятся</a:t>
                      </a:r>
                      <a:endParaRPr lang="ru-RU" sz="1400" kern="50" dirty="0">
                        <a:solidFill>
                          <a:srgbClr val="00B050"/>
                        </a:solidFill>
                        <a:effectLst/>
                        <a:latin typeface="Times New Roman" panose="02020603050405020304" pitchFamily="18" charset="0"/>
                        <a:ea typeface="SimSun" panose="02010600030101010101" pitchFamily="2" charset="-122"/>
                        <a:cs typeface="Mangal" panose="02040503050203030202" pitchFamily="18" charset="0"/>
                      </a:endParaRPr>
                    </a:p>
                  </a:txBody>
                  <a:tcPr marL="0" marR="0" marT="0" marB="0"/>
                </a:tc>
              </a:tr>
            </a:tbl>
          </a:graphicData>
        </a:graphic>
      </p:graphicFrame>
      <p:sp>
        <p:nvSpPr>
          <p:cNvPr id="20508" name="Rectangle 1"/>
          <p:cNvSpPr>
            <a:spLocks noChangeArrowheads="1"/>
          </p:cNvSpPr>
          <p:nvPr/>
        </p:nvSpPr>
        <p:spPr bwMode="auto">
          <a:xfrm>
            <a:off x="0" y="579438"/>
            <a:ext cx="9145588"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indent="20638">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just"/>
            <a:endParaRPr lang="ru-RU" altLang="ru-RU" sz="1400">
              <a:latin typeface="Times New Roman" panose="02020603050405020304" pitchFamily="18" charset="0"/>
              <a:ea typeface="SimSun" panose="02010600030101010101" pitchFamily="2" charset="-122"/>
              <a:cs typeface="Times New Roman" panose="02020603050405020304" pitchFamily="18" charset="0"/>
            </a:endParaRPr>
          </a:p>
          <a:p>
            <a:pPr algn="just"/>
            <a:r>
              <a:rPr lang="ru-RU" altLang="ru-RU" sz="1400" b="1">
                <a:latin typeface="Times New Roman" panose="02020603050405020304" pitchFamily="18" charset="0"/>
                <a:ea typeface="SimSun" panose="02010600030101010101" pitchFamily="2" charset="-122"/>
                <a:cs typeface="Times New Roman" panose="02020603050405020304" pitchFamily="18" charset="0"/>
              </a:rPr>
              <a:t>П.21. П</a:t>
            </a:r>
            <a:r>
              <a:rPr lang="ru-RU" altLang="ru-RU" sz="1400">
                <a:latin typeface="Times New Roman" panose="02020603050405020304" pitchFamily="18" charset="0"/>
                <a:ea typeface="SimSun" panose="02010600030101010101" pitchFamily="2" charset="-122"/>
                <a:cs typeface="Times New Roman" panose="02020603050405020304" pitchFamily="18" charset="0"/>
              </a:rPr>
              <a:t>роведение плановых проверок </a:t>
            </a:r>
            <a:r>
              <a:rPr lang="ru-RU" altLang="ru-RU" sz="1400">
                <a:solidFill>
                  <a:srgbClr val="FF0000"/>
                </a:solidFill>
                <a:latin typeface="Times New Roman" panose="02020603050405020304" pitchFamily="18" charset="0"/>
                <a:ea typeface="SimSun" panose="02010600030101010101" pitchFamily="2" charset="-122"/>
                <a:cs typeface="Times New Roman" panose="02020603050405020304" pitchFamily="18" charset="0"/>
              </a:rPr>
              <a:t>объектов защиты </a:t>
            </a:r>
            <a:r>
              <a:rPr lang="ru-RU" altLang="ru-RU" sz="1400">
                <a:latin typeface="Times New Roman" panose="02020603050405020304" pitchFamily="18" charset="0"/>
                <a:ea typeface="SimSun" panose="02010600030101010101" pitchFamily="2" charset="-122"/>
                <a:cs typeface="Times New Roman" panose="02020603050405020304" pitchFamily="18" charset="0"/>
              </a:rPr>
              <a:t>в зависимости от присвоенной категории риска осуществляется со следующей периодичностью </a:t>
            </a:r>
            <a:r>
              <a:rPr lang="ru-RU" altLang="ru-RU" sz="1400" b="1">
                <a:solidFill>
                  <a:srgbClr val="FF0000"/>
                </a:solidFill>
                <a:latin typeface="Times New Roman" panose="02020603050405020304" pitchFamily="18" charset="0"/>
                <a:ea typeface="SimSun" panose="02010600030101010101" pitchFamily="2" charset="-122"/>
                <a:cs typeface="Times New Roman" panose="02020603050405020304" pitchFamily="18" charset="0"/>
              </a:rPr>
              <a:t>(территории, земельные участки ???– ст.6_1 ФЗ №69):</a:t>
            </a:r>
            <a:endParaRPr lang="ru-RU" altLang="ru-RU" sz="1400" b="1">
              <a:solidFill>
                <a:srgbClr val="FF0000"/>
              </a:solidFill>
              <a:ea typeface="SimSun" panose="02010600030101010101" pitchFamily="2" charset="-122"/>
              <a:cs typeface="Times New Roman" panose="02020603050405020304" pitchFamily="18" charset="0"/>
            </a:endParaRPr>
          </a:p>
          <a:p>
            <a:endParaRPr lang="ru-RU" altLang="ru-RU">
              <a:ea typeface="SimSun" panose="02010600030101010101" pitchFamily="2" charset="-122"/>
              <a:cs typeface="Times New Roman" panose="02020603050405020304" pitchFamily="18" charset="0"/>
            </a:endParaRPr>
          </a:p>
          <a:p>
            <a:endParaRPr lang="ru-RU" altLang="ru-RU">
              <a:ea typeface="SimSun"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Номер слайда 5"/>
          <p:cNvSpPr txBox="1">
            <a:spLocks noGrp="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r" eaLnBrk="1" hangingPunct="1"/>
            <a:fld id="{00BA894F-AA92-468B-8A3D-C23A2C537F37}" type="slidenum">
              <a:rPr lang="ru-RU" altLang="ru-RU" sz="1200" b="1">
                <a:solidFill>
                  <a:srgbClr val="045C75"/>
                </a:solidFill>
                <a:latin typeface="Times New Roman" panose="02020603050405020304" pitchFamily="18" charset="0"/>
              </a:rPr>
              <a:pPr algn="r" eaLnBrk="1" hangingPunct="1"/>
              <a:t>15</a:t>
            </a:fld>
            <a:endParaRPr lang="ru-RU" altLang="ru-RU" sz="1200" b="1">
              <a:solidFill>
                <a:srgbClr val="045C75"/>
              </a:solidFill>
              <a:latin typeface="Times New Roman" panose="02020603050405020304" pitchFamily="18" charset="0"/>
            </a:endParaRPr>
          </a:p>
        </p:txBody>
      </p:sp>
      <p:pic>
        <p:nvPicPr>
          <p:cNvPr id="32771" name="Picture 1028" descr="D:\Мои документы\andreev\Рабочий стол\семинар\лог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990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Содержимое 4"/>
          <p:cNvSpPr txBox="1">
            <a:spLocks/>
          </p:cNvSpPr>
          <p:nvPr/>
        </p:nvSpPr>
        <p:spPr>
          <a:xfrm>
            <a:off x="1116013" y="115888"/>
            <a:ext cx="7670800" cy="720725"/>
          </a:xfrm>
          <a:prstGeom prst="rect">
            <a:avLst/>
          </a:prstGeom>
        </p:spPr>
        <p:txBody>
          <a:bodyPr>
            <a:normAutofit fontScale="92500" lnSpcReduction="10000"/>
          </a:bodyPr>
          <a:lstStyle/>
          <a:p>
            <a:pPr marL="274320" indent="-274320" algn="ctr" eaLnBrk="1" fontAlgn="auto" hangingPunct="1">
              <a:spcBef>
                <a:spcPct val="20000"/>
              </a:spcBef>
              <a:spcAft>
                <a:spcPts val="0"/>
              </a:spcAft>
              <a:buClr>
                <a:schemeClr val="accent3"/>
              </a:buClr>
              <a:buSzPct val="95000"/>
              <a:defRPr/>
            </a:pPr>
            <a:r>
              <a:rPr lang="ru-RU" b="1" dirty="0">
                <a:solidFill>
                  <a:srgbClr val="FF0000"/>
                </a:solidFill>
              </a:rPr>
              <a:t>Как можно понизить  категорию риска?</a:t>
            </a:r>
          </a:p>
          <a:p>
            <a:pPr marL="274320" indent="-274320" algn="ctr" eaLnBrk="1" fontAlgn="auto" hangingPunct="1">
              <a:spcBef>
                <a:spcPct val="20000"/>
              </a:spcBef>
              <a:spcAft>
                <a:spcPts val="0"/>
              </a:spcAft>
              <a:buClr>
                <a:schemeClr val="accent3"/>
              </a:buClr>
              <a:buSzPct val="95000"/>
              <a:defRPr/>
            </a:pPr>
            <a:r>
              <a:rPr lang="ru-RU" b="1" dirty="0"/>
              <a:t>Изменения в Положении о ФГПН</a:t>
            </a:r>
            <a:endParaRPr lang="ru-RU" dirty="0"/>
          </a:p>
        </p:txBody>
      </p:sp>
      <p:sp>
        <p:nvSpPr>
          <p:cNvPr id="32773" name="Содержимое 4"/>
          <p:cNvSpPr txBox="1">
            <a:spLocks/>
          </p:cNvSpPr>
          <p:nvPr/>
        </p:nvSpPr>
        <p:spPr bwMode="auto">
          <a:xfrm>
            <a:off x="0" y="2708275"/>
            <a:ext cx="9144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eaLnBrk="1" hangingPunct="1">
              <a:spcBef>
                <a:spcPct val="20000"/>
              </a:spcBef>
              <a:buClr>
                <a:srgbClr val="0BD0D9"/>
              </a:buClr>
              <a:buSzPct val="95000"/>
              <a:buFont typeface="Wingdings 2" panose="05020102010507070707" pitchFamily="18" charset="2"/>
              <a:buChar char=""/>
            </a:pPr>
            <a:endParaRPr lang="ru-RU" altLang="ru-RU" sz="1600" b="1">
              <a:latin typeface="Times New Roman" panose="02020603050405020304" pitchFamily="18" charset="0"/>
            </a:endParaRPr>
          </a:p>
          <a:p>
            <a:pPr>
              <a:spcBef>
                <a:spcPct val="20000"/>
              </a:spcBef>
              <a:buClr>
                <a:srgbClr val="0BD0D9"/>
              </a:buClr>
              <a:buSzPct val="95000"/>
              <a:buFont typeface="Wingdings 2" panose="05020102010507070707" pitchFamily="18" charset="2"/>
              <a:buChar char=""/>
            </a:pPr>
            <a:endParaRPr lang="ru-RU" altLang="ru-RU" sz="2600">
              <a:latin typeface="Times New Roman" panose="02020603050405020304" pitchFamily="18" charset="0"/>
            </a:endParaRPr>
          </a:p>
        </p:txBody>
      </p:sp>
      <p:pic>
        <p:nvPicPr>
          <p:cNvPr id="32774" name="Picture 1028" descr="D:\Мои документы\andreev\Рабочий стол\семинар\лог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990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Прямоугольник 1"/>
          <p:cNvSpPr>
            <a:spLocks noChangeArrowheads="1"/>
          </p:cNvSpPr>
          <p:nvPr/>
        </p:nvSpPr>
        <p:spPr bwMode="auto">
          <a:xfrm>
            <a:off x="395288" y="692150"/>
            <a:ext cx="8391525"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just">
              <a:spcBef>
                <a:spcPct val="20000"/>
              </a:spcBef>
              <a:buClr>
                <a:srgbClr val="0BD0D9"/>
              </a:buClr>
              <a:buSzPct val="95000"/>
              <a:buFont typeface="Wingdings 2" panose="05020102010507070707" pitchFamily="18" charset="2"/>
              <a:buNone/>
            </a:pPr>
            <a:endParaRPr lang="ru-RU" altLang="ru-RU" sz="1400" b="1">
              <a:solidFill>
                <a:srgbClr val="FF0000"/>
              </a:solidFill>
            </a:endParaRPr>
          </a:p>
          <a:p>
            <a:pPr algn="just">
              <a:spcBef>
                <a:spcPct val="20000"/>
              </a:spcBef>
              <a:buClr>
                <a:srgbClr val="0BD0D9"/>
              </a:buClr>
              <a:buSzPct val="95000"/>
              <a:buFont typeface="Wingdings 2" panose="05020102010507070707" pitchFamily="18" charset="2"/>
              <a:buChar char=""/>
            </a:pPr>
            <a:r>
              <a:rPr lang="ru-RU" altLang="ru-RU" sz="1400" b="1">
                <a:solidFill>
                  <a:schemeClr val="accent1"/>
                </a:solidFill>
              </a:rPr>
              <a:t>П.29. Юридическое лицо или индивидуальный предприниматель, являющиеся собственниками (правообладателями) объектов защиты, вправе подать в установленном порядке в орган ГПН заявление об изменении ранее присвоенной используемой ими объектам защиты категории риска.</a:t>
            </a:r>
          </a:p>
          <a:p>
            <a:pPr algn="just">
              <a:spcBef>
                <a:spcPct val="20000"/>
              </a:spcBef>
              <a:buClr>
                <a:srgbClr val="0BD0D9"/>
              </a:buClr>
              <a:buSzPct val="95000"/>
              <a:buFont typeface="Wingdings 2" panose="05020102010507070707" pitchFamily="18" charset="2"/>
              <a:buChar char=""/>
            </a:pPr>
            <a:endParaRPr lang="ru-RU" altLang="ru-RU" sz="1400"/>
          </a:p>
          <a:p>
            <a:pPr algn="just">
              <a:spcBef>
                <a:spcPct val="20000"/>
              </a:spcBef>
              <a:buClr>
                <a:srgbClr val="0BD0D9"/>
              </a:buClr>
              <a:buSzPct val="95000"/>
              <a:buFont typeface="Wingdings 2" panose="05020102010507070707" pitchFamily="18" charset="2"/>
              <a:buChar char=""/>
            </a:pPr>
            <a:r>
              <a:rPr lang="ru-RU" altLang="ru-RU" sz="1400" b="1"/>
              <a:t>Приложение к Положению о ФГПН:</a:t>
            </a:r>
          </a:p>
          <a:p>
            <a:pPr algn="just">
              <a:spcBef>
                <a:spcPct val="20000"/>
              </a:spcBef>
              <a:buClr>
                <a:srgbClr val="0BD0D9"/>
              </a:buClr>
              <a:buSzPct val="95000"/>
              <a:buFont typeface="Wingdings 2" panose="05020102010507070707" pitchFamily="18" charset="2"/>
              <a:buChar char=""/>
            </a:pPr>
            <a:r>
              <a:rPr lang="ru-RU" altLang="ru-RU" sz="1400" b="1"/>
              <a:t>П.3. </a:t>
            </a:r>
            <a:r>
              <a:rPr lang="ru-RU" altLang="ru-RU" sz="1400"/>
              <a:t>В соответствии с критериями вероятности несоблюдения ЮЛ и ИП на используемых ими объектах  защиты </a:t>
            </a:r>
            <a:r>
              <a:rPr lang="ru-RU" altLang="ru-RU" sz="1400" b="1">
                <a:solidFill>
                  <a:srgbClr val="FF0000"/>
                </a:solidFill>
              </a:rPr>
              <a:t>обязательных требований</a:t>
            </a:r>
            <a:r>
              <a:rPr lang="ru-RU" altLang="ru-RU" sz="1400"/>
              <a:t>:</a:t>
            </a:r>
          </a:p>
          <a:p>
            <a:pPr algn="just">
              <a:spcBef>
                <a:spcPct val="20000"/>
              </a:spcBef>
              <a:buClr>
                <a:srgbClr val="0BD0D9"/>
              </a:buClr>
              <a:buSzPct val="95000"/>
              <a:buFont typeface="Wingdings 2" panose="05020102010507070707" pitchFamily="18" charset="2"/>
              <a:buChar char=""/>
            </a:pPr>
            <a:r>
              <a:rPr lang="ru-RU" altLang="ru-RU" sz="1400" b="1"/>
              <a:t>а) </a:t>
            </a:r>
            <a:r>
              <a:rPr lang="ru-RU" altLang="ru-RU" sz="1400"/>
              <a:t>объекты защиты, подлежащие отнесению в соответствии с критериями тяжести потенциальных негативных последствий возможного несоблюдения на объекте защиты </a:t>
            </a:r>
            <a:r>
              <a:rPr lang="ru-RU" altLang="ru-RU" sz="1400" b="1">
                <a:solidFill>
                  <a:srgbClr val="FF0000"/>
                </a:solidFill>
              </a:rPr>
              <a:t>обязательных требований </a:t>
            </a:r>
            <a:r>
              <a:rPr lang="ru-RU" altLang="ru-RU" sz="1400"/>
              <a:t>к категориям  </a:t>
            </a:r>
            <a:r>
              <a:rPr lang="ru-RU" altLang="ru-RU" sz="1400" b="1"/>
              <a:t>значительного, </a:t>
            </a:r>
            <a:r>
              <a:rPr lang="ru-RU" altLang="ru-RU" sz="1400"/>
              <a:t>среднего, умеренного риска подлежат отнесению к категориям </a:t>
            </a:r>
            <a:r>
              <a:rPr lang="ru-RU" altLang="ru-RU" sz="1400" b="1"/>
              <a:t>среднего</a:t>
            </a:r>
            <a:r>
              <a:rPr lang="ru-RU" altLang="ru-RU" sz="1400"/>
              <a:t>, умеренного и низкого риска соответственно при соблюдении </a:t>
            </a:r>
            <a:r>
              <a:rPr lang="ru-RU" altLang="ru-RU" sz="1400" b="1">
                <a:solidFill>
                  <a:srgbClr val="FF0000"/>
                </a:solidFill>
              </a:rPr>
              <a:t>одного из </a:t>
            </a:r>
            <a:r>
              <a:rPr lang="ru-RU" altLang="ru-RU" sz="1400"/>
              <a:t>следующих условий:</a:t>
            </a:r>
          </a:p>
          <a:p>
            <a:pPr algn="just">
              <a:spcBef>
                <a:spcPct val="20000"/>
              </a:spcBef>
              <a:buClr>
                <a:srgbClr val="0BD0D9"/>
              </a:buClr>
              <a:buSzPct val="95000"/>
              <a:buFont typeface="Wingdings 2" panose="05020102010507070707" pitchFamily="18" charset="2"/>
              <a:buChar char=""/>
            </a:pPr>
            <a:r>
              <a:rPr lang="ru-RU" altLang="ru-RU" sz="1400"/>
              <a:t>наличие в структуре ЮЛ и у ИП, которые используют объект защиты, </a:t>
            </a:r>
            <a:r>
              <a:rPr lang="ru-RU" altLang="ru-RU" sz="1400">
                <a:solidFill>
                  <a:srgbClr val="FF0000"/>
                </a:solidFill>
              </a:rPr>
              <a:t>подразделения, занимающегося вопросами пожарной профилактики</a:t>
            </a:r>
            <a:r>
              <a:rPr lang="ru-RU" altLang="ru-RU" sz="1400"/>
              <a:t>, кадровый состав которого имеет специальное пожарно-техническое образование и стаж работы в системе государственного пожарного надзора или тушения пожаров не менее 5 лет;</a:t>
            </a:r>
          </a:p>
          <a:p>
            <a:pPr algn="just">
              <a:spcBef>
                <a:spcPct val="20000"/>
              </a:spcBef>
              <a:buClr>
                <a:srgbClr val="0BD0D9"/>
              </a:buClr>
              <a:buSzPct val="95000"/>
              <a:buFont typeface="Wingdings 2" panose="05020102010507070707" pitchFamily="18" charset="2"/>
              <a:buChar char=""/>
            </a:pPr>
            <a:r>
              <a:rPr lang="ru-RU" altLang="ru-RU" sz="1400" b="1">
                <a:solidFill>
                  <a:srgbClr val="FF0000"/>
                </a:solidFill>
              </a:rPr>
              <a:t>проведение пожарного аудита </a:t>
            </a:r>
            <a:r>
              <a:rPr lang="ru-RU" altLang="ru-RU" sz="1400"/>
              <a:t>объекта защиты (независимой оценки пожарного риска) с выводом о выполнении условий соответствия указанного объекта требованиям пожарной безопасности;</a:t>
            </a:r>
          </a:p>
          <a:p>
            <a:pPr algn="just">
              <a:spcBef>
                <a:spcPct val="20000"/>
              </a:spcBef>
              <a:buClr>
                <a:srgbClr val="0BD0D9"/>
              </a:buClr>
              <a:buSzPct val="95000"/>
              <a:buFont typeface="Wingdings 2" panose="05020102010507070707" pitchFamily="18" charset="2"/>
              <a:buChar char=""/>
            </a:pPr>
            <a:r>
              <a:rPr lang="ru-RU" altLang="ru-RU" sz="1400">
                <a:solidFill>
                  <a:srgbClr val="00B050"/>
                </a:solidFill>
              </a:rPr>
              <a:t>отсутствие при последней плановой проверке </a:t>
            </a:r>
            <a:r>
              <a:rPr lang="ru-RU" altLang="ru-RU" sz="1400" b="1">
                <a:solidFill>
                  <a:srgbClr val="00B050"/>
                </a:solidFill>
              </a:rPr>
              <a:t>нарушений</a:t>
            </a:r>
            <a:r>
              <a:rPr lang="ru-RU" altLang="ru-RU" sz="1400">
                <a:solidFill>
                  <a:srgbClr val="00B050"/>
                </a:solidFill>
              </a:rPr>
              <a:t> требований пожарной безопасности.</a:t>
            </a:r>
          </a:p>
          <a:p>
            <a:pPr algn="just">
              <a:spcBef>
                <a:spcPct val="20000"/>
              </a:spcBef>
              <a:buClr>
                <a:srgbClr val="0BD0D9"/>
              </a:buClr>
              <a:buSzPct val="95000"/>
              <a:buFont typeface="Wingdings 2" panose="05020102010507070707" pitchFamily="18" charset="2"/>
              <a:buChar char=""/>
            </a:pPr>
            <a:endParaRPr lang="ru-RU" altLang="ru-RU" sz="1400">
              <a:solidFill>
                <a:srgbClr val="00B050"/>
              </a:solidFill>
            </a:endParaRPr>
          </a:p>
          <a:p>
            <a:pPr algn="just">
              <a:spcBef>
                <a:spcPct val="20000"/>
              </a:spcBef>
              <a:buClr>
                <a:srgbClr val="0BD0D9"/>
              </a:buClr>
              <a:buSzPct val="95000"/>
              <a:buFont typeface="Wingdings 2" panose="05020102010507070707" pitchFamily="18" charset="2"/>
              <a:buChar char=""/>
            </a:pPr>
            <a:r>
              <a:rPr lang="ru-RU" altLang="ru-RU" sz="1400" b="1">
                <a:solidFill>
                  <a:srgbClr val="00B050"/>
                </a:solidFill>
              </a:rPr>
              <a:t>б) </a:t>
            </a:r>
            <a:r>
              <a:rPr lang="ru-RU" altLang="ru-RU" sz="1400"/>
              <a:t>объекты защиты, подлежащие отнесению в соответствии с критериями тяжести потенциальных негативных последствий возможного несоблюдения </a:t>
            </a:r>
            <a:r>
              <a:rPr lang="ru-RU" altLang="ru-RU" sz="1400" b="1">
                <a:solidFill>
                  <a:srgbClr val="FF0000"/>
                </a:solidFill>
              </a:rPr>
              <a:t>обязательных требований </a:t>
            </a:r>
            <a:r>
              <a:rPr lang="ru-RU" altLang="ru-RU" sz="1400"/>
              <a:t>к категории  значительного риска подлежат отнесению к категории среднего риска в случае </a:t>
            </a:r>
            <a:r>
              <a:rPr lang="ru-RU" altLang="ru-RU" sz="1400" b="1"/>
              <a:t>отсутствия на объекте защиты пожаров за последние 5 лет;</a:t>
            </a:r>
            <a:endParaRPr lang="ru-RU" altLang="ru-RU" sz="1400" b="1">
              <a:solidFill>
                <a:srgbClr val="00B050"/>
              </a:solidFill>
            </a:endParaRPr>
          </a:p>
          <a:p>
            <a:pPr algn="just">
              <a:spcBef>
                <a:spcPct val="20000"/>
              </a:spcBef>
              <a:buClr>
                <a:srgbClr val="0BD0D9"/>
              </a:buClr>
              <a:buSzPct val="95000"/>
              <a:buFont typeface="Wingdings 2" panose="05020102010507070707" pitchFamily="18" charset="2"/>
              <a:buChar char=""/>
            </a:pPr>
            <a:endParaRPr lang="ru-RU" altLang="ru-RU"/>
          </a:p>
          <a:p>
            <a:pPr algn="just">
              <a:spcBef>
                <a:spcPct val="20000"/>
              </a:spcBef>
              <a:buClr>
                <a:srgbClr val="0BD0D9"/>
              </a:buClr>
              <a:buSzPct val="95000"/>
              <a:buFont typeface="Wingdings 2" panose="05020102010507070707" pitchFamily="18" charset="2"/>
              <a:buChar char=""/>
            </a:pPr>
            <a:endParaRPr lang="ru-RU" altLang="ru-RU"/>
          </a:p>
        </p:txBody>
      </p:sp>
    </p:spTree>
    <p:extLst>
      <p:ext uri="{BB962C8B-B14F-4D97-AF65-F5344CB8AC3E}">
        <p14:creationId xmlns:p14="http://schemas.microsoft.com/office/powerpoint/2010/main" val="3745650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Номер слайда 5"/>
          <p:cNvSpPr txBox="1">
            <a:spLocks noGrp="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r" eaLnBrk="1" hangingPunct="1"/>
            <a:fld id="{79972AB6-0321-456D-999B-3DF58BCACB0E}" type="slidenum">
              <a:rPr lang="ru-RU" altLang="ru-RU" sz="1200" b="1">
                <a:solidFill>
                  <a:srgbClr val="045C75"/>
                </a:solidFill>
                <a:latin typeface="Times New Roman" panose="02020603050405020304" pitchFamily="18" charset="0"/>
              </a:rPr>
              <a:pPr algn="r" eaLnBrk="1" hangingPunct="1"/>
              <a:t>16</a:t>
            </a:fld>
            <a:endParaRPr lang="ru-RU" altLang="ru-RU" sz="1200" b="1">
              <a:solidFill>
                <a:srgbClr val="045C75"/>
              </a:solidFill>
              <a:latin typeface="Times New Roman" panose="02020603050405020304" pitchFamily="18" charset="0"/>
            </a:endParaRPr>
          </a:p>
        </p:txBody>
      </p:sp>
      <p:pic>
        <p:nvPicPr>
          <p:cNvPr id="33795" name="Picture 1028" descr="D:\Мои документы\andreev\Рабочий стол\семинар\лог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990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Содержимое 4"/>
          <p:cNvSpPr txBox="1">
            <a:spLocks/>
          </p:cNvSpPr>
          <p:nvPr/>
        </p:nvSpPr>
        <p:spPr>
          <a:xfrm>
            <a:off x="1116013" y="115888"/>
            <a:ext cx="7670800" cy="720725"/>
          </a:xfrm>
          <a:prstGeom prst="rect">
            <a:avLst/>
          </a:prstGeom>
        </p:spPr>
        <p:txBody>
          <a:bodyPr>
            <a:normAutofit fontScale="92500" lnSpcReduction="10000"/>
          </a:bodyPr>
          <a:lstStyle/>
          <a:p>
            <a:pPr marL="274320" indent="-274320" algn="ctr" eaLnBrk="1" fontAlgn="auto" hangingPunct="1">
              <a:spcBef>
                <a:spcPct val="20000"/>
              </a:spcBef>
              <a:spcAft>
                <a:spcPts val="0"/>
              </a:spcAft>
              <a:buClr>
                <a:schemeClr val="accent3"/>
              </a:buClr>
              <a:buSzPct val="95000"/>
              <a:defRPr/>
            </a:pPr>
            <a:r>
              <a:rPr lang="ru-RU" b="1" dirty="0">
                <a:solidFill>
                  <a:srgbClr val="FF0000"/>
                </a:solidFill>
              </a:rPr>
              <a:t>Как можно повысить категорию риска?</a:t>
            </a:r>
          </a:p>
          <a:p>
            <a:pPr marL="274320" indent="-274320" algn="ctr" eaLnBrk="1" fontAlgn="auto" hangingPunct="1">
              <a:spcBef>
                <a:spcPct val="20000"/>
              </a:spcBef>
              <a:spcAft>
                <a:spcPts val="0"/>
              </a:spcAft>
              <a:buClr>
                <a:schemeClr val="accent3"/>
              </a:buClr>
              <a:buSzPct val="95000"/>
              <a:defRPr/>
            </a:pPr>
            <a:r>
              <a:rPr lang="ru-RU" b="1" dirty="0"/>
              <a:t>Изменения в Положении о ФГПН</a:t>
            </a:r>
            <a:endParaRPr lang="ru-RU" dirty="0"/>
          </a:p>
        </p:txBody>
      </p:sp>
      <p:sp>
        <p:nvSpPr>
          <p:cNvPr id="33797" name="Содержимое 4"/>
          <p:cNvSpPr txBox="1">
            <a:spLocks/>
          </p:cNvSpPr>
          <p:nvPr/>
        </p:nvSpPr>
        <p:spPr bwMode="auto">
          <a:xfrm>
            <a:off x="0" y="2708275"/>
            <a:ext cx="9144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eaLnBrk="1" hangingPunct="1">
              <a:spcBef>
                <a:spcPct val="20000"/>
              </a:spcBef>
              <a:buClr>
                <a:srgbClr val="0BD0D9"/>
              </a:buClr>
              <a:buSzPct val="95000"/>
              <a:buFont typeface="Wingdings 2" panose="05020102010507070707" pitchFamily="18" charset="2"/>
              <a:buChar char=""/>
            </a:pPr>
            <a:endParaRPr lang="ru-RU" altLang="ru-RU" sz="1600" b="1">
              <a:latin typeface="Times New Roman" panose="02020603050405020304" pitchFamily="18" charset="0"/>
            </a:endParaRPr>
          </a:p>
          <a:p>
            <a:pPr>
              <a:spcBef>
                <a:spcPct val="20000"/>
              </a:spcBef>
              <a:buClr>
                <a:srgbClr val="0BD0D9"/>
              </a:buClr>
              <a:buSzPct val="95000"/>
              <a:buFont typeface="Wingdings 2" panose="05020102010507070707" pitchFamily="18" charset="2"/>
              <a:buChar char=""/>
            </a:pPr>
            <a:endParaRPr lang="ru-RU" altLang="ru-RU" sz="2600">
              <a:latin typeface="Times New Roman" panose="02020603050405020304" pitchFamily="18" charset="0"/>
            </a:endParaRPr>
          </a:p>
        </p:txBody>
      </p:sp>
      <p:pic>
        <p:nvPicPr>
          <p:cNvPr id="33798" name="Picture 1028" descr="D:\Мои документы\andreev\Рабочий стол\семинар\лог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990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Прямоугольник 1"/>
          <p:cNvSpPr>
            <a:spLocks noChangeArrowheads="1"/>
          </p:cNvSpPr>
          <p:nvPr/>
        </p:nvSpPr>
        <p:spPr bwMode="auto">
          <a:xfrm>
            <a:off x="0" y="692150"/>
            <a:ext cx="9144000"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just">
              <a:spcBef>
                <a:spcPct val="20000"/>
              </a:spcBef>
              <a:buClr>
                <a:srgbClr val="0BD0D9"/>
              </a:buClr>
              <a:buSzPct val="95000"/>
              <a:buFont typeface="Wingdings 2" panose="05020102010507070707" pitchFamily="18" charset="2"/>
              <a:buNone/>
            </a:pPr>
            <a:endParaRPr lang="ru-RU" altLang="ru-RU" sz="1400" b="1" dirty="0">
              <a:solidFill>
                <a:srgbClr val="FF0000"/>
              </a:solidFill>
            </a:endParaRPr>
          </a:p>
          <a:p>
            <a:pPr algn="just">
              <a:spcBef>
                <a:spcPct val="20000"/>
              </a:spcBef>
              <a:buClr>
                <a:srgbClr val="0BD0D9"/>
              </a:buClr>
              <a:buSzPct val="95000"/>
              <a:buFont typeface="Wingdings 2" panose="05020102010507070707" pitchFamily="18" charset="2"/>
              <a:buChar char=""/>
            </a:pPr>
            <a:r>
              <a:rPr lang="ru-RU" altLang="ru-RU" sz="1600" dirty="0"/>
              <a:t>2.4. Объекты защиты, подлежащие отнесению в соответствии с критериями тяжести потенциальных негативных последствий возможного несоблюдения на объекте защиты обязательных требований к категории </a:t>
            </a:r>
            <a:r>
              <a:rPr lang="ru-RU" altLang="ru-RU" sz="1600" b="1" dirty="0"/>
              <a:t>среднего</a:t>
            </a:r>
            <a:r>
              <a:rPr lang="ru-RU" altLang="ru-RU" sz="1600" dirty="0"/>
              <a:t>, умеренного, низкого риска подлежат отнесению к категории </a:t>
            </a:r>
            <a:r>
              <a:rPr lang="ru-RU" altLang="ru-RU" sz="1600" b="1" dirty="0"/>
              <a:t>значительного, </a:t>
            </a:r>
            <a:r>
              <a:rPr lang="ru-RU" altLang="ru-RU" sz="1600" dirty="0"/>
              <a:t>среднего, умеренного риска в следующих случаях:</a:t>
            </a:r>
          </a:p>
          <a:p>
            <a:pPr algn="just">
              <a:spcBef>
                <a:spcPct val="20000"/>
              </a:spcBef>
              <a:buClr>
                <a:srgbClr val="0BD0D9"/>
              </a:buClr>
              <a:buSzPct val="95000"/>
              <a:buFont typeface="Wingdings 2" panose="05020102010507070707" pitchFamily="18" charset="2"/>
              <a:buChar char=""/>
            </a:pPr>
            <a:r>
              <a:rPr lang="ru-RU" altLang="ru-RU" sz="1600" dirty="0">
                <a:solidFill>
                  <a:srgbClr val="FF0000"/>
                </a:solidFill>
              </a:rPr>
              <a:t>проведение пожарного аудита </a:t>
            </a:r>
            <a:r>
              <a:rPr lang="ru-RU" altLang="ru-RU" sz="1600" dirty="0"/>
              <a:t>объекта защиты (независимой оценки пожарного риска) с выводом о невыполнении условий соответствия указанного объекта требованиям пожарной безопасности; </a:t>
            </a:r>
          </a:p>
          <a:p>
            <a:pPr algn="just">
              <a:spcBef>
                <a:spcPct val="20000"/>
              </a:spcBef>
              <a:buClr>
                <a:srgbClr val="0BD0D9"/>
              </a:buClr>
              <a:buSzPct val="95000"/>
              <a:buFont typeface="Wingdings 2" panose="05020102010507070707" pitchFamily="18" charset="2"/>
              <a:buChar char=""/>
            </a:pPr>
            <a:r>
              <a:rPr lang="ru-RU" altLang="ru-RU" sz="1600" dirty="0"/>
              <a:t>наличие </a:t>
            </a:r>
            <a:r>
              <a:rPr lang="ru-RU" altLang="ru-RU" sz="1600" dirty="0">
                <a:solidFill>
                  <a:srgbClr val="FF0000"/>
                </a:solidFill>
              </a:rPr>
              <a:t>сведений о происшедшем на объекте пожаре в течение последних 5 лет</a:t>
            </a:r>
            <a:r>
              <a:rPr lang="ru-RU" altLang="ru-RU" sz="1600" dirty="0"/>
              <a:t>;</a:t>
            </a:r>
          </a:p>
          <a:p>
            <a:pPr algn="just">
              <a:spcBef>
                <a:spcPct val="20000"/>
              </a:spcBef>
              <a:buClr>
                <a:srgbClr val="0BD0D9"/>
              </a:buClr>
              <a:buSzPct val="95000"/>
              <a:buFont typeface="Wingdings 2" panose="05020102010507070707" pitchFamily="18" charset="2"/>
              <a:buChar char=""/>
            </a:pPr>
            <a:r>
              <a:rPr lang="ru-RU" altLang="ru-RU" sz="1600" dirty="0"/>
              <a:t>при вступившем в законную силу постановлении суда о назначении наказания в виде административного приостановления деятельности объекта в течение последних 3 лет;</a:t>
            </a:r>
          </a:p>
          <a:p>
            <a:pPr algn="just">
              <a:spcBef>
                <a:spcPct val="20000"/>
              </a:spcBef>
              <a:buClr>
                <a:srgbClr val="0BD0D9"/>
              </a:buClr>
              <a:buSzPct val="95000"/>
              <a:buFont typeface="Wingdings 2" panose="05020102010507070707" pitchFamily="18" charset="2"/>
              <a:buChar char=""/>
            </a:pPr>
            <a:r>
              <a:rPr lang="ru-RU" altLang="ru-RU" sz="1600" b="1" dirty="0">
                <a:solidFill>
                  <a:srgbClr val="FF0000"/>
                </a:solidFill>
              </a:rPr>
              <a:t>наличие при последней плановой или внеплановой проверке нарушений требований пожарной безопасности, создающих угрозу жизни и здоровью людей</a:t>
            </a:r>
            <a:r>
              <a:rPr lang="ru-RU" altLang="ru-RU" sz="1600" b="1" dirty="0"/>
              <a:t>;</a:t>
            </a:r>
          </a:p>
          <a:p>
            <a:pPr algn="just">
              <a:spcBef>
                <a:spcPct val="20000"/>
              </a:spcBef>
              <a:buClr>
                <a:srgbClr val="0BD0D9"/>
              </a:buClr>
              <a:buSzPct val="95000"/>
              <a:buFont typeface="Wingdings 2" panose="05020102010507070707" pitchFamily="18" charset="2"/>
              <a:buNone/>
            </a:pPr>
            <a:endParaRPr lang="ru-RU" altLang="ru-RU" sz="1600" b="1" dirty="0"/>
          </a:p>
          <a:p>
            <a:pPr algn="just">
              <a:spcBef>
                <a:spcPct val="20000"/>
              </a:spcBef>
              <a:buClr>
                <a:srgbClr val="0BD0D9"/>
              </a:buClr>
              <a:buSzPct val="95000"/>
              <a:buFont typeface="Wingdings 2" panose="05020102010507070707" pitchFamily="18" charset="2"/>
              <a:buNone/>
            </a:pPr>
            <a:r>
              <a:rPr lang="ru-RU" altLang="ru-RU" sz="1600" b="1" dirty="0"/>
              <a:t>Из выступления Президента РФ </a:t>
            </a:r>
            <a:r>
              <a:rPr lang="ru-RU" altLang="ru-RU" sz="1600" b="1" dirty="0" err="1"/>
              <a:t>В.В.Путина</a:t>
            </a:r>
            <a:r>
              <a:rPr lang="ru-RU" altLang="ru-RU" sz="1600" b="1" dirty="0"/>
              <a:t> (02.08.2017г.): «…число внеплановых проверок должно быть не более 30% от плановых!». </a:t>
            </a:r>
            <a:endParaRPr lang="ru-RU" altLang="ru-RU" sz="1600" b="1" dirty="0" smtClean="0"/>
          </a:p>
          <a:p>
            <a:pPr algn="just">
              <a:spcBef>
                <a:spcPct val="20000"/>
              </a:spcBef>
              <a:buClr>
                <a:srgbClr val="0BD0D9"/>
              </a:buClr>
              <a:buSzPct val="95000"/>
              <a:buFont typeface="Wingdings 2" panose="05020102010507070707" pitchFamily="18" charset="2"/>
              <a:buNone/>
            </a:pPr>
            <a:endParaRPr lang="ru-RU" altLang="ru-RU" sz="1600" b="1" dirty="0"/>
          </a:p>
          <a:p>
            <a:pPr algn="just">
              <a:spcBef>
                <a:spcPct val="20000"/>
              </a:spcBef>
              <a:buClr>
                <a:srgbClr val="0BD0D9"/>
              </a:buClr>
              <a:buSzPct val="95000"/>
              <a:buFont typeface="Wingdings 2" panose="05020102010507070707" pitchFamily="18" charset="2"/>
              <a:buNone/>
            </a:pPr>
            <a:r>
              <a:rPr lang="ru-RU" altLang="ru-RU" sz="1600" b="1" dirty="0"/>
              <a:t>Сейчас число в МЧС число плановых </a:t>
            </a:r>
            <a:r>
              <a:rPr lang="ru-RU" altLang="ru-RU" sz="1600" b="1" dirty="0" smtClean="0"/>
              <a:t>проверок сократилось в 2 раза, </a:t>
            </a:r>
            <a:r>
              <a:rPr lang="ru-RU" altLang="ru-RU" sz="1600" b="1" dirty="0"/>
              <a:t>а число внеплановых  </a:t>
            </a:r>
            <a:r>
              <a:rPr lang="ru-RU" altLang="ru-RU" sz="1600" b="1" dirty="0" smtClean="0"/>
              <a:t>- на 40% (из </a:t>
            </a:r>
            <a:r>
              <a:rPr lang="ru-RU" altLang="ru-RU" sz="1600" b="1" dirty="0" err="1" smtClean="0"/>
              <a:t>высттупления</a:t>
            </a:r>
            <a:r>
              <a:rPr lang="ru-RU" altLang="ru-RU" sz="1600" b="1" dirty="0" smtClean="0"/>
              <a:t> </a:t>
            </a:r>
            <a:r>
              <a:rPr lang="ru-RU" altLang="ru-RU" sz="1600" b="1" dirty="0" err="1" smtClean="0"/>
              <a:t>Пучкова</a:t>
            </a:r>
            <a:r>
              <a:rPr lang="ru-RU" altLang="ru-RU" sz="1600" b="1" dirty="0" smtClean="0"/>
              <a:t> В.А. на Всероссийском сборе 07.02.2018г.)</a:t>
            </a:r>
            <a:endParaRPr lang="ru-RU" altLang="ru-RU" sz="1600" b="1" dirty="0"/>
          </a:p>
          <a:p>
            <a:pPr algn="just">
              <a:spcBef>
                <a:spcPct val="20000"/>
              </a:spcBef>
              <a:buClr>
                <a:srgbClr val="0BD0D9"/>
              </a:buClr>
              <a:buSzPct val="95000"/>
              <a:buFont typeface="Wingdings 2" panose="05020102010507070707" pitchFamily="18" charset="2"/>
              <a:buNone/>
            </a:pPr>
            <a:endParaRPr lang="ru-RU" altLang="ru-RU" sz="1600" dirty="0"/>
          </a:p>
          <a:p>
            <a:pPr algn="just">
              <a:spcBef>
                <a:spcPct val="20000"/>
              </a:spcBef>
              <a:buClr>
                <a:srgbClr val="0BD0D9"/>
              </a:buClr>
              <a:buSzPct val="95000"/>
            </a:pPr>
            <a:endParaRPr lang="ru-RU" altLang="ru-RU" dirty="0"/>
          </a:p>
        </p:txBody>
      </p:sp>
    </p:spTree>
    <p:extLst>
      <p:ext uri="{BB962C8B-B14F-4D97-AF65-F5344CB8AC3E}">
        <p14:creationId xmlns:p14="http://schemas.microsoft.com/office/powerpoint/2010/main" val="3351967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Номер слайда 5"/>
          <p:cNvSpPr txBox="1">
            <a:spLocks noGrp="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8818B456-1AB2-4980-A635-18FDAE2B4CCF}" type="slidenum">
              <a:rPr lang="ru-RU" altLang="ru-RU" sz="1200" b="1">
                <a:solidFill>
                  <a:srgbClr val="045C75"/>
                </a:solidFill>
                <a:latin typeface="Times New Roman" panose="02020603050405020304" pitchFamily="18" charset="0"/>
              </a:rPr>
              <a:pPr algn="r" eaLnBrk="1" hangingPunct="1">
                <a:spcBef>
                  <a:spcPct val="0"/>
                </a:spcBef>
                <a:buClrTx/>
                <a:buSzTx/>
                <a:buFontTx/>
                <a:buNone/>
              </a:pPr>
              <a:t>17</a:t>
            </a:fld>
            <a:endParaRPr lang="ru-RU" altLang="ru-RU" sz="1200" b="1">
              <a:solidFill>
                <a:srgbClr val="045C75"/>
              </a:solidFill>
              <a:latin typeface="Times New Roman" panose="02020603050405020304" pitchFamily="18" charset="0"/>
            </a:endParaRPr>
          </a:p>
        </p:txBody>
      </p:sp>
      <p:pic>
        <p:nvPicPr>
          <p:cNvPr id="29699" name="Picture 1028" descr="D:\Мои документы\andreev\Рабочий стол\семинар\лог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990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Содержимое 4"/>
          <p:cNvSpPr txBox="1">
            <a:spLocks/>
          </p:cNvSpPr>
          <p:nvPr/>
        </p:nvSpPr>
        <p:spPr>
          <a:xfrm>
            <a:off x="1116013" y="115888"/>
            <a:ext cx="7670800" cy="509587"/>
          </a:xfrm>
          <a:prstGeom prst="rect">
            <a:avLst/>
          </a:prstGeom>
        </p:spPr>
        <p:txBody>
          <a:bodyPr>
            <a:normAutofit/>
          </a:bodyPr>
          <a:lstStyle/>
          <a:p>
            <a:pPr marL="274320" indent="-274320" algn="ctr" eaLnBrk="1" fontAlgn="auto" hangingPunct="1">
              <a:spcBef>
                <a:spcPct val="20000"/>
              </a:spcBef>
              <a:spcAft>
                <a:spcPts val="0"/>
              </a:spcAft>
              <a:buClr>
                <a:schemeClr val="accent3"/>
              </a:buClr>
              <a:buSzPct val="95000"/>
              <a:defRPr/>
            </a:pPr>
            <a:r>
              <a:rPr lang="ru-RU" b="1" dirty="0" smtClean="0">
                <a:solidFill>
                  <a:srgbClr val="FF0000"/>
                </a:solidFill>
              </a:rPr>
              <a:t>Требования ФЗ №123 по фасадным системам</a:t>
            </a:r>
            <a:endParaRPr lang="ru-RU" b="1" dirty="0">
              <a:solidFill>
                <a:srgbClr val="FF0000"/>
              </a:solidFill>
            </a:endParaRPr>
          </a:p>
        </p:txBody>
      </p:sp>
      <p:sp>
        <p:nvSpPr>
          <p:cNvPr id="29701" name="Содержимое 4"/>
          <p:cNvSpPr txBox="1">
            <a:spLocks/>
          </p:cNvSpPr>
          <p:nvPr/>
        </p:nvSpPr>
        <p:spPr bwMode="auto">
          <a:xfrm flipV="1">
            <a:off x="-180975" y="738188"/>
            <a:ext cx="9144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9pPr>
          </a:lstStyle>
          <a:p>
            <a:pPr eaLnBrk="1" hangingPunct="1"/>
            <a:endParaRPr lang="ru-RU" altLang="ru-RU" sz="1600" b="1">
              <a:latin typeface="Times New Roman" panose="02020603050405020304" pitchFamily="18" charset="0"/>
            </a:endParaRPr>
          </a:p>
          <a:p>
            <a:endParaRPr lang="ru-RU" altLang="ru-RU">
              <a:latin typeface="Times New Roman" panose="02020603050405020304" pitchFamily="18" charset="0"/>
            </a:endParaRPr>
          </a:p>
        </p:txBody>
      </p:sp>
      <p:pic>
        <p:nvPicPr>
          <p:cNvPr id="29702" name="Picture 1028" descr="D:\Мои документы\andreev\Рабочий стол\семинар\лог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990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Прямоугольник 1"/>
          <p:cNvSpPr>
            <a:spLocks noChangeArrowheads="1"/>
          </p:cNvSpPr>
          <p:nvPr/>
        </p:nvSpPr>
        <p:spPr bwMode="auto">
          <a:xfrm>
            <a:off x="0" y="769938"/>
            <a:ext cx="914400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just">
              <a:buFont typeface="Arial" panose="020B0604020202020204" pitchFamily="34" charset="0"/>
              <a:buChar char="•"/>
              <a:defRPr/>
            </a:pPr>
            <a:endParaRPr lang="ru-RU" altLang="ru-RU" sz="1400" dirty="0" smtClean="0"/>
          </a:p>
          <a:p>
            <a:pPr algn="just"/>
            <a:r>
              <a:rPr lang="ru-RU" altLang="ru-RU" sz="1400" b="1" dirty="0" smtClean="0"/>
              <a:t>С</a:t>
            </a:r>
            <a:r>
              <a:rPr lang="ru-RU" altLang="ru-RU" sz="1600" b="1" dirty="0" smtClean="0"/>
              <a:t>т.87.</a:t>
            </a:r>
          </a:p>
          <a:p>
            <a:pPr algn="just"/>
            <a:endParaRPr lang="ru-RU" altLang="ru-RU" sz="1600" b="1" dirty="0" smtClean="0"/>
          </a:p>
          <a:p>
            <a:pPr algn="just"/>
            <a:r>
              <a:rPr lang="ru-RU" altLang="ru-RU" sz="1600" b="1" dirty="0" smtClean="0"/>
              <a:t>Ч.8 </a:t>
            </a:r>
            <a:r>
              <a:rPr lang="ru-RU" altLang="ru-RU" sz="1600" dirty="0" smtClean="0"/>
              <a:t>Для зданий и сооружений класса функциональной пожарной опасности Ф1.1 </a:t>
            </a:r>
            <a:r>
              <a:rPr lang="ru-RU" altLang="ru-RU" sz="1600" dirty="0" smtClean="0">
                <a:solidFill>
                  <a:srgbClr val="3333CC"/>
                </a:solidFill>
              </a:rPr>
              <a:t>(здания ДОО, специализированных домов престарелых и инвалидов (</a:t>
            </a:r>
            <a:r>
              <a:rPr lang="ru-RU" altLang="ru-RU" sz="1600" dirty="0" err="1" smtClean="0">
                <a:solidFill>
                  <a:srgbClr val="3333CC"/>
                </a:solidFill>
              </a:rPr>
              <a:t>неквартирные</a:t>
            </a:r>
            <a:r>
              <a:rPr lang="ru-RU" altLang="ru-RU" sz="1600" dirty="0" smtClean="0">
                <a:solidFill>
                  <a:srgbClr val="3333CC"/>
                </a:solidFill>
              </a:rPr>
              <a:t>), больницы, спальные корпуса ОО  </a:t>
            </a:r>
            <a:r>
              <a:rPr lang="ru-RU" altLang="ru-RU" sz="1600" dirty="0" err="1" smtClean="0">
                <a:solidFill>
                  <a:srgbClr val="3333CC"/>
                </a:solidFill>
              </a:rPr>
              <a:t>интернатного</a:t>
            </a:r>
            <a:r>
              <a:rPr lang="ru-RU" altLang="ru-RU" sz="1600" dirty="0" smtClean="0">
                <a:solidFill>
                  <a:srgbClr val="3333CC"/>
                </a:solidFill>
              </a:rPr>
              <a:t> типа и детских учреждений – </a:t>
            </a:r>
            <a:r>
              <a:rPr lang="ru-RU" altLang="ru-RU" sz="1600" b="1" dirty="0" smtClean="0">
                <a:solidFill>
                  <a:srgbClr val="3333CC"/>
                </a:solidFill>
              </a:rPr>
              <a:t>ч.1 ст.32 ФЗ №123</a:t>
            </a:r>
            <a:r>
              <a:rPr lang="ru-RU" altLang="ru-RU" sz="1600" dirty="0" smtClean="0">
                <a:solidFill>
                  <a:srgbClr val="3333CC"/>
                </a:solidFill>
              </a:rPr>
              <a:t>)</a:t>
            </a:r>
            <a:r>
              <a:rPr lang="ru-RU" altLang="ru-RU" sz="1600" dirty="0" smtClean="0"/>
              <a:t> должны применяться системы наружного утепления класса пожарной опасности </a:t>
            </a:r>
            <a:r>
              <a:rPr lang="ru-RU" altLang="ru-RU" sz="1600" b="1" dirty="0" smtClean="0">
                <a:solidFill>
                  <a:srgbClr val="FF0000"/>
                </a:solidFill>
              </a:rPr>
              <a:t>К0.</a:t>
            </a:r>
          </a:p>
          <a:p>
            <a:pPr algn="just"/>
            <a:endParaRPr lang="ru-RU" altLang="ru-RU" sz="1600" dirty="0" smtClean="0"/>
          </a:p>
          <a:p>
            <a:pPr algn="just"/>
            <a:r>
              <a:rPr lang="ru-RU" altLang="ru-RU" sz="1600" b="1" dirty="0" smtClean="0"/>
              <a:t>Ч.11. </a:t>
            </a:r>
            <a:r>
              <a:rPr lang="ru-RU" altLang="ru-RU" sz="1600" dirty="0" smtClean="0"/>
              <a:t>В зданиях и сооружениях </a:t>
            </a:r>
            <a:r>
              <a:rPr lang="en-US" altLang="ru-RU" sz="1600" dirty="0" smtClean="0"/>
              <a:t>I </a:t>
            </a:r>
            <a:r>
              <a:rPr lang="ru-RU" altLang="ru-RU" sz="1600" dirty="0" smtClean="0"/>
              <a:t>–</a:t>
            </a:r>
            <a:r>
              <a:rPr lang="en-US" altLang="ru-RU" sz="1600" dirty="0" smtClean="0"/>
              <a:t> III</a:t>
            </a:r>
            <a:r>
              <a:rPr lang="ru-RU" altLang="ru-RU" sz="1600" dirty="0" smtClean="0"/>
              <a:t> степеней огнестойкости, кроме малоэтажных жилых домов (до трех этажей</a:t>
            </a:r>
            <a:r>
              <a:rPr lang="ru-RU" sz="1600" dirty="0"/>
              <a:t> </a:t>
            </a:r>
            <a:r>
              <a:rPr lang="ru-RU" sz="1600" dirty="0" smtClean="0"/>
              <a:t>включительно), отвечающих требованиям законодательства РФ о градостроительной деятельности, не </a:t>
            </a:r>
            <a:r>
              <a:rPr lang="ru-RU" sz="1600" dirty="0"/>
              <a:t>допускается выполнять отделку </a:t>
            </a:r>
            <a:r>
              <a:rPr lang="ru-RU" sz="1600" dirty="0" smtClean="0"/>
              <a:t>внешних </a:t>
            </a:r>
            <a:r>
              <a:rPr lang="ru-RU" sz="1600" dirty="0"/>
              <a:t>поверхностей наружных стен из материалов групп горючести Г2-Г4, а </a:t>
            </a:r>
            <a:r>
              <a:rPr lang="ru-RU" sz="1600" dirty="0" smtClean="0"/>
              <a:t>фасадные системы не должны распространять горение (</a:t>
            </a:r>
            <a:r>
              <a:rPr lang="ru-RU" sz="1600" dirty="0" smtClean="0">
                <a:solidFill>
                  <a:srgbClr val="FF0000"/>
                </a:solidFill>
              </a:rPr>
              <a:t>см. уточнение требования в СП 2.13130 на слайде 14</a:t>
            </a:r>
            <a:r>
              <a:rPr lang="ru-RU" sz="1600" dirty="0" smtClean="0"/>
              <a:t>). </a:t>
            </a:r>
          </a:p>
          <a:p>
            <a:pPr algn="just"/>
            <a:endParaRPr lang="ru-RU" sz="1600" dirty="0" smtClean="0"/>
          </a:p>
          <a:p>
            <a:pPr algn="just"/>
            <a:endParaRPr lang="ru-RU" altLang="ru-RU" sz="1600" b="1" dirty="0" smtClean="0"/>
          </a:p>
          <a:p>
            <a:pPr algn="just"/>
            <a:r>
              <a:rPr lang="ru-RU" altLang="ru-RU" sz="1600" b="1" dirty="0" smtClean="0"/>
              <a:t>Ст.36.</a:t>
            </a:r>
          </a:p>
          <a:p>
            <a:pPr algn="just"/>
            <a:endParaRPr lang="ru-RU" altLang="ru-RU" sz="1600" b="1" dirty="0" smtClean="0"/>
          </a:p>
          <a:p>
            <a:pPr algn="just"/>
            <a:r>
              <a:rPr lang="ru-RU" altLang="ru-RU" sz="1600" b="1" dirty="0" smtClean="0"/>
              <a:t>Ч.2. </a:t>
            </a:r>
            <a:r>
              <a:rPr lang="ru-RU" altLang="ru-RU" sz="1600" dirty="0" smtClean="0"/>
              <a:t>Класс пожарной опасности строительных конструкций определяется в соответствии с </a:t>
            </a:r>
            <a:r>
              <a:rPr lang="ru-RU" altLang="ru-RU" sz="1600" b="1" dirty="0" smtClean="0"/>
              <a:t>табл.6</a:t>
            </a:r>
            <a:r>
              <a:rPr lang="ru-RU" altLang="ru-RU" sz="1600" dirty="0" smtClean="0"/>
              <a:t> </a:t>
            </a:r>
            <a:r>
              <a:rPr lang="ru-RU" altLang="ru-RU" sz="1600" i="1" dirty="0" smtClean="0">
                <a:solidFill>
                  <a:srgbClr val="00B050"/>
                </a:solidFill>
              </a:rPr>
              <a:t>(Порядок определения класса пожарной опасности СК)</a:t>
            </a:r>
            <a:r>
              <a:rPr lang="ru-RU" altLang="ru-RU" sz="1600" dirty="0" smtClean="0"/>
              <a:t> приложения к настоящему ФЗ  - </a:t>
            </a:r>
            <a:r>
              <a:rPr lang="ru-RU" altLang="ru-RU" sz="1600" b="1" dirty="0" smtClean="0"/>
              <a:t>ч.2 ст.36 </a:t>
            </a:r>
            <a:r>
              <a:rPr lang="ru-RU" altLang="ru-RU" sz="1600" b="1" dirty="0" smtClean="0">
                <a:solidFill>
                  <a:srgbClr val="FF0000"/>
                </a:solidFill>
              </a:rPr>
              <a:t>признана утратившей силу (ФЗ от 29.07.2017г. № 244-ФЗ).</a:t>
            </a:r>
          </a:p>
        </p:txBody>
      </p:sp>
    </p:spTree>
    <p:extLst>
      <p:ext uri="{BB962C8B-B14F-4D97-AF65-F5344CB8AC3E}">
        <p14:creationId xmlns:p14="http://schemas.microsoft.com/office/powerpoint/2010/main" val="2030152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Номер слайда 5"/>
          <p:cNvSpPr txBox="1">
            <a:spLocks noGrp="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8818B456-1AB2-4980-A635-18FDAE2B4CCF}" type="slidenum">
              <a:rPr lang="ru-RU" altLang="ru-RU" sz="1200" b="1">
                <a:solidFill>
                  <a:srgbClr val="045C75"/>
                </a:solidFill>
                <a:latin typeface="Times New Roman" panose="02020603050405020304" pitchFamily="18" charset="0"/>
              </a:rPr>
              <a:pPr algn="r" eaLnBrk="1" hangingPunct="1">
                <a:spcBef>
                  <a:spcPct val="0"/>
                </a:spcBef>
                <a:buClrTx/>
                <a:buSzTx/>
                <a:buFontTx/>
                <a:buNone/>
              </a:pPr>
              <a:t>18</a:t>
            </a:fld>
            <a:endParaRPr lang="ru-RU" altLang="ru-RU" sz="1200" b="1">
              <a:solidFill>
                <a:srgbClr val="045C75"/>
              </a:solidFill>
              <a:latin typeface="Times New Roman" panose="02020603050405020304" pitchFamily="18" charset="0"/>
            </a:endParaRPr>
          </a:p>
        </p:txBody>
      </p:sp>
      <p:pic>
        <p:nvPicPr>
          <p:cNvPr id="29699" name="Picture 1028" descr="D:\Мои документы\andreev\Рабочий стол\семинар\лог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990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Содержимое 4"/>
          <p:cNvSpPr txBox="1">
            <a:spLocks/>
          </p:cNvSpPr>
          <p:nvPr/>
        </p:nvSpPr>
        <p:spPr>
          <a:xfrm>
            <a:off x="1116013" y="115888"/>
            <a:ext cx="7670800" cy="509587"/>
          </a:xfrm>
          <a:prstGeom prst="rect">
            <a:avLst/>
          </a:prstGeom>
        </p:spPr>
        <p:txBody>
          <a:bodyPr>
            <a:normAutofit/>
          </a:bodyPr>
          <a:lstStyle/>
          <a:p>
            <a:pPr marL="274320" indent="-274320" algn="ctr" eaLnBrk="1" fontAlgn="auto" hangingPunct="1">
              <a:spcBef>
                <a:spcPct val="20000"/>
              </a:spcBef>
              <a:spcAft>
                <a:spcPts val="0"/>
              </a:spcAft>
              <a:buClr>
                <a:schemeClr val="accent3"/>
              </a:buClr>
              <a:buSzPct val="95000"/>
              <a:defRPr/>
            </a:pPr>
            <a:r>
              <a:rPr lang="ru-RU" b="1" dirty="0" smtClean="0">
                <a:solidFill>
                  <a:srgbClr val="FF0000"/>
                </a:solidFill>
              </a:rPr>
              <a:t>Основные положения проекта СП 2.13130 (ред. 2018г.)</a:t>
            </a:r>
            <a:endParaRPr lang="ru-RU" b="1" dirty="0">
              <a:solidFill>
                <a:srgbClr val="FF0000"/>
              </a:solidFill>
            </a:endParaRPr>
          </a:p>
        </p:txBody>
      </p:sp>
      <p:sp>
        <p:nvSpPr>
          <p:cNvPr id="29701" name="Содержимое 4"/>
          <p:cNvSpPr txBox="1">
            <a:spLocks/>
          </p:cNvSpPr>
          <p:nvPr/>
        </p:nvSpPr>
        <p:spPr bwMode="auto">
          <a:xfrm flipV="1">
            <a:off x="-180975" y="738188"/>
            <a:ext cx="9144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9pPr>
          </a:lstStyle>
          <a:p>
            <a:pPr eaLnBrk="1" hangingPunct="1"/>
            <a:endParaRPr lang="ru-RU" altLang="ru-RU" sz="1600" b="1">
              <a:latin typeface="Times New Roman" panose="02020603050405020304" pitchFamily="18" charset="0"/>
            </a:endParaRPr>
          </a:p>
          <a:p>
            <a:endParaRPr lang="ru-RU" altLang="ru-RU">
              <a:latin typeface="Times New Roman" panose="02020603050405020304" pitchFamily="18" charset="0"/>
            </a:endParaRPr>
          </a:p>
        </p:txBody>
      </p:sp>
      <p:pic>
        <p:nvPicPr>
          <p:cNvPr id="29702" name="Picture 1028" descr="D:\Мои документы\andreev\Рабочий стол\семинар\лог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990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Прямоугольник 1"/>
          <p:cNvSpPr>
            <a:spLocks noChangeArrowheads="1"/>
          </p:cNvSpPr>
          <p:nvPr/>
        </p:nvSpPr>
        <p:spPr bwMode="auto">
          <a:xfrm>
            <a:off x="0" y="769938"/>
            <a:ext cx="91440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just">
              <a:buFont typeface="Arial" panose="020B0604020202020204" pitchFamily="34" charset="0"/>
              <a:buChar char="•"/>
              <a:defRPr/>
            </a:pPr>
            <a:endParaRPr lang="ru-RU" altLang="ru-RU" sz="1400" dirty="0" smtClean="0"/>
          </a:p>
          <a:p>
            <a:pPr algn="just"/>
            <a:r>
              <a:rPr lang="ru-RU" altLang="ru-RU" sz="1400" dirty="0" smtClean="0"/>
              <a:t>	</a:t>
            </a:r>
            <a:r>
              <a:rPr lang="ru-RU" altLang="ru-RU" sz="1400" b="1" dirty="0" smtClean="0"/>
              <a:t>3.6. </a:t>
            </a:r>
            <a:r>
              <a:rPr lang="ru-RU" altLang="ru-RU" sz="1200" b="1" dirty="0" smtClean="0"/>
              <a:t>Ф</a:t>
            </a:r>
            <a:r>
              <a:rPr lang="ru-RU" sz="1200" b="1" dirty="0" smtClean="0"/>
              <a:t>асадная </a:t>
            </a:r>
            <a:r>
              <a:rPr lang="ru-RU" sz="1200" b="1" dirty="0"/>
              <a:t>система (ФС):</a:t>
            </a:r>
            <a:r>
              <a:rPr lang="ru-RU" sz="1200" dirty="0"/>
              <a:t> Система, состоящая из материалов, изделий, элементов и деталей (включая архитектурно-декоративные элементы), а также совокупности технических и технологических решений, определяющих правила и порядок установки этой системы в проектное положение, предназначенная для отделки, облицовки (в случае использования штучных материалов) и теплоизоляции наружных стен зданий и сооружений различного назначения в процессе их строительства, ремонта и реконструкции.</a:t>
            </a:r>
          </a:p>
          <a:p>
            <a:r>
              <a:rPr lang="ru-RU" sz="1200" dirty="0"/>
              <a:t> </a:t>
            </a:r>
          </a:p>
          <a:p>
            <a:r>
              <a:rPr lang="ru-RU" sz="1200" dirty="0" smtClean="0"/>
              <a:t>	Фасадные</a:t>
            </a:r>
            <a:r>
              <a:rPr lang="ru-RU" sz="1200" dirty="0"/>
              <a:t> системы (ФС) подразделяются на:</a:t>
            </a:r>
          </a:p>
          <a:p>
            <a:r>
              <a:rPr lang="ru-RU" sz="1200" dirty="0"/>
              <a:t> </a:t>
            </a:r>
          </a:p>
          <a:p>
            <a:pPr algn="just"/>
            <a:r>
              <a:rPr lang="ru-RU" sz="1200" b="1" dirty="0" smtClean="0"/>
              <a:t>	системы фасадные</a:t>
            </a:r>
            <a:r>
              <a:rPr lang="ru-RU" sz="1200" b="1" dirty="0"/>
              <a:t> теплоизоляционные </a:t>
            </a:r>
            <a:r>
              <a:rPr lang="ru-RU" sz="1200" b="1" dirty="0" smtClean="0"/>
              <a:t>композиционные с </a:t>
            </a:r>
            <a:r>
              <a:rPr lang="ru-RU" sz="1200" b="1" dirty="0"/>
              <a:t>наружными штукатурными слоями </a:t>
            </a:r>
            <a:r>
              <a:rPr lang="ru-RU" sz="1200" b="1" dirty="0" smtClean="0"/>
              <a:t>(СФТК):</a:t>
            </a:r>
            <a:r>
              <a:rPr lang="ru-RU" sz="1200" dirty="0"/>
              <a:t> Совокупность слоев, устраиваемых непосредственно на внешней поверхности наружных стен зданий, в том числе клеевой слой, слой теплоизоляционного материала, штукатурные и защитно-декоративные слои. </a:t>
            </a:r>
            <a:r>
              <a:rPr lang="ru-RU" sz="1200" dirty="0" smtClean="0"/>
              <a:t>СФТК </a:t>
            </a:r>
            <a:r>
              <a:rPr lang="ru-RU" sz="1200" dirty="0"/>
              <a:t>представляет собой комплекс материалов и изделий, устанавливаемый на строительной площадке на заранее подготовленные поверхности зданий или сооружений в процессе их строительства, ремонта и реконструкции, а также совокупность технических и технологических решений, определяющий правила и порядок установки </a:t>
            </a:r>
            <a:r>
              <a:rPr lang="ru-RU" sz="1200" dirty="0" smtClean="0"/>
              <a:t>СФТК </a:t>
            </a:r>
            <a:r>
              <a:rPr lang="ru-RU" sz="1200" dirty="0"/>
              <a:t>в проектное положение, предназначенная для наружной облицовки, отделки и теплоизоляции стен зданий и сооружений различного назначения;</a:t>
            </a:r>
          </a:p>
          <a:p>
            <a:r>
              <a:rPr lang="ru-RU" sz="1200" dirty="0"/>
              <a:t> </a:t>
            </a:r>
          </a:p>
          <a:p>
            <a:pPr algn="just"/>
            <a:r>
              <a:rPr lang="ru-RU" sz="1200" b="1" dirty="0" smtClean="0"/>
              <a:t>	навесные</a:t>
            </a:r>
            <a:r>
              <a:rPr lang="ru-RU" sz="1200" b="1" dirty="0"/>
              <a:t> фасадные системы с воздушным зазором (НФС):</a:t>
            </a:r>
            <a:r>
              <a:rPr lang="ru-RU" sz="1200" dirty="0"/>
              <a:t> Система, состоящая из </a:t>
            </a:r>
            <a:r>
              <a:rPr lang="ru-RU" sz="1200" dirty="0" err="1"/>
              <a:t>подоблицовочной</a:t>
            </a:r>
            <a:r>
              <a:rPr lang="ru-RU" sz="1200" dirty="0"/>
              <a:t> конструкции, теплоизоляционного слоя (при </a:t>
            </a:r>
            <a:r>
              <a:rPr lang="ru-RU" sz="1200" dirty="0" smtClean="0"/>
              <a:t>необходимости), </a:t>
            </a:r>
            <a:r>
              <a:rPr lang="ru-RU" sz="1200" dirty="0" err="1" smtClean="0"/>
              <a:t>ветрогидрозащитной</a:t>
            </a:r>
            <a:r>
              <a:rPr lang="ru-RU" sz="1200" dirty="0" smtClean="0"/>
              <a:t> </a:t>
            </a:r>
            <a:r>
              <a:rPr lang="ru-RU" sz="1200" dirty="0"/>
              <a:t>мембраны (при </a:t>
            </a:r>
            <a:r>
              <a:rPr lang="ru-RU" sz="1200" dirty="0" smtClean="0"/>
              <a:t>необходимости) </a:t>
            </a:r>
            <a:r>
              <a:rPr lang="ru-RU" sz="1200" dirty="0"/>
              <a:t>и защитно-декоративного экрана, а также совокупности технических и технологических решений, определяющих правила и порядок установки этой системы в проектное положение, предназначенная для наружной облицовки и теплоизоляции стен зданий и сооружений различного назначения;</a:t>
            </a:r>
          </a:p>
          <a:p>
            <a:r>
              <a:rPr lang="ru-RU" sz="1200" dirty="0"/>
              <a:t> </a:t>
            </a:r>
          </a:p>
          <a:p>
            <a:r>
              <a:rPr lang="ru-RU" sz="1200" dirty="0"/>
              <a:t> </a:t>
            </a:r>
          </a:p>
          <a:p>
            <a:pPr algn="just"/>
            <a:r>
              <a:rPr lang="ru-RU" sz="1200" dirty="0" smtClean="0"/>
              <a:t>	</a:t>
            </a:r>
            <a:r>
              <a:rPr lang="ru-RU" sz="1200" b="1" dirty="0" smtClean="0"/>
              <a:t>3.8</a:t>
            </a:r>
            <a:r>
              <a:rPr lang="ru-RU" sz="1200" b="1" dirty="0"/>
              <a:t> облицовка:</a:t>
            </a:r>
            <a:r>
              <a:rPr lang="ru-RU" sz="1200" dirty="0"/>
              <a:t> </a:t>
            </a:r>
            <a:r>
              <a:rPr lang="ru-RU" sz="1200" dirty="0" smtClean="0"/>
              <a:t>Конструкция из </a:t>
            </a:r>
            <a:r>
              <a:rPr lang="ru-RU" sz="1200" dirty="0"/>
              <a:t>штучных материалов, образующая наружный слой элементов зданий (стен, колонн, перекрытий, цоколей) и поверхности зданий и </a:t>
            </a:r>
            <a:r>
              <a:rPr lang="ru-RU" sz="1200" dirty="0" smtClean="0"/>
              <a:t>сооружений, предохраняющая основные ограждающие, несущие конструкции и теплоизоляционные материалы от атмосферных и других внешних воздействий.</a:t>
            </a:r>
            <a:endParaRPr lang="ru-RU" sz="1200" dirty="0"/>
          </a:p>
          <a:p>
            <a:r>
              <a:rPr lang="ru-RU" sz="1200" dirty="0"/>
              <a:t> </a:t>
            </a:r>
          </a:p>
          <a:p>
            <a:r>
              <a:rPr lang="ru-RU" sz="1200" dirty="0"/>
              <a:t> </a:t>
            </a:r>
          </a:p>
          <a:p>
            <a:pPr algn="just"/>
            <a:r>
              <a:rPr lang="ru-RU" sz="1200" dirty="0" smtClean="0"/>
              <a:t>	</a:t>
            </a:r>
            <a:r>
              <a:rPr lang="ru-RU" sz="1200" b="1" dirty="0" smtClean="0"/>
              <a:t>3.9</a:t>
            </a:r>
            <a:r>
              <a:rPr lang="ru-RU" sz="1200" b="1" dirty="0"/>
              <a:t> отделка внешних поверхностей наружных стен:</a:t>
            </a:r>
            <a:r>
              <a:rPr lang="ru-RU" sz="1200" dirty="0"/>
              <a:t> Внешняя поверхность наружных стен, изготовленная из нештучных (штукатурных, лакокрасочных и т.п.) материалов, предохраняющая основные ограждающие, несущие конструкции и теплоизоляционные материалы от атмосферных и других внешних воздействий.</a:t>
            </a:r>
          </a:p>
          <a:p>
            <a:pPr marL="0" indent="0" algn="just">
              <a:defRPr/>
            </a:pPr>
            <a:endParaRPr lang="ru-RU" altLang="ru-RU" sz="1400" dirty="0" smtClean="0"/>
          </a:p>
          <a:p>
            <a:pPr algn="just">
              <a:buFont typeface="Arial" panose="020B0604020202020204" pitchFamily="34" charset="0"/>
              <a:buChar char="•"/>
              <a:defRPr/>
            </a:pPr>
            <a:endParaRPr lang="ru-RU" altLang="ru-RU" sz="1400" dirty="0" smtClean="0"/>
          </a:p>
        </p:txBody>
      </p:sp>
    </p:spTree>
    <p:extLst>
      <p:ext uri="{BB962C8B-B14F-4D97-AF65-F5344CB8AC3E}">
        <p14:creationId xmlns:p14="http://schemas.microsoft.com/office/powerpoint/2010/main" val="31549180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Номер слайда 5"/>
          <p:cNvSpPr txBox="1">
            <a:spLocks noGrp="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8818B456-1AB2-4980-A635-18FDAE2B4CCF}" type="slidenum">
              <a:rPr lang="ru-RU" altLang="ru-RU" sz="1200" b="1">
                <a:solidFill>
                  <a:srgbClr val="045C75"/>
                </a:solidFill>
                <a:latin typeface="Times New Roman" panose="02020603050405020304" pitchFamily="18" charset="0"/>
              </a:rPr>
              <a:pPr algn="r" eaLnBrk="1" hangingPunct="1">
                <a:spcBef>
                  <a:spcPct val="0"/>
                </a:spcBef>
                <a:buClrTx/>
                <a:buSzTx/>
                <a:buFontTx/>
                <a:buNone/>
              </a:pPr>
              <a:t>19</a:t>
            </a:fld>
            <a:endParaRPr lang="ru-RU" altLang="ru-RU" sz="1200" b="1">
              <a:solidFill>
                <a:srgbClr val="045C75"/>
              </a:solidFill>
              <a:latin typeface="Times New Roman" panose="02020603050405020304" pitchFamily="18" charset="0"/>
            </a:endParaRPr>
          </a:p>
        </p:txBody>
      </p:sp>
      <p:pic>
        <p:nvPicPr>
          <p:cNvPr id="29699" name="Picture 1028" descr="D:\Мои документы\andreev\Рабочий стол\семинар\лог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990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Содержимое 4"/>
          <p:cNvSpPr txBox="1">
            <a:spLocks/>
          </p:cNvSpPr>
          <p:nvPr/>
        </p:nvSpPr>
        <p:spPr>
          <a:xfrm>
            <a:off x="1116013" y="115888"/>
            <a:ext cx="7670800" cy="509587"/>
          </a:xfrm>
          <a:prstGeom prst="rect">
            <a:avLst/>
          </a:prstGeom>
        </p:spPr>
        <p:txBody>
          <a:bodyPr>
            <a:normAutofit/>
          </a:bodyPr>
          <a:lstStyle/>
          <a:p>
            <a:pPr marL="274320" indent="-274320" algn="ctr" eaLnBrk="1" fontAlgn="auto" hangingPunct="1">
              <a:spcBef>
                <a:spcPct val="20000"/>
              </a:spcBef>
              <a:spcAft>
                <a:spcPts val="0"/>
              </a:spcAft>
              <a:buClr>
                <a:schemeClr val="accent3"/>
              </a:buClr>
              <a:buSzPct val="95000"/>
              <a:defRPr/>
            </a:pPr>
            <a:r>
              <a:rPr lang="ru-RU" b="1" dirty="0" smtClean="0">
                <a:solidFill>
                  <a:srgbClr val="FF0000"/>
                </a:solidFill>
              </a:rPr>
              <a:t>Основные положения проекта СП 2.13130 (ред. 2018г.)</a:t>
            </a:r>
            <a:endParaRPr lang="ru-RU" b="1" dirty="0">
              <a:solidFill>
                <a:srgbClr val="FF0000"/>
              </a:solidFill>
            </a:endParaRPr>
          </a:p>
        </p:txBody>
      </p:sp>
      <p:sp>
        <p:nvSpPr>
          <p:cNvPr id="29701" name="Содержимое 4"/>
          <p:cNvSpPr txBox="1">
            <a:spLocks/>
          </p:cNvSpPr>
          <p:nvPr/>
        </p:nvSpPr>
        <p:spPr bwMode="auto">
          <a:xfrm flipV="1">
            <a:off x="-1" y="738188"/>
            <a:ext cx="9144001"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9pPr>
          </a:lstStyle>
          <a:p>
            <a:pPr eaLnBrk="1" hangingPunct="1"/>
            <a:endParaRPr lang="ru-RU" altLang="ru-RU" sz="1600" b="1">
              <a:latin typeface="Times New Roman" panose="02020603050405020304" pitchFamily="18" charset="0"/>
            </a:endParaRPr>
          </a:p>
          <a:p>
            <a:endParaRPr lang="ru-RU" altLang="ru-RU">
              <a:latin typeface="Times New Roman" panose="02020603050405020304" pitchFamily="18" charset="0"/>
            </a:endParaRPr>
          </a:p>
        </p:txBody>
      </p:sp>
      <p:pic>
        <p:nvPicPr>
          <p:cNvPr id="29702" name="Picture 1028" descr="D:\Мои документы\andreev\Рабочий стол\семинар\лог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990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Прямоугольник 1"/>
          <p:cNvSpPr>
            <a:spLocks noChangeArrowheads="1"/>
          </p:cNvSpPr>
          <p:nvPr/>
        </p:nvSpPr>
        <p:spPr bwMode="auto">
          <a:xfrm>
            <a:off x="0" y="769938"/>
            <a:ext cx="9144000"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just">
              <a:buFont typeface="Arial" panose="020B0604020202020204" pitchFamily="34" charset="0"/>
              <a:buChar char="•"/>
              <a:defRPr/>
            </a:pPr>
            <a:endParaRPr lang="ru-RU" altLang="ru-RU" sz="1400" dirty="0" smtClean="0"/>
          </a:p>
          <a:p>
            <a:pPr algn="just"/>
            <a:r>
              <a:rPr lang="ru-RU" altLang="ru-RU" sz="1400" dirty="0" smtClean="0"/>
              <a:t>	</a:t>
            </a:r>
            <a:r>
              <a:rPr lang="ru-RU" altLang="ru-RU" sz="1400" b="1" dirty="0" smtClean="0"/>
              <a:t>4</a:t>
            </a:r>
            <a:r>
              <a:rPr lang="ru-RU" altLang="ru-RU" sz="1400" dirty="0" smtClean="0"/>
              <a:t>.</a:t>
            </a:r>
            <a:r>
              <a:rPr lang="ru-RU" altLang="ru-RU" sz="1400" b="1" dirty="0" smtClean="0"/>
              <a:t>3. </a:t>
            </a:r>
            <a:r>
              <a:rPr lang="ru-RU" altLang="ru-RU" sz="1400" dirty="0" smtClean="0"/>
              <a:t>Требования настоящего СП основаны на данных о пределах огнестойкости, полученных при стандартном температурном режиме. При определении  пределов огнестойкости </a:t>
            </a:r>
            <a:r>
              <a:rPr lang="ru-RU" altLang="ru-RU" sz="1400" b="1" dirty="0" smtClean="0">
                <a:solidFill>
                  <a:srgbClr val="FF0000"/>
                </a:solidFill>
              </a:rPr>
              <a:t>при альтернативных или реальных температурных режимах</a:t>
            </a:r>
            <a:r>
              <a:rPr lang="ru-RU" altLang="ru-RU" sz="1400" dirty="0" smtClean="0"/>
              <a:t> </a:t>
            </a:r>
            <a:r>
              <a:rPr lang="ru-RU" altLang="ru-RU" sz="1400" i="1" dirty="0" smtClean="0">
                <a:solidFill>
                  <a:srgbClr val="FF0000"/>
                </a:solidFill>
              </a:rPr>
              <a:t>(см. ГОСТ Р ЕН 1363-2-2014 Конструкции строительные. Испытания на огнестойкость. Альтернативные и дополнительные методы) </a:t>
            </a:r>
            <a:r>
              <a:rPr lang="ru-RU" altLang="ru-RU" sz="1400" dirty="0" smtClean="0"/>
              <a:t>необходимо разрабатывать иные требования к степени огнестойкости и классу конструктивной пожарной опасности зданий, размерам пожарных отсеков и т.д.</a:t>
            </a:r>
          </a:p>
          <a:p>
            <a:pPr algn="just"/>
            <a:endParaRPr lang="ru-RU" altLang="ru-RU" sz="1400" dirty="0" smtClean="0"/>
          </a:p>
          <a:p>
            <a:pPr algn="just"/>
            <a:r>
              <a:rPr lang="ru-RU" sz="1400" dirty="0" smtClean="0"/>
              <a:t>	</a:t>
            </a:r>
            <a:r>
              <a:rPr lang="ru-RU" sz="1400" b="1" dirty="0" smtClean="0"/>
              <a:t>5.2.1</a:t>
            </a:r>
            <a:r>
              <a:rPr lang="ru-RU" sz="1400" b="1" dirty="0"/>
              <a:t> </a:t>
            </a:r>
            <a:r>
              <a:rPr lang="ru-RU" sz="1400" dirty="0"/>
              <a:t>Предел огнестойкости строительных конструкций устанавливается по времени (в минутах) от начала огневого испытания при стандартном температурном режиме до наступления одного или последовательно нескольких нормируемых для данной конструкции предельных состояний по огнестойкости, с учетом функционального назначения конструкции.</a:t>
            </a:r>
          </a:p>
          <a:p>
            <a:pPr algn="just"/>
            <a:r>
              <a:rPr lang="ru-RU" sz="1400" dirty="0"/>
              <a:t> </a:t>
            </a:r>
            <a:r>
              <a:rPr lang="ru-RU" sz="1400" dirty="0" smtClean="0"/>
              <a:t>		</a:t>
            </a:r>
            <a:r>
              <a:rPr lang="ru-RU" sz="1400" i="1" dirty="0" smtClean="0">
                <a:solidFill>
                  <a:srgbClr val="FF0000"/>
                </a:solidFill>
              </a:rPr>
              <a:t>Пределы огнестойкости строительных конструкций  по альтернативным температурным режимам определяются в специально оговоренных случаях, установленных НД по пожарной безопасности.</a:t>
            </a:r>
            <a:endParaRPr lang="ru-RU" sz="1400" i="1" dirty="0">
              <a:solidFill>
                <a:srgbClr val="FF0000"/>
              </a:solidFill>
            </a:endParaRPr>
          </a:p>
          <a:p>
            <a:r>
              <a:rPr lang="ru-RU" sz="1400" dirty="0" smtClean="0"/>
              <a:t>		Для</a:t>
            </a:r>
            <a:r>
              <a:rPr lang="ru-RU" sz="1400" dirty="0"/>
              <a:t> строительных конструкций пределы огнестойкости и их условные обозначения определяют по ГОСТ </a:t>
            </a:r>
            <a:r>
              <a:rPr lang="ru-RU" sz="1400" dirty="0" smtClean="0"/>
              <a:t>30247.1, </a:t>
            </a:r>
            <a:r>
              <a:rPr lang="ru-RU" sz="1400" dirty="0"/>
              <a:t> ГОСТ Р </a:t>
            </a:r>
            <a:r>
              <a:rPr lang="ru-RU" sz="1400" dirty="0" smtClean="0"/>
              <a:t>53307, </a:t>
            </a:r>
            <a:r>
              <a:rPr lang="ru-RU" sz="1400" dirty="0"/>
              <a:t> </a:t>
            </a:r>
            <a:r>
              <a:rPr lang="ru-RU" sz="1400" dirty="0" smtClean="0"/>
              <a:t>ГОСТ </a:t>
            </a:r>
            <a:r>
              <a:rPr lang="ru-RU" sz="1400" dirty="0"/>
              <a:t>Р </a:t>
            </a:r>
            <a:r>
              <a:rPr lang="ru-RU" sz="1400" dirty="0" smtClean="0"/>
              <a:t>53308, ГОСТ Р 55896 и ГОСТ Р 56076.</a:t>
            </a:r>
          </a:p>
          <a:p>
            <a:endParaRPr lang="ru-RU" altLang="ru-RU" sz="1400" dirty="0" smtClean="0"/>
          </a:p>
          <a:p>
            <a:pPr algn="just"/>
            <a:r>
              <a:rPr lang="ru-RU" sz="1400" dirty="0" smtClean="0"/>
              <a:t>	</a:t>
            </a:r>
            <a:r>
              <a:rPr lang="ru-RU" sz="1400" b="1" dirty="0" smtClean="0"/>
              <a:t>5.2.3</a:t>
            </a:r>
            <a:r>
              <a:rPr lang="ru-RU" sz="1400" dirty="0"/>
              <a:t> Класс пожарной опасности (в том числе возможность распространять горение) конструкций наружных стен с внешней стороны с применением </a:t>
            </a:r>
            <a:r>
              <a:rPr lang="ru-RU" sz="1400" dirty="0" smtClean="0"/>
              <a:t>СФТК </a:t>
            </a:r>
            <a:r>
              <a:rPr lang="ru-RU" sz="1400" dirty="0"/>
              <a:t>и </a:t>
            </a:r>
            <a:r>
              <a:rPr lang="ru-RU" sz="1400" dirty="0" smtClean="0"/>
              <a:t>СНФ </a:t>
            </a:r>
            <a:r>
              <a:rPr lang="ru-RU" sz="1400" dirty="0"/>
              <a:t>определяют </a:t>
            </a:r>
            <a:r>
              <a:rPr lang="ru-RU" sz="1400" dirty="0" smtClean="0"/>
              <a:t>по</a:t>
            </a:r>
            <a:r>
              <a:rPr lang="ru-RU" sz="1400" dirty="0"/>
              <a:t> ГОСТ 31251.</a:t>
            </a:r>
          </a:p>
          <a:p>
            <a:pPr algn="just"/>
            <a:r>
              <a:rPr lang="ru-RU" sz="1400" dirty="0"/>
              <a:t> </a:t>
            </a:r>
            <a:r>
              <a:rPr lang="ru-RU" sz="1400" dirty="0" smtClean="0"/>
              <a:t>		</a:t>
            </a:r>
            <a:r>
              <a:rPr lang="ru-RU" sz="1400" b="1" dirty="0" smtClean="0">
                <a:solidFill>
                  <a:srgbClr val="0033CC"/>
                </a:solidFill>
              </a:rPr>
              <a:t>(Уточнение ч.11 ст.87 ФЗ №123): </a:t>
            </a:r>
            <a:r>
              <a:rPr lang="ru-RU" sz="1400" dirty="0" smtClean="0"/>
              <a:t>В</a:t>
            </a:r>
            <a:r>
              <a:rPr lang="ru-RU" sz="1400" dirty="0"/>
              <a:t> зданиях и сооружениях I-III степеней огнестойкости, кроме малоэтажных </a:t>
            </a:r>
            <a:r>
              <a:rPr lang="ru-RU" sz="1400" dirty="0" smtClean="0"/>
              <a:t>(до трех этажей включительно) жилых </a:t>
            </a:r>
            <a:r>
              <a:rPr lang="ru-RU" sz="1400" dirty="0"/>
              <a:t>домов, не допускается выполнять отделку (в случае использования штучных материалов - облицовку) внешних поверхностей наружных стен из материалов групп горючести Г2-Г4, а для зданий классов функциональной пожарной опасности Ф1.1 и Ф4.1 </a:t>
            </a:r>
            <a:r>
              <a:rPr lang="ru-RU" sz="1400" dirty="0" smtClean="0"/>
              <a:t>стены наружные с внешней стороны с фасадными системами должны иметь класс пожарной опасности </a:t>
            </a:r>
            <a:r>
              <a:rPr lang="ru-RU" sz="1400" dirty="0"/>
              <a:t>К0 с применением негорючих материалов облицовки, отделки и теплоизоляции</a:t>
            </a:r>
            <a:r>
              <a:rPr lang="ru-RU" sz="1400" dirty="0" smtClean="0"/>
              <a:t>. </a:t>
            </a:r>
            <a:r>
              <a:rPr lang="ru-RU" sz="1400" i="1" dirty="0" smtClean="0">
                <a:solidFill>
                  <a:srgbClr val="FF0000"/>
                </a:solidFill>
              </a:rPr>
              <a:t>Материалы </a:t>
            </a:r>
            <a:r>
              <a:rPr lang="ru-RU" sz="1400" i="1" dirty="0" err="1" smtClean="0">
                <a:solidFill>
                  <a:srgbClr val="FF0000"/>
                </a:solidFill>
              </a:rPr>
              <a:t>ветровлагозащиты</a:t>
            </a:r>
            <a:r>
              <a:rPr lang="ru-RU" sz="1400" i="1" dirty="0" smtClean="0">
                <a:solidFill>
                  <a:srgbClr val="FF0000"/>
                </a:solidFill>
              </a:rPr>
              <a:t> (мембран) не должны относиться к группе горючих </a:t>
            </a:r>
            <a:r>
              <a:rPr lang="ru-RU" sz="1400" i="1" dirty="0" err="1" smtClean="0">
                <a:solidFill>
                  <a:srgbClr val="FF0000"/>
                </a:solidFill>
              </a:rPr>
              <a:t>легковозгораемых</a:t>
            </a:r>
            <a:r>
              <a:rPr lang="ru-RU" sz="1400" i="1" dirty="0" smtClean="0">
                <a:solidFill>
                  <a:srgbClr val="FF0000"/>
                </a:solidFill>
              </a:rPr>
              <a:t> материалов по ГОСТ Р 56027.</a:t>
            </a:r>
          </a:p>
          <a:p>
            <a:pPr algn="just"/>
            <a:r>
              <a:rPr lang="ru-RU" sz="1400" dirty="0"/>
              <a:t>	</a:t>
            </a:r>
            <a:r>
              <a:rPr lang="ru-RU" sz="1400" dirty="0" smtClean="0"/>
              <a:t>	</a:t>
            </a:r>
            <a:r>
              <a:rPr lang="ru-RU" sz="1400" i="1" dirty="0" smtClean="0">
                <a:solidFill>
                  <a:srgbClr val="FF0000"/>
                </a:solidFill>
              </a:rPr>
              <a:t>Для зданий всех классов функциональной пожарной опасности допускается применение горючих материалов защитно-декоративной отделки толщиной до 0,3мм, наносимых на негорючую внешнюю поверхность наружных стен (в </a:t>
            </a:r>
            <a:r>
              <a:rPr lang="ru-RU" sz="1400" i="1" dirty="0" err="1" smtClean="0">
                <a:solidFill>
                  <a:srgbClr val="FF0000"/>
                </a:solidFill>
              </a:rPr>
              <a:t>т.ч</a:t>
            </a:r>
            <a:r>
              <a:rPr lang="ru-RU" sz="1400" i="1" dirty="0" smtClean="0">
                <a:solidFill>
                  <a:srgbClr val="FF0000"/>
                </a:solidFill>
              </a:rPr>
              <a:t>. на облицовку и отделку фасадных систем).</a:t>
            </a:r>
            <a:endParaRPr lang="ru-RU" sz="1400" i="1" dirty="0">
              <a:solidFill>
                <a:srgbClr val="FF0000"/>
              </a:solidFill>
            </a:endParaRPr>
          </a:p>
          <a:p>
            <a:pPr algn="just">
              <a:buFont typeface="Arial" panose="020B0604020202020204" pitchFamily="34" charset="0"/>
              <a:buChar char="•"/>
              <a:defRPr/>
            </a:pPr>
            <a:endParaRPr lang="ru-RU" altLang="ru-RU" sz="1400" dirty="0" smtClean="0"/>
          </a:p>
        </p:txBody>
      </p:sp>
    </p:spTree>
    <p:extLst>
      <p:ext uri="{BB962C8B-B14F-4D97-AF65-F5344CB8AC3E}">
        <p14:creationId xmlns:p14="http://schemas.microsoft.com/office/powerpoint/2010/main" val="2445889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Номер слайда 5"/>
          <p:cNvSpPr txBox="1">
            <a:spLocks noGrp="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r" eaLnBrk="1" hangingPunct="1"/>
            <a:fld id="{ECC7939A-BE91-486C-B367-83FCF0E2B288}" type="slidenum">
              <a:rPr lang="ru-RU" altLang="ru-RU" sz="1200" b="1">
                <a:solidFill>
                  <a:srgbClr val="045C75"/>
                </a:solidFill>
                <a:latin typeface="Times New Roman" panose="02020603050405020304" pitchFamily="18" charset="0"/>
              </a:rPr>
              <a:pPr algn="r" eaLnBrk="1" hangingPunct="1"/>
              <a:t>2</a:t>
            </a:fld>
            <a:endParaRPr lang="ru-RU" altLang="ru-RU" sz="1200" b="1">
              <a:solidFill>
                <a:srgbClr val="045C75"/>
              </a:solidFill>
              <a:latin typeface="Times New Roman" panose="02020603050405020304" pitchFamily="18" charset="0"/>
            </a:endParaRPr>
          </a:p>
        </p:txBody>
      </p:sp>
      <p:pic>
        <p:nvPicPr>
          <p:cNvPr id="10243" name="Picture 1028" descr="D:\Мои документы\andreev\Рабочий стол\семинар\лог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900" y="44450"/>
            <a:ext cx="13684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Содержимое 4"/>
          <p:cNvSpPr txBox="1">
            <a:spLocks/>
          </p:cNvSpPr>
          <p:nvPr/>
        </p:nvSpPr>
        <p:spPr>
          <a:xfrm>
            <a:off x="1187450" y="260350"/>
            <a:ext cx="6985000" cy="792163"/>
          </a:xfrm>
          <a:prstGeom prst="rect">
            <a:avLst/>
          </a:prstGeom>
        </p:spPr>
        <p:txBody>
          <a:bodyPr>
            <a:normAutofit fontScale="70000" lnSpcReduction="20000"/>
          </a:bodyPr>
          <a:lstStyle/>
          <a:p>
            <a:pPr marL="274320" indent="-274320" algn="ctr" eaLnBrk="1" fontAlgn="auto" hangingPunct="1">
              <a:spcAft>
                <a:spcPts val="0"/>
              </a:spcAft>
              <a:buClr>
                <a:schemeClr val="accent3"/>
              </a:buClr>
              <a:defRPr/>
            </a:pPr>
            <a:r>
              <a:rPr lang="ru-RU" sz="3100" b="1" dirty="0" smtClean="0">
                <a:latin typeface="+mn-lt"/>
                <a:cs typeface="Times New Roman" pitchFamily="18" charset="0"/>
              </a:rPr>
              <a:t>Некоторые данные по статистике </a:t>
            </a:r>
            <a:r>
              <a:rPr lang="ru-RU" sz="3100" b="1" dirty="0">
                <a:latin typeface="+mn-lt"/>
                <a:cs typeface="Times New Roman" pitchFamily="18" charset="0"/>
              </a:rPr>
              <a:t>пожаров в России </a:t>
            </a:r>
          </a:p>
          <a:p>
            <a:pPr marL="274320" indent="-274320" algn="ctr" eaLnBrk="1" fontAlgn="auto" hangingPunct="1">
              <a:spcAft>
                <a:spcPts val="0"/>
              </a:spcAft>
              <a:buClr>
                <a:schemeClr val="accent3"/>
              </a:buClr>
              <a:defRPr/>
            </a:pPr>
            <a:r>
              <a:rPr lang="ru-RU" sz="3100" b="1" dirty="0" smtClean="0">
                <a:latin typeface="+mn-lt"/>
                <a:cs typeface="Times New Roman" pitchFamily="18" charset="0"/>
              </a:rPr>
              <a:t>(ВНИИПО - за 5 лет)</a:t>
            </a:r>
            <a:endParaRPr lang="ru-RU" sz="3100" b="1" dirty="0">
              <a:latin typeface="+mn-lt"/>
              <a:cs typeface="Times New Roman" pitchFamily="18" charset="0"/>
            </a:endParaRPr>
          </a:p>
          <a:p>
            <a:pPr marL="274320" indent="-274320" eaLnBrk="1" fontAlgn="auto" hangingPunct="1">
              <a:spcAft>
                <a:spcPts val="0"/>
              </a:spcAft>
              <a:buClr>
                <a:schemeClr val="accent3"/>
              </a:buClr>
              <a:buFont typeface="Wingdings 2"/>
              <a:buChar char=""/>
              <a:defRPr/>
            </a:pPr>
            <a:endParaRPr lang="ru-RU" sz="2600" dirty="0">
              <a:latin typeface="+mn-lt"/>
            </a:endParaRPr>
          </a:p>
        </p:txBody>
      </p:sp>
      <p:sp>
        <p:nvSpPr>
          <p:cNvPr id="10245" name="Содержимое 4"/>
          <p:cNvSpPr txBox="1">
            <a:spLocks/>
          </p:cNvSpPr>
          <p:nvPr/>
        </p:nvSpPr>
        <p:spPr bwMode="auto">
          <a:xfrm>
            <a:off x="0" y="2492375"/>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eaLnBrk="1" hangingPunct="1"/>
            <a:endParaRPr lang="ru-RU" altLang="ru-RU" sz="1600" b="1">
              <a:latin typeface="Times New Roman" panose="02020603050405020304" pitchFamily="18" charset="0"/>
            </a:endParaRPr>
          </a:p>
          <a:p>
            <a:endParaRPr lang="ru-RU" altLang="ru-RU" sz="2600">
              <a:latin typeface="Times New Roman" panose="02020603050405020304" pitchFamily="18" charset="0"/>
            </a:endParaRPr>
          </a:p>
        </p:txBody>
      </p:sp>
      <p:sp>
        <p:nvSpPr>
          <p:cNvPr id="10246" name="Содержимое 4"/>
          <p:cNvSpPr txBox="1">
            <a:spLocks/>
          </p:cNvSpPr>
          <p:nvPr/>
        </p:nvSpPr>
        <p:spPr bwMode="auto">
          <a:xfrm>
            <a:off x="0" y="981075"/>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87450" indent="-27305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just" eaLnBrk="1" hangingPunct="1">
              <a:lnSpc>
                <a:spcPct val="90000"/>
              </a:lnSpc>
            </a:pPr>
            <a:endParaRPr lang="ru-RU" altLang="ru-RU" sz="1400" b="1" dirty="0">
              <a:latin typeface="Arial" panose="020B0604020202020204" pitchFamily="34" charset="0"/>
              <a:cs typeface="Arial" panose="020B0604020202020204" pitchFamily="34" charset="0"/>
            </a:endParaRPr>
          </a:p>
          <a:p>
            <a:pPr algn="just" eaLnBrk="1" hangingPunct="1">
              <a:lnSpc>
                <a:spcPct val="90000"/>
              </a:lnSpc>
            </a:pPr>
            <a:r>
              <a:rPr lang="ru-RU" altLang="ru-RU" sz="1600" b="1" dirty="0" smtClean="0">
                <a:latin typeface="Arial" panose="020B0604020202020204" pitchFamily="34" charset="0"/>
                <a:cs typeface="Arial" panose="020B0604020202020204" pitchFamily="34" charset="0"/>
              </a:rPr>
              <a:t>Жилые здания</a:t>
            </a:r>
            <a:r>
              <a:rPr lang="ru-RU" altLang="ru-RU" sz="1600" dirty="0" smtClean="0">
                <a:latin typeface="Arial" panose="020B0604020202020204" pitchFamily="34" charset="0"/>
                <a:cs typeface="Arial" panose="020B0604020202020204" pitchFamily="34" charset="0"/>
              </a:rPr>
              <a:t>: </a:t>
            </a:r>
            <a:r>
              <a:rPr lang="ru-RU" altLang="ru-RU" sz="1600" b="1" dirty="0">
                <a:solidFill>
                  <a:srgbClr val="FF0000"/>
                </a:solidFill>
                <a:latin typeface="Arial" panose="020B0604020202020204" pitchFamily="34" charset="0"/>
                <a:cs typeface="Arial" panose="020B0604020202020204" pitchFamily="34" charset="0"/>
              </a:rPr>
              <a:t>более 25 </a:t>
            </a:r>
            <a:r>
              <a:rPr lang="ru-RU" altLang="ru-RU" sz="1600" b="1" dirty="0" err="1">
                <a:solidFill>
                  <a:srgbClr val="FF0000"/>
                </a:solidFill>
                <a:latin typeface="Arial" panose="020B0604020202020204" pitchFamily="34" charset="0"/>
                <a:cs typeface="Arial" panose="020B0604020202020204" pitchFamily="34" charset="0"/>
              </a:rPr>
              <a:t>эт</a:t>
            </a:r>
            <a:r>
              <a:rPr lang="ru-RU" altLang="ru-RU" sz="1600" b="1" dirty="0">
                <a:solidFill>
                  <a:srgbClr val="FF0000"/>
                </a:solidFill>
                <a:latin typeface="Arial" panose="020B0604020202020204" pitchFamily="34" charset="0"/>
                <a:cs typeface="Arial" panose="020B0604020202020204" pitchFamily="34" charset="0"/>
              </a:rPr>
              <a:t>. – </a:t>
            </a:r>
            <a:r>
              <a:rPr lang="ru-RU" altLang="ru-RU" sz="1600" b="1" dirty="0" smtClean="0">
                <a:solidFill>
                  <a:srgbClr val="FF0000"/>
                </a:solidFill>
                <a:latin typeface="Arial" panose="020B0604020202020204" pitchFamily="34" charset="0"/>
                <a:cs typeface="Arial" panose="020B0604020202020204" pitchFamily="34" charset="0"/>
              </a:rPr>
              <a:t>3-6-7-13-15-9 </a:t>
            </a:r>
            <a:r>
              <a:rPr lang="ru-RU" altLang="ru-RU" sz="1600" b="1" dirty="0" err="1">
                <a:solidFill>
                  <a:srgbClr val="FF0000"/>
                </a:solidFill>
                <a:latin typeface="Arial" panose="020B0604020202020204" pitchFamily="34" charset="0"/>
                <a:cs typeface="Arial" panose="020B0604020202020204" pitchFamily="34" charset="0"/>
              </a:rPr>
              <a:t>пож</a:t>
            </a:r>
            <a:r>
              <a:rPr lang="ru-RU" altLang="ru-RU" sz="1600" b="1" dirty="0">
                <a:solidFill>
                  <a:srgbClr val="FF0000"/>
                </a:solidFill>
                <a:latin typeface="Arial" panose="020B0604020202020204" pitchFamily="34" charset="0"/>
                <a:cs typeface="Arial" panose="020B0604020202020204" pitchFamily="34" charset="0"/>
              </a:rPr>
              <a:t>., погибших</a:t>
            </a:r>
            <a:r>
              <a:rPr lang="en-US" altLang="ru-RU" sz="1600" b="1" dirty="0">
                <a:solidFill>
                  <a:srgbClr val="FF0000"/>
                </a:solidFill>
                <a:latin typeface="Arial" panose="020B0604020202020204" pitchFamily="34" charset="0"/>
                <a:cs typeface="Arial" panose="020B0604020202020204" pitchFamily="34" charset="0"/>
              </a:rPr>
              <a:t> –</a:t>
            </a:r>
            <a:r>
              <a:rPr lang="ru-RU" altLang="ru-RU" sz="1600" b="1" dirty="0" smtClean="0">
                <a:solidFill>
                  <a:srgbClr val="FF0000"/>
                </a:solidFill>
                <a:latin typeface="Arial" panose="020B0604020202020204" pitchFamily="34" charset="0"/>
                <a:cs typeface="Arial" panose="020B0604020202020204" pitchFamily="34" charset="0"/>
              </a:rPr>
              <a:t>0-0-1-0-0-0 </a:t>
            </a:r>
            <a:r>
              <a:rPr lang="ru-RU" altLang="ru-RU" sz="1600" b="1" dirty="0">
                <a:solidFill>
                  <a:srgbClr val="FF0000"/>
                </a:solidFill>
                <a:latin typeface="Arial" panose="020B0604020202020204" pitchFamily="34" charset="0"/>
                <a:cs typeface="Arial" panose="020B0604020202020204" pitchFamily="34" charset="0"/>
              </a:rPr>
              <a:t>чел</a:t>
            </a:r>
            <a:r>
              <a:rPr lang="ru-RU" altLang="ru-RU" sz="1600" b="1" dirty="0" smtClean="0">
                <a:solidFill>
                  <a:srgbClr val="FF0000"/>
                </a:solidFill>
                <a:latin typeface="Arial" panose="020B0604020202020204" pitchFamily="34" charset="0"/>
                <a:cs typeface="Arial" panose="020B0604020202020204" pitchFamily="34" charset="0"/>
              </a:rPr>
              <a:t>.); </a:t>
            </a:r>
            <a:r>
              <a:rPr lang="ru-RU" altLang="ru-RU" sz="1600" b="1" dirty="0" smtClean="0">
                <a:latin typeface="Arial" panose="020B0604020202020204" pitchFamily="34" charset="0"/>
                <a:cs typeface="Arial" panose="020B0604020202020204" pitchFamily="34" charset="0"/>
              </a:rPr>
              <a:t>17-25 </a:t>
            </a:r>
            <a:r>
              <a:rPr lang="ru-RU" altLang="ru-RU" sz="1600" b="1" dirty="0" err="1" smtClean="0">
                <a:latin typeface="Arial" panose="020B0604020202020204" pitchFamily="34" charset="0"/>
                <a:cs typeface="Arial" panose="020B0604020202020204" pitchFamily="34" charset="0"/>
              </a:rPr>
              <a:t>эт</a:t>
            </a:r>
            <a:r>
              <a:rPr lang="ru-RU" altLang="ru-RU" sz="1600" b="1" dirty="0" smtClean="0">
                <a:latin typeface="Arial" panose="020B0604020202020204" pitchFamily="34" charset="0"/>
                <a:cs typeface="Arial" panose="020B0604020202020204" pitchFamily="34" charset="0"/>
              </a:rPr>
              <a:t>. </a:t>
            </a:r>
            <a:r>
              <a:rPr lang="ru-RU" altLang="ru-RU" sz="1600" dirty="0" smtClean="0">
                <a:latin typeface="Arial" panose="020B0604020202020204" pitchFamily="34" charset="0"/>
                <a:cs typeface="Arial" panose="020B0604020202020204" pitchFamily="34" charset="0"/>
              </a:rPr>
              <a:t>– 621-566-498-637-586 </a:t>
            </a:r>
            <a:r>
              <a:rPr lang="ru-RU" altLang="ru-RU" sz="1600" dirty="0" err="1">
                <a:latin typeface="Arial" panose="020B0604020202020204" pitchFamily="34" charset="0"/>
                <a:cs typeface="Arial" panose="020B0604020202020204" pitchFamily="34" charset="0"/>
              </a:rPr>
              <a:t>пож</a:t>
            </a:r>
            <a:r>
              <a:rPr lang="ru-RU" altLang="ru-RU" sz="1600" dirty="0">
                <a:latin typeface="Arial" panose="020B0604020202020204" pitchFamily="34" charset="0"/>
                <a:cs typeface="Arial" panose="020B0604020202020204" pitchFamily="34" charset="0"/>
              </a:rPr>
              <a:t>., погибших – </a:t>
            </a:r>
            <a:r>
              <a:rPr lang="ru-RU" altLang="ru-RU" sz="1600" dirty="0" smtClean="0">
                <a:latin typeface="Arial" panose="020B0604020202020204" pitchFamily="34" charset="0"/>
                <a:cs typeface="Arial" panose="020B0604020202020204" pitchFamily="34" charset="0"/>
              </a:rPr>
              <a:t>16-20-10-13-24 чел.; </a:t>
            </a:r>
            <a:r>
              <a:rPr lang="ru-RU" altLang="ru-RU" sz="1600" b="1" dirty="0" smtClean="0">
                <a:latin typeface="Arial" panose="020B0604020202020204" pitchFamily="34" charset="0"/>
                <a:cs typeface="Arial" panose="020B0604020202020204" pitchFamily="34" charset="0"/>
              </a:rPr>
              <a:t>10-16 </a:t>
            </a:r>
            <a:r>
              <a:rPr lang="ru-RU" altLang="ru-RU" sz="1600" b="1" dirty="0" err="1">
                <a:latin typeface="Arial" panose="020B0604020202020204" pitchFamily="34" charset="0"/>
                <a:cs typeface="Arial" panose="020B0604020202020204" pitchFamily="34" charset="0"/>
              </a:rPr>
              <a:t>эт</a:t>
            </a:r>
            <a:r>
              <a:rPr lang="ru-RU" altLang="ru-RU" sz="1600" b="1" dirty="0">
                <a:latin typeface="Arial" panose="020B0604020202020204" pitchFamily="34" charset="0"/>
                <a:cs typeface="Arial" panose="020B0604020202020204" pitchFamily="34" charset="0"/>
              </a:rPr>
              <a:t>. </a:t>
            </a:r>
            <a:r>
              <a:rPr lang="ru-RU" altLang="ru-RU" sz="1600" dirty="0">
                <a:latin typeface="Arial" panose="020B0604020202020204" pitchFamily="34" charset="0"/>
                <a:cs typeface="Arial" panose="020B0604020202020204" pitchFamily="34" charset="0"/>
              </a:rPr>
              <a:t>– </a:t>
            </a:r>
            <a:r>
              <a:rPr lang="ru-RU" altLang="ru-RU" sz="1600" dirty="0" smtClean="0">
                <a:latin typeface="Arial" panose="020B0604020202020204" pitchFamily="34" charset="0"/>
                <a:cs typeface="Arial" panose="020B0604020202020204" pitchFamily="34" charset="0"/>
              </a:rPr>
              <a:t>2864-2831-2533-2461-2421 </a:t>
            </a:r>
            <a:r>
              <a:rPr lang="ru-RU" altLang="ru-RU" sz="1600" dirty="0" err="1">
                <a:latin typeface="Arial" panose="020B0604020202020204" pitchFamily="34" charset="0"/>
                <a:cs typeface="Arial" panose="020B0604020202020204" pitchFamily="34" charset="0"/>
              </a:rPr>
              <a:t>пож</a:t>
            </a:r>
            <a:r>
              <a:rPr lang="ru-RU" altLang="ru-RU" sz="1600" dirty="0">
                <a:latin typeface="Arial" panose="020B0604020202020204" pitchFamily="34" charset="0"/>
                <a:cs typeface="Arial" panose="020B0604020202020204" pitchFamily="34" charset="0"/>
              </a:rPr>
              <a:t>., погибших – </a:t>
            </a:r>
            <a:r>
              <a:rPr lang="ru-RU" altLang="ru-RU" sz="1600" dirty="0" smtClean="0">
                <a:latin typeface="Arial" panose="020B0604020202020204" pitchFamily="34" charset="0"/>
                <a:cs typeface="Arial" panose="020B0604020202020204" pitchFamily="34" charset="0"/>
              </a:rPr>
              <a:t>137-102-123-103-87 </a:t>
            </a:r>
            <a:r>
              <a:rPr lang="ru-RU" altLang="ru-RU" sz="1600" dirty="0">
                <a:latin typeface="Arial" panose="020B0604020202020204" pitchFamily="34" charset="0"/>
                <a:cs typeface="Arial" panose="020B0604020202020204" pitchFamily="34" charset="0"/>
              </a:rPr>
              <a:t>чел. </a:t>
            </a:r>
          </a:p>
          <a:p>
            <a:pPr algn="just" eaLnBrk="1" hangingPunct="1">
              <a:lnSpc>
                <a:spcPct val="90000"/>
              </a:lnSpc>
            </a:pPr>
            <a:r>
              <a:rPr lang="ru-RU" altLang="ru-RU" sz="1600" b="1" dirty="0">
                <a:solidFill>
                  <a:srgbClr val="3333CC"/>
                </a:solidFill>
                <a:latin typeface="Arial" panose="020B0604020202020204" pitchFamily="34" charset="0"/>
                <a:cs typeface="Arial" panose="020B0604020202020204" pitchFamily="34" charset="0"/>
              </a:rPr>
              <a:t>	</a:t>
            </a:r>
            <a:r>
              <a:rPr lang="ru-RU" altLang="ru-RU" sz="1600" b="1" dirty="0" smtClean="0">
                <a:latin typeface="Arial" panose="020B0604020202020204" pitchFamily="34" charset="0"/>
                <a:cs typeface="Arial" panose="020B0604020202020204" pitchFamily="34" charset="0"/>
              </a:rPr>
              <a:t>6-9 </a:t>
            </a:r>
            <a:r>
              <a:rPr lang="ru-RU" altLang="ru-RU" sz="1600" b="1" dirty="0" err="1">
                <a:latin typeface="Arial" panose="020B0604020202020204" pitchFamily="34" charset="0"/>
                <a:cs typeface="Arial" panose="020B0604020202020204" pitchFamily="34" charset="0"/>
              </a:rPr>
              <a:t>эт</a:t>
            </a:r>
            <a:r>
              <a:rPr lang="ru-RU" altLang="ru-RU" sz="1600" b="1" dirty="0">
                <a:latin typeface="Arial" panose="020B0604020202020204" pitchFamily="34" charset="0"/>
                <a:cs typeface="Arial" panose="020B0604020202020204" pitchFamily="34" charset="0"/>
              </a:rPr>
              <a:t>. – </a:t>
            </a:r>
            <a:r>
              <a:rPr lang="ru-RU" altLang="ru-RU" sz="1600" b="1" dirty="0" smtClean="0">
                <a:latin typeface="Arial" panose="020B0604020202020204" pitchFamily="34" charset="0"/>
                <a:cs typeface="Arial" panose="020B0604020202020204" pitchFamily="34" charset="0"/>
              </a:rPr>
              <a:t>5-6 </a:t>
            </a:r>
            <a:r>
              <a:rPr lang="ru-RU" altLang="ru-RU" sz="1600" b="1" dirty="0">
                <a:latin typeface="Arial" panose="020B0604020202020204" pitchFamily="34" charset="0"/>
                <a:cs typeface="Arial" panose="020B0604020202020204" pitchFamily="34" charset="0"/>
              </a:rPr>
              <a:t>тыс., </a:t>
            </a:r>
            <a:r>
              <a:rPr lang="ru-RU" altLang="ru-RU" sz="1600" b="1" dirty="0" smtClean="0">
                <a:latin typeface="Arial" panose="020B0604020202020204" pitchFamily="34" charset="0"/>
                <a:cs typeface="Arial" panose="020B0604020202020204" pitchFamily="34" charset="0"/>
              </a:rPr>
              <a:t>300-350 </a:t>
            </a:r>
            <a:r>
              <a:rPr lang="ru-RU" altLang="ru-RU" sz="1600" b="1" dirty="0">
                <a:latin typeface="Arial" panose="020B0604020202020204" pitchFamily="34" charset="0"/>
                <a:cs typeface="Arial" panose="020B0604020202020204" pitchFamily="34" charset="0"/>
              </a:rPr>
              <a:t>погибших. </a:t>
            </a:r>
            <a:endParaRPr lang="ru-RU" altLang="ru-RU" sz="1600" b="1" dirty="0" smtClean="0">
              <a:latin typeface="Arial" panose="020B0604020202020204" pitchFamily="34" charset="0"/>
              <a:cs typeface="Arial" panose="020B0604020202020204" pitchFamily="34" charset="0"/>
            </a:endParaRPr>
          </a:p>
          <a:p>
            <a:pPr algn="just" eaLnBrk="1" hangingPunct="1">
              <a:lnSpc>
                <a:spcPct val="90000"/>
              </a:lnSpc>
            </a:pPr>
            <a:endParaRPr lang="ru-RU" altLang="ru-RU" sz="1600" b="1" dirty="0">
              <a:latin typeface="Arial" panose="020B0604020202020204" pitchFamily="34" charset="0"/>
              <a:cs typeface="Arial" panose="020B0604020202020204" pitchFamily="34" charset="0"/>
            </a:endParaRPr>
          </a:p>
          <a:p>
            <a:pPr algn="just" eaLnBrk="1" hangingPunct="1">
              <a:lnSpc>
                <a:spcPct val="90000"/>
              </a:lnSpc>
            </a:pPr>
            <a:r>
              <a:rPr lang="ru-RU" altLang="ru-RU" sz="1600" b="1" dirty="0" smtClean="0">
                <a:solidFill>
                  <a:srgbClr val="3333CC"/>
                </a:solidFill>
                <a:latin typeface="Arial" panose="020B0604020202020204" pitchFamily="34" charset="0"/>
                <a:cs typeface="Arial" panose="020B0604020202020204" pitchFamily="34" charset="0"/>
              </a:rPr>
              <a:t>Все здания (5 лет): </a:t>
            </a:r>
            <a:r>
              <a:rPr lang="ru-RU" altLang="ru-RU" sz="1600" b="1" dirty="0">
                <a:solidFill>
                  <a:srgbClr val="FF0000"/>
                </a:solidFill>
                <a:latin typeface="Arial" panose="020B0604020202020204" pitchFamily="34" charset="0"/>
                <a:cs typeface="Arial" panose="020B0604020202020204" pitchFamily="34" charset="0"/>
              </a:rPr>
              <a:t>более 25 </a:t>
            </a:r>
            <a:r>
              <a:rPr lang="ru-RU" altLang="ru-RU" sz="1600" b="1" dirty="0" err="1">
                <a:solidFill>
                  <a:srgbClr val="FF0000"/>
                </a:solidFill>
                <a:latin typeface="Arial" panose="020B0604020202020204" pitchFamily="34" charset="0"/>
                <a:cs typeface="Arial" panose="020B0604020202020204" pitchFamily="34" charset="0"/>
              </a:rPr>
              <a:t>эт</a:t>
            </a:r>
            <a:r>
              <a:rPr lang="ru-RU" altLang="ru-RU" sz="1600" b="1" dirty="0">
                <a:solidFill>
                  <a:srgbClr val="FF0000"/>
                </a:solidFill>
                <a:latin typeface="Arial" panose="020B0604020202020204" pitchFamily="34" charset="0"/>
                <a:cs typeface="Arial" panose="020B0604020202020204" pitchFamily="34" charset="0"/>
              </a:rPr>
              <a:t>. – </a:t>
            </a:r>
            <a:r>
              <a:rPr lang="ru-RU" altLang="ru-RU" sz="1600" b="1" dirty="0" smtClean="0">
                <a:solidFill>
                  <a:srgbClr val="FF0000"/>
                </a:solidFill>
                <a:latin typeface="Arial" panose="020B0604020202020204" pitchFamily="34" charset="0"/>
                <a:cs typeface="Arial" panose="020B0604020202020204" pitchFamily="34" charset="0"/>
              </a:rPr>
              <a:t>13-15-29-25-16 </a:t>
            </a:r>
            <a:r>
              <a:rPr lang="ru-RU" altLang="ru-RU" sz="1600" b="1" dirty="0" err="1">
                <a:solidFill>
                  <a:srgbClr val="FF0000"/>
                </a:solidFill>
                <a:latin typeface="Arial" panose="020B0604020202020204" pitchFamily="34" charset="0"/>
                <a:cs typeface="Arial" panose="020B0604020202020204" pitchFamily="34" charset="0"/>
              </a:rPr>
              <a:t>пож</a:t>
            </a:r>
            <a:r>
              <a:rPr lang="ru-RU" altLang="ru-RU" sz="1600" b="1" dirty="0">
                <a:solidFill>
                  <a:srgbClr val="FF0000"/>
                </a:solidFill>
                <a:latin typeface="Arial" panose="020B0604020202020204" pitchFamily="34" charset="0"/>
                <a:cs typeface="Arial" panose="020B0604020202020204" pitchFamily="34" charset="0"/>
              </a:rPr>
              <a:t>., погибших</a:t>
            </a:r>
            <a:r>
              <a:rPr lang="en-US" altLang="ru-RU" sz="1600" b="1" dirty="0">
                <a:solidFill>
                  <a:srgbClr val="FF0000"/>
                </a:solidFill>
                <a:latin typeface="Arial" panose="020B0604020202020204" pitchFamily="34" charset="0"/>
                <a:cs typeface="Arial" panose="020B0604020202020204" pitchFamily="34" charset="0"/>
              </a:rPr>
              <a:t> –</a:t>
            </a:r>
            <a:r>
              <a:rPr lang="ru-RU" altLang="ru-RU" sz="1600" b="1" dirty="0" smtClean="0">
                <a:solidFill>
                  <a:srgbClr val="FF0000"/>
                </a:solidFill>
                <a:latin typeface="Arial" panose="020B0604020202020204" pitchFamily="34" charset="0"/>
                <a:cs typeface="Arial" panose="020B0604020202020204" pitchFamily="34" charset="0"/>
              </a:rPr>
              <a:t>0-1-1-0-0 </a:t>
            </a:r>
            <a:r>
              <a:rPr lang="ru-RU" altLang="ru-RU" sz="1600" b="1" dirty="0">
                <a:solidFill>
                  <a:srgbClr val="FF0000"/>
                </a:solidFill>
                <a:latin typeface="Arial" panose="020B0604020202020204" pitchFamily="34" charset="0"/>
                <a:cs typeface="Arial" panose="020B0604020202020204" pitchFamily="34" charset="0"/>
              </a:rPr>
              <a:t>чел.); </a:t>
            </a:r>
            <a:r>
              <a:rPr lang="ru-RU" altLang="ru-RU" sz="1600" b="1" dirty="0">
                <a:latin typeface="Arial" panose="020B0604020202020204" pitchFamily="34" charset="0"/>
                <a:cs typeface="Arial" panose="020B0604020202020204" pitchFamily="34" charset="0"/>
              </a:rPr>
              <a:t>17-25 </a:t>
            </a:r>
            <a:r>
              <a:rPr lang="ru-RU" altLang="ru-RU" sz="1600" b="1" dirty="0" err="1">
                <a:latin typeface="Arial" panose="020B0604020202020204" pitchFamily="34" charset="0"/>
                <a:cs typeface="Arial" panose="020B0604020202020204" pitchFamily="34" charset="0"/>
              </a:rPr>
              <a:t>эт</a:t>
            </a:r>
            <a:r>
              <a:rPr lang="ru-RU" altLang="ru-RU" sz="1600" b="1" dirty="0">
                <a:latin typeface="Arial" panose="020B0604020202020204" pitchFamily="34" charset="0"/>
                <a:cs typeface="Arial" panose="020B0604020202020204" pitchFamily="34" charset="0"/>
              </a:rPr>
              <a:t>. </a:t>
            </a:r>
            <a:r>
              <a:rPr lang="ru-RU" altLang="ru-RU" sz="1600" dirty="0">
                <a:latin typeface="Arial" panose="020B0604020202020204" pitchFamily="34" charset="0"/>
                <a:cs typeface="Arial" panose="020B0604020202020204" pitchFamily="34" charset="0"/>
              </a:rPr>
              <a:t>– </a:t>
            </a:r>
            <a:r>
              <a:rPr lang="ru-RU" altLang="ru-RU" sz="1600" dirty="0" smtClean="0">
                <a:latin typeface="Arial" panose="020B0604020202020204" pitchFamily="34" charset="0"/>
                <a:cs typeface="Arial" panose="020B0604020202020204" pitchFamily="34" charset="0"/>
              </a:rPr>
              <a:t>658-616-563-689-628 </a:t>
            </a:r>
            <a:r>
              <a:rPr lang="ru-RU" altLang="ru-RU" sz="1600" dirty="0" err="1" smtClean="0">
                <a:latin typeface="Arial" panose="020B0604020202020204" pitchFamily="34" charset="0"/>
                <a:cs typeface="Arial" panose="020B0604020202020204" pitchFamily="34" charset="0"/>
              </a:rPr>
              <a:t>пож</a:t>
            </a:r>
            <a:r>
              <a:rPr lang="ru-RU" altLang="ru-RU" sz="1600" dirty="0">
                <a:latin typeface="Arial" panose="020B0604020202020204" pitchFamily="34" charset="0"/>
                <a:cs typeface="Arial" panose="020B0604020202020204" pitchFamily="34" charset="0"/>
              </a:rPr>
              <a:t>., погибших – </a:t>
            </a:r>
            <a:r>
              <a:rPr lang="ru-RU" altLang="ru-RU" sz="1600" dirty="0" smtClean="0">
                <a:latin typeface="Arial" panose="020B0604020202020204" pitchFamily="34" charset="0"/>
                <a:cs typeface="Arial" panose="020B0604020202020204" pitchFamily="34" charset="0"/>
              </a:rPr>
              <a:t>16-24-11-14-25 </a:t>
            </a:r>
            <a:r>
              <a:rPr lang="ru-RU" altLang="ru-RU" sz="1600" dirty="0">
                <a:latin typeface="Arial" panose="020B0604020202020204" pitchFamily="34" charset="0"/>
                <a:cs typeface="Arial" panose="020B0604020202020204" pitchFamily="34" charset="0"/>
              </a:rPr>
              <a:t>чел.; </a:t>
            </a:r>
            <a:r>
              <a:rPr lang="ru-RU" altLang="ru-RU" sz="1600" b="1" dirty="0">
                <a:latin typeface="Arial" panose="020B0604020202020204" pitchFamily="34" charset="0"/>
                <a:cs typeface="Arial" panose="020B0604020202020204" pitchFamily="34" charset="0"/>
              </a:rPr>
              <a:t>10-16 </a:t>
            </a:r>
            <a:r>
              <a:rPr lang="ru-RU" altLang="ru-RU" sz="1600" b="1" dirty="0" err="1">
                <a:latin typeface="Arial" panose="020B0604020202020204" pitchFamily="34" charset="0"/>
                <a:cs typeface="Arial" panose="020B0604020202020204" pitchFamily="34" charset="0"/>
              </a:rPr>
              <a:t>эт</a:t>
            </a:r>
            <a:r>
              <a:rPr lang="ru-RU" altLang="ru-RU" sz="1600" b="1" dirty="0">
                <a:latin typeface="Arial" panose="020B0604020202020204" pitchFamily="34" charset="0"/>
                <a:cs typeface="Arial" panose="020B0604020202020204" pitchFamily="34" charset="0"/>
              </a:rPr>
              <a:t>. </a:t>
            </a:r>
            <a:r>
              <a:rPr lang="ru-RU" altLang="ru-RU" sz="1600" dirty="0">
                <a:latin typeface="Arial" panose="020B0604020202020204" pitchFamily="34" charset="0"/>
                <a:cs typeface="Arial" panose="020B0604020202020204" pitchFamily="34" charset="0"/>
              </a:rPr>
              <a:t>– </a:t>
            </a:r>
            <a:r>
              <a:rPr lang="ru-RU" altLang="ru-RU" sz="1600" dirty="0" smtClean="0">
                <a:latin typeface="Arial" panose="020B0604020202020204" pitchFamily="34" charset="0"/>
                <a:cs typeface="Arial" panose="020B0604020202020204" pitchFamily="34" charset="0"/>
              </a:rPr>
              <a:t>3003-2955-2672-2582-2542 </a:t>
            </a:r>
            <a:r>
              <a:rPr lang="ru-RU" altLang="ru-RU" sz="1600" dirty="0" err="1" smtClean="0">
                <a:latin typeface="Arial" panose="020B0604020202020204" pitchFamily="34" charset="0"/>
                <a:cs typeface="Arial" panose="020B0604020202020204" pitchFamily="34" charset="0"/>
              </a:rPr>
              <a:t>пож</a:t>
            </a:r>
            <a:r>
              <a:rPr lang="ru-RU" altLang="ru-RU" sz="1600" dirty="0">
                <a:latin typeface="Arial" panose="020B0604020202020204" pitchFamily="34" charset="0"/>
                <a:cs typeface="Arial" panose="020B0604020202020204" pitchFamily="34" charset="0"/>
              </a:rPr>
              <a:t>., погибших – </a:t>
            </a:r>
            <a:r>
              <a:rPr lang="ru-RU" altLang="ru-RU" sz="1600" dirty="0" smtClean="0">
                <a:latin typeface="Arial" panose="020B0604020202020204" pitchFamily="34" charset="0"/>
                <a:cs typeface="Arial" panose="020B0604020202020204" pitchFamily="34" charset="0"/>
              </a:rPr>
              <a:t>138-103-123-108-89 </a:t>
            </a:r>
            <a:r>
              <a:rPr lang="ru-RU" altLang="ru-RU" sz="1600" dirty="0">
                <a:latin typeface="Arial" panose="020B0604020202020204" pitchFamily="34" charset="0"/>
                <a:cs typeface="Arial" panose="020B0604020202020204" pitchFamily="34" charset="0"/>
              </a:rPr>
              <a:t>чел. </a:t>
            </a:r>
          </a:p>
          <a:p>
            <a:pPr algn="just" eaLnBrk="1" hangingPunct="1">
              <a:lnSpc>
                <a:spcPct val="90000"/>
              </a:lnSpc>
            </a:pPr>
            <a:r>
              <a:rPr lang="ru-RU" altLang="ru-RU" sz="1600" b="1" dirty="0">
                <a:solidFill>
                  <a:srgbClr val="3333CC"/>
                </a:solidFill>
                <a:latin typeface="Arial" panose="020B0604020202020204" pitchFamily="34" charset="0"/>
                <a:cs typeface="Arial" panose="020B0604020202020204" pitchFamily="34" charset="0"/>
              </a:rPr>
              <a:t>	6-9 </a:t>
            </a:r>
            <a:r>
              <a:rPr lang="ru-RU" altLang="ru-RU" sz="1600" b="1" dirty="0" err="1">
                <a:solidFill>
                  <a:srgbClr val="3333CC"/>
                </a:solidFill>
                <a:latin typeface="Arial" panose="020B0604020202020204" pitchFamily="34" charset="0"/>
                <a:cs typeface="Arial" panose="020B0604020202020204" pitchFamily="34" charset="0"/>
              </a:rPr>
              <a:t>эт</a:t>
            </a:r>
            <a:r>
              <a:rPr lang="ru-RU" altLang="ru-RU" sz="1600" b="1" dirty="0">
                <a:solidFill>
                  <a:srgbClr val="3333CC"/>
                </a:solidFill>
                <a:latin typeface="Arial" panose="020B0604020202020204" pitchFamily="34" charset="0"/>
                <a:cs typeface="Arial" panose="020B0604020202020204" pitchFamily="34" charset="0"/>
              </a:rPr>
              <a:t>. – 5-6 тыс., 300-350 погибших. </a:t>
            </a:r>
          </a:p>
          <a:p>
            <a:pPr algn="just" eaLnBrk="1" hangingPunct="1"/>
            <a:endParaRPr lang="ru-RU" altLang="ru-RU" sz="1600" b="1" dirty="0">
              <a:solidFill>
                <a:srgbClr val="3333CC"/>
              </a:solidFill>
              <a:latin typeface="Arial" panose="020B0604020202020204" pitchFamily="34" charset="0"/>
              <a:cs typeface="Arial" panose="020B0604020202020204" pitchFamily="34" charset="0"/>
            </a:endParaRPr>
          </a:p>
          <a:p>
            <a:pPr algn="just" eaLnBrk="1" hangingPunct="1">
              <a:lnSpc>
                <a:spcPct val="90000"/>
              </a:lnSpc>
            </a:pPr>
            <a:r>
              <a:rPr lang="ru-RU" altLang="ru-RU" sz="1600" b="1" dirty="0">
                <a:solidFill>
                  <a:srgbClr val="FF0000"/>
                </a:solidFill>
                <a:latin typeface="Arial" panose="020B0604020202020204" pitchFamily="34" charset="0"/>
                <a:cs typeface="Arial" panose="020B0604020202020204" pitchFamily="34" charset="0"/>
              </a:rPr>
              <a:t>Гибель людей при </a:t>
            </a:r>
            <a:r>
              <a:rPr lang="ru-RU" altLang="ru-RU" sz="1600" b="1" dirty="0" err="1">
                <a:solidFill>
                  <a:srgbClr val="FF0000"/>
                </a:solidFill>
                <a:latin typeface="Arial" panose="020B0604020202020204" pitchFamily="34" charset="0"/>
                <a:cs typeface="Arial" panose="020B0604020202020204" pitchFamily="34" charset="0"/>
              </a:rPr>
              <a:t>пож</a:t>
            </a:r>
            <a:r>
              <a:rPr lang="ru-RU" altLang="ru-RU" sz="1600" b="1" dirty="0">
                <a:solidFill>
                  <a:srgbClr val="FF0000"/>
                </a:solidFill>
                <a:latin typeface="Arial" panose="020B0604020202020204" pitchFamily="34" charset="0"/>
                <a:cs typeface="Arial" panose="020B0604020202020204" pitchFamily="34" charset="0"/>
              </a:rPr>
              <a:t>. – в </a:t>
            </a:r>
            <a:r>
              <a:rPr lang="ru-RU" altLang="ru-RU" sz="1600" b="1" dirty="0" smtClean="0">
                <a:solidFill>
                  <a:srgbClr val="FF0000"/>
                </a:solidFill>
                <a:latin typeface="Arial" panose="020B0604020202020204" pitchFamily="34" charset="0"/>
                <a:cs typeface="Arial" panose="020B0604020202020204" pitchFamily="34" charset="0"/>
              </a:rPr>
              <a:t>НСП – понятие в п.2) ч.2 ст.45 ФЗ №123, но нет методики!</a:t>
            </a:r>
            <a:endParaRPr lang="ru-RU" altLang="ru-RU" sz="1600" b="1" dirty="0">
              <a:solidFill>
                <a:srgbClr val="FF0000"/>
              </a:solidFill>
              <a:latin typeface="Arial" panose="020B0604020202020204" pitchFamily="34" charset="0"/>
              <a:cs typeface="Arial" panose="020B0604020202020204" pitchFamily="34" charset="0"/>
            </a:endParaRPr>
          </a:p>
          <a:p>
            <a:pPr algn="just" eaLnBrk="1" hangingPunct="1">
              <a:lnSpc>
                <a:spcPct val="90000"/>
              </a:lnSpc>
            </a:pPr>
            <a:endParaRPr lang="ru-RU" altLang="ru-RU" sz="1600" b="1" dirty="0">
              <a:latin typeface="Arial" panose="020B0604020202020204" pitchFamily="34" charset="0"/>
              <a:cs typeface="Arial" panose="020B0604020202020204" pitchFamily="34" charset="0"/>
            </a:endParaRPr>
          </a:p>
          <a:p>
            <a:pPr algn="just" eaLnBrk="1" hangingPunct="1">
              <a:lnSpc>
                <a:spcPct val="90000"/>
              </a:lnSpc>
            </a:pPr>
            <a:r>
              <a:rPr lang="ru-RU" altLang="ru-RU" sz="1600" b="1" dirty="0">
                <a:latin typeface="Arial" panose="020B0604020202020204" pitchFamily="34" charset="0"/>
                <a:cs typeface="Arial" panose="020B0604020202020204" pitchFamily="34" charset="0"/>
              </a:rPr>
              <a:t>Здания – </a:t>
            </a:r>
            <a:r>
              <a:rPr lang="ru-RU" altLang="ru-RU" sz="1600" b="1" dirty="0" smtClean="0">
                <a:latin typeface="Arial" panose="020B0604020202020204" pitchFamily="34" charset="0"/>
                <a:cs typeface="Arial" panose="020B0604020202020204" pitchFamily="34" charset="0"/>
              </a:rPr>
              <a:t>2011-2016г.г</a:t>
            </a:r>
            <a:r>
              <a:rPr lang="ru-RU" altLang="ru-RU" sz="1600" b="1" dirty="0">
                <a:latin typeface="Arial" panose="020B0604020202020204" pitchFamily="34" charset="0"/>
                <a:cs typeface="Arial" panose="020B0604020202020204" pitchFamily="34" charset="0"/>
              </a:rPr>
              <a:t>.:  </a:t>
            </a:r>
            <a:r>
              <a:rPr lang="en-US" altLang="ru-RU" sz="1600" b="1" dirty="0">
                <a:latin typeface="Arial" panose="020B0604020202020204" pitchFamily="34" charset="0"/>
                <a:cs typeface="Arial" panose="020B0604020202020204" pitchFamily="34" charset="0"/>
              </a:rPr>
              <a:t>I</a:t>
            </a:r>
            <a:r>
              <a:rPr lang="ru-RU" altLang="ru-RU" sz="1600" b="1" dirty="0">
                <a:latin typeface="Arial" panose="020B0604020202020204" pitchFamily="34" charset="0"/>
                <a:cs typeface="Arial" panose="020B0604020202020204" pitchFamily="34" charset="0"/>
              </a:rPr>
              <a:t> </a:t>
            </a:r>
            <a:r>
              <a:rPr lang="ru-RU" altLang="ru-RU" sz="1600" b="1" dirty="0" err="1">
                <a:latin typeface="Arial" panose="020B0604020202020204" pitchFamily="34" charset="0"/>
                <a:cs typeface="Arial" panose="020B0604020202020204" pitchFamily="34" charset="0"/>
              </a:rPr>
              <a:t>ст.огн-ти</a:t>
            </a:r>
            <a:r>
              <a:rPr lang="ru-RU" altLang="ru-RU" sz="1600" b="1" dirty="0">
                <a:latin typeface="Arial" panose="020B0604020202020204" pitchFamily="34" charset="0"/>
                <a:cs typeface="Arial" panose="020B0604020202020204" pitchFamily="34" charset="0"/>
              </a:rPr>
              <a:t> – </a:t>
            </a:r>
            <a:r>
              <a:rPr lang="ru-RU" altLang="ru-RU" sz="1600" b="1" dirty="0" smtClean="0">
                <a:latin typeface="Arial" panose="020B0604020202020204" pitchFamily="34" charset="0"/>
                <a:cs typeface="Arial" panose="020B0604020202020204" pitchFamily="34" charset="0"/>
              </a:rPr>
              <a:t>1233-1164-1157-1043-984-1002 </a:t>
            </a:r>
            <a:r>
              <a:rPr lang="ru-RU" altLang="ru-RU" sz="1600" b="1" dirty="0" err="1">
                <a:latin typeface="Arial" panose="020B0604020202020204" pitchFamily="34" charset="0"/>
                <a:cs typeface="Arial" panose="020B0604020202020204" pitchFamily="34" charset="0"/>
              </a:rPr>
              <a:t>пож</a:t>
            </a:r>
            <a:r>
              <a:rPr lang="ru-RU" altLang="ru-RU" sz="1600" b="1" dirty="0">
                <a:latin typeface="Arial" panose="020B0604020202020204" pitchFamily="34" charset="0"/>
                <a:cs typeface="Arial" panose="020B0604020202020204" pitchFamily="34" charset="0"/>
              </a:rPr>
              <a:t>., погибших </a:t>
            </a:r>
            <a:r>
              <a:rPr lang="ru-RU" altLang="ru-RU" sz="1600" b="1" dirty="0" smtClean="0">
                <a:latin typeface="Arial" panose="020B0604020202020204" pitchFamily="34" charset="0"/>
                <a:cs typeface="Arial" panose="020B0604020202020204" pitchFamily="34" charset="0"/>
              </a:rPr>
              <a:t>66-65-			60-59-43-50;</a:t>
            </a:r>
            <a:endParaRPr lang="ru-RU" altLang="ru-RU" sz="1600" b="1" dirty="0">
              <a:latin typeface="Arial" panose="020B0604020202020204" pitchFamily="34" charset="0"/>
              <a:cs typeface="Arial" panose="020B0604020202020204" pitchFamily="34" charset="0"/>
            </a:endParaRPr>
          </a:p>
          <a:p>
            <a:pPr lvl="2" algn="just" eaLnBrk="1" hangingPunct="1">
              <a:lnSpc>
                <a:spcPct val="90000"/>
              </a:lnSpc>
              <a:buFont typeface="Wingdings 2" panose="05020102010507070707" pitchFamily="18" charset="2"/>
              <a:buNone/>
            </a:pPr>
            <a:r>
              <a:rPr lang="ru-RU" altLang="ru-RU" sz="1600" b="1" dirty="0" smtClean="0">
                <a:latin typeface="Arial" panose="020B0604020202020204" pitchFamily="34" charset="0"/>
                <a:cs typeface="Arial" panose="020B0604020202020204" pitchFamily="34" charset="0"/>
              </a:rPr>
              <a:t>   		           </a:t>
            </a:r>
            <a:r>
              <a:rPr lang="en-US" altLang="ru-RU" sz="1600" b="1" dirty="0" smtClean="0">
                <a:latin typeface="Arial" panose="020B0604020202020204" pitchFamily="34" charset="0"/>
                <a:cs typeface="Arial" panose="020B0604020202020204" pitchFamily="34" charset="0"/>
              </a:rPr>
              <a:t>II</a:t>
            </a:r>
            <a:r>
              <a:rPr lang="ru-RU" altLang="ru-RU" sz="1600" b="1" dirty="0" smtClean="0">
                <a:latin typeface="Arial" panose="020B0604020202020204" pitchFamily="34" charset="0"/>
                <a:cs typeface="Arial" panose="020B0604020202020204" pitchFamily="34" charset="0"/>
              </a:rPr>
              <a:t> </a:t>
            </a:r>
            <a:r>
              <a:rPr lang="ru-RU" altLang="ru-RU" sz="1600" b="1" dirty="0" err="1">
                <a:latin typeface="Arial" panose="020B0604020202020204" pitchFamily="34" charset="0"/>
                <a:cs typeface="Arial" panose="020B0604020202020204" pitchFamily="34" charset="0"/>
              </a:rPr>
              <a:t>ст.огн-ти</a:t>
            </a:r>
            <a:r>
              <a:rPr lang="ru-RU" altLang="ru-RU" sz="1600" b="1" dirty="0">
                <a:latin typeface="Arial" panose="020B0604020202020204" pitchFamily="34" charset="0"/>
                <a:cs typeface="Arial" panose="020B0604020202020204" pitchFamily="34" charset="0"/>
              </a:rPr>
              <a:t> – </a:t>
            </a:r>
            <a:r>
              <a:rPr lang="ru-RU" altLang="ru-RU" sz="1600" b="1" dirty="0" smtClean="0">
                <a:latin typeface="Arial" panose="020B0604020202020204" pitchFamily="34" charset="0"/>
                <a:cs typeface="Arial" panose="020B0604020202020204" pitchFamily="34" charset="0"/>
              </a:rPr>
              <a:t>25179-22655-21320-19657-20095-19197 </a:t>
            </a:r>
            <a:r>
              <a:rPr lang="ru-RU" altLang="ru-RU" sz="1600" b="1" dirty="0" err="1">
                <a:latin typeface="Arial" panose="020B0604020202020204" pitchFamily="34" charset="0"/>
                <a:cs typeface="Arial" panose="020B0604020202020204" pitchFamily="34" charset="0"/>
              </a:rPr>
              <a:t>пож</a:t>
            </a:r>
            <a:r>
              <a:rPr lang="ru-RU" altLang="ru-RU" sz="1600" b="1" dirty="0">
                <a:latin typeface="Arial" panose="020B0604020202020204" pitchFamily="34" charset="0"/>
                <a:cs typeface="Arial" panose="020B0604020202020204" pitchFamily="34" charset="0"/>
              </a:rPr>
              <a:t>., погибших </a:t>
            </a:r>
            <a:r>
              <a:rPr lang="ru-RU" altLang="ru-RU" sz="1600" b="1" dirty="0" smtClean="0">
                <a:latin typeface="Arial" panose="020B0604020202020204" pitchFamily="34" charset="0"/>
                <a:cs typeface="Arial" panose="020B0604020202020204" pitchFamily="34" charset="0"/>
              </a:rPr>
              <a:t>1592-1434-1245-1128-1099-1052.</a:t>
            </a:r>
            <a:endParaRPr lang="ru-RU" altLang="ru-RU" sz="1600" b="1" dirty="0">
              <a:latin typeface="Arial" panose="020B0604020202020204" pitchFamily="34" charset="0"/>
              <a:cs typeface="Arial" panose="020B0604020202020204" pitchFamily="34" charset="0"/>
            </a:endParaRPr>
          </a:p>
          <a:p>
            <a:pPr lvl="2" algn="just" eaLnBrk="1" hangingPunct="1">
              <a:lnSpc>
                <a:spcPct val="90000"/>
              </a:lnSpc>
              <a:spcBef>
                <a:spcPct val="20000"/>
              </a:spcBef>
              <a:buClr>
                <a:srgbClr val="0BD0D9"/>
              </a:buClr>
              <a:buSzPct val="95000"/>
              <a:buFont typeface="Wingdings 2" panose="05020102010507070707" pitchFamily="18" charset="2"/>
              <a:buNone/>
            </a:pPr>
            <a:r>
              <a:rPr lang="ru-RU" altLang="ru-RU" sz="1600" dirty="0" smtClean="0">
                <a:solidFill>
                  <a:srgbClr val="FF0000"/>
                </a:solidFill>
                <a:latin typeface="Arial" panose="020B0604020202020204" pitchFamily="34" charset="0"/>
                <a:cs typeface="Arial" panose="020B0604020202020204" pitchFamily="34" charset="0"/>
              </a:rPr>
              <a:t>Данные </a:t>
            </a:r>
            <a:r>
              <a:rPr lang="ru-RU" altLang="ru-RU" sz="1600" dirty="0">
                <a:solidFill>
                  <a:srgbClr val="FF0000"/>
                </a:solidFill>
                <a:latin typeface="Arial" panose="020B0604020202020204" pitchFamily="34" charset="0"/>
                <a:cs typeface="Arial" panose="020B0604020202020204" pitchFamily="34" charset="0"/>
              </a:rPr>
              <a:t>Минэкономразвития: затраты на ОПБ в 5 раз превышают ущерб от пожаров (</a:t>
            </a:r>
            <a:r>
              <a:rPr lang="ru-RU" altLang="ru-RU" sz="1600" u="sng" dirty="0">
                <a:solidFill>
                  <a:srgbClr val="FF0000"/>
                </a:solidFill>
                <a:latin typeface="Arial" panose="020B0604020202020204" pitchFamily="34" charset="0"/>
                <a:cs typeface="Arial" panose="020B0604020202020204" pitchFamily="34" charset="0"/>
              </a:rPr>
              <a:t>около 100 </a:t>
            </a:r>
            <a:r>
              <a:rPr lang="ru-RU" altLang="ru-RU" sz="1600" u="sng" dirty="0" err="1">
                <a:solidFill>
                  <a:srgbClr val="FF0000"/>
                </a:solidFill>
                <a:latin typeface="Arial" panose="020B0604020202020204" pitchFamily="34" charset="0"/>
                <a:cs typeface="Arial" panose="020B0604020202020204" pitchFamily="34" charset="0"/>
              </a:rPr>
              <a:t>млрд.р</a:t>
            </a:r>
            <a:r>
              <a:rPr lang="ru-RU" altLang="ru-RU" sz="1600" u="sng" dirty="0">
                <a:solidFill>
                  <a:srgbClr val="FF0000"/>
                </a:solidFill>
                <a:latin typeface="Arial" panose="020B0604020202020204" pitchFamily="34" charset="0"/>
                <a:cs typeface="Arial" panose="020B0604020202020204" pitchFamily="34" charset="0"/>
              </a:rPr>
              <a:t>. </a:t>
            </a:r>
            <a:r>
              <a:rPr lang="ru-RU" altLang="ru-RU" sz="1600" dirty="0">
                <a:solidFill>
                  <a:srgbClr val="FF0000"/>
                </a:solidFill>
                <a:latin typeface="Arial" panose="020B0604020202020204" pitchFamily="34" charset="0"/>
                <a:cs typeface="Arial" panose="020B0604020202020204" pitchFamily="34" charset="0"/>
              </a:rPr>
              <a:t>при ущербе 20</a:t>
            </a:r>
            <a:r>
              <a:rPr lang="en-US" altLang="ru-RU" sz="1600" dirty="0">
                <a:solidFill>
                  <a:srgbClr val="FF0000"/>
                </a:solidFill>
                <a:latin typeface="Arial" panose="020B0604020202020204" pitchFamily="34" charset="0"/>
                <a:cs typeface="Arial" panose="020B0604020202020204" pitchFamily="34" charset="0"/>
              </a:rPr>
              <a:t> </a:t>
            </a:r>
            <a:r>
              <a:rPr lang="ru-RU" altLang="ru-RU" sz="1600" dirty="0" err="1">
                <a:solidFill>
                  <a:srgbClr val="FF0000"/>
                </a:solidFill>
                <a:latin typeface="Arial" panose="020B0604020202020204" pitchFamily="34" charset="0"/>
                <a:cs typeface="Arial" panose="020B0604020202020204" pitchFamily="34" charset="0"/>
              </a:rPr>
              <a:t>млрд.р</a:t>
            </a:r>
            <a:r>
              <a:rPr lang="ru-RU" altLang="ru-RU" sz="1600" dirty="0">
                <a:solidFill>
                  <a:srgbClr val="FF0000"/>
                </a:solidFill>
                <a:latin typeface="Arial" panose="020B0604020202020204" pitchFamily="34" charset="0"/>
                <a:cs typeface="Arial" panose="020B0604020202020204" pitchFamily="34" charset="0"/>
              </a:rPr>
              <a:t>.).</a:t>
            </a:r>
          </a:p>
          <a:p>
            <a:pPr lvl="2" algn="just" eaLnBrk="1" hangingPunct="1">
              <a:lnSpc>
                <a:spcPct val="90000"/>
              </a:lnSpc>
              <a:spcBef>
                <a:spcPct val="20000"/>
              </a:spcBef>
              <a:buClr>
                <a:srgbClr val="0BD0D9"/>
              </a:buClr>
              <a:buSzPct val="95000"/>
              <a:buFont typeface="Wingdings 2" panose="05020102010507070707" pitchFamily="18" charset="2"/>
              <a:buNone/>
            </a:pPr>
            <a:r>
              <a:rPr lang="ru-RU" altLang="ru-RU" sz="1600" dirty="0">
                <a:solidFill>
                  <a:srgbClr val="FF0000"/>
                </a:solidFill>
                <a:latin typeface="Arial" panose="020B0604020202020204" pitchFamily="34" charset="0"/>
                <a:cs typeface="Arial" panose="020B0604020202020204" pitchFamily="34" charset="0"/>
              </a:rPr>
              <a:t>Данные Открытого Правительства (</a:t>
            </a:r>
            <a:r>
              <a:rPr lang="ru-RU" altLang="ru-RU" sz="1600" dirty="0" err="1">
                <a:solidFill>
                  <a:srgbClr val="FF0000"/>
                </a:solidFill>
                <a:latin typeface="Arial" panose="020B0604020202020204" pitchFamily="34" charset="0"/>
                <a:cs typeface="Arial" panose="020B0604020202020204" pitchFamily="34" charset="0"/>
              </a:rPr>
              <a:t>Абызов</a:t>
            </a:r>
            <a:r>
              <a:rPr lang="ru-RU" altLang="ru-RU" sz="1600" dirty="0">
                <a:solidFill>
                  <a:srgbClr val="FF0000"/>
                </a:solidFill>
                <a:latin typeface="Arial" panose="020B0604020202020204" pitchFamily="34" charset="0"/>
                <a:cs typeface="Arial" panose="020B0604020202020204" pitchFamily="34" charset="0"/>
              </a:rPr>
              <a:t> М.) - куратор реформы надзора:</a:t>
            </a:r>
          </a:p>
          <a:p>
            <a:pPr lvl="2" algn="just" eaLnBrk="1" hangingPunct="1">
              <a:lnSpc>
                <a:spcPct val="90000"/>
              </a:lnSpc>
              <a:spcBef>
                <a:spcPct val="20000"/>
              </a:spcBef>
              <a:buClr>
                <a:srgbClr val="0BD0D9"/>
              </a:buClr>
              <a:buSzPct val="95000"/>
              <a:buFont typeface="Wingdings 2" panose="05020102010507070707" pitchFamily="18" charset="2"/>
              <a:buNone/>
            </a:pPr>
            <a:r>
              <a:rPr lang="ru-RU" altLang="ru-RU" sz="1600" dirty="0">
                <a:solidFill>
                  <a:srgbClr val="FF0000"/>
                </a:solidFill>
                <a:latin typeface="Arial" panose="020B0604020202020204" pitchFamily="34" charset="0"/>
                <a:cs typeface="Arial" panose="020B0604020202020204" pitchFamily="34" charset="0"/>
              </a:rPr>
              <a:t>44 надзора, 2 млн. проверок, 2/3 нарушений со штрафами, </a:t>
            </a:r>
            <a:r>
              <a:rPr lang="ru-RU" altLang="ru-RU" sz="1600" u="sng" dirty="0">
                <a:solidFill>
                  <a:srgbClr val="FF0000"/>
                </a:solidFill>
                <a:latin typeface="Arial" panose="020B0604020202020204" pitchFamily="34" charset="0"/>
                <a:cs typeface="Arial" panose="020B0604020202020204" pitchFamily="34" charset="0"/>
              </a:rPr>
              <a:t>только 10% связаны с угрозой причинения вреда, остальные – несоблюдение добровольных требований! </a:t>
            </a:r>
            <a:endParaRPr lang="en-US" altLang="ru-RU" sz="1600" u="sng" dirty="0">
              <a:solidFill>
                <a:srgbClr val="FF0000"/>
              </a:solidFill>
              <a:latin typeface="Arial" panose="020B0604020202020204" pitchFamily="34" charset="0"/>
              <a:cs typeface="Arial" panose="020B0604020202020204" pitchFamily="34" charset="0"/>
            </a:endParaRPr>
          </a:p>
          <a:p>
            <a:pPr lvl="2" algn="just" eaLnBrk="1" hangingPunct="1">
              <a:lnSpc>
                <a:spcPct val="90000"/>
              </a:lnSpc>
              <a:spcBef>
                <a:spcPct val="20000"/>
              </a:spcBef>
              <a:buClr>
                <a:srgbClr val="0BD0D9"/>
              </a:buClr>
              <a:buSzPct val="95000"/>
              <a:buFont typeface="Wingdings 2" panose="05020102010507070707" pitchFamily="18" charset="2"/>
              <a:buNone/>
            </a:pPr>
            <a:r>
              <a:rPr lang="ru-RU" altLang="ru-RU" sz="1600" u="sng" dirty="0">
                <a:solidFill>
                  <a:srgbClr val="FF0000"/>
                </a:solidFill>
                <a:latin typeface="Arial" panose="020B0604020202020204" pitchFamily="34" charset="0"/>
                <a:cs typeface="Arial" panose="020B0604020202020204" pitchFamily="34" charset="0"/>
              </a:rPr>
              <a:t>Затраты бизнес-структур – 5% от ВВП (около 4 </a:t>
            </a:r>
            <a:r>
              <a:rPr lang="ru-RU" altLang="ru-RU" sz="1600" u="sng" dirty="0" err="1">
                <a:solidFill>
                  <a:srgbClr val="FF0000"/>
                </a:solidFill>
                <a:latin typeface="Arial" panose="020B0604020202020204" pitchFamily="34" charset="0"/>
                <a:cs typeface="Arial" panose="020B0604020202020204" pitchFamily="34" charset="0"/>
              </a:rPr>
              <a:t>трлн.р</a:t>
            </a:r>
            <a:r>
              <a:rPr lang="ru-RU" altLang="ru-RU" sz="1600" u="sng" dirty="0">
                <a:solidFill>
                  <a:srgbClr val="FF0000"/>
                </a:solidFill>
                <a:latin typeface="Arial" panose="020B0604020202020204" pitchFamily="34" charset="0"/>
                <a:cs typeface="Arial" panose="020B0604020202020204" pitchFamily="34" charset="0"/>
              </a:rPr>
              <a:t>).</a:t>
            </a:r>
          </a:p>
          <a:p>
            <a:pPr algn="just" eaLnBrk="1" hangingPunct="1">
              <a:lnSpc>
                <a:spcPct val="90000"/>
              </a:lnSpc>
            </a:pPr>
            <a:endParaRPr lang="ru-RU" altLang="ru-RU" b="1" dirty="0">
              <a:solidFill>
                <a:schemeClr val="tx2"/>
              </a:solidFill>
              <a:latin typeface="Times New Roman" panose="02020603050405020304" pitchFamily="18" charset="0"/>
            </a:endParaRPr>
          </a:p>
        </p:txBody>
      </p:sp>
      <p:pic>
        <p:nvPicPr>
          <p:cNvPr id="10247" name="Picture 8" descr="C:\Users\Main\Pictures\логотипы знаки символы\лого палаты.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19050"/>
            <a:ext cx="57467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Номер слайда 5"/>
          <p:cNvSpPr txBox="1">
            <a:spLocks noGrp="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8818B456-1AB2-4980-A635-18FDAE2B4CCF}" type="slidenum">
              <a:rPr lang="ru-RU" altLang="ru-RU" sz="1200" b="1">
                <a:solidFill>
                  <a:srgbClr val="045C75"/>
                </a:solidFill>
                <a:latin typeface="Times New Roman" panose="02020603050405020304" pitchFamily="18" charset="0"/>
              </a:rPr>
              <a:pPr algn="r" eaLnBrk="1" hangingPunct="1">
                <a:spcBef>
                  <a:spcPct val="0"/>
                </a:spcBef>
                <a:buClrTx/>
                <a:buSzTx/>
                <a:buFontTx/>
                <a:buNone/>
              </a:pPr>
              <a:t>20</a:t>
            </a:fld>
            <a:endParaRPr lang="ru-RU" altLang="ru-RU" sz="1200" b="1">
              <a:solidFill>
                <a:srgbClr val="045C75"/>
              </a:solidFill>
              <a:latin typeface="Times New Roman" panose="02020603050405020304" pitchFamily="18" charset="0"/>
            </a:endParaRPr>
          </a:p>
        </p:txBody>
      </p:sp>
      <p:pic>
        <p:nvPicPr>
          <p:cNvPr id="29699" name="Picture 1028" descr="D:\Мои документы\andreev\Рабочий стол\семинар\лог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990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Содержимое 4"/>
          <p:cNvSpPr txBox="1">
            <a:spLocks/>
          </p:cNvSpPr>
          <p:nvPr/>
        </p:nvSpPr>
        <p:spPr>
          <a:xfrm>
            <a:off x="1116013" y="115888"/>
            <a:ext cx="7670800" cy="509587"/>
          </a:xfrm>
          <a:prstGeom prst="rect">
            <a:avLst/>
          </a:prstGeom>
        </p:spPr>
        <p:txBody>
          <a:bodyPr>
            <a:normAutofit/>
          </a:bodyPr>
          <a:lstStyle/>
          <a:p>
            <a:pPr marL="274320" indent="-274320" algn="ctr" eaLnBrk="1" fontAlgn="auto" hangingPunct="1">
              <a:spcBef>
                <a:spcPct val="20000"/>
              </a:spcBef>
              <a:spcAft>
                <a:spcPts val="0"/>
              </a:spcAft>
              <a:buClr>
                <a:schemeClr val="accent3"/>
              </a:buClr>
              <a:buSzPct val="95000"/>
              <a:defRPr/>
            </a:pPr>
            <a:r>
              <a:rPr lang="ru-RU" b="1" dirty="0" smtClean="0">
                <a:solidFill>
                  <a:srgbClr val="FF0000"/>
                </a:solidFill>
              </a:rPr>
              <a:t>Основные положения проекта СП 2.13130 (ред. 2018г.)</a:t>
            </a:r>
            <a:endParaRPr lang="ru-RU" b="1" dirty="0">
              <a:solidFill>
                <a:srgbClr val="FF0000"/>
              </a:solidFill>
            </a:endParaRPr>
          </a:p>
        </p:txBody>
      </p:sp>
      <p:sp>
        <p:nvSpPr>
          <p:cNvPr id="29701" name="Содержимое 4"/>
          <p:cNvSpPr txBox="1">
            <a:spLocks/>
          </p:cNvSpPr>
          <p:nvPr/>
        </p:nvSpPr>
        <p:spPr bwMode="auto">
          <a:xfrm flipV="1">
            <a:off x="-1" y="738188"/>
            <a:ext cx="9144001"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9pPr>
          </a:lstStyle>
          <a:p>
            <a:pPr eaLnBrk="1" hangingPunct="1"/>
            <a:endParaRPr lang="ru-RU" altLang="ru-RU" sz="1600" b="1">
              <a:latin typeface="Times New Roman" panose="02020603050405020304" pitchFamily="18" charset="0"/>
            </a:endParaRPr>
          </a:p>
          <a:p>
            <a:endParaRPr lang="ru-RU" altLang="ru-RU">
              <a:latin typeface="Times New Roman" panose="02020603050405020304" pitchFamily="18" charset="0"/>
            </a:endParaRPr>
          </a:p>
        </p:txBody>
      </p:sp>
      <p:pic>
        <p:nvPicPr>
          <p:cNvPr id="29702" name="Picture 1028" descr="D:\Мои документы\andreev\Рабочий стол\семинар\лог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990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Прямоугольник 1"/>
          <p:cNvSpPr>
            <a:spLocks noChangeArrowheads="1"/>
          </p:cNvSpPr>
          <p:nvPr/>
        </p:nvSpPr>
        <p:spPr bwMode="auto">
          <a:xfrm>
            <a:off x="-1" y="593725"/>
            <a:ext cx="9144001" cy="737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just"/>
            <a:r>
              <a:rPr lang="ru-RU" sz="1400" b="1" dirty="0"/>
              <a:t>5.4.18</a:t>
            </a:r>
            <a:r>
              <a:rPr lang="ru-RU" sz="1400" dirty="0"/>
              <a:t> Предел огнестойкости наружных несущих стен по потере целостности (Е) должен быть не менее требуемого предела огнестойкости для наружных ненесущих </a:t>
            </a:r>
            <a:r>
              <a:rPr lang="ru-RU" sz="1400" dirty="0" smtClean="0"/>
              <a:t>стен.</a:t>
            </a:r>
          </a:p>
          <a:p>
            <a:pPr algn="just"/>
            <a:r>
              <a:rPr lang="ru-RU" sz="1400" dirty="0"/>
              <a:t>	</a:t>
            </a:r>
            <a:r>
              <a:rPr lang="ru-RU" sz="1400" dirty="0" smtClean="0"/>
              <a:t>Предел</a:t>
            </a:r>
            <a:r>
              <a:rPr lang="ru-RU" sz="1400" dirty="0"/>
              <a:t> огнестойкости конструкций наружных </a:t>
            </a:r>
            <a:r>
              <a:rPr lang="ru-RU" sz="1400" dirty="0" err="1"/>
              <a:t>светопрозрачных</a:t>
            </a:r>
            <a:r>
              <a:rPr lang="ru-RU" sz="1400" dirty="0"/>
              <a:t> стен </a:t>
            </a:r>
            <a:r>
              <a:rPr lang="ru-RU" sz="1400" i="1" dirty="0" smtClean="0">
                <a:solidFill>
                  <a:srgbClr val="FF0000"/>
                </a:solidFill>
              </a:rPr>
              <a:t>(в </a:t>
            </a:r>
            <a:r>
              <a:rPr lang="ru-RU" sz="1400" i="1" dirty="0" err="1" smtClean="0">
                <a:solidFill>
                  <a:srgbClr val="FF0000"/>
                </a:solidFill>
              </a:rPr>
              <a:t>т.ч</a:t>
            </a:r>
            <a:r>
              <a:rPr lang="ru-RU" sz="1400" i="1" dirty="0" smtClean="0">
                <a:solidFill>
                  <a:srgbClr val="FF0000"/>
                </a:solidFill>
              </a:rPr>
              <a:t>. навесных, междуэтажного заполнения, ленточного остекления и др.) </a:t>
            </a:r>
            <a:r>
              <a:rPr lang="ru-RU" sz="1400" dirty="0" smtClean="0"/>
              <a:t>должен </a:t>
            </a:r>
            <a:r>
              <a:rPr lang="ru-RU" sz="1400" dirty="0"/>
              <a:t>соответствовать требованиям, предъявляемым к наружным ненесущим стенам</a:t>
            </a:r>
            <a:r>
              <a:rPr lang="ru-RU" sz="1400" dirty="0" smtClean="0"/>
              <a:t>. </a:t>
            </a:r>
            <a:r>
              <a:rPr lang="ru-RU" sz="1400" i="1" dirty="0" smtClean="0">
                <a:solidFill>
                  <a:srgbClr val="FF0000"/>
                </a:solidFill>
              </a:rPr>
              <a:t>При наличии в наружных </a:t>
            </a:r>
            <a:r>
              <a:rPr lang="ru-RU" sz="1400" i="1" dirty="0" err="1" smtClean="0">
                <a:solidFill>
                  <a:srgbClr val="FF0000"/>
                </a:solidFill>
              </a:rPr>
              <a:t>светопрозрачных</a:t>
            </a:r>
            <a:r>
              <a:rPr lang="ru-RU" sz="1400" i="1" dirty="0" smtClean="0">
                <a:solidFill>
                  <a:srgbClr val="FF0000"/>
                </a:solidFill>
              </a:rPr>
              <a:t> стенах участков с ненормируемым пределом огнестойкости для них необходимо выполнять требования, предъявляемые к заполнениям проемов в части устройства простенков и междуэтажных поясов, оговоренных в </a:t>
            </a:r>
            <a:r>
              <a:rPr lang="ru-RU" sz="1400" i="1" dirty="0" err="1" smtClean="0">
                <a:solidFill>
                  <a:srgbClr val="FF0000"/>
                </a:solidFill>
              </a:rPr>
              <a:t>п.п</a:t>
            </a:r>
            <a:r>
              <a:rPr lang="ru-RU" sz="1400" i="1" dirty="0" smtClean="0">
                <a:solidFill>
                  <a:srgbClr val="FF0000"/>
                </a:solidFill>
              </a:rPr>
              <a:t>. а-д данного пункта.</a:t>
            </a:r>
            <a:endParaRPr lang="ru-RU" sz="1400" i="1" dirty="0">
              <a:solidFill>
                <a:srgbClr val="FF0000"/>
              </a:solidFill>
            </a:endParaRPr>
          </a:p>
          <a:p>
            <a:pPr algn="just"/>
            <a:r>
              <a:rPr lang="ru-RU" sz="1400" dirty="0" smtClean="0"/>
              <a:t>Предел</a:t>
            </a:r>
            <a:r>
              <a:rPr lang="ru-RU" sz="1400" dirty="0"/>
              <a:t> огнестойкости узлов примыкания и крепления наружных стен </a:t>
            </a:r>
            <a:r>
              <a:rPr lang="ru-RU" sz="1400" i="1" dirty="0" smtClean="0">
                <a:solidFill>
                  <a:srgbClr val="FF0000"/>
                </a:solidFill>
              </a:rPr>
              <a:t>(в том числе </a:t>
            </a:r>
            <a:r>
              <a:rPr lang="ru-RU" sz="1400" i="1" dirty="0" err="1" smtClean="0">
                <a:solidFill>
                  <a:srgbClr val="FF0000"/>
                </a:solidFill>
              </a:rPr>
              <a:t>светопрозрачных</a:t>
            </a:r>
            <a:r>
              <a:rPr lang="ru-RU" sz="1400" i="1" dirty="0" smtClean="0">
                <a:solidFill>
                  <a:srgbClr val="FF0000"/>
                </a:solidFill>
              </a:rPr>
              <a:t>) </a:t>
            </a:r>
            <a:r>
              <a:rPr lang="ru-RU" sz="1400" dirty="0" smtClean="0"/>
              <a:t>к </a:t>
            </a:r>
            <a:r>
              <a:rPr lang="ru-RU" sz="1400" dirty="0"/>
              <a:t>перекрытиям должен </a:t>
            </a:r>
            <a:r>
              <a:rPr lang="ru-RU" sz="1400" dirty="0" smtClean="0"/>
              <a:t>быть не </a:t>
            </a:r>
            <a:r>
              <a:rPr lang="ru-RU" sz="1400" dirty="0"/>
              <a:t>менее требуемого предела огнестойкости </a:t>
            </a:r>
            <a:r>
              <a:rPr lang="ru-RU" sz="1400" dirty="0" smtClean="0"/>
              <a:t>перекрытия, </a:t>
            </a:r>
            <a:r>
              <a:rPr lang="ru-RU" sz="1400" i="1" dirty="0" smtClean="0">
                <a:solidFill>
                  <a:srgbClr val="FF0000"/>
                </a:solidFill>
              </a:rPr>
              <a:t>но не более 60 минут </a:t>
            </a:r>
            <a:r>
              <a:rPr lang="ru-RU" sz="1400" dirty="0" smtClean="0"/>
              <a:t>и оцениваться  </a:t>
            </a:r>
            <a:r>
              <a:rPr lang="ru-RU" sz="1400" dirty="0"/>
              <a:t>по </a:t>
            </a:r>
            <a:r>
              <a:rPr lang="ru-RU" sz="1400" dirty="0" smtClean="0"/>
              <a:t>признаку </a:t>
            </a:r>
            <a:r>
              <a:rPr lang="ru-RU" sz="1400" dirty="0"/>
              <a:t>потери целостности (Е</a:t>
            </a:r>
            <a:r>
              <a:rPr lang="ru-RU" sz="1400" dirty="0" smtClean="0"/>
              <a:t>) и теплоизолирующей </a:t>
            </a:r>
            <a:r>
              <a:rPr lang="ru-RU" sz="1400" dirty="0"/>
              <a:t>способности (I</a:t>
            </a:r>
            <a:r>
              <a:rPr lang="ru-RU" sz="1400" dirty="0" smtClean="0"/>
              <a:t>) </a:t>
            </a:r>
            <a:r>
              <a:rPr lang="ru-RU" sz="1400" dirty="0"/>
              <a:t> </a:t>
            </a:r>
            <a:r>
              <a:rPr lang="ru-RU" sz="1400" i="1" dirty="0">
                <a:solidFill>
                  <a:srgbClr val="FF0000"/>
                </a:solidFill>
              </a:rPr>
              <a:t>для узла примыкания, а для узла крепления – по потере несущей способности (</a:t>
            </a:r>
            <a:r>
              <a:rPr lang="en-US" sz="1400" i="1" dirty="0">
                <a:solidFill>
                  <a:srgbClr val="FF0000"/>
                </a:solidFill>
              </a:rPr>
              <a:t>R</a:t>
            </a:r>
            <a:r>
              <a:rPr lang="ru-RU" sz="1400" i="1" dirty="0">
                <a:solidFill>
                  <a:srgbClr val="FF0000"/>
                </a:solidFill>
              </a:rPr>
              <a:t>).</a:t>
            </a:r>
          </a:p>
          <a:p>
            <a:pPr algn="just"/>
            <a:r>
              <a:rPr lang="ru-RU" sz="1400" dirty="0" smtClean="0"/>
              <a:t>При наличии в наружных стенах зданий </a:t>
            </a:r>
            <a:r>
              <a:rPr lang="ru-RU" sz="1400" i="1" dirty="0" smtClean="0">
                <a:solidFill>
                  <a:srgbClr val="FF0000"/>
                </a:solidFill>
              </a:rPr>
              <a:t>I-I</a:t>
            </a:r>
            <a:r>
              <a:rPr lang="en-US" sz="1400" i="1" dirty="0" smtClean="0">
                <a:solidFill>
                  <a:srgbClr val="FF0000"/>
                </a:solidFill>
              </a:rPr>
              <a:t>Y c</a:t>
            </a:r>
            <a:r>
              <a:rPr lang="ru-RU" sz="1400" i="1" dirty="0" err="1" smtClean="0">
                <a:solidFill>
                  <a:srgbClr val="FF0000"/>
                </a:solidFill>
              </a:rPr>
              <a:t>тепеней</a:t>
            </a:r>
            <a:r>
              <a:rPr lang="ru-RU" sz="1400" i="1" dirty="0" smtClean="0">
                <a:solidFill>
                  <a:srgbClr val="FF0000"/>
                </a:solidFill>
              </a:rPr>
              <a:t> </a:t>
            </a:r>
            <a:r>
              <a:rPr lang="ru-RU" sz="1400" i="1" dirty="0">
                <a:solidFill>
                  <a:srgbClr val="FF0000"/>
                </a:solidFill>
              </a:rPr>
              <a:t>огнестойкости </a:t>
            </a:r>
            <a:r>
              <a:rPr lang="ru-RU" sz="1400" i="1" dirty="0" smtClean="0">
                <a:solidFill>
                  <a:srgbClr val="FF0000"/>
                </a:solidFill>
              </a:rPr>
              <a:t>открытых проемов или проемов с заполнением (в </a:t>
            </a:r>
            <a:r>
              <a:rPr lang="ru-RU" sz="1400" i="1" dirty="0" err="1" smtClean="0">
                <a:solidFill>
                  <a:srgbClr val="FF0000"/>
                </a:solidFill>
              </a:rPr>
              <a:t>т.ч</a:t>
            </a:r>
            <a:r>
              <a:rPr lang="ru-RU" sz="1400" i="1" dirty="0" smtClean="0">
                <a:solidFill>
                  <a:srgbClr val="FF0000"/>
                </a:solidFill>
              </a:rPr>
              <a:t>. </a:t>
            </a:r>
            <a:r>
              <a:rPr lang="ru-RU" sz="1400" i="1" dirty="0" err="1" smtClean="0">
                <a:solidFill>
                  <a:srgbClr val="FF0000"/>
                </a:solidFill>
              </a:rPr>
              <a:t>светопрозрачным</a:t>
            </a:r>
            <a:r>
              <a:rPr lang="ru-RU" sz="1400" i="1" dirty="0" smtClean="0">
                <a:solidFill>
                  <a:srgbClr val="FF0000"/>
                </a:solidFill>
              </a:rPr>
              <a:t>) с ненормируемыми пределами огнестойкости необходимо выполнение следующих требований:</a:t>
            </a:r>
          </a:p>
          <a:p>
            <a:pPr algn="just"/>
            <a:r>
              <a:rPr lang="ru-RU" sz="1400" dirty="0" smtClean="0"/>
              <a:t>	а) в </a:t>
            </a:r>
            <a:r>
              <a:rPr lang="ru-RU" sz="1400" dirty="0"/>
              <a:t>местах примыкания к перекрытиям </a:t>
            </a:r>
            <a:r>
              <a:rPr lang="ru-RU" sz="1400" dirty="0" smtClean="0"/>
              <a:t>высота участков наружных стен </a:t>
            </a:r>
            <a:r>
              <a:rPr lang="ru-RU" sz="1400" dirty="0"/>
              <a:t>(</a:t>
            </a:r>
            <a:r>
              <a:rPr lang="ru-RU" sz="1400" dirty="0" smtClean="0"/>
              <a:t>междуэтажного </a:t>
            </a:r>
            <a:r>
              <a:rPr lang="ru-RU" sz="1400" dirty="0"/>
              <a:t>пояса</a:t>
            </a:r>
            <a:r>
              <a:rPr lang="ru-RU" sz="1400" dirty="0" smtClean="0"/>
              <a:t>) должна быть не менее 1,2 м</a:t>
            </a:r>
            <a:r>
              <a:rPr lang="ru-RU" sz="1400" i="1" dirty="0" smtClean="0">
                <a:solidFill>
                  <a:srgbClr val="FF0000"/>
                </a:solidFill>
              </a:rPr>
              <a:t> между верхом…..; Предел огнестойкости данных участков по признаку (Е) должен быть не менее требуемого предела </a:t>
            </a:r>
            <a:r>
              <a:rPr lang="ru-RU" sz="1400" i="1" dirty="0" err="1" smtClean="0">
                <a:solidFill>
                  <a:srgbClr val="FF0000"/>
                </a:solidFill>
              </a:rPr>
              <a:t>огн-ти</a:t>
            </a:r>
            <a:r>
              <a:rPr lang="ru-RU" sz="1400" i="1" dirty="0" smtClean="0">
                <a:solidFill>
                  <a:srgbClr val="FF0000"/>
                </a:solidFill>
              </a:rPr>
              <a:t> примыкающего перекрытия, но не более 60 мин.</a:t>
            </a:r>
          </a:p>
          <a:p>
            <a:pPr algn="just"/>
            <a:r>
              <a:rPr lang="ru-RU" sz="1400" i="1" dirty="0">
                <a:solidFill>
                  <a:srgbClr val="FF0000"/>
                </a:solidFill>
              </a:rPr>
              <a:t>	</a:t>
            </a:r>
            <a:r>
              <a:rPr lang="ru-RU" sz="1400" i="1" dirty="0" smtClean="0">
                <a:solidFill>
                  <a:srgbClr val="FF0000"/>
                </a:solidFill>
              </a:rPr>
              <a:t>б) в местах примыкания нормируемых по огнестойкости внутренних стен и перегородок ширина участков наружных стен (простенков) должна быть не менее 0,8м между крайними сторонами смежных оконных проемов (ненормируемых по огнестойкости участков </a:t>
            </a:r>
            <a:r>
              <a:rPr lang="ru-RU" sz="1400" i="1" dirty="0" err="1" smtClean="0">
                <a:solidFill>
                  <a:srgbClr val="FF0000"/>
                </a:solidFill>
              </a:rPr>
              <a:t>светопрозрачной</a:t>
            </a:r>
            <a:r>
              <a:rPr lang="ru-RU" sz="1400" i="1" dirty="0" smtClean="0">
                <a:solidFill>
                  <a:srgbClr val="FF0000"/>
                </a:solidFill>
              </a:rPr>
              <a:t> конструкции). Предел </a:t>
            </a:r>
            <a:r>
              <a:rPr lang="ru-RU" sz="1400" i="1" dirty="0" err="1" smtClean="0">
                <a:solidFill>
                  <a:srgbClr val="FF0000"/>
                </a:solidFill>
              </a:rPr>
              <a:t>огн-ти</a:t>
            </a:r>
            <a:r>
              <a:rPr lang="ru-RU" sz="1400" i="1" dirty="0" smtClean="0">
                <a:solidFill>
                  <a:srgbClr val="FF0000"/>
                </a:solidFill>
              </a:rPr>
              <a:t> данных простенков </a:t>
            </a:r>
            <a:r>
              <a:rPr lang="ru-RU" sz="1400" i="1" dirty="0" err="1" smtClean="0">
                <a:solidFill>
                  <a:srgbClr val="FF0000"/>
                </a:solidFill>
              </a:rPr>
              <a:t>д.б</a:t>
            </a:r>
            <a:r>
              <a:rPr lang="ru-RU" sz="1400" i="1" dirty="0" smtClean="0">
                <a:solidFill>
                  <a:srgbClr val="FF0000"/>
                </a:solidFill>
              </a:rPr>
              <a:t>. не менее требуемого предела </a:t>
            </a:r>
            <a:r>
              <a:rPr lang="ru-RU" sz="1400" i="1" dirty="0" err="1" smtClean="0">
                <a:solidFill>
                  <a:srgbClr val="FF0000"/>
                </a:solidFill>
              </a:rPr>
              <a:t>огн-ти</a:t>
            </a:r>
            <a:r>
              <a:rPr lang="ru-RU" sz="1400" i="1" dirty="0" smtClean="0">
                <a:solidFill>
                  <a:srgbClr val="FF0000"/>
                </a:solidFill>
              </a:rPr>
              <a:t> для наружных стен;</a:t>
            </a:r>
          </a:p>
          <a:p>
            <a:pPr algn="just"/>
            <a:r>
              <a:rPr lang="ru-RU" sz="1400" i="1" dirty="0">
                <a:solidFill>
                  <a:srgbClr val="FF0000"/>
                </a:solidFill>
              </a:rPr>
              <a:t>	</a:t>
            </a:r>
            <a:r>
              <a:rPr lang="ru-RU" sz="1400" i="1" dirty="0" smtClean="0">
                <a:solidFill>
                  <a:srgbClr val="FF0000"/>
                </a:solidFill>
              </a:rPr>
              <a:t>в) в случае, если указанные участки наружных стен (междуэтажные пояса и простенки) выполняются частично или полностью </a:t>
            </a:r>
            <a:r>
              <a:rPr lang="ru-RU" sz="1400" i="1" dirty="0" err="1" smtClean="0">
                <a:solidFill>
                  <a:srgbClr val="FF0000"/>
                </a:solidFill>
              </a:rPr>
              <a:t>светопрозрачными</a:t>
            </a:r>
            <a:r>
              <a:rPr lang="ru-RU" sz="1400" i="1" dirty="0" smtClean="0">
                <a:solidFill>
                  <a:srgbClr val="FF0000"/>
                </a:solidFill>
              </a:rPr>
              <a:t>, в </a:t>
            </a:r>
            <a:r>
              <a:rPr lang="ru-RU" sz="1400" i="1" dirty="0" err="1" smtClean="0">
                <a:solidFill>
                  <a:srgbClr val="FF0000"/>
                </a:solidFill>
              </a:rPr>
              <a:t>т.ч</a:t>
            </a:r>
            <a:r>
              <a:rPr lang="ru-RU" sz="1400" i="1" dirty="0" smtClean="0">
                <a:solidFill>
                  <a:srgbClr val="FF0000"/>
                </a:solidFill>
              </a:rPr>
              <a:t>. в составе оконных конструкций, они в </a:t>
            </a:r>
            <a:r>
              <a:rPr lang="ru-RU" sz="1400" i="1" dirty="0" err="1" smtClean="0">
                <a:solidFill>
                  <a:srgbClr val="FF0000"/>
                </a:solidFill>
              </a:rPr>
              <a:t>предалх</a:t>
            </a:r>
            <a:r>
              <a:rPr lang="ru-RU" sz="1400" i="1" dirty="0" smtClean="0">
                <a:solidFill>
                  <a:srgbClr val="FF0000"/>
                </a:solidFill>
              </a:rPr>
              <a:t> установленной высоты (1,2м)</a:t>
            </a:r>
            <a:r>
              <a:rPr lang="ru-RU" sz="1400" i="1" dirty="0" err="1" smtClean="0">
                <a:solidFill>
                  <a:srgbClr val="FF0000"/>
                </a:solidFill>
              </a:rPr>
              <a:t>д.б</a:t>
            </a:r>
            <a:r>
              <a:rPr lang="ru-RU" sz="1400" i="1" dirty="0" smtClean="0">
                <a:solidFill>
                  <a:srgbClr val="FF0000"/>
                </a:solidFill>
              </a:rPr>
              <a:t>. </a:t>
            </a:r>
            <a:r>
              <a:rPr lang="ru-RU" sz="1400" i="1" dirty="0" err="1" smtClean="0">
                <a:solidFill>
                  <a:srgbClr val="FF0000"/>
                </a:solidFill>
              </a:rPr>
              <a:t>неоткрывающимися</a:t>
            </a:r>
            <a:r>
              <a:rPr lang="ru-RU" sz="1400" i="1" dirty="0" smtClean="0">
                <a:solidFill>
                  <a:srgbClr val="FF0000"/>
                </a:solidFill>
              </a:rPr>
              <a:t> и иметь соответствующий предел </a:t>
            </a:r>
            <a:r>
              <a:rPr lang="ru-RU" sz="1400" i="1" dirty="0" err="1" smtClean="0">
                <a:solidFill>
                  <a:srgbClr val="FF0000"/>
                </a:solidFill>
              </a:rPr>
              <a:t>огн-ти</a:t>
            </a:r>
            <a:r>
              <a:rPr lang="ru-RU" sz="1400" i="1" dirty="0" smtClean="0">
                <a:solidFill>
                  <a:srgbClr val="FF0000"/>
                </a:solidFill>
              </a:rPr>
              <a:t> по признакам (</a:t>
            </a:r>
            <a:r>
              <a:rPr lang="en-US" sz="1400" i="1" dirty="0" smtClean="0">
                <a:solidFill>
                  <a:srgbClr val="FF0000"/>
                </a:solidFill>
              </a:rPr>
              <a:t>E</a:t>
            </a:r>
            <a:r>
              <a:rPr lang="ru-RU" sz="1400" i="1" dirty="0" smtClean="0">
                <a:solidFill>
                  <a:srgbClr val="FF0000"/>
                </a:solidFill>
              </a:rPr>
              <a:t>,</a:t>
            </a:r>
            <a:r>
              <a:rPr lang="en-US" sz="1400" i="1" dirty="0" smtClean="0">
                <a:solidFill>
                  <a:srgbClr val="FF0000"/>
                </a:solidFill>
              </a:rPr>
              <a:t> I </a:t>
            </a:r>
            <a:r>
              <a:rPr lang="ru-RU" sz="1400" i="1" dirty="0" smtClean="0">
                <a:solidFill>
                  <a:srgbClr val="FF0000"/>
                </a:solidFill>
              </a:rPr>
              <a:t>, </a:t>
            </a:r>
            <a:r>
              <a:rPr lang="en-US" sz="1400" i="1" dirty="0" smtClean="0">
                <a:solidFill>
                  <a:srgbClr val="FF0000"/>
                </a:solidFill>
              </a:rPr>
              <a:t>W)</a:t>
            </a:r>
            <a:r>
              <a:rPr lang="ru-RU" sz="1400" i="1" dirty="0" smtClean="0">
                <a:solidFill>
                  <a:srgbClr val="FF0000"/>
                </a:solidFill>
              </a:rPr>
              <a:t>;</a:t>
            </a:r>
          </a:p>
          <a:p>
            <a:pPr algn="just"/>
            <a:r>
              <a:rPr lang="ru-RU" sz="1400" i="1" dirty="0" smtClean="0">
                <a:solidFill>
                  <a:srgbClr val="FF0000"/>
                </a:solidFill>
              </a:rPr>
              <a:t>	г) </a:t>
            </a:r>
            <a:r>
              <a:rPr lang="ru-RU" sz="1400" i="1" dirty="0" err="1" smtClean="0">
                <a:solidFill>
                  <a:srgbClr val="FF0000"/>
                </a:solidFill>
              </a:rPr>
              <a:t>макс.размеры</a:t>
            </a:r>
            <a:r>
              <a:rPr lang="ru-RU" sz="1400" i="1" dirty="0" smtClean="0">
                <a:solidFill>
                  <a:srgbClr val="FF0000"/>
                </a:solidFill>
              </a:rPr>
              <a:t> ненормируемых по </a:t>
            </a:r>
            <a:r>
              <a:rPr lang="ru-RU" sz="1400" i="1" dirty="0" err="1" smtClean="0">
                <a:solidFill>
                  <a:srgbClr val="FF0000"/>
                </a:solidFill>
              </a:rPr>
              <a:t>огн-ти</a:t>
            </a:r>
            <a:r>
              <a:rPr lang="ru-RU" sz="1400" i="1" dirty="0" smtClean="0">
                <a:solidFill>
                  <a:srgbClr val="FF0000"/>
                </a:solidFill>
              </a:rPr>
              <a:t> оконных проемов (участков </a:t>
            </a:r>
            <a:r>
              <a:rPr lang="ru-RU" sz="1400" i="1" dirty="0" err="1" smtClean="0">
                <a:solidFill>
                  <a:srgbClr val="FF0000"/>
                </a:solidFill>
              </a:rPr>
              <a:t>светопрозрачной</a:t>
            </a:r>
            <a:r>
              <a:rPr lang="ru-RU" sz="1400" i="1" dirty="0" smtClean="0">
                <a:solidFill>
                  <a:srgbClr val="FF0000"/>
                </a:solidFill>
              </a:rPr>
              <a:t> конструкции), как правило, не должен превышать в ширину 3,0м и в высоту 2,5м. В случае превышения… наружный слой стекла для них </a:t>
            </a:r>
            <a:r>
              <a:rPr lang="ru-RU" sz="1400" i="1" dirty="0" err="1" smtClean="0">
                <a:solidFill>
                  <a:srgbClr val="FF0000"/>
                </a:solidFill>
              </a:rPr>
              <a:t>д.б</a:t>
            </a:r>
            <a:r>
              <a:rPr lang="ru-RU" sz="1400" i="1" dirty="0" smtClean="0">
                <a:solidFill>
                  <a:srgbClr val="FF0000"/>
                </a:solidFill>
              </a:rPr>
              <a:t>. закаленным по ГОСТ 30698;</a:t>
            </a:r>
          </a:p>
          <a:p>
            <a:pPr algn="just"/>
            <a:r>
              <a:rPr lang="ru-RU" sz="1400" dirty="0"/>
              <a:t>	</a:t>
            </a:r>
            <a:r>
              <a:rPr lang="ru-RU" sz="1400" i="1" dirty="0" smtClean="0">
                <a:solidFill>
                  <a:srgbClr val="FF0000"/>
                </a:solidFill>
              </a:rPr>
              <a:t>д) требования по </a:t>
            </a:r>
            <a:r>
              <a:rPr lang="ru-RU" sz="1400" i="1" dirty="0" err="1" smtClean="0">
                <a:solidFill>
                  <a:srgbClr val="FF0000"/>
                </a:solidFill>
              </a:rPr>
              <a:t>огн-ти</a:t>
            </a:r>
            <a:r>
              <a:rPr lang="ru-RU" sz="1400" i="1" dirty="0" smtClean="0">
                <a:solidFill>
                  <a:srgbClr val="FF0000"/>
                </a:solidFill>
              </a:rPr>
              <a:t> и высоте противопожарных междуэтажных поясов не распространяются:……</a:t>
            </a:r>
            <a:endParaRPr lang="ru-RU" sz="1400" dirty="0"/>
          </a:p>
          <a:p>
            <a:pPr algn="just"/>
            <a:r>
              <a:rPr lang="ru-RU" sz="1400" dirty="0"/>
              <a:t> </a:t>
            </a:r>
          </a:p>
          <a:p>
            <a:pPr algn="just"/>
            <a:r>
              <a:rPr lang="ru-RU" sz="1400" dirty="0"/>
              <a:t> </a:t>
            </a:r>
          </a:p>
          <a:p>
            <a:pPr algn="just">
              <a:buFont typeface="Arial" panose="020B0604020202020204" pitchFamily="34" charset="0"/>
              <a:buChar char="•"/>
              <a:defRPr/>
            </a:pPr>
            <a:endParaRPr lang="ru-RU" altLang="ru-RU" sz="1400" dirty="0" smtClean="0"/>
          </a:p>
          <a:p>
            <a:pPr algn="just"/>
            <a:r>
              <a:rPr lang="ru-RU" altLang="ru-RU" sz="1400" dirty="0" smtClean="0"/>
              <a:t>	</a:t>
            </a:r>
          </a:p>
        </p:txBody>
      </p:sp>
    </p:spTree>
    <p:extLst>
      <p:ext uri="{BB962C8B-B14F-4D97-AF65-F5344CB8AC3E}">
        <p14:creationId xmlns:p14="http://schemas.microsoft.com/office/powerpoint/2010/main" val="450017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Номер слайда 5"/>
          <p:cNvSpPr txBox="1">
            <a:spLocks noGrp="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8818B456-1AB2-4980-A635-18FDAE2B4CCF}" type="slidenum">
              <a:rPr lang="ru-RU" altLang="ru-RU" sz="1200" b="1">
                <a:solidFill>
                  <a:srgbClr val="045C75"/>
                </a:solidFill>
                <a:latin typeface="Times New Roman" panose="02020603050405020304" pitchFamily="18" charset="0"/>
              </a:rPr>
              <a:pPr algn="r" eaLnBrk="1" hangingPunct="1">
                <a:spcBef>
                  <a:spcPct val="0"/>
                </a:spcBef>
                <a:buClrTx/>
                <a:buSzTx/>
                <a:buFontTx/>
                <a:buNone/>
              </a:pPr>
              <a:t>21</a:t>
            </a:fld>
            <a:endParaRPr lang="ru-RU" altLang="ru-RU" sz="1200" b="1">
              <a:solidFill>
                <a:srgbClr val="045C75"/>
              </a:solidFill>
              <a:latin typeface="Times New Roman" panose="02020603050405020304" pitchFamily="18" charset="0"/>
            </a:endParaRPr>
          </a:p>
        </p:txBody>
      </p:sp>
      <p:pic>
        <p:nvPicPr>
          <p:cNvPr id="29699" name="Picture 1028" descr="D:\Мои документы\andreev\Рабочий стол\семинар\лог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990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Содержимое 4"/>
          <p:cNvSpPr txBox="1">
            <a:spLocks/>
          </p:cNvSpPr>
          <p:nvPr/>
        </p:nvSpPr>
        <p:spPr>
          <a:xfrm>
            <a:off x="1221401" y="370681"/>
            <a:ext cx="7670800" cy="509587"/>
          </a:xfrm>
          <a:prstGeom prst="rect">
            <a:avLst/>
          </a:prstGeom>
        </p:spPr>
        <p:txBody>
          <a:bodyPr>
            <a:normAutofit fontScale="92500"/>
          </a:bodyPr>
          <a:lstStyle/>
          <a:p>
            <a:pPr marL="274320" indent="-274320" algn="ctr" eaLnBrk="1" fontAlgn="auto" hangingPunct="1">
              <a:spcBef>
                <a:spcPct val="20000"/>
              </a:spcBef>
              <a:spcAft>
                <a:spcPts val="0"/>
              </a:spcAft>
              <a:buClr>
                <a:schemeClr val="accent3"/>
              </a:buClr>
              <a:buSzPct val="95000"/>
              <a:defRPr/>
            </a:pPr>
            <a:r>
              <a:rPr lang="ru-RU" b="1" dirty="0" smtClean="0">
                <a:solidFill>
                  <a:srgbClr val="FF0000"/>
                </a:solidFill>
              </a:rPr>
              <a:t>Некоторые разногласия с ТК 465 по проекту СП 2.13130 (ред. 2018г.)</a:t>
            </a:r>
            <a:endParaRPr lang="ru-RU" b="1" dirty="0">
              <a:solidFill>
                <a:srgbClr val="FF0000"/>
              </a:solidFill>
            </a:endParaRPr>
          </a:p>
        </p:txBody>
      </p:sp>
      <p:sp>
        <p:nvSpPr>
          <p:cNvPr id="29701" name="Содержимое 4"/>
          <p:cNvSpPr txBox="1">
            <a:spLocks/>
          </p:cNvSpPr>
          <p:nvPr/>
        </p:nvSpPr>
        <p:spPr bwMode="auto">
          <a:xfrm flipV="1">
            <a:off x="-1" y="738188"/>
            <a:ext cx="9144001"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9pPr>
          </a:lstStyle>
          <a:p>
            <a:pPr eaLnBrk="1" hangingPunct="1"/>
            <a:endParaRPr lang="ru-RU" altLang="ru-RU" sz="1600" b="1">
              <a:latin typeface="Times New Roman" panose="02020603050405020304" pitchFamily="18" charset="0"/>
            </a:endParaRPr>
          </a:p>
          <a:p>
            <a:endParaRPr lang="ru-RU" altLang="ru-RU">
              <a:latin typeface="Times New Roman" panose="02020603050405020304" pitchFamily="18" charset="0"/>
            </a:endParaRPr>
          </a:p>
        </p:txBody>
      </p:sp>
      <p:pic>
        <p:nvPicPr>
          <p:cNvPr id="29702" name="Picture 1028" descr="D:\Мои документы\andreev\Рабочий стол\семинар\лог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990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Прямоугольник 1"/>
          <p:cNvSpPr>
            <a:spLocks noChangeArrowheads="1"/>
          </p:cNvSpPr>
          <p:nvPr/>
        </p:nvSpPr>
        <p:spPr bwMode="auto">
          <a:xfrm>
            <a:off x="-1" y="802946"/>
            <a:ext cx="9144001"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just"/>
            <a:r>
              <a:rPr lang="ru-RU" sz="1400" dirty="0"/>
              <a:t> </a:t>
            </a:r>
          </a:p>
          <a:p>
            <a:pPr algn="just"/>
            <a:r>
              <a:rPr lang="ru-RU" sz="1400" dirty="0"/>
              <a:t> </a:t>
            </a:r>
          </a:p>
          <a:p>
            <a:pPr algn="just">
              <a:buFont typeface="Arial" panose="020B0604020202020204" pitchFamily="34" charset="0"/>
              <a:buChar char="•"/>
              <a:defRPr/>
            </a:pPr>
            <a:r>
              <a:rPr lang="ru-RU" altLang="ru-RU" sz="1600" dirty="0" smtClean="0"/>
              <a:t>Для определения пределов огнестойкости и классов пожарной опасности наружных ненесущих стен на </a:t>
            </a:r>
            <a:r>
              <a:rPr lang="ru-RU" altLang="ru-RU" sz="1600" dirty="0" err="1" smtClean="0"/>
              <a:t>сонове</a:t>
            </a:r>
            <a:r>
              <a:rPr lang="ru-RU" altLang="ru-RU" sz="1600" dirty="0" smtClean="0"/>
              <a:t> применения алюминиевых конструкций применять ГОСТ Р 56817-2015 «Стены наружные ненесущие каркасного типа со </a:t>
            </a:r>
            <a:r>
              <a:rPr lang="ru-RU" altLang="ru-RU" sz="1600" dirty="0" err="1" smtClean="0"/>
              <a:t>светопропускающим</a:t>
            </a:r>
            <a:r>
              <a:rPr lang="ru-RU" altLang="ru-RU" sz="1600" dirty="0" smtClean="0"/>
              <a:t> заполнением проемов. Методы испытаний на огнестойкость и пожарную опасность».</a:t>
            </a:r>
          </a:p>
          <a:p>
            <a:pPr marL="0" indent="0" algn="just">
              <a:defRPr/>
            </a:pPr>
            <a:endParaRPr lang="ru-RU" altLang="ru-RU" sz="1600" dirty="0" smtClean="0"/>
          </a:p>
          <a:p>
            <a:pPr algn="just">
              <a:buFont typeface="Arial" panose="020B0604020202020204" pitchFamily="34" charset="0"/>
              <a:buChar char="•"/>
              <a:defRPr/>
            </a:pPr>
            <a:r>
              <a:rPr lang="ru-RU" sz="1600" dirty="0" smtClean="0"/>
              <a:t>Исключить абзац: </a:t>
            </a:r>
          </a:p>
          <a:p>
            <a:pPr marL="0" indent="0" algn="just">
              <a:defRPr/>
            </a:pPr>
            <a:r>
              <a:rPr lang="ru-RU" sz="1600" dirty="0"/>
              <a:t>	</a:t>
            </a:r>
            <a:r>
              <a:rPr lang="ru-RU" sz="1600" dirty="0" smtClean="0"/>
              <a:t>«Для</a:t>
            </a:r>
            <a:r>
              <a:rPr lang="ru-RU" sz="1600" dirty="0"/>
              <a:t> строительных конструкций пределы огнестойкости и их условные обозначения определяют по ГОСТ 30247.1,  ГОСТ Р 53307,  ГОСТ Р 53308, ГОСТ Р 55896 и ГОСТ Р </a:t>
            </a:r>
            <a:r>
              <a:rPr lang="ru-RU" sz="1600" dirty="0" smtClean="0"/>
              <a:t>56076», </a:t>
            </a:r>
          </a:p>
          <a:p>
            <a:pPr marL="0" indent="0" algn="just">
              <a:defRPr/>
            </a:pPr>
            <a:r>
              <a:rPr lang="ru-RU" sz="1600" dirty="0" smtClean="0"/>
              <a:t>т.к. это полностью отвечает формулировке п.10.6 ГОСТ 30403-2012 «Конструкции строительные. Метод определения пожарной опасности» и принципиально она не может быть использована для оценки  классов пожарной опасности </a:t>
            </a:r>
            <a:r>
              <a:rPr lang="ru-RU" altLang="ru-RU" sz="1600" dirty="0" smtClean="0"/>
              <a:t>наружных ненесущих стен  со </a:t>
            </a:r>
            <a:r>
              <a:rPr lang="ru-RU" altLang="ru-RU" sz="1600" dirty="0" err="1" smtClean="0"/>
              <a:t>светопрозрачным</a:t>
            </a:r>
            <a:r>
              <a:rPr lang="ru-RU" altLang="ru-RU" sz="1600" dirty="0" smtClean="0"/>
              <a:t> заполнением, а эти конструкции принципиально отличаются от традиционных конструкций, для оценки пожарной опасности которых разработан ГОСТ 30403.</a:t>
            </a:r>
          </a:p>
          <a:p>
            <a:pPr marL="0" indent="0" algn="just">
              <a:defRPr/>
            </a:pPr>
            <a:r>
              <a:rPr lang="ru-RU" sz="1600" dirty="0" smtClean="0"/>
              <a:t> 	</a:t>
            </a:r>
          </a:p>
          <a:p>
            <a:pPr marL="0" indent="0" algn="just">
              <a:defRPr/>
            </a:pPr>
            <a:r>
              <a:rPr lang="ru-RU" sz="1600" dirty="0"/>
              <a:t>	</a:t>
            </a:r>
            <a:r>
              <a:rPr lang="ru-RU" sz="1600" dirty="0" smtClean="0">
                <a:solidFill>
                  <a:srgbClr val="00B050"/>
                </a:solidFill>
              </a:rPr>
              <a:t>ВНИИПО принята следующая редакция:</a:t>
            </a:r>
          </a:p>
          <a:p>
            <a:pPr marL="0" indent="0" algn="just">
              <a:defRPr/>
            </a:pPr>
            <a:r>
              <a:rPr lang="ru-RU" sz="1600" dirty="0"/>
              <a:t>	</a:t>
            </a:r>
            <a:r>
              <a:rPr lang="ru-RU" sz="1600" dirty="0" smtClean="0">
                <a:solidFill>
                  <a:srgbClr val="00B050"/>
                </a:solidFill>
              </a:rPr>
              <a:t>«Для стен наружных ненесущих </a:t>
            </a:r>
            <a:r>
              <a:rPr lang="ru-RU" sz="1600" dirty="0" err="1" smtClean="0">
                <a:solidFill>
                  <a:srgbClr val="00B050"/>
                </a:solidFill>
              </a:rPr>
              <a:t>светопрозрачных</a:t>
            </a:r>
            <a:r>
              <a:rPr lang="ru-RU" sz="1600" dirty="0" smtClean="0">
                <a:solidFill>
                  <a:srgbClr val="00B050"/>
                </a:solidFill>
              </a:rPr>
              <a:t> допускается без испытаний </a:t>
            </a:r>
            <a:r>
              <a:rPr lang="ru-RU" sz="1600" dirty="0" err="1" smtClean="0">
                <a:solidFill>
                  <a:srgbClr val="00B050"/>
                </a:solidFill>
              </a:rPr>
              <a:t>утанавливать</a:t>
            </a:r>
            <a:r>
              <a:rPr lang="ru-RU" sz="1600" dirty="0" smtClean="0">
                <a:solidFill>
                  <a:srgbClr val="00B050"/>
                </a:solidFill>
              </a:rPr>
              <a:t> класс пожарной опасности К0 для конструкций, выполненных только из негорючих материалов (НГ); при этом показатели пожарной опасности материалов уплотнителей и </a:t>
            </a:r>
            <a:r>
              <a:rPr lang="ru-RU" sz="1600" dirty="0" err="1" smtClean="0">
                <a:solidFill>
                  <a:srgbClr val="00B050"/>
                </a:solidFill>
              </a:rPr>
              <a:t>герметиков</a:t>
            </a:r>
            <a:r>
              <a:rPr lang="ru-RU" sz="1600" dirty="0" smtClean="0">
                <a:solidFill>
                  <a:srgbClr val="00B050"/>
                </a:solidFill>
              </a:rPr>
              <a:t> учитывать не следует».</a:t>
            </a:r>
          </a:p>
          <a:p>
            <a:pPr algn="just">
              <a:buFont typeface="Arial" panose="020B0604020202020204" pitchFamily="34" charset="0"/>
              <a:buChar char="•"/>
              <a:defRPr/>
            </a:pPr>
            <a:endParaRPr lang="ru-RU" sz="1400" dirty="0"/>
          </a:p>
          <a:p>
            <a:pPr algn="just">
              <a:buFont typeface="Arial" panose="020B0604020202020204" pitchFamily="34" charset="0"/>
              <a:buChar char="•"/>
              <a:defRPr/>
            </a:pPr>
            <a:endParaRPr lang="ru-RU" altLang="ru-RU" sz="1400" dirty="0" smtClean="0"/>
          </a:p>
          <a:p>
            <a:pPr algn="just"/>
            <a:r>
              <a:rPr lang="ru-RU" altLang="ru-RU" sz="1400" dirty="0" smtClean="0"/>
              <a:t>	</a:t>
            </a:r>
          </a:p>
        </p:txBody>
      </p:sp>
    </p:spTree>
    <p:extLst>
      <p:ext uri="{BB962C8B-B14F-4D97-AF65-F5344CB8AC3E}">
        <p14:creationId xmlns:p14="http://schemas.microsoft.com/office/powerpoint/2010/main" val="583313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Номер слайда 5"/>
          <p:cNvSpPr txBox="1">
            <a:spLocks noGrp="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8818B456-1AB2-4980-A635-18FDAE2B4CCF}" type="slidenum">
              <a:rPr lang="ru-RU" altLang="ru-RU" sz="1200" b="1">
                <a:solidFill>
                  <a:srgbClr val="045C75"/>
                </a:solidFill>
                <a:latin typeface="Times New Roman" panose="02020603050405020304" pitchFamily="18" charset="0"/>
              </a:rPr>
              <a:pPr algn="r" eaLnBrk="1" hangingPunct="1">
                <a:spcBef>
                  <a:spcPct val="0"/>
                </a:spcBef>
                <a:buClrTx/>
                <a:buSzTx/>
                <a:buFontTx/>
                <a:buNone/>
              </a:pPr>
              <a:t>22</a:t>
            </a:fld>
            <a:endParaRPr lang="ru-RU" altLang="ru-RU" sz="1200" b="1">
              <a:solidFill>
                <a:srgbClr val="045C75"/>
              </a:solidFill>
              <a:latin typeface="Times New Roman" panose="02020603050405020304" pitchFamily="18" charset="0"/>
            </a:endParaRPr>
          </a:p>
        </p:txBody>
      </p:sp>
      <p:pic>
        <p:nvPicPr>
          <p:cNvPr id="29699" name="Picture 1028" descr="D:\Мои документы\andreev\Рабочий стол\семинар\лог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990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Содержимое 4"/>
          <p:cNvSpPr txBox="1">
            <a:spLocks/>
          </p:cNvSpPr>
          <p:nvPr/>
        </p:nvSpPr>
        <p:spPr>
          <a:xfrm>
            <a:off x="1116013" y="72755"/>
            <a:ext cx="7670800" cy="509587"/>
          </a:xfrm>
          <a:prstGeom prst="rect">
            <a:avLst/>
          </a:prstGeom>
        </p:spPr>
        <p:txBody>
          <a:bodyPr>
            <a:normAutofit/>
          </a:bodyPr>
          <a:lstStyle/>
          <a:p>
            <a:pPr marL="274320" indent="-274320" algn="ctr" eaLnBrk="1" fontAlgn="auto" hangingPunct="1">
              <a:spcBef>
                <a:spcPct val="20000"/>
              </a:spcBef>
              <a:spcAft>
                <a:spcPts val="0"/>
              </a:spcAft>
              <a:buClr>
                <a:schemeClr val="accent3"/>
              </a:buClr>
              <a:buSzPct val="95000"/>
              <a:defRPr/>
            </a:pPr>
            <a:r>
              <a:rPr lang="ru-RU" b="1" dirty="0" smtClean="0">
                <a:solidFill>
                  <a:srgbClr val="FF0000"/>
                </a:solidFill>
              </a:rPr>
              <a:t>Инновационные требования СП для ВЗ</a:t>
            </a:r>
            <a:endParaRPr lang="ru-RU" b="1" dirty="0">
              <a:solidFill>
                <a:srgbClr val="FF0000"/>
              </a:solidFill>
            </a:endParaRPr>
          </a:p>
        </p:txBody>
      </p:sp>
      <p:sp>
        <p:nvSpPr>
          <p:cNvPr id="29701" name="Содержимое 4"/>
          <p:cNvSpPr txBox="1">
            <a:spLocks/>
          </p:cNvSpPr>
          <p:nvPr/>
        </p:nvSpPr>
        <p:spPr bwMode="auto">
          <a:xfrm flipV="1">
            <a:off x="-180975" y="738188"/>
            <a:ext cx="9144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9pPr>
          </a:lstStyle>
          <a:p>
            <a:pPr eaLnBrk="1" hangingPunct="1"/>
            <a:endParaRPr lang="ru-RU" altLang="ru-RU" sz="1600" b="1">
              <a:latin typeface="Times New Roman" panose="02020603050405020304" pitchFamily="18" charset="0"/>
            </a:endParaRPr>
          </a:p>
          <a:p>
            <a:endParaRPr lang="ru-RU" altLang="ru-RU">
              <a:latin typeface="Times New Roman" panose="02020603050405020304" pitchFamily="18" charset="0"/>
            </a:endParaRPr>
          </a:p>
        </p:txBody>
      </p:sp>
      <p:pic>
        <p:nvPicPr>
          <p:cNvPr id="29702" name="Picture 1028" descr="D:\Мои документы\andreev\Рабочий стол\семинар\лог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990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Прямоугольник 1"/>
          <p:cNvSpPr>
            <a:spLocks noChangeArrowheads="1"/>
          </p:cNvSpPr>
          <p:nvPr/>
        </p:nvSpPr>
        <p:spPr bwMode="auto">
          <a:xfrm>
            <a:off x="0" y="769938"/>
            <a:ext cx="9144000"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just">
              <a:buFont typeface="Arial" panose="020B0604020202020204" pitchFamily="34" charset="0"/>
              <a:buChar char="•"/>
              <a:defRPr/>
            </a:pPr>
            <a:endParaRPr lang="ru-RU" altLang="ru-RU" sz="1400" dirty="0" smtClean="0"/>
          </a:p>
          <a:p>
            <a:pPr marL="0" indent="0" algn="just">
              <a:defRPr/>
            </a:pPr>
            <a:r>
              <a:rPr lang="ru-RU" altLang="ru-RU" sz="1400" dirty="0" smtClean="0"/>
              <a:t>	</a:t>
            </a:r>
            <a:r>
              <a:rPr lang="ru-RU" sz="1600" dirty="0" smtClean="0"/>
              <a:t> </a:t>
            </a:r>
            <a:r>
              <a:rPr lang="ru-RU" sz="1600" dirty="0">
                <a:solidFill>
                  <a:srgbClr val="00B050"/>
                </a:solidFill>
              </a:rPr>
              <a:t>6.4 Стены наружные с внешней стороны с фасадными системами должны иметь класс пожарной опасности К0, с применением негорючих материалов облицовки, отделки и теплоизоляции. Материалы </a:t>
            </a:r>
            <a:r>
              <a:rPr lang="ru-RU" sz="1600" dirty="0" err="1">
                <a:solidFill>
                  <a:srgbClr val="00B050"/>
                </a:solidFill>
              </a:rPr>
              <a:t>ветровлагозащиты</a:t>
            </a:r>
            <a:r>
              <a:rPr lang="ru-RU" sz="1600" dirty="0">
                <a:solidFill>
                  <a:srgbClr val="00B050"/>
                </a:solidFill>
              </a:rPr>
              <a:t> (мембран) должны быть группы горючести не ниже Г1 и не должны относиться к группе горючих </a:t>
            </a:r>
            <a:r>
              <a:rPr lang="ru-RU" sz="1600" dirty="0" err="1">
                <a:solidFill>
                  <a:srgbClr val="00B050"/>
                </a:solidFill>
              </a:rPr>
              <a:t>легковозгораемых</a:t>
            </a:r>
            <a:r>
              <a:rPr lang="ru-RU" sz="1600" dirty="0">
                <a:solidFill>
                  <a:srgbClr val="00B050"/>
                </a:solidFill>
              </a:rPr>
              <a:t> материалов по ГОСТ Р </a:t>
            </a:r>
            <a:r>
              <a:rPr lang="ru-RU" sz="1600" dirty="0" smtClean="0">
                <a:solidFill>
                  <a:srgbClr val="00B050"/>
                </a:solidFill>
              </a:rPr>
              <a:t>56027.</a:t>
            </a:r>
          </a:p>
          <a:p>
            <a:pPr marL="0" indent="0" algn="just">
              <a:defRPr/>
            </a:pPr>
            <a:r>
              <a:rPr lang="ru-RU" sz="1600" dirty="0">
                <a:solidFill>
                  <a:srgbClr val="00B050"/>
                </a:solidFill>
              </a:rPr>
              <a:t>	</a:t>
            </a:r>
            <a:r>
              <a:rPr lang="ru-RU" sz="1600" dirty="0" smtClean="0">
                <a:solidFill>
                  <a:srgbClr val="00B050"/>
                </a:solidFill>
              </a:rPr>
              <a:t>Допускается </a:t>
            </a:r>
            <a:r>
              <a:rPr lang="ru-RU" sz="1600" dirty="0">
                <a:solidFill>
                  <a:srgbClr val="00B050"/>
                </a:solidFill>
              </a:rPr>
              <a:t>применение горючих материалов защитно-декоративной отделки толщиной до 0,3 мм, наносимых на негорючую внешнюю поверхность наружных стен (в том числе на облицовку и отделку фасадных систем).</a:t>
            </a:r>
          </a:p>
          <a:p>
            <a:pPr marL="0" indent="0" algn="just">
              <a:defRPr/>
            </a:pPr>
            <a:endParaRPr lang="ru-RU" altLang="ru-RU" sz="1600" dirty="0" smtClean="0">
              <a:solidFill>
                <a:srgbClr val="FF0000"/>
              </a:solidFill>
            </a:endParaRPr>
          </a:p>
          <a:p>
            <a:pPr marL="0" indent="0" algn="just">
              <a:defRPr/>
            </a:pPr>
            <a:r>
              <a:rPr lang="ru-RU" altLang="ru-RU" sz="1600" dirty="0" smtClean="0">
                <a:solidFill>
                  <a:srgbClr val="FF0000"/>
                </a:solidFill>
              </a:rPr>
              <a:t>	Дополнительные требования по пожаротушению и эвакуации:</a:t>
            </a:r>
          </a:p>
          <a:p>
            <a:pPr algn="just">
              <a:buFont typeface="Arial" panose="020B0604020202020204" pitchFamily="34" charset="0"/>
              <a:buChar char="•"/>
              <a:defRPr/>
            </a:pPr>
            <a:r>
              <a:rPr lang="ru-RU" altLang="ru-RU" sz="1600" dirty="0" smtClean="0"/>
              <a:t>Для обеспечения деятельности пожарных подразделений и спасения МГН (в высотном комплексе – в каждом из зданий) следует предусматривать </a:t>
            </a:r>
            <a:r>
              <a:rPr lang="ru-RU" altLang="ru-RU" sz="1600" b="1" dirty="0" smtClean="0"/>
              <a:t>не менее одного лифта </a:t>
            </a:r>
            <a:r>
              <a:rPr lang="ru-RU" altLang="ru-RU" sz="1600" dirty="0" smtClean="0"/>
              <a:t>(при зонной схеме – в каждой из зон) грузоподъемностью 1000кг в исполнении «для транспортирования пожарных подразделений» в соответствии с требованиями ГОСТ Р 53296, ГОСТ 52382-2010,  ГОСТ 33652-2015. </a:t>
            </a:r>
          </a:p>
          <a:p>
            <a:pPr algn="just">
              <a:buFont typeface="Arial" panose="020B0604020202020204" pitchFamily="34" charset="0"/>
              <a:buChar char="•"/>
              <a:defRPr/>
            </a:pPr>
            <a:r>
              <a:rPr lang="ru-RU" altLang="ru-RU" sz="1600" dirty="0" smtClean="0"/>
              <a:t>В общественных зданиях (в жилых – при площади этажа более 500м</a:t>
            </a:r>
            <a:r>
              <a:rPr lang="ru-RU" altLang="ru-RU" sz="1600" baseline="30000" dirty="0" smtClean="0"/>
              <a:t>2</a:t>
            </a:r>
            <a:r>
              <a:rPr lang="ru-RU" altLang="ru-RU" sz="1600" dirty="0" smtClean="0"/>
              <a:t>) должны предусматриваться не менее двух незадымляемых лестничных клеток типа Н2 (с подпором воздуха в объем лестничной клетки при пожаре), типа Н3 (с входом на каждом этаже через тамбур-шлюз, в котором на этаже пожара обеспечивается подпор воздуха) </a:t>
            </a:r>
            <a:r>
              <a:rPr lang="ru-RU" altLang="ru-RU" sz="1600" b="1" dirty="0" smtClean="0">
                <a:solidFill>
                  <a:srgbClr val="00B050"/>
                </a:solidFill>
              </a:rPr>
              <a:t>или их комбинации </a:t>
            </a:r>
            <a:r>
              <a:rPr lang="ru-RU" altLang="ru-RU" sz="1600" dirty="0" smtClean="0"/>
              <a:t>с учетом требований СП 7.13130.</a:t>
            </a:r>
          </a:p>
          <a:p>
            <a:pPr algn="just">
              <a:buFont typeface="Arial" panose="020B0604020202020204" pitchFamily="34" charset="0"/>
              <a:buChar char="•"/>
              <a:defRPr/>
            </a:pPr>
            <a:r>
              <a:rPr lang="ru-RU" altLang="ru-RU" sz="1600" dirty="0" smtClean="0"/>
              <a:t>Устройство ВПВ с водокольцевыми катушками с размещением в ШПМИ по ГОСТ Р 51844-2009;</a:t>
            </a:r>
          </a:p>
          <a:p>
            <a:pPr algn="just">
              <a:buFont typeface="Arial" panose="020B0604020202020204" pitchFamily="34" charset="0"/>
              <a:buChar char="•"/>
              <a:defRPr/>
            </a:pPr>
            <a:r>
              <a:rPr lang="ru-RU" altLang="ru-RU" sz="1600" dirty="0" smtClean="0"/>
              <a:t>Устройство </a:t>
            </a:r>
            <a:r>
              <a:rPr lang="ru-RU" altLang="ru-RU" sz="1600" dirty="0" err="1" smtClean="0"/>
              <a:t>сухотруба</a:t>
            </a:r>
            <a:r>
              <a:rPr lang="ru-RU" altLang="ru-RU" sz="1600" dirty="0" smtClean="0"/>
              <a:t>  в л/к с патрубками для подключения мобильной пожарной  техники.</a:t>
            </a:r>
          </a:p>
          <a:p>
            <a:pPr algn="just">
              <a:buFont typeface="Arial" panose="020B0604020202020204" pitchFamily="34" charset="0"/>
              <a:buChar char="•"/>
              <a:defRPr/>
            </a:pPr>
            <a:endParaRPr lang="ru-RU" altLang="ru-RU" sz="1400" dirty="0" smtClean="0"/>
          </a:p>
          <a:p>
            <a:pPr algn="just">
              <a:buFont typeface="Arial" panose="020B0604020202020204" pitchFamily="34" charset="0"/>
              <a:buChar char="•"/>
              <a:defRPr/>
            </a:pPr>
            <a:endParaRPr lang="ru-RU" altLang="ru-RU" sz="1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Номер слайда 5"/>
          <p:cNvSpPr txBox="1">
            <a:spLocks noGrp="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650329CB-5589-4AA1-A437-FF07C9A466FA}" type="slidenum">
              <a:rPr lang="ru-RU" altLang="ru-RU" sz="1200" b="1">
                <a:solidFill>
                  <a:srgbClr val="045C75"/>
                </a:solidFill>
                <a:latin typeface="Times New Roman" panose="02020603050405020304" pitchFamily="18" charset="0"/>
              </a:rPr>
              <a:pPr algn="r" eaLnBrk="1" hangingPunct="1">
                <a:spcBef>
                  <a:spcPct val="0"/>
                </a:spcBef>
                <a:buClrTx/>
                <a:buSzTx/>
                <a:buFontTx/>
                <a:buNone/>
              </a:pPr>
              <a:t>23</a:t>
            </a:fld>
            <a:endParaRPr lang="ru-RU" altLang="ru-RU" sz="1200" b="1">
              <a:solidFill>
                <a:srgbClr val="045C75"/>
              </a:solidFill>
              <a:latin typeface="Times New Roman" panose="02020603050405020304" pitchFamily="18" charset="0"/>
            </a:endParaRPr>
          </a:p>
        </p:txBody>
      </p:sp>
      <p:pic>
        <p:nvPicPr>
          <p:cNvPr id="33795" name="Picture 1028" descr="D:\Мои документы\andreev\Рабочий стол\семинар\лог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990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Содержимое 4"/>
          <p:cNvSpPr txBox="1">
            <a:spLocks/>
          </p:cNvSpPr>
          <p:nvPr/>
        </p:nvSpPr>
        <p:spPr>
          <a:xfrm>
            <a:off x="1116013" y="115888"/>
            <a:ext cx="7670800" cy="509587"/>
          </a:xfrm>
          <a:prstGeom prst="rect">
            <a:avLst/>
          </a:prstGeom>
        </p:spPr>
        <p:txBody>
          <a:bodyPr>
            <a:normAutofit/>
          </a:bodyPr>
          <a:lstStyle/>
          <a:p>
            <a:pPr marL="274320" indent="-274320" algn="ctr" eaLnBrk="1" fontAlgn="auto" hangingPunct="1">
              <a:spcBef>
                <a:spcPct val="20000"/>
              </a:spcBef>
              <a:spcAft>
                <a:spcPts val="0"/>
              </a:spcAft>
              <a:buClr>
                <a:schemeClr val="accent3"/>
              </a:buClr>
              <a:buSzPct val="95000"/>
              <a:defRPr/>
            </a:pPr>
            <a:r>
              <a:rPr lang="ru-RU" b="1" dirty="0">
                <a:solidFill>
                  <a:srgbClr val="FF0000"/>
                </a:solidFill>
              </a:rPr>
              <a:t>Пожаротушение – инновации в </a:t>
            </a:r>
            <a:r>
              <a:rPr lang="ru-RU" b="1" dirty="0" smtClean="0">
                <a:solidFill>
                  <a:srgbClr val="FF0000"/>
                </a:solidFill>
              </a:rPr>
              <a:t>СП!</a:t>
            </a:r>
            <a:endParaRPr lang="ru-RU" b="1" dirty="0">
              <a:solidFill>
                <a:srgbClr val="FF0000"/>
              </a:solidFill>
            </a:endParaRPr>
          </a:p>
        </p:txBody>
      </p:sp>
      <p:sp>
        <p:nvSpPr>
          <p:cNvPr id="33797" name="Содержимое 4"/>
          <p:cNvSpPr txBox="1">
            <a:spLocks/>
          </p:cNvSpPr>
          <p:nvPr/>
        </p:nvSpPr>
        <p:spPr bwMode="auto">
          <a:xfrm flipV="1">
            <a:off x="-180975" y="738188"/>
            <a:ext cx="9144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defRPr>
            </a:lvl9pPr>
          </a:lstStyle>
          <a:p>
            <a:pPr eaLnBrk="1" hangingPunct="1"/>
            <a:endParaRPr lang="ru-RU" altLang="ru-RU" sz="1600" b="1">
              <a:latin typeface="Times New Roman" panose="02020603050405020304" pitchFamily="18" charset="0"/>
            </a:endParaRPr>
          </a:p>
          <a:p>
            <a:endParaRPr lang="ru-RU" altLang="ru-RU">
              <a:latin typeface="Times New Roman" panose="02020603050405020304" pitchFamily="18" charset="0"/>
            </a:endParaRPr>
          </a:p>
        </p:txBody>
      </p:sp>
      <p:pic>
        <p:nvPicPr>
          <p:cNvPr id="33798" name="Picture 1028" descr="D:\Мои документы\andreev\Рабочий стол\семинар\лог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990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Прямоугольник 1"/>
          <p:cNvSpPr>
            <a:spLocks noChangeArrowheads="1"/>
          </p:cNvSpPr>
          <p:nvPr/>
        </p:nvSpPr>
        <p:spPr bwMode="auto">
          <a:xfrm>
            <a:off x="0" y="769938"/>
            <a:ext cx="91440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just"/>
            <a:r>
              <a:rPr lang="ru-RU" altLang="ru-RU" sz="1400" dirty="0"/>
              <a:t>		С целью минимизации последствий от ложных срабатываний следует применять </a:t>
            </a:r>
            <a:r>
              <a:rPr lang="ru-RU" altLang="ru-RU" sz="1400" dirty="0" err="1">
                <a:solidFill>
                  <a:srgbClr val="00B050"/>
                </a:solidFill>
              </a:rPr>
              <a:t>спринклерные</a:t>
            </a:r>
            <a:r>
              <a:rPr lang="ru-RU" altLang="ru-RU" sz="1400" dirty="0">
                <a:solidFill>
                  <a:srgbClr val="00B050"/>
                </a:solidFill>
              </a:rPr>
              <a:t> АУПТ с контролем срабатывания</a:t>
            </a:r>
            <a:r>
              <a:rPr lang="ru-RU" altLang="ru-RU" sz="1400" dirty="0"/>
              <a:t>. </a:t>
            </a:r>
          </a:p>
          <a:p>
            <a:pPr algn="just"/>
            <a:r>
              <a:rPr lang="ru-RU" altLang="ru-RU" sz="1400" dirty="0"/>
              <a:t>		Высотные здания, включая жилые, подлежат оборудованию </a:t>
            </a:r>
            <a:r>
              <a:rPr lang="ru-RU" altLang="ru-RU" sz="1400" b="1" dirty="0">
                <a:solidFill>
                  <a:srgbClr val="FF0000"/>
                </a:solidFill>
              </a:rPr>
              <a:t>автоматическими установками сдерживания пожара (АУСП)</a:t>
            </a:r>
            <a:r>
              <a:rPr lang="ru-RU" altLang="ru-RU" sz="1400" dirty="0"/>
              <a:t> согласно требованиям </a:t>
            </a:r>
            <a:r>
              <a:rPr lang="ru-RU" altLang="ru-RU" sz="1400" b="1" dirty="0">
                <a:solidFill>
                  <a:srgbClr val="FF0000"/>
                </a:solidFill>
              </a:rPr>
              <a:t>ст.117 ФЗ №123. </a:t>
            </a:r>
            <a:r>
              <a:rPr lang="ru-RU" altLang="ru-RU" sz="1400" dirty="0"/>
              <a:t>В АУСП  рекомендуется применять оросители (распылители) с принудительным пуском (С-ПП), активируемые по совокупности сигналов от АУПС и </a:t>
            </a:r>
            <a:r>
              <a:rPr lang="ru-RU" altLang="ru-RU" sz="1400" dirty="0" err="1"/>
              <a:t>извещателя</a:t>
            </a:r>
            <a:r>
              <a:rPr lang="ru-RU" altLang="ru-RU" sz="1400" dirty="0"/>
              <a:t> пожарного </a:t>
            </a:r>
            <a:r>
              <a:rPr lang="ru-RU" altLang="ru-RU" sz="1400" dirty="0" err="1"/>
              <a:t>сателлитного</a:t>
            </a:r>
            <a:r>
              <a:rPr lang="ru-RU" altLang="ru-RU" sz="1400" dirty="0"/>
              <a:t>, размещаемого на расстоянии не более 0,5 м от оросителя С-ПП. Оросители С-ПП (в том числе тонкораспыленной воды) следует устанавливать: </a:t>
            </a:r>
          </a:p>
          <a:p>
            <a:pPr algn="just"/>
            <a:r>
              <a:rPr lang="ru-RU" altLang="ru-RU" sz="1400" dirty="0"/>
              <a:t>		- над дверными и </a:t>
            </a:r>
            <a:r>
              <a:rPr lang="ru-RU" altLang="ru-RU" sz="1400" u="sng" dirty="0"/>
              <a:t>оконными проемами </a:t>
            </a:r>
            <a:r>
              <a:rPr lang="ru-RU" altLang="ru-RU" sz="1400" dirty="0"/>
              <a:t>помещений - из расчета, чтобы его принудительное вскрытие при обнаружении пожара в помещении обеспечивало сдерживание распространения огня за пределы этого помещения; </a:t>
            </a:r>
          </a:p>
          <a:p>
            <a:pPr algn="just"/>
            <a:r>
              <a:rPr lang="ru-RU" altLang="ru-RU" sz="1400" dirty="0"/>
              <a:t>		- в коридорах -  с параметрами интенсивности орошения и расхода воды в соответствии с СП 5.13130 для помещений 1-й группы пожарной опасности.</a:t>
            </a:r>
          </a:p>
          <a:p>
            <a:pPr algn="just"/>
            <a:r>
              <a:rPr lang="ru-RU" altLang="ru-RU" sz="1400" dirty="0"/>
              <a:t>		Предусмотреть возможность ручного пуска АУСП при визуальном обнаружении пожара в помещении – по сигналу от устройств дистанционного пуска, расположенных у входа в защищаемое помещение, и из помещения пожарного поста. </a:t>
            </a:r>
            <a:endParaRPr lang="ru-RU" altLang="ru-RU" sz="1400" dirty="0" smtClean="0"/>
          </a:p>
          <a:p>
            <a:pPr algn="just"/>
            <a:r>
              <a:rPr lang="ru-RU" altLang="ru-RU" sz="1400" dirty="0" smtClean="0"/>
              <a:t> </a:t>
            </a:r>
            <a:endParaRPr lang="ru-RU" altLang="ru-RU" sz="1400" dirty="0"/>
          </a:p>
          <a:p>
            <a:pPr algn="just"/>
            <a:r>
              <a:rPr lang="ru-RU" altLang="ru-RU" sz="1400" dirty="0"/>
              <a:t>		Размещение оросителей должно обеспечивать </a:t>
            </a:r>
            <a:r>
              <a:rPr lang="ru-RU" altLang="ru-RU" sz="1400" b="1" dirty="0">
                <a:solidFill>
                  <a:srgbClr val="00B050"/>
                </a:solidFill>
              </a:rPr>
              <a:t>защиту оконных проемов или участков сплошного фасадного остекления</a:t>
            </a:r>
            <a:r>
              <a:rPr lang="ru-RU" altLang="ru-RU" sz="1400" dirty="0"/>
              <a:t> здания общественного назначения (снаружи или изнутри помещения), а также </a:t>
            </a:r>
            <a:r>
              <a:rPr lang="ru-RU" altLang="ru-RU" sz="1400" b="1" dirty="0">
                <a:solidFill>
                  <a:srgbClr val="00B050"/>
                </a:solidFill>
              </a:rPr>
              <a:t>дверных проемов квартир, офисов и других помещений, выходящих в коридор</a:t>
            </a:r>
            <a:r>
              <a:rPr lang="ru-RU" altLang="ru-RU" sz="1400" dirty="0"/>
              <a:t>, с учетом карт и эпюр орошения.</a:t>
            </a:r>
          </a:p>
          <a:p>
            <a:pPr algn="just"/>
            <a:r>
              <a:rPr lang="ru-RU" altLang="ru-RU" sz="1400" dirty="0"/>
              <a:t>		</a:t>
            </a:r>
            <a:endParaRPr lang="ru-RU" altLang="ru-RU" sz="1400" dirty="0" smtClean="0"/>
          </a:p>
          <a:p>
            <a:pPr algn="just"/>
            <a:r>
              <a:rPr lang="ru-RU" altLang="ru-RU" sz="1400" dirty="0"/>
              <a:t>	</a:t>
            </a:r>
            <a:r>
              <a:rPr lang="ru-RU" altLang="ru-RU" sz="1400" dirty="0" smtClean="0"/>
              <a:t>	Для </a:t>
            </a:r>
            <a:r>
              <a:rPr lang="ru-RU" altLang="ru-RU" sz="1400" dirty="0"/>
              <a:t>зданий высотой более 100 метров при расчетном обосновании следует предусматривать в технических помещениях на этажах из расчета на каждые 50 м высоты здания или в каждом из пожарных отсеков размещение </a:t>
            </a:r>
            <a:r>
              <a:rPr lang="ru-RU" altLang="ru-RU" sz="1400" b="1" dirty="0">
                <a:solidFill>
                  <a:srgbClr val="0033CC"/>
                </a:solidFill>
              </a:rPr>
              <a:t>модульных установок пожаротушения (агрегатного типа) тонкораспыленной водой </a:t>
            </a:r>
            <a:r>
              <a:rPr lang="ru-RU" altLang="ru-RU" sz="1400" dirty="0"/>
              <a:t>с емкостями для огнетушащей жидкости заводской готовности для их использования при пожаре подготовленным персоналом и/или пожарно-спасательными подразделениями.</a:t>
            </a:r>
          </a:p>
          <a:p>
            <a:pPr algn="just"/>
            <a:endParaRPr lang="ru-RU" altLang="ru-RU" sz="1400" dirty="0"/>
          </a:p>
          <a:p>
            <a:pPr algn="just"/>
            <a:endParaRPr lang="ru-RU" altLang="ru-RU"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a:xfrm>
            <a:off x="457200" y="-242888"/>
            <a:ext cx="8229600" cy="1727201"/>
          </a:xfrm>
        </p:spPr>
        <p:txBody>
          <a:bodyPr/>
          <a:lstStyle/>
          <a:p>
            <a:pPr algn="ctr"/>
            <a:r>
              <a:rPr lang="ru-RU" altLang="ru-RU" sz="3600" b="1" dirty="0" smtClean="0">
                <a:latin typeface="Arial" panose="020B0604020202020204" pitchFamily="34" charset="0"/>
              </a:rPr>
              <a:t>	</a:t>
            </a:r>
            <a:r>
              <a:rPr lang="ru-RU" altLang="ru-RU" sz="1600" b="1" dirty="0" smtClean="0">
                <a:latin typeface="Arial" panose="020B0604020202020204" pitchFamily="34" charset="0"/>
              </a:rPr>
              <a:t>«Правила противопожарного режима в РФ» с изменениями, внесенными Постановлением Правительства РФ от 18.08.2016 N 807 и Постановлением Правительства РФ от 20.09.2016 N 947</a:t>
            </a:r>
            <a:r>
              <a:rPr lang="ru-RU" altLang="ru-RU" sz="3600" b="1" dirty="0" smtClean="0">
                <a:latin typeface="Arial" panose="020B0604020202020204" pitchFamily="34" charset="0"/>
              </a:rPr>
              <a:t/>
            </a:r>
            <a:br>
              <a:rPr lang="ru-RU" altLang="ru-RU" sz="3600" b="1" dirty="0" smtClean="0">
                <a:latin typeface="Arial" panose="020B0604020202020204" pitchFamily="34" charset="0"/>
              </a:rPr>
            </a:br>
            <a:endParaRPr lang="ru-RU" altLang="ru-RU" sz="3600" b="1" dirty="0" smtClean="0">
              <a:latin typeface="Arial" panose="020B0604020202020204" pitchFamily="34" charset="0"/>
            </a:endParaRPr>
          </a:p>
        </p:txBody>
      </p:sp>
      <p:sp>
        <p:nvSpPr>
          <p:cNvPr id="3" name="Содержимое 2"/>
          <p:cNvSpPr>
            <a:spLocks noGrp="1"/>
          </p:cNvSpPr>
          <p:nvPr>
            <p:ph idx="1"/>
          </p:nvPr>
        </p:nvSpPr>
        <p:spPr>
          <a:xfrm>
            <a:off x="0" y="981075"/>
            <a:ext cx="9144000" cy="5876925"/>
          </a:xfrm>
          <a:extLst/>
        </p:spPr>
        <p:txBody>
          <a:bodyPr>
            <a:normAutofit/>
          </a:bodyPr>
          <a:lstStyle/>
          <a:p>
            <a:pPr algn="just">
              <a:defRPr/>
            </a:pPr>
            <a:endParaRPr lang="ru-RU" sz="1200" b="1" dirty="0" smtClean="0">
              <a:solidFill>
                <a:srgbClr val="FF0000"/>
              </a:solidFill>
            </a:endParaRPr>
          </a:p>
          <a:p>
            <a:pPr marL="0" indent="0" algn="just">
              <a:buNone/>
              <a:defRPr/>
            </a:pPr>
            <a:r>
              <a:rPr lang="ru-RU" sz="1600" dirty="0"/>
              <a:t> </a:t>
            </a:r>
            <a:endParaRPr lang="ru-RU" sz="1600" dirty="0" smtClean="0"/>
          </a:p>
          <a:p>
            <a:pPr algn="just">
              <a:defRPr/>
            </a:pPr>
            <a:r>
              <a:rPr lang="ru-RU" sz="2000" b="1" dirty="0" smtClean="0">
                <a:solidFill>
                  <a:srgbClr val="FF0000"/>
                </a:solidFill>
              </a:rPr>
              <a:t>П.40_1</a:t>
            </a:r>
            <a:r>
              <a:rPr lang="ru-RU" sz="2000" b="1" dirty="0">
                <a:solidFill>
                  <a:srgbClr val="FF0000"/>
                </a:solidFill>
              </a:rPr>
              <a:t>. </a:t>
            </a:r>
            <a:r>
              <a:rPr lang="ru-RU" sz="2000" dirty="0">
                <a:solidFill>
                  <a:srgbClr val="FF0000"/>
                </a:solidFill>
              </a:rPr>
              <a:t>Транспаранты и баннеры, </a:t>
            </a:r>
            <a:r>
              <a:rPr lang="ru-RU" sz="2000" u="sng" dirty="0">
                <a:solidFill>
                  <a:srgbClr val="FF0000"/>
                </a:solidFill>
              </a:rPr>
              <a:t>размещаемые на фасадах </a:t>
            </a:r>
            <a:r>
              <a:rPr lang="ru-RU" sz="2000" dirty="0" smtClean="0">
                <a:solidFill>
                  <a:srgbClr val="FF0000"/>
                </a:solidFill>
              </a:rPr>
              <a:t>(пока нет медиа-фасадов!) </a:t>
            </a:r>
            <a:r>
              <a:rPr lang="ru-RU" sz="2000" dirty="0" smtClean="0"/>
              <a:t>зданий </a:t>
            </a:r>
            <a:r>
              <a:rPr lang="ru-RU" sz="2000" dirty="0"/>
              <a:t>и сооружений, выполняются из негорючих или </a:t>
            </a:r>
            <a:r>
              <a:rPr lang="ru-RU" sz="2000" dirty="0" err="1"/>
              <a:t>трудногорючих</a:t>
            </a:r>
            <a:r>
              <a:rPr lang="ru-RU" sz="2000" dirty="0"/>
              <a:t> материалов. При этом их размещение не должно ограничивать проветривание лестничных клеток, а также других специально предусмотренных проемов в фасадах зданий и сооружений от дыма и продуктов горения при пожаре</a:t>
            </a:r>
            <a:r>
              <a:rPr lang="ru-RU" sz="2000" dirty="0" smtClean="0"/>
              <a:t>.</a:t>
            </a:r>
          </a:p>
          <a:p>
            <a:pPr marL="0" indent="0" algn="just">
              <a:buNone/>
              <a:defRPr/>
            </a:pPr>
            <a:endParaRPr lang="ru-RU" sz="2000" dirty="0"/>
          </a:p>
          <a:p>
            <a:pPr marL="0" indent="0" algn="just">
              <a:buFont typeface="Wingdings 2" panose="05020102010507070707" pitchFamily="18" charset="2"/>
              <a:buNone/>
              <a:defRPr/>
            </a:pPr>
            <a:r>
              <a:rPr lang="ru-RU" sz="2000" dirty="0" smtClean="0"/>
              <a:t>	Транспаранты</a:t>
            </a:r>
            <a:r>
              <a:rPr lang="ru-RU" sz="2000" dirty="0"/>
              <a:t> и баннеры должны соответствовать требованиям пожарной безопасности, предъявляемым к облицовке внешних поверхностей наружных стен</a:t>
            </a:r>
            <a:r>
              <a:rPr lang="ru-RU" sz="2000" dirty="0" smtClean="0"/>
              <a:t>.</a:t>
            </a:r>
          </a:p>
          <a:p>
            <a:pPr marL="0" indent="0" algn="just">
              <a:buFont typeface="Wingdings 2" panose="05020102010507070707" pitchFamily="18" charset="2"/>
              <a:buNone/>
              <a:defRPr/>
            </a:pPr>
            <a:endParaRPr lang="ru-RU" sz="2000" dirty="0"/>
          </a:p>
          <a:p>
            <a:pPr marL="0" indent="0" algn="just">
              <a:buFont typeface="Wingdings 2" panose="05020102010507070707" pitchFamily="18" charset="2"/>
              <a:buNone/>
              <a:defRPr/>
            </a:pPr>
            <a:r>
              <a:rPr lang="ru-RU" sz="2000" dirty="0" smtClean="0"/>
              <a:t>	Прокладка</a:t>
            </a:r>
            <a:r>
              <a:rPr lang="ru-RU" sz="2000" dirty="0"/>
              <a:t> в пространстве воздушного зазора навесных фасадных систем открытым способом электрических кабелей и проводов не допускается.</a:t>
            </a:r>
          </a:p>
          <a:p>
            <a:pPr>
              <a:defRPr/>
            </a:pPr>
            <a:endParaRPr lang="ru-RU" dirty="0"/>
          </a:p>
          <a:p>
            <a:pPr algn="just">
              <a:defRPr/>
            </a:pP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Номер слайда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fld id="{EA245CC3-2BD8-4D06-B3E2-8FC0FBCEADDE}" type="slidenum">
              <a:rPr lang="ru-RU" altLang="ru-RU" sz="1200" smtClean="0">
                <a:solidFill>
                  <a:srgbClr val="045C75"/>
                </a:solidFill>
                <a:latin typeface="Times New Roman" panose="02020603050405020304" pitchFamily="18" charset="0"/>
              </a:rPr>
              <a:pPr/>
              <a:t>25</a:t>
            </a:fld>
            <a:endParaRPr lang="ru-RU" altLang="ru-RU" sz="1200" smtClean="0">
              <a:solidFill>
                <a:srgbClr val="045C75"/>
              </a:solidFill>
              <a:latin typeface="Times New Roman" panose="02020603050405020304" pitchFamily="18" charset="0"/>
            </a:endParaRPr>
          </a:p>
        </p:txBody>
      </p:sp>
      <p:sp>
        <p:nvSpPr>
          <p:cNvPr id="66563" name="Rectangle 3"/>
          <p:cNvSpPr>
            <a:spLocks noGrp="1" noChangeArrowheads="1"/>
          </p:cNvSpPr>
          <p:nvPr>
            <p:ph idx="4294967295"/>
          </p:nvPr>
        </p:nvSpPr>
        <p:spPr>
          <a:xfrm>
            <a:off x="0" y="714375"/>
            <a:ext cx="9144000" cy="1643063"/>
          </a:xfrm>
        </p:spPr>
        <p:txBody>
          <a:bodyPr/>
          <a:lstStyle/>
          <a:p>
            <a:pPr algn="ctr" eaLnBrk="1" hangingPunct="1">
              <a:lnSpc>
                <a:spcPct val="90000"/>
              </a:lnSpc>
              <a:spcBef>
                <a:spcPct val="0"/>
              </a:spcBef>
              <a:buFontTx/>
              <a:buNone/>
            </a:pPr>
            <a:r>
              <a:rPr lang="ru-RU" altLang="ru-RU" sz="1300" b="1" smtClean="0">
                <a:latin typeface="Arial" panose="020B0604020202020204" pitchFamily="34" charset="0"/>
                <a:cs typeface="Times New Roman" panose="02020603050405020304" pitchFamily="18" charset="0"/>
              </a:rPr>
              <a:t> </a:t>
            </a:r>
          </a:p>
          <a:p>
            <a:pPr eaLnBrk="1" hangingPunct="1">
              <a:lnSpc>
                <a:spcPct val="120000"/>
              </a:lnSpc>
              <a:spcBef>
                <a:spcPct val="0"/>
              </a:spcBef>
              <a:buFontTx/>
              <a:buNone/>
            </a:pPr>
            <a:endParaRPr lang="ru-RU" altLang="ru-RU" sz="3300" b="1" smtClean="0">
              <a:latin typeface="Arial" panose="020B0604020202020204" pitchFamily="34" charset="0"/>
            </a:endParaRPr>
          </a:p>
        </p:txBody>
      </p:sp>
      <p:pic>
        <p:nvPicPr>
          <p:cNvPr id="66564" name="Picture 3" descr="лог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73238"/>
            <a:ext cx="2895600"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Rectangle 2"/>
          <p:cNvSpPr txBox="1">
            <a:spLocks noChangeArrowheads="1"/>
          </p:cNvSpPr>
          <p:nvPr/>
        </p:nvSpPr>
        <p:spPr bwMode="auto">
          <a:xfrm>
            <a:off x="1692275" y="4941888"/>
            <a:ext cx="60848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ctr" eaLnBrk="1" hangingPunct="1"/>
            <a:r>
              <a:rPr lang="ru-RU" altLang="ru-RU" sz="2800" b="1">
                <a:latin typeface="Arial" panose="020B0604020202020204" pitchFamily="34" charset="0"/>
                <a:cs typeface="Arial" panose="020B0604020202020204" pitchFamily="34" charset="0"/>
              </a:rPr>
              <a:t>СПАСИБО ЗА ВНИМАНИЕ!</a:t>
            </a:r>
          </a:p>
        </p:txBody>
      </p:sp>
      <p:sp>
        <p:nvSpPr>
          <p:cNvPr id="66566" name="Rectangle 7"/>
          <p:cNvSpPr>
            <a:spLocks noChangeArrowheads="1"/>
          </p:cNvSpPr>
          <p:nvPr/>
        </p:nvSpPr>
        <p:spPr bwMode="auto">
          <a:xfrm>
            <a:off x="0" y="3716338"/>
            <a:ext cx="44275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ctr" eaLnBrk="1" hangingPunct="1"/>
            <a:r>
              <a:rPr lang="ru-RU" altLang="ru-RU">
                <a:latin typeface="Times New Roman" panose="02020603050405020304" pitchFamily="18" charset="0"/>
              </a:rPr>
              <a:t>г.Москва, ул. Русаковская д.28, стр.1А </a:t>
            </a:r>
          </a:p>
          <a:p>
            <a:pPr algn="ctr" eaLnBrk="1" hangingPunct="1"/>
            <a:r>
              <a:rPr lang="ru-RU" altLang="ru-RU">
                <a:latin typeface="Times New Roman" panose="02020603050405020304" pitchFamily="18" charset="0"/>
              </a:rPr>
              <a:t>тел/факс 8(495) 988-10-04</a:t>
            </a:r>
          </a:p>
          <a:p>
            <a:pPr algn="ctr" eaLnBrk="1" hangingPunct="1"/>
            <a:r>
              <a:rPr lang="en-US" altLang="ru-RU">
                <a:latin typeface="Times New Roman" panose="02020603050405020304" pitchFamily="18" charset="0"/>
              </a:rPr>
              <a:t>ntk-npo@mail.ru</a:t>
            </a:r>
            <a:endParaRPr lang="ru-RU" altLang="ru-RU">
              <a:latin typeface="Times New Roman" panose="02020603050405020304" pitchFamily="18" charset="0"/>
            </a:endParaRPr>
          </a:p>
        </p:txBody>
      </p:sp>
      <p:sp>
        <p:nvSpPr>
          <p:cNvPr id="66567" name="Rectangle 7"/>
          <p:cNvSpPr>
            <a:spLocks noChangeArrowheads="1"/>
          </p:cNvSpPr>
          <p:nvPr/>
        </p:nvSpPr>
        <p:spPr bwMode="auto">
          <a:xfrm>
            <a:off x="4716463" y="3789363"/>
            <a:ext cx="44275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ctr" eaLnBrk="1" hangingPunct="1"/>
            <a:r>
              <a:rPr lang="ru-RU" altLang="ru-RU">
                <a:latin typeface="Times New Roman" panose="02020603050405020304" pitchFamily="18" charset="0"/>
              </a:rPr>
              <a:t>Исполнительный комитет:</a:t>
            </a:r>
          </a:p>
          <a:p>
            <a:pPr algn="ctr" eaLnBrk="1" hangingPunct="1"/>
            <a:r>
              <a:rPr lang="ru-RU" altLang="ru-RU">
                <a:latin typeface="Times New Roman" panose="02020603050405020304" pitchFamily="18" charset="0"/>
              </a:rPr>
              <a:t>тел/факс 8(495) 989-99-01</a:t>
            </a:r>
          </a:p>
          <a:p>
            <a:pPr algn="ctr" eaLnBrk="1" hangingPunct="1"/>
            <a:r>
              <a:rPr lang="en-US" altLang="ru-RU">
                <a:latin typeface="Times New Roman" panose="02020603050405020304" pitchFamily="18" charset="0"/>
              </a:rPr>
              <a:t>info@psorf.ru, www.psorf.ru</a:t>
            </a:r>
            <a:endParaRPr lang="ru-RU" altLang="ru-RU">
              <a:latin typeface="Times New Roman" panose="02020603050405020304" pitchFamily="18" charset="0"/>
            </a:endParaRPr>
          </a:p>
        </p:txBody>
      </p:sp>
      <p:pic>
        <p:nvPicPr>
          <p:cNvPr id="66568" name="Picture 7" descr="C:\Users\Main\Pictures\логотипы знаки символы\Лого с надписью.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1773238"/>
            <a:ext cx="1958975"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926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fld id="{CD78DC3C-1939-4759-AA11-AB32413729AE}" type="slidenum">
              <a:rPr lang="ru-RU" altLang="ru-RU" sz="1200">
                <a:solidFill>
                  <a:srgbClr val="045C75"/>
                </a:solidFill>
                <a:latin typeface="Times New Roman" panose="02020603050405020304" pitchFamily="18" charset="0"/>
              </a:rPr>
              <a:pPr/>
              <a:t>3</a:t>
            </a:fld>
            <a:endParaRPr lang="ru-RU" altLang="ru-RU" sz="1200">
              <a:solidFill>
                <a:srgbClr val="045C75"/>
              </a:solidFill>
              <a:latin typeface="Times New Roman" panose="02020603050405020304" pitchFamily="18" charset="0"/>
            </a:endParaRPr>
          </a:p>
        </p:txBody>
      </p:sp>
      <p:pic>
        <p:nvPicPr>
          <p:cNvPr id="15363"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6669088"/>
            <a:ext cx="5545137"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573838"/>
            <a:ext cx="9144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Содержимое 4"/>
          <p:cNvSpPr txBox="1">
            <a:spLocks/>
          </p:cNvSpPr>
          <p:nvPr/>
        </p:nvSpPr>
        <p:spPr bwMode="auto">
          <a:xfrm>
            <a:off x="0" y="115888"/>
            <a:ext cx="9144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ctr" eaLnBrk="1" hangingPunct="1">
              <a:spcBef>
                <a:spcPct val="20000"/>
              </a:spcBef>
              <a:buClr>
                <a:srgbClr val="0BD0D9"/>
              </a:buClr>
              <a:buSzPct val="95000"/>
            </a:pPr>
            <a:r>
              <a:rPr lang="ru-RU" altLang="ru-RU" b="1">
                <a:solidFill>
                  <a:srgbClr val="000000"/>
                </a:solidFill>
                <a:cs typeface="Times New Roman" panose="02020603050405020304" pitchFamily="18" charset="0"/>
              </a:rPr>
              <a:t>Пожар в 24 эт. жилом доме (г. Лондон, 14.06.2017г. </a:t>
            </a:r>
            <a:r>
              <a:rPr lang="en-US" altLang="ru-RU" b="1">
                <a:solidFill>
                  <a:srgbClr val="000000"/>
                </a:solidFill>
                <a:cs typeface="Times New Roman" panose="02020603050405020304" pitchFamily="18" charset="0"/>
              </a:rPr>
              <a:t>,</a:t>
            </a:r>
            <a:r>
              <a:rPr lang="ru-RU" altLang="ru-RU" b="1">
                <a:solidFill>
                  <a:srgbClr val="000000"/>
                </a:solidFill>
                <a:cs typeface="Times New Roman" panose="02020603050405020304" pitchFamily="18" charset="0"/>
              </a:rPr>
              <a:t> более 70 погибших, около 100 пострадавших), более 20 зданий с аналогичными фасадами</a:t>
            </a:r>
            <a:endParaRPr lang="ru-RU" altLang="ru-RU" sz="2600">
              <a:solidFill>
                <a:srgbClr val="000000"/>
              </a:solidFill>
            </a:endParaRPr>
          </a:p>
        </p:txBody>
      </p:sp>
      <p:pic>
        <p:nvPicPr>
          <p:cNvPr id="15366"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22438" y="981075"/>
            <a:ext cx="5400675"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9679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fld id="{785473A0-20E8-439C-9E4A-CDF63D876C75}" type="slidenum">
              <a:rPr lang="ru-RU" altLang="ru-RU" sz="1200">
                <a:solidFill>
                  <a:srgbClr val="045C75"/>
                </a:solidFill>
                <a:latin typeface="Times New Roman" panose="02020603050405020304" pitchFamily="18" charset="0"/>
              </a:rPr>
              <a:pPr/>
              <a:t>4</a:t>
            </a:fld>
            <a:endParaRPr lang="ru-RU" altLang="ru-RU" sz="1200">
              <a:solidFill>
                <a:srgbClr val="045C75"/>
              </a:solidFill>
              <a:latin typeface="Times New Roman" panose="02020603050405020304" pitchFamily="18" charset="0"/>
            </a:endParaRPr>
          </a:p>
        </p:txBody>
      </p:sp>
      <p:pic>
        <p:nvPicPr>
          <p:cNvPr id="16387"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6669088"/>
            <a:ext cx="5545137"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573838"/>
            <a:ext cx="9144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Содержимое 4"/>
          <p:cNvSpPr txBox="1">
            <a:spLocks/>
          </p:cNvSpPr>
          <p:nvPr/>
        </p:nvSpPr>
        <p:spPr bwMode="auto">
          <a:xfrm>
            <a:off x="0" y="115888"/>
            <a:ext cx="9144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ctr" eaLnBrk="1" hangingPunct="1">
              <a:spcBef>
                <a:spcPct val="20000"/>
              </a:spcBef>
              <a:buClr>
                <a:srgbClr val="0BD0D9"/>
              </a:buClr>
              <a:buSzPct val="95000"/>
            </a:pPr>
            <a:r>
              <a:rPr lang="ru-RU" altLang="ru-RU" b="1">
                <a:solidFill>
                  <a:srgbClr val="000000"/>
                </a:solidFill>
                <a:cs typeface="Times New Roman" panose="02020603050405020304" pitchFamily="18" charset="0"/>
              </a:rPr>
              <a:t>Пожар в 24 эт. жилом доме (г. Лондон, 14.06.2017г. </a:t>
            </a:r>
            <a:r>
              <a:rPr lang="en-US" altLang="ru-RU" b="1">
                <a:solidFill>
                  <a:srgbClr val="000000"/>
                </a:solidFill>
                <a:cs typeface="Times New Roman" panose="02020603050405020304" pitchFamily="18" charset="0"/>
              </a:rPr>
              <a:t>,</a:t>
            </a:r>
            <a:r>
              <a:rPr lang="ru-RU" altLang="ru-RU" b="1">
                <a:solidFill>
                  <a:srgbClr val="000000"/>
                </a:solidFill>
                <a:cs typeface="Times New Roman" panose="02020603050405020304" pitchFamily="18" charset="0"/>
              </a:rPr>
              <a:t> более 70 погибших, около 40 пострадавших)</a:t>
            </a:r>
            <a:endParaRPr lang="ru-RU" altLang="ru-RU" sz="2600">
              <a:solidFill>
                <a:srgbClr val="000000"/>
              </a:solidFill>
            </a:endParaRPr>
          </a:p>
        </p:txBody>
      </p:sp>
      <p:pic>
        <p:nvPicPr>
          <p:cNvPr id="16390"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71663" y="6919913"/>
            <a:ext cx="5400675"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Рисунок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0113" y="908050"/>
            <a:ext cx="6719887" cy="541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234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457200" y="115888"/>
            <a:ext cx="8229600" cy="433387"/>
          </a:xfrm>
        </p:spPr>
        <p:txBody>
          <a:bodyPr/>
          <a:lstStyle/>
          <a:p>
            <a:pPr algn="ctr"/>
            <a:r>
              <a:rPr lang="ru-RU" altLang="ru-RU" sz="2800" b="1" dirty="0" err="1" smtClean="0">
                <a:latin typeface="Arial" panose="020B0604020202020204" pitchFamily="34" charset="0"/>
              </a:rPr>
              <a:t>Жил.зд</a:t>
            </a:r>
            <a:r>
              <a:rPr lang="ru-RU" altLang="ru-RU" sz="2800" b="1" dirty="0" smtClean="0">
                <a:latin typeface="Arial" panose="020B0604020202020204" pitchFamily="34" charset="0"/>
              </a:rPr>
              <a:t>. </a:t>
            </a:r>
            <a:r>
              <a:rPr lang="ru-RU" altLang="ru-RU" sz="2800" b="1" dirty="0" err="1" smtClean="0">
                <a:latin typeface="Arial" panose="020B0604020202020204" pitchFamily="34" charset="0"/>
              </a:rPr>
              <a:t>г.Тюмень</a:t>
            </a:r>
            <a:r>
              <a:rPr lang="ru-RU" altLang="ru-RU" sz="2800" b="1" dirty="0" smtClean="0">
                <a:latin typeface="Arial" panose="020B0604020202020204" pitchFamily="34" charset="0"/>
              </a:rPr>
              <a:t> 2018г.</a:t>
            </a:r>
            <a:endParaRPr lang="ru-RU" altLang="ru-RU" sz="2800" dirty="0" smtClean="0">
              <a:latin typeface="Arial" panose="020B0604020202020204" pitchFamily="34" charset="0"/>
            </a:endParaRPr>
          </a:p>
        </p:txBody>
      </p:sp>
      <p:sp>
        <p:nvSpPr>
          <p:cNvPr id="14340"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fld id="{F8F3E705-A485-4888-BEA0-CB7027DE4CE8}" type="slidenum">
              <a:rPr lang="ru-RU" altLang="ru-RU" sz="1200" smtClean="0">
                <a:solidFill>
                  <a:srgbClr val="045C75"/>
                </a:solidFill>
                <a:latin typeface="Times New Roman" panose="02020603050405020304" pitchFamily="18" charset="0"/>
              </a:rPr>
              <a:pPr/>
              <a:t>5</a:t>
            </a:fld>
            <a:endParaRPr lang="ru-RU" altLang="ru-RU" sz="1200" smtClean="0">
              <a:solidFill>
                <a:srgbClr val="045C75"/>
              </a:solidFill>
              <a:latin typeface="Times New Roman" panose="02020603050405020304" pitchFamily="18" charset="0"/>
            </a:endParaRPr>
          </a:p>
        </p:txBody>
      </p:sp>
      <p:pic>
        <p:nvPicPr>
          <p:cNvPr id="3" name="Объект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5709" y="1935163"/>
            <a:ext cx="5852582" cy="4389437"/>
          </a:xfrm>
        </p:spPr>
      </p:pic>
    </p:spTree>
    <p:extLst>
      <p:ext uri="{BB962C8B-B14F-4D97-AF65-F5344CB8AC3E}">
        <p14:creationId xmlns:p14="http://schemas.microsoft.com/office/powerpoint/2010/main" val="1265259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fld id="{665143D0-E8E1-43A5-B97C-3045DD02891A}" type="slidenum">
              <a:rPr lang="ru-RU" altLang="ru-RU" sz="1200">
                <a:solidFill>
                  <a:srgbClr val="045C75"/>
                </a:solidFill>
                <a:latin typeface="Times New Roman" panose="02020603050405020304" pitchFamily="18" charset="0"/>
              </a:rPr>
              <a:pPr/>
              <a:t>6</a:t>
            </a:fld>
            <a:endParaRPr lang="ru-RU" altLang="ru-RU" sz="1200">
              <a:solidFill>
                <a:srgbClr val="045C75"/>
              </a:solidFill>
              <a:latin typeface="Times New Roman" panose="02020603050405020304" pitchFamily="18" charset="0"/>
            </a:endParaRPr>
          </a:p>
        </p:txBody>
      </p:sp>
      <p:pic>
        <p:nvPicPr>
          <p:cNvPr id="49155"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6669088"/>
            <a:ext cx="5545137"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Содержимое 4"/>
          <p:cNvSpPr txBox="1">
            <a:spLocks/>
          </p:cNvSpPr>
          <p:nvPr/>
        </p:nvSpPr>
        <p:spPr>
          <a:xfrm>
            <a:off x="1331913" y="115888"/>
            <a:ext cx="6313487" cy="433387"/>
          </a:xfrm>
          <a:prstGeom prst="rect">
            <a:avLst/>
          </a:prstGeom>
        </p:spPr>
        <p:txBody>
          <a:bodyPr>
            <a:normAutofit fontScale="70000" lnSpcReduction="20000"/>
          </a:bodyPr>
          <a:lstStyle/>
          <a:p>
            <a:pPr marL="274320" indent="-274320" algn="ctr" eaLnBrk="1" fontAlgn="auto" hangingPunct="1">
              <a:spcBef>
                <a:spcPct val="20000"/>
              </a:spcBef>
              <a:spcAft>
                <a:spcPts val="0"/>
              </a:spcAft>
              <a:buClr>
                <a:srgbClr val="0BD0D9"/>
              </a:buClr>
              <a:buSzPct val="95000"/>
              <a:defRPr/>
            </a:pPr>
            <a:r>
              <a:rPr lang="ru-RU" b="1" dirty="0">
                <a:solidFill>
                  <a:prstClr val="black"/>
                </a:solidFill>
                <a:latin typeface="Calibri"/>
                <a:cs typeface="Times New Roman" pitchFamily="18" charset="0"/>
              </a:rPr>
              <a:t>Пожар в </a:t>
            </a:r>
            <a:r>
              <a:rPr lang="ru-RU" b="1" dirty="0" smtClean="0">
                <a:solidFill>
                  <a:prstClr val="black"/>
                </a:solidFill>
                <a:latin typeface="Calibri"/>
                <a:cs typeface="Times New Roman" pitchFamily="18" charset="0"/>
              </a:rPr>
              <a:t>гостинице </a:t>
            </a:r>
            <a:r>
              <a:rPr lang="ru-RU" b="1" dirty="0" err="1" smtClean="0">
                <a:solidFill>
                  <a:prstClr val="black"/>
                </a:solidFill>
                <a:latin typeface="Calibri"/>
                <a:cs typeface="Times New Roman" pitchFamily="18" charset="0"/>
              </a:rPr>
              <a:t>г.Ростов</a:t>
            </a:r>
            <a:r>
              <a:rPr lang="ru-RU" b="1" dirty="0" smtClean="0">
                <a:solidFill>
                  <a:prstClr val="black"/>
                </a:solidFill>
                <a:latin typeface="Calibri"/>
                <a:cs typeface="Times New Roman" pitchFamily="18" charset="0"/>
              </a:rPr>
              <a:t>-на-Дону </a:t>
            </a:r>
            <a:r>
              <a:rPr lang="ru-RU" b="1" dirty="0">
                <a:solidFill>
                  <a:prstClr val="black"/>
                </a:solidFill>
                <a:latin typeface="Calibri"/>
                <a:cs typeface="Times New Roman" pitchFamily="18" charset="0"/>
              </a:rPr>
              <a:t>21.09.2017г., 2 погибших (персонал)</a:t>
            </a:r>
          </a:p>
          <a:p>
            <a:pPr marL="274320" indent="-274320" algn="ctr" eaLnBrk="1" fontAlgn="auto" hangingPunct="1">
              <a:spcBef>
                <a:spcPct val="20000"/>
              </a:spcBef>
              <a:spcAft>
                <a:spcPts val="0"/>
              </a:spcAft>
              <a:buClr>
                <a:srgbClr val="0BD0D9"/>
              </a:buClr>
              <a:buSzPct val="95000"/>
              <a:buFont typeface="Wingdings 2"/>
              <a:buChar char=""/>
              <a:defRPr/>
            </a:pPr>
            <a:endParaRPr lang="ru-RU" sz="2600" dirty="0">
              <a:solidFill>
                <a:prstClr val="black"/>
              </a:solidFill>
              <a:latin typeface="Calibri"/>
            </a:endParaRPr>
          </a:p>
        </p:txBody>
      </p:sp>
      <p:pic>
        <p:nvPicPr>
          <p:cNvPr id="49157"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49275"/>
            <a:ext cx="91440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5488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fld id="{144F7386-0993-4260-B0FF-00CC5CEE46DA}" type="slidenum">
              <a:rPr lang="ru-RU" altLang="ru-RU" sz="1200" smtClean="0">
                <a:solidFill>
                  <a:srgbClr val="045C75"/>
                </a:solidFill>
                <a:latin typeface="Times New Roman" panose="02020603050405020304" pitchFamily="18" charset="0"/>
              </a:rPr>
              <a:pPr/>
              <a:t>7</a:t>
            </a:fld>
            <a:endParaRPr lang="ru-RU" altLang="ru-RU" sz="1200" smtClean="0">
              <a:solidFill>
                <a:srgbClr val="045C75"/>
              </a:solidFill>
              <a:latin typeface="Times New Roman" panose="02020603050405020304" pitchFamily="18" charset="0"/>
            </a:endParaRPr>
          </a:p>
        </p:txBody>
      </p:sp>
      <p:pic>
        <p:nvPicPr>
          <p:cNvPr id="16387"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6669088"/>
            <a:ext cx="5545137"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 y="6858000"/>
            <a:ext cx="91440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Содержимое 4"/>
          <p:cNvSpPr txBox="1">
            <a:spLocks/>
          </p:cNvSpPr>
          <p:nvPr/>
        </p:nvSpPr>
        <p:spPr bwMode="auto">
          <a:xfrm>
            <a:off x="1331913" y="115888"/>
            <a:ext cx="631348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ctr" eaLnBrk="1" hangingPunct="1">
              <a:spcBef>
                <a:spcPct val="20000"/>
              </a:spcBef>
              <a:buClr>
                <a:srgbClr val="0BD0D9"/>
              </a:buClr>
              <a:buSzPct val="95000"/>
            </a:pPr>
            <a:r>
              <a:rPr lang="ru-RU" altLang="ru-RU" b="1">
                <a:solidFill>
                  <a:srgbClr val="000000"/>
                </a:solidFill>
                <a:cs typeface="Times New Roman" panose="02020603050405020304" pitchFamily="18" charset="0"/>
              </a:rPr>
              <a:t>Пожар в г.Дубаи 04.08.2017г. В 79-ти этажной башне</a:t>
            </a:r>
          </a:p>
          <a:p>
            <a:pPr algn="ctr" eaLnBrk="1" hangingPunct="1">
              <a:spcBef>
                <a:spcPct val="20000"/>
              </a:spcBef>
              <a:buClr>
                <a:srgbClr val="0BD0D9"/>
              </a:buClr>
              <a:buSzPct val="95000"/>
              <a:buFont typeface="Wingdings 2" panose="05020102010507070707" pitchFamily="18" charset="2"/>
              <a:buChar char=""/>
            </a:pPr>
            <a:endParaRPr lang="ru-RU" altLang="ru-RU" sz="2600">
              <a:solidFill>
                <a:srgbClr val="000000"/>
              </a:solidFill>
            </a:endParaRPr>
          </a:p>
        </p:txBody>
      </p:sp>
      <p:pic>
        <p:nvPicPr>
          <p:cNvPr id="16390"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 y="542925"/>
            <a:ext cx="9144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3925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050"/>
          <p:cNvSpPr>
            <a:spLocks noGrp="1" noChangeArrowheads="1"/>
          </p:cNvSpPr>
          <p:nvPr>
            <p:ph type="title" idx="4294967295"/>
          </p:nvPr>
        </p:nvSpPr>
        <p:spPr>
          <a:xfrm>
            <a:off x="0" y="0"/>
            <a:ext cx="9144000" cy="765175"/>
          </a:xfrm>
        </p:spPr>
        <p:txBody>
          <a:bodyPr/>
          <a:lstStyle/>
          <a:p>
            <a:pPr algn="ctr"/>
            <a:r>
              <a:rPr lang="ru-RU" sz="2000" b="1" dirty="0"/>
              <a:t>Анализ пожаров в зданиях с </a:t>
            </a:r>
            <a:r>
              <a:rPr lang="ru-RU" sz="2000" b="1" dirty="0" smtClean="0"/>
              <a:t>ФС</a:t>
            </a:r>
            <a:endParaRPr lang="ru-RU" altLang="ru-RU" sz="2000" b="1" dirty="0" smtClean="0">
              <a:solidFill>
                <a:schemeClr val="tx1"/>
              </a:solidFill>
              <a:latin typeface="Times New Roman" panose="02020603050405020304" pitchFamily="18" charset="0"/>
              <a:cs typeface="Times New Roman" panose="02020603050405020304" pitchFamily="18" charset="0"/>
            </a:endParaRPr>
          </a:p>
        </p:txBody>
      </p:sp>
      <p:sp>
        <p:nvSpPr>
          <p:cNvPr id="20483" name="Rectangle 2051"/>
          <p:cNvSpPr>
            <a:spLocks noGrp="1" noChangeArrowheads="1"/>
          </p:cNvSpPr>
          <p:nvPr>
            <p:ph idx="4294967295"/>
          </p:nvPr>
        </p:nvSpPr>
        <p:spPr>
          <a:xfrm>
            <a:off x="0" y="765175"/>
            <a:ext cx="9144000" cy="6092825"/>
          </a:xfrm>
        </p:spPr>
        <p:txBody>
          <a:bodyPr/>
          <a:lstStyle/>
          <a:p>
            <a:pPr algn="just">
              <a:buFontTx/>
              <a:buNone/>
            </a:pPr>
            <a:r>
              <a:rPr lang="ru-RU" altLang="ru-RU" sz="1400" dirty="0" smtClean="0">
                <a:latin typeface="Times New Roman" panose="02020603050405020304" pitchFamily="18" charset="0"/>
                <a:cs typeface="Times New Roman" panose="02020603050405020304" pitchFamily="18" charset="0"/>
              </a:rPr>
              <a:t>	</a:t>
            </a:r>
          </a:p>
          <a:p>
            <a:pPr marL="0" indent="0">
              <a:buNone/>
            </a:pPr>
            <a:r>
              <a:rPr lang="ru-RU" sz="1400" dirty="0" smtClean="0"/>
              <a:t>	1</a:t>
            </a:r>
            <a:r>
              <a:rPr lang="ru-RU" sz="1400" dirty="0"/>
              <a:t>.      	</a:t>
            </a:r>
            <a:r>
              <a:rPr lang="ru-RU" sz="1400" b="1" dirty="0">
                <a:solidFill>
                  <a:srgbClr val="FF0000"/>
                </a:solidFill>
              </a:rPr>
              <a:t>Возникновение пожара возможно:</a:t>
            </a:r>
          </a:p>
          <a:p>
            <a:pPr marL="0" indent="0">
              <a:buNone/>
            </a:pPr>
            <a:r>
              <a:rPr lang="ru-RU" sz="1400" dirty="0"/>
              <a:t>	</a:t>
            </a:r>
            <a:endParaRPr lang="ru-RU" sz="1400" dirty="0" smtClean="0"/>
          </a:p>
          <a:p>
            <a:pPr lvl="1" algn="just"/>
            <a:r>
              <a:rPr lang="ru-RU" sz="1400" dirty="0" smtClean="0"/>
              <a:t>в </a:t>
            </a:r>
            <a:r>
              <a:rPr lang="ru-RU" sz="1400" dirty="0"/>
              <a:t>помещении внутри здания с последующим вскрытием остекления световых проемов и воздействием пожара на ФС снаружи здания, что моделируется согласно ГОСТ Р..., а также учитывается, например, в нормах Великобритании; тем не менее, это представляет меньшую пожарную опасность для здания, т.к. в этом случае, как правило, срабатывают системы его противопожарной защиты (автоматической пожарной сигнализации, автоматического пожаротушения, </a:t>
            </a:r>
            <a:r>
              <a:rPr lang="ru-RU" sz="1400" dirty="0" err="1"/>
              <a:t>противодымной</a:t>
            </a:r>
            <a:r>
              <a:rPr lang="ru-RU" sz="1400" dirty="0"/>
              <a:t> вентиляции, оповещения и управления эвакуацией), возможно использование первичных средств пожаротушения, в </a:t>
            </a:r>
            <a:r>
              <a:rPr lang="ru-RU" sz="1400" dirty="0" err="1"/>
              <a:t>т.ч</a:t>
            </a:r>
            <a:r>
              <a:rPr lang="ru-RU" sz="1400" dirty="0"/>
              <a:t>. внутреннего противопожарного водопровода;</a:t>
            </a:r>
          </a:p>
          <a:p>
            <a:pPr marL="0" indent="0" algn="just">
              <a:buNone/>
            </a:pPr>
            <a:r>
              <a:rPr lang="ru-RU" sz="1400" dirty="0"/>
              <a:t>	</a:t>
            </a:r>
            <a:endParaRPr lang="ru-RU" sz="1400" dirty="0" smtClean="0"/>
          </a:p>
          <a:p>
            <a:pPr lvl="1" algn="just"/>
            <a:r>
              <a:rPr lang="ru-RU" sz="1400" dirty="0" smtClean="0"/>
              <a:t>с </a:t>
            </a:r>
            <a:r>
              <a:rPr lang="ru-RU" sz="1400" dirty="0"/>
              <a:t>наружной стороны здания на стадии эксплуатации в результате воздействия, как правило, высококалорийного источника зажигания (короткое замыкание электропроводки - пожар в </a:t>
            </a:r>
            <a:r>
              <a:rPr lang="ru-RU" sz="1400" dirty="0" err="1"/>
              <a:t>г.Грозный</a:t>
            </a:r>
            <a:r>
              <a:rPr lang="ru-RU" sz="1400" dirty="0"/>
              <a:t>, газовая горелка - пожар в </a:t>
            </a:r>
            <a:r>
              <a:rPr lang="ru-RU" sz="1400" dirty="0" err="1"/>
              <a:t>г.Красноярске</a:t>
            </a:r>
            <a:r>
              <a:rPr lang="ru-RU" sz="1400" dirty="0"/>
              <a:t>, горение мусорного контейнера - пожар в </a:t>
            </a:r>
            <a:r>
              <a:rPr lang="ru-RU" sz="1400" dirty="0" err="1"/>
              <a:t>г.Москва</a:t>
            </a:r>
            <a:r>
              <a:rPr lang="ru-RU" sz="1400" dirty="0"/>
              <a:t>); более высокую пожарную опасность представляют такие пожары на стадии строительства (реконструкции) из-за неработоспособности или отсутствия систем противопожарной защиты здания, а также наличия значительной дополнительной пожарной нагрузки на строительных лесах; такие ситуации преимущественно заканчиваются нанесением значительного ущерба зданию, а в некоторых случаях приводят к гибели и </a:t>
            </a:r>
            <a:r>
              <a:rPr lang="ru-RU" sz="1400" dirty="0" err="1"/>
              <a:t>травмированию</a:t>
            </a:r>
            <a:r>
              <a:rPr lang="ru-RU" sz="1400" dirty="0"/>
              <a:t> людей. При этом следует отметить, что такой сценарий развития пожара не рассматривается в нормативных документах и стандартах иностранных государств.</a:t>
            </a:r>
          </a:p>
          <a:p>
            <a:pPr algn="just">
              <a:buFontTx/>
              <a:buNone/>
            </a:pPr>
            <a:endParaRPr lang="ru-RU" altLang="ru-RU" sz="1400" dirty="0" smtClean="0">
              <a:latin typeface="Times New Roman" panose="02020603050405020304" pitchFamily="18" charset="0"/>
              <a:cs typeface="Times New Roman" panose="02020603050405020304" pitchFamily="18" charset="0"/>
            </a:endParaRPr>
          </a:p>
          <a:p>
            <a:pPr algn="just">
              <a:buFontTx/>
              <a:buNone/>
            </a:pPr>
            <a:endParaRPr lang="ru-RU" altLang="ru-RU" sz="1400" dirty="0" smtClean="0">
              <a:latin typeface="Times New Roman" panose="02020603050405020304" pitchFamily="18" charset="0"/>
              <a:cs typeface="Times New Roman" panose="02020603050405020304" pitchFamily="18" charset="0"/>
            </a:endParaRPr>
          </a:p>
          <a:p>
            <a:pPr algn="just">
              <a:buFontTx/>
              <a:buNone/>
            </a:pPr>
            <a:endParaRPr lang="ru-RU" altLang="ru-RU" sz="1400" b="1" dirty="0" smtClean="0">
              <a:solidFill>
                <a:srgbClr val="3333CC"/>
              </a:solidFill>
              <a:latin typeface="Times New Roman" panose="02020603050405020304" pitchFamily="18" charset="0"/>
              <a:cs typeface="Times New Roman" panose="02020603050405020304" pitchFamily="18" charset="0"/>
            </a:endParaRPr>
          </a:p>
          <a:p>
            <a:pPr algn="just">
              <a:buFontTx/>
              <a:buNone/>
            </a:pPr>
            <a:endParaRPr lang="ru-RU" altLang="ru-RU" sz="1400" b="1" dirty="0" smtClean="0">
              <a:solidFill>
                <a:srgbClr val="3333CC"/>
              </a:solidFill>
              <a:latin typeface="Times New Roman" panose="02020603050405020304" pitchFamily="18" charset="0"/>
              <a:cs typeface="Times New Roman" panose="02020603050405020304" pitchFamily="18" charset="0"/>
            </a:endParaRPr>
          </a:p>
          <a:p>
            <a:pPr algn="just">
              <a:buFontTx/>
              <a:buNone/>
            </a:pPr>
            <a:endParaRPr lang="ru-RU" altLang="ru-RU" sz="1400" dirty="0" smtClean="0">
              <a:solidFill>
                <a:srgbClr val="3333CC"/>
              </a:solidFill>
              <a:latin typeface="Times New Roman" panose="02020603050405020304" pitchFamily="18" charset="0"/>
              <a:cs typeface="Times New Roman" panose="02020603050405020304" pitchFamily="18" charset="0"/>
            </a:endParaRPr>
          </a:p>
          <a:p>
            <a:pPr algn="just">
              <a:buFontTx/>
              <a:buNone/>
            </a:pPr>
            <a:endParaRPr lang="ru-RU" altLang="ru-RU" sz="1800" dirty="0" smtClean="0">
              <a:solidFill>
                <a:srgbClr val="3333CC"/>
              </a:solidFill>
              <a:latin typeface="Times New Roman" panose="02020603050405020304" pitchFamily="18" charset="0"/>
              <a:cs typeface="Times New Roman" panose="02020603050405020304" pitchFamily="18" charset="0"/>
            </a:endParaRPr>
          </a:p>
          <a:p>
            <a:pPr algn="just">
              <a:buFontTx/>
              <a:buNone/>
            </a:pPr>
            <a:r>
              <a:rPr lang="ru-RU" altLang="ru-RU" sz="1800" dirty="0" smtClean="0">
                <a:solidFill>
                  <a:srgbClr val="3333CC"/>
                </a:solidFill>
                <a:latin typeface="Times New Roman" panose="02020603050405020304" pitchFamily="18" charset="0"/>
                <a:cs typeface="Times New Roman" panose="02020603050405020304" pitchFamily="18" charset="0"/>
              </a:rPr>
              <a:t>	</a:t>
            </a:r>
            <a:endParaRPr lang="ru-RU" altLang="ru-RU" sz="1400" dirty="0" smtClean="0">
              <a:solidFill>
                <a:srgbClr val="0033CC"/>
              </a:solidFill>
              <a:latin typeface="Arial" panose="020B0604020202020204" pitchFamily="34" charset="0"/>
            </a:endParaRPr>
          </a:p>
        </p:txBody>
      </p:sp>
      <p:sp>
        <p:nvSpPr>
          <p:cNvPr id="5" name="Номер слайда 5"/>
          <p:cNvSpPr txBox="1">
            <a:spLocks noGrp="1"/>
          </p:cNvSpPr>
          <p:nvPr/>
        </p:nvSpPr>
        <p:spPr>
          <a:xfrm>
            <a:off x="9108503" y="6381328"/>
            <a:ext cx="45719" cy="365125"/>
          </a:xfrm>
          <a:prstGeom prst="rect">
            <a:avLst/>
          </a:prstGeom>
          <a:noFill/>
        </p:spPr>
        <p:txBody>
          <a:bodyPr lIns="0" tIns="0" rIns="0" bIns="0" anchor="b"/>
          <a:lstStyle/>
          <a:p>
            <a:pPr algn="r">
              <a:spcBef>
                <a:spcPct val="20000"/>
              </a:spcBef>
              <a:buClr>
                <a:srgbClr val="0BD0D9"/>
              </a:buClr>
              <a:buSzPct val="95000"/>
              <a:buFont typeface="Wingdings 2" panose="05020102010507070707" pitchFamily="18" charset="2"/>
              <a:buChar char=""/>
              <a:defRPr/>
            </a:pPr>
            <a:r>
              <a:rPr lang="ru-RU" sz="1200" dirty="0">
                <a:solidFill>
                  <a:schemeClr val="tx2">
                    <a:shade val="90000"/>
                  </a:schemeClr>
                </a:solidFill>
              </a:rPr>
              <a:t>.</a:t>
            </a:r>
          </a:p>
        </p:txBody>
      </p:sp>
    </p:spTree>
    <p:extLst>
      <p:ext uri="{BB962C8B-B14F-4D97-AF65-F5344CB8AC3E}">
        <p14:creationId xmlns:p14="http://schemas.microsoft.com/office/powerpoint/2010/main" val="595476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050"/>
          <p:cNvSpPr>
            <a:spLocks noGrp="1" noChangeArrowheads="1"/>
          </p:cNvSpPr>
          <p:nvPr>
            <p:ph type="title" idx="4294967295"/>
          </p:nvPr>
        </p:nvSpPr>
        <p:spPr>
          <a:xfrm>
            <a:off x="0" y="0"/>
            <a:ext cx="9144000" cy="765175"/>
          </a:xfrm>
        </p:spPr>
        <p:txBody>
          <a:bodyPr/>
          <a:lstStyle/>
          <a:p>
            <a:pPr algn="ctr"/>
            <a:r>
              <a:rPr lang="ru-RU" sz="2000" b="1" dirty="0"/>
              <a:t>Анализ пожаров в зданиях с </a:t>
            </a:r>
            <a:r>
              <a:rPr lang="ru-RU" sz="2000" b="1" dirty="0" smtClean="0"/>
              <a:t>ФС (продолжение)</a:t>
            </a:r>
            <a:endParaRPr lang="ru-RU" altLang="ru-RU" sz="2000" b="1" dirty="0" smtClean="0">
              <a:solidFill>
                <a:schemeClr val="tx1"/>
              </a:solidFill>
              <a:latin typeface="Times New Roman" panose="02020603050405020304" pitchFamily="18" charset="0"/>
              <a:cs typeface="Times New Roman" panose="02020603050405020304" pitchFamily="18" charset="0"/>
            </a:endParaRPr>
          </a:p>
        </p:txBody>
      </p:sp>
      <p:sp>
        <p:nvSpPr>
          <p:cNvPr id="20483" name="Rectangle 2051"/>
          <p:cNvSpPr>
            <a:spLocks noGrp="1" noChangeArrowheads="1"/>
          </p:cNvSpPr>
          <p:nvPr>
            <p:ph idx="4294967295"/>
          </p:nvPr>
        </p:nvSpPr>
        <p:spPr>
          <a:xfrm>
            <a:off x="0" y="765175"/>
            <a:ext cx="9144000" cy="6092825"/>
          </a:xfrm>
        </p:spPr>
        <p:txBody>
          <a:bodyPr/>
          <a:lstStyle/>
          <a:p>
            <a:pPr algn="just">
              <a:buFontTx/>
              <a:buNone/>
            </a:pPr>
            <a:r>
              <a:rPr lang="ru-RU" altLang="ru-RU" sz="1400" dirty="0" smtClean="0">
                <a:latin typeface="Times New Roman" panose="02020603050405020304" pitchFamily="18" charset="0"/>
                <a:cs typeface="Times New Roman" panose="02020603050405020304" pitchFamily="18" charset="0"/>
              </a:rPr>
              <a:t>	</a:t>
            </a:r>
          </a:p>
          <a:p>
            <a:r>
              <a:rPr lang="ru-RU" sz="1400" dirty="0">
                <a:solidFill>
                  <a:srgbClr val="FF0000"/>
                </a:solidFill>
              </a:rPr>
              <a:t>2.     Развитие пожара по фасаду происходит преимущественно по высоте </a:t>
            </a:r>
            <a:r>
              <a:rPr lang="ru-RU" sz="1400" dirty="0" smtClean="0">
                <a:solidFill>
                  <a:srgbClr val="FF0000"/>
                </a:solidFill>
              </a:rPr>
              <a:t>(иногда – сверху вниз) в </a:t>
            </a:r>
            <a:r>
              <a:rPr lang="ru-RU" sz="1400" dirty="0">
                <a:solidFill>
                  <a:srgbClr val="FF0000"/>
                </a:solidFill>
              </a:rPr>
              <a:t>результате:</a:t>
            </a:r>
          </a:p>
          <a:p>
            <a:pPr marL="0" indent="0">
              <a:buNone/>
            </a:pPr>
            <a:r>
              <a:rPr lang="ru-RU" sz="1400" dirty="0"/>
              <a:t>	</a:t>
            </a:r>
            <a:endParaRPr lang="ru-RU" sz="1400" dirty="0" smtClean="0"/>
          </a:p>
          <a:p>
            <a:pPr marL="0" indent="0" algn="just">
              <a:buNone/>
            </a:pPr>
            <a:r>
              <a:rPr lang="ru-RU" sz="1400" dirty="0" smtClean="0"/>
              <a:t>	воздействия </a:t>
            </a:r>
            <a:r>
              <a:rPr lang="ru-RU" sz="1400" dirty="0"/>
              <a:t>пламени на горючие материалы облицовки (например, композитными панелями), теплоизоляции, </a:t>
            </a:r>
            <a:r>
              <a:rPr lang="ru-RU" sz="1400" dirty="0" err="1"/>
              <a:t>гидроветрозащитной</a:t>
            </a:r>
            <a:r>
              <a:rPr lang="ru-RU" sz="1400" dirty="0"/>
              <a:t> пленки), причем наиболее интенсивно это происходит в вентилируемых фасадах, в том числе даже при применении теплоизоляции из </a:t>
            </a:r>
            <a:r>
              <a:rPr lang="ru-RU" sz="1400" dirty="0" err="1"/>
              <a:t>минераловатных</a:t>
            </a:r>
            <a:r>
              <a:rPr lang="ru-RU" sz="1400" dirty="0"/>
              <a:t> плит, которая хотя и относится к негорючим материалам, однако содержит в своем составе полимерные связующие, за счет которых горючая нагрузка может достигать 2 кг/</a:t>
            </a:r>
            <a:r>
              <a:rPr lang="ru-RU" sz="1400" dirty="0" err="1"/>
              <a:t>пог.м</a:t>
            </a:r>
            <a:r>
              <a:rPr lang="ru-RU" sz="1400" dirty="0"/>
              <a:t>, а скорость распространения пламени в вентилируемом пространстве ФС может достигать 10м/с и более; </a:t>
            </a:r>
          </a:p>
          <a:p>
            <a:pPr marL="0" indent="0" algn="just">
              <a:buNone/>
            </a:pPr>
            <a:r>
              <a:rPr lang="ru-RU" sz="1400" dirty="0"/>
              <a:t>	</a:t>
            </a:r>
          </a:p>
          <a:p>
            <a:pPr marL="0" indent="0" algn="just">
              <a:buNone/>
            </a:pPr>
            <a:r>
              <a:rPr lang="ru-RU" sz="1400" dirty="0" smtClean="0"/>
              <a:t>	появления </a:t>
            </a:r>
            <a:r>
              <a:rPr lang="ru-RU" sz="1400" dirty="0"/>
              <a:t>дополнительных факторов для поддержания процесса горения из-за, например, расплава горючих элементов фасадных систем (например, полиэтилена в составе композитных панелей облицовки, некачественного монтажа элементов теплоизоляции и др.), особенно в случае применения фальсифицированных материалов или более дешевых материалов повышенной горючести по сравнению с проектными решениями и результатами сертификационных испытаний;</a:t>
            </a:r>
          </a:p>
          <a:p>
            <a:pPr marL="0" indent="0" algn="just">
              <a:buNone/>
            </a:pPr>
            <a:r>
              <a:rPr lang="ru-RU" sz="1400" dirty="0"/>
              <a:t>	</a:t>
            </a:r>
            <a:endParaRPr lang="ru-RU" sz="1400" dirty="0" smtClean="0"/>
          </a:p>
          <a:p>
            <a:pPr marL="0" indent="0" algn="just">
              <a:buNone/>
            </a:pPr>
            <a:r>
              <a:rPr lang="ru-RU" sz="1400" dirty="0" smtClean="0"/>
              <a:t>	неэффективности </a:t>
            </a:r>
            <a:r>
              <a:rPr lang="ru-RU" sz="1400" dirty="0"/>
              <a:t>систем противопожарной защиты здания, которые предназначены для пожаротушения внутри помещений, за исключением вариантов применения водяного орошения фасадов (как правило, остекленных) со стороны помещений;</a:t>
            </a:r>
          </a:p>
          <a:p>
            <a:pPr marL="0" indent="0" algn="just">
              <a:buNone/>
            </a:pPr>
            <a:r>
              <a:rPr lang="ru-RU" sz="1400" dirty="0"/>
              <a:t>	</a:t>
            </a:r>
            <a:endParaRPr lang="ru-RU" sz="1400" dirty="0" smtClean="0"/>
          </a:p>
          <a:p>
            <a:pPr marL="0" indent="0" algn="just">
              <a:buNone/>
            </a:pPr>
            <a:r>
              <a:rPr lang="ru-RU" sz="1400" dirty="0" smtClean="0"/>
              <a:t>	ограниченных </a:t>
            </a:r>
            <a:r>
              <a:rPr lang="ru-RU" sz="1400" dirty="0"/>
              <a:t>тактико-технических возможностей пожарных подразделений, особенно при минимальном времени начала пожаротушения не менее 10 минут после возникновения пожара и  при развитии горения на высоте хотя бы более 30 метров, а тем более - в высотных зданиях.</a:t>
            </a:r>
          </a:p>
          <a:p>
            <a:pPr marL="0" indent="0" algn="just">
              <a:buNone/>
            </a:pPr>
            <a:r>
              <a:rPr lang="ru-RU" sz="1400" dirty="0" smtClean="0"/>
              <a:t>	</a:t>
            </a:r>
            <a:endParaRPr lang="ru-RU" altLang="ru-RU" sz="1400" dirty="0" smtClean="0">
              <a:latin typeface="Times New Roman" panose="02020603050405020304" pitchFamily="18" charset="0"/>
              <a:cs typeface="Times New Roman" panose="02020603050405020304" pitchFamily="18" charset="0"/>
            </a:endParaRPr>
          </a:p>
          <a:p>
            <a:pPr algn="just">
              <a:buFontTx/>
              <a:buNone/>
            </a:pPr>
            <a:endParaRPr lang="ru-RU" altLang="ru-RU" sz="1400" dirty="0" smtClean="0">
              <a:latin typeface="Times New Roman" panose="02020603050405020304" pitchFamily="18" charset="0"/>
              <a:cs typeface="Times New Roman" panose="02020603050405020304" pitchFamily="18" charset="0"/>
            </a:endParaRPr>
          </a:p>
          <a:p>
            <a:pPr algn="just">
              <a:buFontTx/>
              <a:buNone/>
            </a:pPr>
            <a:endParaRPr lang="ru-RU" altLang="ru-RU" sz="1400" b="1" dirty="0" smtClean="0">
              <a:solidFill>
                <a:srgbClr val="3333CC"/>
              </a:solidFill>
              <a:latin typeface="Times New Roman" panose="02020603050405020304" pitchFamily="18" charset="0"/>
              <a:cs typeface="Times New Roman" panose="02020603050405020304" pitchFamily="18" charset="0"/>
            </a:endParaRPr>
          </a:p>
          <a:p>
            <a:pPr algn="just">
              <a:buFontTx/>
              <a:buNone/>
            </a:pPr>
            <a:endParaRPr lang="ru-RU" altLang="ru-RU" sz="1400" b="1" dirty="0" smtClean="0">
              <a:solidFill>
                <a:srgbClr val="3333CC"/>
              </a:solidFill>
              <a:latin typeface="Times New Roman" panose="02020603050405020304" pitchFamily="18" charset="0"/>
              <a:cs typeface="Times New Roman" panose="02020603050405020304" pitchFamily="18" charset="0"/>
            </a:endParaRPr>
          </a:p>
          <a:p>
            <a:pPr algn="just">
              <a:buFontTx/>
              <a:buNone/>
            </a:pPr>
            <a:endParaRPr lang="ru-RU" altLang="ru-RU" sz="1400" dirty="0" smtClean="0">
              <a:solidFill>
                <a:srgbClr val="3333CC"/>
              </a:solidFill>
              <a:latin typeface="Times New Roman" panose="02020603050405020304" pitchFamily="18" charset="0"/>
              <a:cs typeface="Times New Roman" panose="02020603050405020304" pitchFamily="18" charset="0"/>
            </a:endParaRPr>
          </a:p>
          <a:p>
            <a:pPr algn="just">
              <a:buFontTx/>
              <a:buNone/>
            </a:pPr>
            <a:endParaRPr lang="ru-RU" altLang="ru-RU" sz="1800" dirty="0" smtClean="0">
              <a:solidFill>
                <a:srgbClr val="3333CC"/>
              </a:solidFill>
              <a:latin typeface="Times New Roman" panose="02020603050405020304" pitchFamily="18" charset="0"/>
              <a:cs typeface="Times New Roman" panose="02020603050405020304" pitchFamily="18" charset="0"/>
            </a:endParaRPr>
          </a:p>
          <a:p>
            <a:pPr algn="just">
              <a:buFontTx/>
              <a:buNone/>
            </a:pPr>
            <a:r>
              <a:rPr lang="ru-RU" altLang="ru-RU" sz="1800" dirty="0" smtClean="0">
                <a:solidFill>
                  <a:srgbClr val="3333CC"/>
                </a:solidFill>
                <a:latin typeface="Times New Roman" panose="02020603050405020304" pitchFamily="18" charset="0"/>
                <a:cs typeface="Times New Roman" panose="02020603050405020304" pitchFamily="18" charset="0"/>
              </a:rPr>
              <a:t>	</a:t>
            </a:r>
            <a:endParaRPr lang="ru-RU" altLang="ru-RU" sz="1400" dirty="0" smtClean="0">
              <a:solidFill>
                <a:srgbClr val="0033CC"/>
              </a:solidFill>
              <a:latin typeface="Arial" panose="020B0604020202020204" pitchFamily="34" charset="0"/>
            </a:endParaRPr>
          </a:p>
        </p:txBody>
      </p:sp>
      <p:sp>
        <p:nvSpPr>
          <p:cNvPr id="5" name="Номер слайда 5"/>
          <p:cNvSpPr txBox="1">
            <a:spLocks noGrp="1"/>
          </p:cNvSpPr>
          <p:nvPr/>
        </p:nvSpPr>
        <p:spPr>
          <a:xfrm>
            <a:off x="9108503" y="6381328"/>
            <a:ext cx="45719" cy="365125"/>
          </a:xfrm>
          <a:prstGeom prst="rect">
            <a:avLst/>
          </a:prstGeom>
          <a:noFill/>
        </p:spPr>
        <p:txBody>
          <a:bodyPr lIns="0" tIns="0" rIns="0" bIns="0" anchor="b"/>
          <a:lstStyle/>
          <a:p>
            <a:pPr algn="r">
              <a:spcBef>
                <a:spcPct val="20000"/>
              </a:spcBef>
              <a:buClr>
                <a:srgbClr val="0BD0D9"/>
              </a:buClr>
              <a:buSzPct val="95000"/>
              <a:buFont typeface="Wingdings 2" panose="05020102010507070707" pitchFamily="18" charset="2"/>
              <a:buChar char=""/>
              <a:defRPr/>
            </a:pPr>
            <a:r>
              <a:rPr lang="ru-RU" sz="1200" dirty="0">
                <a:solidFill>
                  <a:schemeClr val="tx2">
                    <a:shade val="90000"/>
                  </a:schemeClr>
                </a:solidFill>
              </a:rPr>
              <a:t>.</a:t>
            </a:r>
          </a:p>
        </p:txBody>
      </p:sp>
    </p:spTree>
    <p:extLst>
      <p:ext uri="{BB962C8B-B14F-4D97-AF65-F5344CB8AC3E}">
        <p14:creationId xmlns:p14="http://schemas.microsoft.com/office/powerpoint/2010/main" val="42219697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4_Поток">
      <a:majorFont>
        <a:latin typeface=""/>
        <a:ea typeface=""/>
        <a:cs typeface=""/>
      </a:majorFont>
      <a:minorFont>
        <a:latin typeface=""/>
        <a:ea typeface=""/>
        <a:cs typeface=""/>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13605</TotalTime>
  <Words>1187</Words>
  <Application>Microsoft Office PowerPoint</Application>
  <PresentationFormat>Экран (4:3)</PresentationFormat>
  <Paragraphs>321</Paragraphs>
  <Slides>25</Slides>
  <Notes>6</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25</vt:i4>
      </vt:variant>
    </vt:vector>
  </HeadingPairs>
  <TitlesOfParts>
    <vt:vector size="33" baseType="lpstr">
      <vt:lpstr>SimSun</vt:lpstr>
      <vt:lpstr>Arial</vt:lpstr>
      <vt:lpstr>Calibri</vt:lpstr>
      <vt:lpstr>Mangal</vt:lpstr>
      <vt:lpstr>Times New Roman</vt:lpstr>
      <vt:lpstr>Wingdings 2</vt:lpstr>
      <vt:lpstr>4_Поток</vt:lpstr>
      <vt:lpstr>Презентация</vt:lpstr>
      <vt:lpstr>Пожарная безопасность фасадных систем  </vt:lpstr>
      <vt:lpstr>Презентация PowerPoint</vt:lpstr>
      <vt:lpstr>Презентация PowerPoint</vt:lpstr>
      <vt:lpstr>Презентация PowerPoint</vt:lpstr>
      <vt:lpstr>Жил.зд. г.Тюмень 2018г.</vt:lpstr>
      <vt:lpstr>Презентация PowerPoint</vt:lpstr>
      <vt:lpstr>Презентация PowerPoint</vt:lpstr>
      <vt:lpstr>Анализ пожаров в зданиях с ФС</vt:lpstr>
      <vt:lpstr>Анализ пожаров в зданиях с ФС (продолжение)</vt:lpstr>
      <vt:lpstr>Анализ пожаров в зданиях с ФС (продолжение)</vt:lpstr>
      <vt:lpstr>Анализ пожаров в зданиях с ФС (продолжение)</vt:lpstr>
      <vt:lpstr>Возможные области применения ФС исходя из таблиц СП 2.13130</vt:lpstr>
      <vt:lpstr>Приказ  МЧС России от 30.11.2016г. № 644 «Об утверждении АР … исполнения гос. функции по надзору за выполнением ТПБ»</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«Правила противопожарного режима в РФ» с изменениями, внесенными Постановлением Правительства РФ от 18.08.2016 N 807 и Постановлением Правительства РФ от 20.09.2016 N 947 </vt:lpstr>
      <vt:lpstr>Презентация PowerPoint</vt:lpstr>
    </vt:vector>
  </TitlesOfParts>
  <Company>ГРОСС ПТ ЦЕНТР</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«СПЕЦАВТОМАТИКА», представляют</dc:title>
  <dc:creator>andreev</dc:creator>
  <cp:lastModifiedBy>ASUS</cp:lastModifiedBy>
  <cp:revision>657</cp:revision>
  <dcterms:created xsi:type="dcterms:W3CDTF">2005-09-29T09:02:06Z</dcterms:created>
  <dcterms:modified xsi:type="dcterms:W3CDTF">2018-03-14T19:41:36Z</dcterms:modified>
</cp:coreProperties>
</file>