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332" r:id="rId3"/>
    <p:sldId id="331" r:id="rId4"/>
    <p:sldId id="261" r:id="rId5"/>
    <p:sldId id="262" r:id="rId6"/>
    <p:sldId id="269" r:id="rId7"/>
    <p:sldId id="295" r:id="rId8"/>
    <p:sldId id="296" r:id="rId9"/>
    <p:sldId id="304" r:id="rId10"/>
    <p:sldId id="322" r:id="rId11"/>
    <p:sldId id="305" r:id="rId12"/>
    <p:sldId id="306" r:id="rId13"/>
    <p:sldId id="298" r:id="rId14"/>
    <p:sldId id="301" r:id="rId15"/>
    <p:sldId id="315" r:id="rId16"/>
    <p:sldId id="325" r:id="rId17"/>
    <p:sldId id="326" r:id="rId18"/>
    <p:sldId id="321" r:id="rId19"/>
    <p:sldId id="293" r:id="rId20"/>
    <p:sldId id="294" r:id="rId21"/>
    <p:sldId id="299" r:id="rId22"/>
    <p:sldId id="288" r:id="rId23"/>
    <p:sldId id="300" r:id="rId24"/>
    <p:sldId id="291" r:id="rId25"/>
    <p:sldId id="289" r:id="rId26"/>
    <p:sldId id="327" r:id="rId27"/>
    <p:sldId id="268" r:id="rId28"/>
    <p:sldId id="330" r:id="rId29"/>
    <p:sldId id="311" r:id="rId30"/>
    <p:sldId id="329" r:id="rId31"/>
    <p:sldId id="310" r:id="rId32"/>
    <p:sldId id="328" r:id="rId33"/>
    <p:sldId id="281" r:id="rId34"/>
  </p:sldIdLst>
  <p:sldSz cx="9144000" cy="5143500" type="screen16x9"/>
  <p:notesSz cx="6858000" cy="9144000"/>
  <p:embeddedFontLst>
    <p:embeddedFont>
      <p:font typeface="Nunito Sans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Vrinda" panose="020B0604020202020204" charset="0"/>
      <p:regular r:id="rId48"/>
      <p:bold r:id="rId49"/>
    </p:embeddedFont>
    <p:embeddedFont>
      <p:font typeface="MS PMincho" panose="020B0604020202020204" charset="-128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836"/>
    <a:srgbClr val="ED6C25"/>
    <a:srgbClr val="EB8927"/>
    <a:srgbClr val="A75762"/>
    <a:srgbClr val="36556E"/>
    <a:srgbClr val="EE720C"/>
    <a:srgbClr val="D4391A"/>
    <a:srgbClr val="F339B1"/>
    <a:srgbClr val="C25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97683-6826-4F95-9C90-EFA00ED534D0}">
  <a:tblStyle styleId="{43697683-6826-4F95-9C90-EFA00ED534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>
      <p:cViewPr varScale="1">
        <p:scale>
          <a:sx n="93" d="100"/>
          <a:sy n="93" d="100"/>
        </p:scale>
        <p:origin x="5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5672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441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8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60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546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5400000" flipH="1">
            <a:off x="4518950" y="-3360875"/>
            <a:ext cx="113100" cy="91512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7125" y="1271275"/>
            <a:ext cx="9151200" cy="387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847275" y="1704600"/>
            <a:ext cx="5449500" cy="271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Georgia"/>
              <a:buChar char="▪"/>
              <a:defRPr sz="2400" i="1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/>
          <p:nvPr/>
        </p:nvSpPr>
        <p:spPr>
          <a:xfrm>
            <a:off x="3593400" y="22772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sz="72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1000">
              <a:solidFill>
                <a:srgbClr val="CCCCC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6" r:id="rId5"/>
    <p:sldLayoutId id="2147483657" r:id="rId6"/>
    <p:sldLayoutId id="2147483659" r:id="rId7"/>
    <p:sldLayoutId id="2147483660" r:id="rId8"/>
  </p:sldLayoutIdLst>
  <p:transition>
    <p:fade thruBlk="1"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://www.roofers-union.ru/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dadchenko@altes.ru" TargetMode="External"/><Relationship Id="rId5" Type="http://schemas.openxmlformats.org/officeDocument/2006/relationships/hyperlink" Target="http://www.altes.ru/" TargetMode="External"/><Relationship Id="rId4" Type="http://schemas.openxmlformats.org/officeDocument/2006/relationships/hyperlink" Target="mailto:dadchenko@roofers-union.ru" TargetMode="External"/><Relationship Id="rId9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35496" y="2355726"/>
            <a:ext cx="4392489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800" b="0" dirty="0" smtClean="0">
                <a:latin typeface="+mn-lt"/>
                <a:ea typeface="MS PMincho" panose="02020600040205080304" pitchFamily="18" charset="-128"/>
                <a:cs typeface="Vrinda" panose="020B0502040204020203" pitchFamily="34" charset="0"/>
              </a:rPr>
              <a:t>ОПЫТ ПРИМЕНЕНИЯ КОМПОЗИТНЫХ МАТЕРИАЛОВ В СТРОИТЕЛЬСТВЕ КРЫШ</a:t>
            </a:r>
            <a:endParaRPr sz="2800" b="0" dirty="0">
              <a:latin typeface="+mn-lt"/>
              <a:ea typeface="MS PMincho" panose="02020600040205080304" pitchFamily="18" charset="-128"/>
              <a:cs typeface="Vrinda" panose="020B0502040204020203" pitchFamily="34" charset="0"/>
            </a:endParaRPr>
          </a:p>
        </p:txBody>
      </p:sp>
      <p:pic>
        <p:nvPicPr>
          <p:cNvPr id="1029" name="Picture 5" descr="P:\WORK\___Мастерская МЫЦУЛ\002-2018 Выставка по фасадам\КАРТИНКИ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9" y="267493"/>
            <a:ext cx="2712745" cy="801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3" y="1203599"/>
            <a:ext cx="1649391" cy="72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712245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Москва 2018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smtClean="0">
                <a:latin typeface="+mn-lt"/>
              </a:rPr>
              <a:t>Технология изготовления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стеклокомпозита</a:t>
            </a:r>
            <a:br>
              <a:rPr lang="ru-RU" sz="1800" dirty="0" smtClean="0">
                <a:latin typeface="+mn-lt"/>
              </a:rPr>
            </a:br>
            <a:r>
              <a:rPr lang="ru-RU" sz="1800" i="1" dirty="0">
                <a:latin typeface="+mn-lt"/>
              </a:rPr>
              <a:t/>
            </a:r>
            <a:br>
              <a:rPr lang="ru-RU" sz="1800" i="1" dirty="0">
                <a:latin typeface="+mn-lt"/>
              </a:rPr>
            </a:br>
            <a:r>
              <a:rPr lang="ru-RU" sz="2800" i="1" dirty="0" smtClean="0">
                <a:latin typeface="+mn-lt"/>
              </a:rPr>
              <a:t>Формование </a:t>
            </a:r>
            <a:r>
              <a:rPr lang="ru-RU" sz="1800" i="1" dirty="0">
                <a:latin typeface="+mn-lt"/>
              </a:rPr>
              <a:t/>
            </a:r>
            <a:br>
              <a:rPr lang="ru-RU" sz="1800" i="1" dirty="0">
                <a:latin typeface="+mn-lt"/>
              </a:rPr>
            </a:br>
            <a:endParaRPr sz="1800" i="1" dirty="0">
              <a:latin typeface="+mn-lt"/>
            </a:endParaRPr>
          </a:p>
        </p:txBody>
      </p:sp>
      <p:pic>
        <p:nvPicPr>
          <p:cNvPr id="5122" name="Picture 2" descr="P:\WORK\___Мастерская МЫЦУЛ\002-2018 Выставка по фасадам\КАРТИНКИ\для пр\DSC2705-e15084210604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3478"/>
            <a:ext cx="6553811" cy="43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67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WORK\___Мастерская МЫЦУЛ\002-2018 Выставка по фасадам\КАРТИНКИ\для пр\Fibroluxkatalog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22756"/>
            <a:ext cx="6552728" cy="51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n-lt"/>
              </a:rPr>
              <a:t>Технология изготовления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стеклокомпозита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2800" i="1" dirty="0" smtClean="0">
                <a:latin typeface="+mn-lt"/>
              </a:rPr>
              <a:t>Пултрузия</a:t>
            </a:r>
            <a:endParaRPr sz="2800" i="1" dirty="0">
              <a:latin typeface="+mn-lt"/>
            </a:endParaRPr>
          </a:p>
        </p:txBody>
      </p:sp>
      <p:pic>
        <p:nvPicPr>
          <p:cNvPr id="3075" name="Picture 3" descr="P:\WORK\___Мастерская МЫЦУЛ\002-2018 Выставка по фасадам\КАРТИНКИ\для пр\Fibroluxkatalog-4ц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21" y="4292805"/>
            <a:ext cx="2918291" cy="7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36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+mn-lt"/>
              </a:rPr>
              <a:t>Что можно сделать и </a:t>
            </a:r>
            <a:r>
              <a:rPr lang="ru-RU" sz="2000" dirty="0" err="1" smtClean="0">
                <a:latin typeface="+mn-lt"/>
              </a:rPr>
              <a:t>стеклокомпозита</a:t>
            </a:r>
            <a:r>
              <a:rPr lang="ru-RU" sz="2000" dirty="0" smtClean="0">
                <a:latin typeface="+mn-lt"/>
              </a:rPr>
              <a:t>?</a:t>
            </a:r>
            <a:br>
              <a:rPr lang="ru-RU" sz="2000" dirty="0" smtClean="0">
                <a:latin typeface="+mn-lt"/>
              </a:rPr>
            </a:br>
            <a:endParaRPr sz="2000" dirty="0">
              <a:latin typeface="+mn-lt"/>
            </a:endParaRPr>
          </a:p>
        </p:txBody>
      </p:sp>
      <p:pic>
        <p:nvPicPr>
          <p:cNvPr id="5122" name="Picture 2" descr="P:\WORK\___Мастерская МЫЦУЛ\002-2018 Выставка по фасадам\КАРТИНКИ\для пр\pultruded-structural-profiles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31590"/>
            <a:ext cx="2984863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:\WORK\___Мастерская МЫЦУЛ\002-2018 Выставка по фасадам\КАРТИНКИ\для пр\pultruded-grating-m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91272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50" y="1131590"/>
            <a:ext cx="317880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310"/>
          <p:cNvSpPr txBox="1">
            <a:spLocks noGrp="1"/>
          </p:cNvSpPr>
          <p:nvPr>
            <p:ph type="body" idx="1"/>
          </p:nvPr>
        </p:nvSpPr>
        <p:spPr>
          <a:xfrm>
            <a:off x="2195736" y="483518"/>
            <a:ext cx="3528392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+mn-lt"/>
              </a:rPr>
              <a:t>           Стандартные изделия		</a:t>
            </a:r>
            <a:endParaRPr lang="ru-RU" sz="1800" dirty="0">
              <a:latin typeface="+mn-lt"/>
            </a:endParaRPr>
          </a:p>
        </p:txBody>
      </p:sp>
      <p:sp>
        <p:nvSpPr>
          <p:cNvPr id="8" name="Shape 310"/>
          <p:cNvSpPr txBox="1">
            <a:spLocks/>
          </p:cNvSpPr>
          <p:nvPr/>
        </p:nvSpPr>
        <p:spPr>
          <a:xfrm>
            <a:off x="6228184" y="483518"/>
            <a:ext cx="35283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1800" dirty="0" smtClean="0">
                <a:latin typeface="+mn-lt"/>
              </a:rPr>
              <a:t>Нестандартные изделия		</a:t>
            </a:r>
            <a:endParaRPr lang="ru-RU" sz="18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27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35496" y="1203598"/>
            <a:ext cx="252028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000" b="1" dirty="0" smtClean="0">
                <a:latin typeface="+mn-lt"/>
              </a:rPr>
              <a:t>2</a:t>
            </a:r>
            <a:r>
              <a:rPr lang="en" sz="4000" b="1" dirty="0" smtClean="0">
                <a:latin typeface="+mn-lt"/>
              </a:rPr>
              <a:t>.</a:t>
            </a: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r>
              <a:rPr lang="ru-RU" sz="2000" dirty="0">
                <a:latin typeface="+mn-lt"/>
              </a:rPr>
              <a:t>Свойства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стеклокомпозита</a:t>
            </a:r>
          </a:p>
        </p:txBody>
      </p:sp>
      <p:pic>
        <p:nvPicPr>
          <p:cNvPr id="7170" name="Picture 2" descr="P:\WORK\___Мастерская МЫЦУЛ\002-2018 Выставка по фасадам\КАРТИНКИ\вп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0"/>
            <a:ext cx="65497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13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+mn-lt"/>
              </a:rPr>
              <a:t>Физико-механические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свойства </a:t>
            </a:r>
            <a:endParaRPr sz="2000" dirty="0">
              <a:latin typeface="+mn-lt"/>
            </a:endParaRPr>
          </a:p>
        </p:txBody>
      </p:sp>
      <p:graphicFrame>
        <p:nvGraphicFramePr>
          <p:cNvPr id="308" name="Shape 308"/>
          <p:cNvGraphicFramePr/>
          <p:nvPr>
            <p:extLst>
              <p:ext uri="{D42A27DB-BD31-4B8C-83A1-F6EECF244321}">
                <p14:modId xmlns:p14="http://schemas.microsoft.com/office/powerpoint/2010/main" val="1065440476"/>
              </p:ext>
            </p:extLst>
          </p:nvPr>
        </p:nvGraphicFramePr>
        <p:xfrm>
          <a:off x="2576816" y="1227373"/>
          <a:ext cx="6405693" cy="3079516"/>
        </p:xfrm>
        <a:graphic>
          <a:graphicData uri="http://schemas.openxmlformats.org/drawingml/2006/table">
            <a:tbl>
              <a:tblPr>
                <a:noFill/>
                <a:tableStyleId>{43697683-6826-4F95-9C90-EFA00ED534D0}</a:tableStyleId>
              </a:tblPr>
              <a:tblGrid>
                <a:gridCol w="176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4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9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1614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Стеклокомпозит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i="0" u="none" strike="noStrike" cap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ПВХ</a:t>
                      </a:r>
                      <a:endParaRPr sz="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Дерево (сосна)</a:t>
                      </a:r>
                      <a:endParaRPr sz="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Алюминиевые сплавы</a:t>
                      </a:r>
                      <a:endParaRPr sz="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C</a:t>
                      </a:r>
                      <a:r>
                        <a:rPr lang="ru-RU" sz="9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таль</a:t>
                      </a:r>
                      <a:endParaRPr sz="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963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Плотность, кг/см3</a:t>
                      </a:r>
                      <a:endParaRPr sz="9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1,6...1,9</a:t>
                      </a:r>
                      <a:endParaRPr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1,3...1,43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0,3...0,7 (0,52)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2,7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7,7...7,9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20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Модуль упругости, ГПа</a:t>
                      </a:r>
                      <a:endParaRPr lang="en-US" sz="9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17...22*</a:t>
                      </a:r>
                      <a:endParaRPr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2,0...2,7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7...12 (11)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70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210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21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Предел прочности при растяжении, МПа</a:t>
                      </a:r>
                      <a:endParaRPr sz="9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170...227*</a:t>
                      </a:r>
                      <a:endParaRPr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4...7**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130* (83*)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100**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200...226**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02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Коэффициент линейного термического расширения, 10-6/К</a:t>
                      </a:r>
                      <a:endParaRPr sz="9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0,5 ... 8</a:t>
                      </a:r>
                      <a:endParaRPr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50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2,7...5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19,6...26,9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11,9...15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47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Теплопроводность, Вт/К*м</a:t>
                      </a:r>
                      <a:endParaRPr sz="9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0,58</a:t>
                      </a:r>
                      <a:endParaRPr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0,13</a:t>
                      </a: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..1,6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0,1...0,23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201,3...221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17,5...58</a:t>
                      </a:r>
                      <a:endParaRPr sz="10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2574950" y="288192"/>
            <a:ext cx="6912768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>
                <a:latin typeface="+mn-lt"/>
              </a:rPr>
              <a:t>Сравнительные характеристики </a:t>
            </a:r>
            <a:r>
              <a:rPr lang="ru-RU" dirty="0" err="1" smtClean="0">
                <a:latin typeface="+mn-lt"/>
              </a:rPr>
              <a:t>стеклокомпозита</a:t>
            </a:r>
            <a:r>
              <a:rPr lang="ru-RU" dirty="0" smtClean="0">
                <a:latin typeface="+mn-lt"/>
              </a:rPr>
              <a:t>:</a:t>
            </a:r>
            <a:endParaRPr dirty="0">
              <a:latin typeface="+mn-lt"/>
            </a:endParaRPr>
          </a:p>
        </p:txBody>
      </p:sp>
      <p:sp>
        <p:nvSpPr>
          <p:cNvPr id="6" name="Shape 310"/>
          <p:cNvSpPr txBox="1">
            <a:spLocks/>
          </p:cNvSpPr>
          <p:nvPr/>
        </p:nvSpPr>
        <p:spPr>
          <a:xfrm>
            <a:off x="2699792" y="4299942"/>
            <a:ext cx="5596200" cy="91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None/>
            </a:pPr>
            <a:r>
              <a:rPr lang="ru-RU" sz="900" u="sng" dirty="0" smtClean="0">
                <a:latin typeface="+mn-lt"/>
              </a:rPr>
              <a:t>Примечания: </a:t>
            </a:r>
            <a:endParaRPr lang="ru-RU" sz="900" u="sng" dirty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900" dirty="0">
                <a:latin typeface="+mn-lt"/>
              </a:rPr>
              <a:t>* - свойство материала вдоль волокон;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900" dirty="0">
                <a:latin typeface="+mn-lt"/>
              </a:rPr>
              <a:t>** - для металлов и ПВХ предел </a:t>
            </a:r>
            <a:r>
              <a:rPr lang="ru-RU" sz="900" dirty="0" smtClean="0">
                <a:latin typeface="+mn-lt"/>
              </a:rPr>
              <a:t>текучести</a:t>
            </a:r>
            <a:endParaRPr lang="ru-RU" sz="9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6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WORK\___Мастерская МЫЦУЛ\002-2018 Выставка по фасадам\КАРТИНКИ\для пр\EXTREN vs Steel Comparison Flyer-1аа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91" y="2787774"/>
            <a:ext cx="6534109" cy="245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5496" y="575500"/>
            <a:ext cx="252028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>
                <a:latin typeface="+mn-lt"/>
              </a:rPr>
              <a:t>Сравнительные показатели </a:t>
            </a:r>
            <a:r>
              <a:rPr lang="ru-RU" sz="2000" dirty="0" smtClean="0">
                <a:latin typeface="+mn-lt"/>
              </a:rPr>
              <a:t>для двутавра из стеклокомпозита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и стали</a:t>
            </a:r>
            <a:endParaRPr sz="2000" dirty="0">
              <a:latin typeface="+mn-lt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4473377" y="3856125"/>
            <a:ext cx="909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triangle" w="med" len="med"/>
          </a:ln>
        </p:spPr>
      </p:cxnSp>
      <p:graphicFrame>
        <p:nvGraphicFramePr>
          <p:cNvPr id="6" name="Shape 308"/>
          <p:cNvGraphicFramePr/>
          <p:nvPr>
            <p:extLst>
              <p:ext uri="{D42A27DB-BD31-4B8C-83A1-F6EECF244321}">
                <p14:modId xmlns:p14="http://schemas.microsoft.com/office/powerpoint/2010/main" val="2685698479"/>
              </p:ext>
            </p:extLst>
          </p:nvPr>
        </p:nvGraphicFramePr>
        <p:xfrm>
          <a:off x="2699792" y="549484"/>
          <a:ext cx="6264696" cy="2279818"/>
        </p:xfrm>
        <a:graphic>
          <a:graphicData uri="http://schemas.openxmlformats.org/drawingml/2006/table">
            <a:tbl>
              <a:tblPr>
                <a:noFill/>
                <a:tableStyleId>{43697683-6826-4F95-9C90-EFA00ED534D0}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268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Стеклокомпозит 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I 20</a:t>
                      </a:r>
                      <a:endParaRPr lang="ru-RU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83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C</a:t>
                      </a: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таль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I 20</a:t>
                      </a:r>
                      <a:endParaRPr sz="11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Плотность, кг/см3</a:t>
                      </a:r>
                      <a:endParaRPr sz="11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1,6...1,9</a:t>
                      </a:r>
                      <a:endParaRPr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83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7,7...7,9</a:t>
                      </a:r>
                      <a:endParaRPr sz="12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Модуль упругости, ГПа</a:t>
                      </a:r>
                      <a:endParaRPr lang="en-US" sz="11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17...22*</a:t>
                      </a:r>
                      <a:endParaRPr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83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210</a:t>
                      </a:r>
                      <a:endParaRPr sz="12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Группа горючести</a:t>
                      </a:r>
                      <a:endParaRPr sz="11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НГ/Г1/Г2</a:t>
                      </a:r>
                      <a:endParaRPr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83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НГ</a:t>
                      </a:r>
                      <a:endParaRPr sz="12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Вес</a:t>
                      </a:r>
                      <a:endParaRPr sz="11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7,2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кг/м</a:t>
                      </a:r>
                      <a:endParaRPr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83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21 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кг/м</a:t>
                      </a:r>
                      <a:endParaRPr sz="12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87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Стоимость</a:t>
                      </a:r>
                      <a:r>
                        <a:rPr lang="en-US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 (</a:t>
                      </a:r>
                      <a:r>
                        <a:rPr lang="ru-RU" sz="1100" b="0" dirty="0" smtClean="0">
                          <a:solidFill>
                            <a:srgbClr val="666666"/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ориентировочно)</a:t>
                      </a:r>
                      <a:endParaRPr sz="1100" b="0" dirty="0">
                        <a:solidFill>
                          <a:srgbClr val="666666"/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2100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р/м</a:t>
                      </a:r>
                      <a:endParaRPr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83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1800 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Nunito Sans"/>
                          <a:cs typeface="Nunito Sans"/>
                          <a:sym typeface="Nunito Sans"/>
                        </a:rPr>
                        <a:t>р/м</a:t>
                      </a:r>
                      <a:endParaRPr sz="12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Shape 310"/>
          <p:cNvSpPr txBox="1">
            <a:spLocks/>
          </p:cNvSpPr>
          <p:nvPr/>
        </p:nvSpPr>
        <p:spPr>
          <a:xfrm>
            <a:off x="2627784" y="2834338"/>
            <a:ext cx="2952328" cy="6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200" dirty="0" smtClean="0">
                <a:latin typeface="+mn-lt"/>
              </a:rPr>
              <a:t>Синтетическое </a:t>
            </a:r>
            <a:r>
              <a:rPr lang="ru-RU" sz="1200" dirty="0" smtClean="0">
                <a:latin typeface="+mn-lt"/>
              </a:rPr>
              <a:t>покрытие</a:t>
            </a:r>
            <a:endParaRPr lang="ru-RU" sz="1200" dirty="0">
              <a:latin typeface="+mn-lt"/>
            </a:endParaRPr>
          </a:p>
        </p:txBody>
      </p:sp>
      <p:sp>
        <p:nvSpPr>
          <p:cNvPr id="12" name="Shape 310"/>
          <p:cNvSpPr txBox="1">
            <a:spLocks/>
          </p:cNvSpPr>
          <p:nvPr/>
        </p:nvSpPr>
        <p:spPr>
          <a:xfrm>
            <a:off x="4644008" y="3363838"/>
            <a:ext cx="1872208" cy="7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200" dirty="0" smtClean="0">
                <a:latin typeface="+mn-lt"/>
              </a:rPr>
              <a:t>Стекловолокно для повышения прочности</a:t>
            </a:r>
            <a:endParaRPr lang="ru-RU" sz="1200" dirty="0">
              <a:latin typeface="+mn-lt"/>
            </a:endParaRPr>
          </a:p>
        </p:txBody>
      </p:sp>
      <p:sp>
        <p:nvSpPr>
          <p:cNvPr id="13" name="Shape 310"/>
          <p:cNvSpPr txBox="1">
            <a:spLocks/>
          </p:cNvSpPr>
          <p:nvPr/>
        </p:nvSpPr>
        <p:spPr>
          <a:xfrm>
            <a:off x="2735796" y="4526309"/>
            <a:ext cx="108012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0" dirty="0" smtClean="0">
                <a:latin typeface="+mn-lt"/>
              </a:rPr>
              <a:t>Стекломат</a:t>
            </a:r>
            <a:endParaRPr lang="ru-RU" sz="11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53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:\WORK\___Мастерская МЫЦУЛ\002-2018 Выставка по фасадам\КАРТИНКИ\для пр\Базель\2е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86" y="2211710"/>
            <a:ext cx="2754614" cy="26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5496" y="575500"/>
            <a:ext cx="26642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Долговечность конструкций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en-US" sz="1800" dirty="0">
                <a:latin typeface="+mn-lt"/>
              </a:rPr>
              <a:t>The </a:t>
            </a:r>
            <a:r>
              <a:rPr lang="en-US" sz="1800" dirty="0" err="1">
                <a:latin typeface="+mn-lt"/>
              </a:rPr>
              <a:t>Eyecatcher</a:t>
            </a:r>
            <a:r>
              <a:rPr lang="en-US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Building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Базель,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Швейцария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pic>
        <p:nvPicPr>
          <p:cNvPr id="8194" name="Picture 2" descr="P:\WORK\___Мастерская МЫЦУЛ\002-2018 Выставка по фасадам\КАРТИНКИ\для пр\Splash_project4_Eyecatcher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52795"/>
            <a:ext cx="6477700" cy="188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:\WORK\___Мастерская МЫЦУЛ\002-2018 Выставка по фасадам\КАРТИНКИ\для пр\Базель\4у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11710"/>
            <a:ext cx="3665667" cy="26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310"/>
          <p:cNvSpPr txBox="1">
            <a:spLocks noGrp="1"/>
          </p:cNvSpPr>
          <p:nvPr>
            <p:ph type="body" idx="1"/>
          </p:nvPr>
        </p:nvSpPr>
        <p:spPr>
          <a:xfrm>
            <a:off x="2627784" y="1347614"/>
            <a:ext cx="1388726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1999</a:t>
            </a:r>
          </a:p>
          <a:p>
            <a:pPr marL="0" lvl="0" indent="0">
              <a:buNone/>
            </a:pPr>
            <a:endParaRPr sz="1800" dirty="0">
              <a:latin typeface="+mn-lt"/>
            </a:endParaRPr>
          </a:p>
        </p:txBody>
      </p:sp>
      <p:sp>
        <p:nvSpPr>
          <p:cNvPr id="13" name="Shape 310"/>
          <p:cNvSpPr txBox="1">
            <a:spLocks/>
          </p:cNvSpPr>
          <p:nvPr/>
        </p:nvSpPr>
        <p:spPr>
          <a:xfrm>
            <a:off x="2627784" y="2283718"/>
            <a:ext cx="1388726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2017</a:t>
            </a:r>
          </a:p>
          <a:p>
            <a:pPr marL="0" indent="0">
              <a:buFont typeface="Nunito Sans"/>
              <a:buNone/>
            </a:pPr>
            <a:endParaRPr lang="ru-RU" sz="18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3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P:\WORK\___Мастерская МЫЦУЛ\002-2018 Выставка по фасадам\КАРТИНКИ\для пр\DSC012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0" y="51471"/>
            <a:ext cx="3635914" cy="50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:\WORK\___Мастерская МЫЦУЛ\002-2018 Выставка по фасадам\КАРТИНКИ\для пр\DSC01278не6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470"/>
            <a:ext cx="2785953" cy="505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5496" y="575500"/>
            <a:ext cx="26642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 smtClean="0">
                <a:latin typeface="+mn-lt"/>
              </a:rPr>
              <a:t>Вес конструкций из стеклокомпозита</a:t>
            </a:r>
            <a:endParaRPr sz="20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60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WORK\___Мастерская МЫЦУЛ\002-2018 Выставка по фасадам\КАРТИНКИ\для пр\recycling-304974_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53020"/>
            <a:ext cx="1767002" cy="17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5496" y="575500"/>
            <a:ext cx="26642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 smtClean="0">
                <a:latin typeface="+mn-lt"/>
              </a:rPr>
              <a:t>Вторичная переработка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стеклокомпозита</a:t>
            </a:r>
            <a:endParaRPr sz="2000" dirty="0">
              <a:latin typeface="+mn-lt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2627784" y="195486"/>
            <a:ext cx="6552728" cy="4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ru-RU" sz="1600" dirty="0">
              <a:latin typeface="+mn-lt"/>
            </a:endParaRPr>
          </a:p>
          <a:p>
            <a:pPr marL="0" lvl="0" indent="0">
              <a:buNone/>
            </a:pPr>
            <a:r>
              <a:rPr lang="ru-RU" sz="1600" dirty="0" smtClean="0">
                <a:latin typeface="+mn-lt"/>
              </a:rPr>
              <a:t>Стеклокомпозитные материалы на 100% подлежат вторичной обработке.</a:t>
            </a:r>
          </a:p>
          <a:p>
            <a:pPr marL="0" lvl="0" indent="0">
              <a:buNone/>
            </a:pPr>
            <a:r>
              <a:rPr lang="ru-RU" sz="1600" dirty="0" smtClean="0">
                <a:latin typeface="+mn-lt"/>
              </a:rPr>
              <a:t>Переработка может быть: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+mn-lt"/>
              </a:rPr>
              <a:t>Механической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+mn-lt"/>
              </a:rPr>
              <a:t>Термической</a:t>
            </a:r>
          </a:p>
          <a:p>
            <a:pPr marL="0" lvl="0" indent="0">
              <a:buNone/>
            </a:pPr>
            <a:r>
              <a:rPr lang="ru-RU" sz="1600" dirty="0" smtClean="0">
                <a:latin typeface="+mn-lt"/>
              </a:rPr>
              <a:t>Переработанный материал используется </a:t>
            </a:r>
            <a:r>
              <a:rPr lang="ru-RU" sz="1600" dirty="0" smtClean="0">
                <a:latin typeface="+mn-lt"/>
              </a:rPr>
              <a:t>к качестве добавок для высокопрочных бетонов или в новых композитных материалах.</a:t>
            </a:r>
          </a:p>
        </p:txBody>
      </p:sp>
      <p:pic>
        <p:nvPicPr>
          <p:cNvPr id="2051" name="Picture 3" descr="P:\WORK\___Мастерская МЫЦУЛ\002-2018 Выставка по фасадам\КАРТИНКИ\для пр\фвф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81012"/>
            <a:ext cx="4015578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50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:\WORK\___Мастерская МЫЦУЛ\002-2018 Выставка по фасадам\КАРТИНКИ\Haramain 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41" y="4863"/>
            <a:ext cx="66247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36"/>
          <p:cNvSpPr txBox="1">
            <a:spLocks noGrp="1"/>
          </p:cNvSpPr>
          <p:nvPr>
            <p:ph type="ctrTitle"/>
          </p:nvPr>
        </p:nvSpPr>
        <p:spPr>
          <a:xfrm>
            <a:off x="0" y="1414030"/>
            <a:ext cx="2555776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000" b="1" dirty="0" smtClean="0">
                <a:latin typeface="+mn-lt"/>
              </a:rPr>
              <a:t>3</a:t>
            </a:r>
            <a:r>
              <a:rPr lang="en" sz="4000" b="1" dirty="0" smtClean="0">
                <a:latin typeface="+mn-lt"/>
              </a:rPr>
              <a:t>.</a:t>
            </a: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r>
              <a:rPr lang="ru-RU" sz="2000" dirty="0" smtClean="0">
                <a:latin typeface="+mn-lt"/>
              </a:rPr>
              <a:t>Применение стеклокомпозита</a:t>
            </a: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 smtClean="0">
                <a:latin typeface="+mn-lt"/>
              </a:rPr>
              <a:t>в </a:t>
            </a:r>
            <a:r>
              <a:rPr lang="ru-RU" sz="2000" dirty="0" smtClean="0">
                <a:latin typeface="+mn-lt"/>
              </a:rPr>
              <a:t>строительстве</a:t>
            </a:r>
            <a:br>
              <a:rPr lang="ru-RU" sz="2000" dirty="0" smtClean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19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0" y="906029"/>
            <a:ext cx="2587946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000" b="1" dirty="0" smtClean="0">
                <a:latin typeface="+mn-lt"/>
              </a:rPr>
              <a:t>Почему?</a:t>
            </a:r>
            <a:r>
              <a:rPr lang="ru-RU" sz="4800" b="1" dirty="0" smtClean="0">
                <a:latin typeface="+mn-lt"/>
              </a:rPr>
              <a:t/>
            </a:r>
            <a:br>
              <a:rPr lang="ru-RU" sz="4800" b="1" dirty="0" smtClean="0">
                <a:latin typeface="+mn-lt"/>
              </a:rPr>
            </a:br>
            <a:r>
              <a:rPr lang="ru-RU" dirty="0" err="1" smtClean="0">
                <a:latin typeface="+mn-lt"/>
              </a:rPr>
              <a:t>Стеклокомпозит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2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5" name="Picture 2" descr="P:\WORK\___Мастерская МЫЦУЛ\002-2018 Выставка по фасадам\КАРТИНКИ\для пр\ыва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59" y="699542"/>
            <a:ext cx="652872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600" dirty="0" smtClean="0">
                <a:latin typeface="+mn-lt"/>
              </a:rPr>
              <a:t>Высокоскоростной железнодорожный вокзал в Медине</a:t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Foster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 smtClean="0">
                <a:latin typeface="+mn-lt"/>
              </a:rPr>
              <a:t>Partners</a:t>
            </a:r>
            <a:br>
              <a:rPr lang="en-US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Медина, 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Саудовская Аравия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4473377" y="3856125"/>
            <a:ext cx="909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triangle" w="med" len="med"/>
          </a:ln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16" y="9135"/>
            <a:ext cx="656147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310"/>
          <p:cNvSpPr txBox="1">
            <a:spLocks noGrp="1"/>
          </p:cNvSpPr>
          <p:nvPr>
            <p:ph type="body" idx="1"/>
          </p:nvPr>
        </p:nvSpPr>
        <p:spPr>
          <a:xfrm>
            <a:off x="2576200" y="4299942"/>
            <a:ext cx="55962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600" dirty="0">
                <a:latin typeface="+mn-lt"/>
              </a:rPr>
              <a:t>Высота </a:t>
            </a:r>
            <a:r>
              <a:rPr lang="ru-RU" sz="1600" dirty="0" smtClean="0">
                <a:latin typeface="+mn-lt"/>
              </a:rPr>
              <a:t>конструкции - </a:t>
            </a:r>
            <a:r>
              <a:rPr lang="ru-RU" sz="1600" dirty="0">
                <a:latin typeface="+mn-lt"/>
              </a:rPr>
              <a:t>25 м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Шаг </a:t>
            </a:r>
            <a:r>
              <a:rPr lang="ru-RU" sz="1600" dirty="0" smtClean="0">
                <a:latin typeface="+mn-lt"/>
              </a:rPr>
              <a:t>сетки колонн - </a:t>
            </a:r>
            <a:r>
              <a:rPr lang="ru-RU" sz="1600" dirty="0">
                <a:latin typeface="+mn-lt"/>
              </a:rPr>
              <a:t>27 м</a:t>
            </a:r>
            <a:endParaRPr sz="16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0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86" y="2506656"/>
            <a:ext cx="2858696" cy="258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600" dirty="0" smtClean="0">
                <a:latin typeface="+mn-lt"/>
              </a:rPr>
              <a:t>Высокоскоростной железнодорожный вокзал в Медине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Foster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 smtClean="0">
                <a:latin typeface="+mn-lt"/>
              </a:rPr>
              <a:t>Partners</a:t>
            </a:r>
            <a:br>
              <a:rPr lang="en-US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Медина,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Саудовская Аравия</a:t>
            </a: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sz="1600" dirty="0">
              <a:latin typeface="+mn-lt"/>
            </a:endParaRPr>
          </a:p>
        </p:txBody>
      </p:sp>
      <p:pic>
        <p:nvPicPr>
          <p:cNvPr id="4100" name="Picture 4" descr="P:\КиТ START UP\ПРЕЗЕНТАЦИЯ АРХИТЕКТУРА\Архикартинки\1371806733.toiture.jeddah.hhr.arabie.saoudite.oger.foster.partners.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87" y="58384"/>
            <a:ext cx="2858696" cy="237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14" y="58384"/>
            <a:ext cx="3071274" cy="237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14" y="2506656"/>
            <a:ext cx="3071274" cy="256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18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45" y="8964"/>
            <a:ext cx="6554355" cy="512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>
                <a:latin typeface="+mn-lt"/>
              </a:rPr>
              <a:t>Городской музей Амстердама 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nl-NL" sz="1800" dirty="0" smtClean="0">
                <a:latin typeface="+mn-lt"/>
              </a:rPr>
              <a:t>Stedelijk </a:t>
            </a:r>
            <a:r>
              <a:rPr lang="nl-NL" sz="1800" dirty="0">
                <a:latin typeface="+mn-lt"/>
              </a:rPr>
              <a:t>Museum Amsterdam </a:t>
            </a:r>
            <a:r>
              <a:rPr lang="nl-NL" sz="1800" dirty="0" smtClean="0">
                <a:latin typeface="+mn-lt"/>
              </a:rPr>
              <a:t/>
            </a:r>
            <a:br>
              <a:rPr lang="nl-NL" sz="1800" dirty="0" smtClean="0">
                <a:latin typeface="+mn-lt"/>
              </a:rPr>
            </a:br>
            <a:r>
              <a:rPr lang="nl-NL" sz="1800" dirty="0">
                <a:latin typeface="+mn-lt"/>
              </a:rPr>
              <a:t/>
            </a:r>
            <a:br>
              <a:rPr lang="nl-NL" sz="1800" dirty="0">
                <a:latin typeface="+mn-lt"/>
              </a:rPr>
            </a:br>
            <a:r>
              <a:rPr lang="nl-NL" sz="1400" dirty="0" smtClean="0">
                <a:latin typeface="+mn-lt"/>
              </a:rPr>
              <a:t>Benthem </a:t>
            </a:r>
            <a:r>
              <a:rPr lang="nl-NL" sz="1400" dirty="0">
                <a:latin typeface="+mn-lt"/>
              </a:rPr>
              <a:t>Crouwel </a:t>
            </a:r>
            <a:r>
              <a:rPr lang="nl-NL" sz="1400" dirty="0" smtClean="0">
                <a:latin typeface="+mn-lt"/>
              </a:rPr>
              <a:t>Architects</a:t>
            </a: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Амстердам, Голландия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86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P:\WORK\___Мастерская МЫЦУЛ\002-2018 Выставка по фасадам\КАРТИНКИ\0612CT_IM_Mnt4_WestcornernewStedelijk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2323761"/>
            <a:ext cx="2237695" cy="27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>
                <a:latin typeface="+mn-lt"/>
              </a:rPr>
              <a:t>Городской музей </a:t>
            </a:r>
            <a:r>
              <a:rPr lang="ru-RU" sz="1800" dirty="0" smtClean="0">
                <a:latin typeface="+mn-lt"/>
              </a:rPr>
              <a:t>Амстердама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nl-NL" sz="1800" dirty="0" smtClean="0">
                <a:latin typeface="+mn-lt"/>
              </a:rPr>
              <a:t>Stedelijk </a:t>
            </a:r>
            <a:r>
              <a:rPr lang="nl-NL" sz="1800" dirty="0">
                <a:latin typeface="+mn-lt"/>
              </a:rPr>
              <a:t>Museum Amsterdam </a:t>
            </a: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nl-NL" sz="1600" dirty="0">
                <a:latin typeface="+mn-lt"/>
              </a:rPr>
              <a:t/>
            </a:r>
            <a:br>
              <a:rPr lang="nl-NL" sz="1600" dirty="0">
                <a:latin typeface="+mn-lt"/>
              </a:rPr>
            </a:br>
            <a:r>
              <a:rPr lang="nl-NL" sz="1400" dirty="0" smtClean="0">
                <a:latin typeface="+mn-lt"/>
              </a:rPr>
              <a:t>Benthem </a:t>
            </a:r>
            <a:r>
              <a:rPr lang="nl-NL" sz="1400" dirty="0">
                <a:latin typeface="+mn-lt"/>
              </a:rPr>
              <a:t>Crouwel </a:t>
            </a:r>
            <a:r>
              <a:rPr lang="nl-NL" sz="1400" dirty="0" smtClean="0">
                <a:latin typeface="+mn-lt"/>
              </a:rPr>
              <a:t>Architects</a:t>
            </a: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Амстердам, Голландия</a:t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sz="1600" dirty="0">
              <a:latin typeface="+mn-lt"/>
            </a:endParaRPr>
          </a:p>
        </p:txBody>
      </p:sp>
      <p:pic>
        <p:nvPicPr>
          <p:cNvPr id="12290" name="Picture 2" descr="P:\WORK\___Мастерская МЫЦУЛ\002-2018 Выставка по фасадам\КАРТИНКИ\c01635e7232cfedd51dc2533fc32a696_6c24f31d64a17be4a08a31d0d2117e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470"/>
            <a:ext cx="2961953" cy="22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:\WORK\___Мастерская МЫЦУЛ\002-2018 Выставка по фасадам\КАРТИНКИ\img-0020-201502031023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51469"/>
            <a:ext cx="3453364" cy="22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:\WORK\___Мастерская МЫЦУЛ\002-2018 Выставка по фасадам\КАРТИНКИ\stedelijk_museum_bathtub_p2007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994" y="2323761"/>
            <a:ext cx="4176254" cy="27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67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33488"/>
            <a:ext cx="3563888" cy="20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>
                <a:latin typeface="+mn-lt"/>
              </a:rPr>
              <a:t>Городской музей Амстердама 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nl-NL" sz="1800" dirty="0" smtClean="0">
                <a:latin typeface="+mn-lt"/>
              </a:rPr>
              <a:t>Stedelijk </a:t>
            </a:r>
            <a:r>
              <a:rPr lang="nl-NL" sz="1800" dirty="0">
                <a:latin typeface="+mn-lt"/>
              </a:rPr>
              <a:t>Museum Amsterdam </a:t>
            </a: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nl-NL" sz="1600" dirty="0">
                <a:latin typeface="+mn-lt"/>
              </a:rPr>
              <a:t/>
            </a:r>
            <a:br>
              <a:rPr lang="nl-NL" sz="1600" dirty="0">
                <a:latin typeface="+mn-lt"/>
              </a:rPr>
            </a:br>
            <a:r>
              <a:rPr lang="nl-NL" sz="1400" dirty="0" smtClean="0">
                <a:latin typeface="+mn-lt"/>
              </a:rPr>
              <a:t>Benthem </a:t>
            </a:r>
            <a:r>
              <a:rPr lang="nl-NL" sz="1400" dirty="0">
                <a:latin typeface="+mn-lt"/>
              </a:rPr>
              <a:t>Crouwel </a:t>
            </a:r>
            <a:r>
              <a:rPr lang="nl-NL" sz="1400" dirty="0" smtClean="0">
                <a:latin typeface="+mn-lt"/>
              </a:rPr>
              <a:t>Architects</a:t>
            </a: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Амстердам, Голландия</a:t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sz="1600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15810"/>
            <a:ext cx="6516216" cy="319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38" y="3131663"/>
            <a:ext cx="2871366" cy="201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35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0" y="2931791"/>
            <a:ext cx="3419872" cy="2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462958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latin typeface="+mn-lt"/>
              </a:rPr>
              <a:t>Yitzhak Rabin </a:t>
            </a:r>
            <a:r>
              <a:rPr lang="en-US" sz="1800" dirty="0" smtClean="0">
                <a:latin typeface="+mn-lt"/>
              </a:rPr>
              <a:t>Center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en-US" sz="1600" dirty="0" smtClean="0">
                <a:latin typeface="+mn-lt"/>
              </a:rPr>
              <a:t>Safdie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Architects</a:t>
            </a: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Тель-Авив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Израиль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sz="1600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03"/>
            <a:ext cx="6516216" cy="28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31790"/>
            <a:ext cx="3096344" cy="222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83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:\WORK\___Мастерская МЫЦУЛ\002-2018 Выставка по фасадам\КАРТИНКИ\для пр\сафди\установка сафд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72" y="46629"/>
            <a:ext cx="3117528" cy="50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462958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latin typeface="+mn-lt"/>
              </a:rPr>
              <a:t>Yitzhak Rabin </a:t>
            </a:r>
            <a:r>
              <a:rPr lang="en-US" sz="1800" dirty="0" smtClean="0">
                <a:latin typeface="+mn-lt"/>
              </a:rPr>
              <a:t>Center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en-US" sz="1600" dirty="0" smtClean="0">
                <a:latin typeface="+mn-lt"/>
              </a:rPr>
              <a:t>Safdie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Architects</a:t>
            </a: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Тель-Авив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Израиль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sz="1600" dirty="0">
              <a:latin typeface="+mn-lt"/>
            </a:endParaRPr>
          </a:p>
        </p:txBody>
      </p:sp>
      <p:pic>
        <p:nvPicPr>
          <p:cNvPr id="1027" name="Picture 3" descr="P:\WORK\___Мастерская МЫЦУЛ\002-2018 Выставка по фасадам\КАРТИНКИ\для пр\сафди\модел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51" y="78184"/>
            <a:ext cx="3384375" cy="28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WORK\___Мастерская МЫЦУЛ\002-2018 Выставка по фасадам\КАРТИНКИ\для пр\сафди\транспортировка сафд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72" y="2987644"/>
            <a:ext cx="3393421" cy="21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16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703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P:\WORK\___Мастерская МЫЦУЛ\002-2018 Выставка по фасадам\КАРТИНКИ\na07-pc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Shape 242"/>
          <p:cNvSpPr txBox="1">
            <a:spLocks noGrp="1"/>
          </p:cNvSpPr>
          <p:nvPr>
            <p:ph type="title" idx="4294967295"/>
          </p:nvPr>
        </p:nvSpPr>
        <p:spPr>
          <a:xfrm>
            <a:off x="617225" y="100"/>
            <a:ext cx="79095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+mn-lt"/>
              </a:rPr>
              <a:t>Строительство сложных композитных кровель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в России реально</a:t>
            </a:r>
            <a:r>
              <a:rPr lang="en" sz="2800" dirty="0" smtClean="0">
                <a:latin typeface="+mn-lt"/>
              </a:rPr>
              <a:t>?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en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Да!</a:t>
            </a:r>
            <a:endParaRPr sz="3200" b="1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27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462958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Мечеть 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400" dirty="0" smtClean="0">
                <a:latin typeface="Arial"/>
              </a:rPr>
              <a:t>Архитектор</a:t>
            </a:r>
            <a:r>
              <a:rPr lang="ru-RU" sz="1400" dirty="0">
                <a:latin typeface="Arial"/>
              </a:rPr>
              <a:t>: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err="1" smtClean="0">
                <a:latin typeface="+mn-lt"/>
              </a:rPr>
              <a:t>Абдукаххор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+mn-lt"/>
              </a:rPr>
              <a:t>Турдиев</a:t>
            </a:r>
            <a:r>
              <a:rPr lang="nl-NL" sz="1800" dirty="0" smtClean="0">
                <a:latin typeface="+mn-lt"/>
              </a:rPr>
              <a:t/>
            </a:r>
            <a:br>
              <a:rPr lang="nl-NL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Грозный,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Россия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89" b="-17889"/>
          <a:stretch/>
        </p:blipFill>
        <p:spPr>
          <a:xfrm>
            <a:off x="2591271" y="-380578"/>
            <a:ext cx="6552729" cy="547260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77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36" y="0"/>
            <a:ext cx="330448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34450" y="462958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Мечеть 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400" dirty="0" smtClean="0">
                <a:latin typeface="Arial"/>
              </a:rPr>
              <a:t>Архитектор</a:t>
            </a:r>
            <a:r>
              <a:rPr lang="ru-RU" sz="1400" dirty="0">
                <a:latin typeface="Arial"/>
              </a:rPr>
              <a:t>: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err="1" smtClean="0">
                <a:latin typeface="+mn-lt"/>
              </a:rPr>
              <a:t>Абдукаххор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+mn-lt"/>
              </a:rPr>
              <a:t>Турдиев</a:t>
            </a:r>
            <a:r>
              <a:rPr lang="nl-NL" sz="1800" dirty="0" smtClean="0">
                <a:latin typeface="+mn-lt"/>
              </a:rPr>
              <a:t/>
            </a:r>
            <a:br>
              <a:rPr lang="nl-NL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Грозный,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Россия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78" y="0"/>
            <a:ext cx="3281044" cy="228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00" y="2335188"/>
            <a:ext cx="330222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37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55418" y="627534"/>
            <a:ext cx="4392488" cy="4248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rtl="0"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lang="ru-RU" sz="2000" b="1" dirty="0" smtClean="0">
                <a:latin typeface="+mn-lt"/>
              </a:rPr>
              <a:t>Александр </a:t>
            </a:r>
            <a:r>
              <a:rPr lang="ru-RU" sz="2000" b="1" dirty="0" err="1" smtClean="0">
                <a:latin typeface="+mn-lt"/>
              </a:rPr>
              <a:t>Дадченко</a:t>
            </a:r>
            <a:endParaRPr lang="ru-RU" sz="2000" b="1" dirty="0" smtClean="0">
              <a:latin typeface="+mn-lt"/>
            </a:endParaRPr>
          </a:p>
          <a:p>
            <a: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</a:pPr>
            <a:endParaRPr lang="en" sz="2000" b="1" dirty="0" smtClean="0">
              <a:latin typeface="+mn-lt"/>
            </a:endParaRPr>
          </a:p>
          <a:p>
            <a:pPr marL="152400" lvl="0" indent="0" rtl="0">
              <a:spcBef>
                <a:spcPts val="600"/>
              </a:spcBef>
              <a:spcAft>
                <a:spcPts val="0"/>
              </a:spcAft>
              <a:buSzPts val="1200"/>
              <a:buNone/>
            </a:pPr>
            <a:endParaRPr lang="en" sz="2000" dirty="0">
              <a:latin typeface="+mn-lt"/>
            </a:endParaRPr>
          </a:p>
          <a:p>
            <a:pPr marL="152400" lvl="0" indent="0" rtl="0"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lang="en" sz="1600" dirty="0" smtClean="0">
                <a:latin typeface="+mn-lt"/>
                <a:hlinkClick r:id="rId3"/>
              </a:rPr>
              <a:t>www.</a:t>
            </a:r>
            <a:r>
              <a:rPr lang="en-US" sz="1600" dirty="0" smtClean="0">
                <a:latin typeface="+mn-lt"/>
                <a:hlinkClick r:id="rId3"/>
              </a:rPr>
              <a:t>roofers-union</a:t>
            </a:r>
            <a:r>
              <a:rPr lang="en" sz="1600" dirty="0" smtClean="0">
                <a:latin typeface="+mn-lt"/>
                <a:hlinkClick r:id="rId3"/>
              </a:rPr>
              <a:t>.ru</a:t>
            </a:r>
            <a:endParaRPr lang="en" sz="1600" dirty="0" smtClean="0">
              <a:latin typeface="+mn-lt"/>
            </a:endParaRPr>
          </a:p>
          <a:p>
            <a:pPr marL="152400" indent="0">
              <a:spcBef>
                <a:spcPts val="1000"/>
              </a:spcBef>
              <a:buNone/>
            </a:pPr>
            <a:r>
              <a:rPr lang="en-US" sz="1600" dirty="0" smtClean="0">
                <a:latin typeface="+mn-lt"/>
                <a:hlinkClick r:id="rId4"/>
              </a:rPr>
              <a:t>dadchenko@roofers-union.ru</a:t>
            </a:r>
            <a:endParaRPr lang="ru-RU" sz="1600" dirty="0" smtClean="0">
              <a:latin typeface="+mn-lt"/>
            </a:endParaRPr>
          </a:p>
          <a:p>
            <a:pPr>
              <a:spcBef>
                <a:spcPts val="1000"/>
              </a:spcBef>
            </a:pPr>
            <a:endParaRPr lang="ru-RU" sz="1600" dirty="0">
              <a:latin typeface="+mn-lt"/>
            </a:endParaRPr>
          </a:p>
          <a:p>
            <a:pPr marL="152400" indent="0">
              <a:spcBef>
                <a:spcPts val="1000"/>
              </a:spcBef>
              <a:buNone/>
            </a:pPr>
            <a:r>
              <a:rPr lang="en-US" sz="1600" dirty="0" smtClean="0">
                <a:latin typeface="+mn-lt"/>
                <a:hlinkClick r:id="rId5"/>
              </a:rPr>
              <a:t>www.altes.ru</a:t>
            </a:r>
            <a:endParaRPr lang="en-US" sz="1600" dirty="0" smtClean="0">
              <a:latin typeface="+mn-lt"/>
            </a:endParaRPr>
          </a:p>
          <a:p>
            <a:pPr marL="152400" indent="0">
              <a:spcBef>
                <a:spcPts val="1000"/>
              </a:spcBef>
              <a:buNone/>
            </a:pPr>
            <a:r>
              <a:rPr lang="en-US" sz="1600" dirty="0" smtClean="0">
                <a:latin typeface="+mn-lt"/>
                <a:hlinkClick r:id="rId6"/>
              </a:rPr>
              <a:t>dadchenko@altes.ru</a:t>
            </a:r>
            <a:endParaRPr lang="en-US" sz="1600" dirty="0" smtClean="0">
              <a:latin typeface="+mn-lt"/>
            </a:endParaRPr>
          </a:p>
          <a:p>
            <a:pPr marL="152400" indent="0">
              <a:spcBef>
                <a:spcPts val="1000"/>
              </a:spcBef>
              <a:buNone/>
            </a:pPr>
            <a:endParaRPr lang="en-US" sz="2000" dirty="0">
              <a:latin typeface="+mn-lt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SzPts val="1200"/>
              <a:buChar char="▪"/>
            </a:pPr>
            <a:endParaRPr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3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9" y="1563638"/>
            <a:ext cx="2037147" cy="8893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219822"/>
            <a:ext cx="851888" cy="851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8148"/>
            <a:ext cx="4608512" cy="51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Мечеть 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400" dirty="0" smtClean="0">
                <a:latin typeface="Arial"/>
              </a:rPr>
              <a:t>Архитектор</a:t>
            </a:r>
            <a:r>
              <a:rPr lang="ru-RU" sz="1400" dirty="0">
                <a:latin typeface="Arial"/>
              </a:rPr>
              <a:t>: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err="1" smtClean="0">
                <a:latin typeface="+mn-lt"/>
              </a:rPr>
              <a:t>Абдукаххор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+mn-lt"/>
              </a:rPr>
              <a:t>Турдиев</a:t>
            </a:r>
            <a:r>
              <a:rPr lang="nl-NL" sz="1800" dirty="0" smtClean="0">
                <a:latin typeface="+mn-lt"/>
              </a:rPr>
              <a:t/>
            </a:r>
            <a:br>
              <a:rPr lang="nl-NL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Грозный,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Россия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7776" y="1119390"/>
            <a:ext cx="5143500" cy="2893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9028" y="1125141"/>
            <a:ext cx="5143500" cy="289321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99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:\WORK\___Мастерская МЫЦУЛ\002-2018 Выставка по фасадам\КАРТИНКИ\20170809_0910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03" b="-34242"/>
          <a:stretch/>
        </p:blipFill>
        <p:spPr bwMode="auto">
          <a:xfrm>
            <a:off x="2581177" y="0"/>
            <a:ext cx="65527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Мечеть 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400" dirty="0" smtClean="0">
                <a:latin typeface="+mn-lt"/>
              </a:rPr>
              <a:t>Архитектор</a:t>
            </a:r>
            <a:r>
              <a:rPr lang="ru-RU" sz="1400" dirty="0" smtClean="0">
                <a:latin typeface="+mn-lt"/>
              </a:rPr>
              <a:t>: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err="1" smtClean="0">
                <a:latin typeface="+mn-lt"/>
              </a:rPr>
              <a:t>Абдукаххор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+mn-lt"/>
              </a:rPr>
              <a:t>Турдиев</a:t>
            </a:r>
            <a:r>
              <a:rPr lang="nl-NL" sz="1800" dirty="0" smtClean="0">
                <a:latin typeface="+mn-lt"/>
              </a:rPr>
              <a:t/>
            </a:r>
            <a:br>
              <a:rPr lang="nl-NL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Грозный,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Россия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58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Мечеть 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400" dirty="0" smtClean="0">
                <a:latin typeface="Arial"/>
              </a:rPr>
              <a:t>Архитектор</a:t>
            </a:r>
            <a:r>
              <a:rPr lang="ru-RU" sz="1400" dirty="0">
                <a:latin typeface="Arial"/>
              </a:rPr>
              <a:t>: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err="1" smtClean="0">
                <a:latin typeface="+mn-lt"/>
              </a:rPr>
              <a:t>Абдукаххор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+mn-lt"/>
              </a:rPr>
              <a:t>Турдиев</a:t>
            </a:r>
            <a:r>
              <a:rPr lang="nl-NL" sz="1800" dirty="0" smtClean="0">
                <a:latin typeface="+mn-lt"/>
              </a:rPr>
              <a:t/>
            </a:r>
            <a:br>
              <a:rPr lang="nl-NL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Грозный,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Россия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endParaRPr sz="18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72" b="-19772"/>
          <a:stretch/>
        </p:blipFill>
        <p:spPr>
          <a:xfrm>
            <a:off x="2555776" y="20538"/>
            <a:ext cx="6588224" cy="51435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179512" y="1131590"/>
            <a:ext cx="4248472" cy="6623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+mn-lt"/>
              </a:rPr>
              <a:t>Благодарю за внимание</a:t>
            </a:r>
            <a:endParaRPr sz="2800" dirty="0">
              <a:latin typeface="+mn-lt"/>
            </a:endParaRPr>
          </a:p>
        </p:txBody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24904" y="2139702"/>
            <a:ext cx="4392488" cy="2303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</a:pPr>
            <a:r>
              <a:rPr lang="ru-RU" sz="2000" b="1" dirty="0" smtClean="0">
                <a:latin typeface="+mn-lt"/>
              </a:rPr>
              <a:t>Александр </a:t>
            </a:r>
            <a:r>
              <a:rPr lang="ru-RU" sz="2000" b="1" dirty="0" err="1" smtClean="0">
                <a:latin typeface="+mn-lt"/>
              </a:rPr>
              <a:t>Дадченко</a:t>
            </a:r>
            <a:endParaRPr lang="ru-RU" sz="2000" b="1" dirty="0" smtClean="0">
              <a:latin typeface="+mn-lt"/>
            </a:endParaRPr>
          </a:p>
          <a:p>
            <a: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</a:pPr>
            <a:endParaRPr lang="en" sz="2000" b="1" dirty="0" smtClean="0">
              <a:latin typeface="+mn-lt"/>
            </a:endParaRPr>
          </a:p>
          <a:p>
            <a: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</a:pPr>
            <a:endParaRPr lang="en" sz="2000" dirty="0">
              <a:latin typeface="+mn-lt"/>
            </a:endParaRPr>
          </a:p>
          <a:p>
            <a: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</a:pPr>
            <a:r>
              <a:rPr lang="en" sz="2000" dirty="0" smtClean="0">
                <a:latin typeface="+mn-lt"/>
              </a:rPr>
              <a:t>www.</a:t>
            </a:r>
            <a:r>
              <a:rPr lang="en-US" sz="2000" dirty="0" smtClean="0">
                <a:latin typeface="+mn-lt"/>
              </a:rPr>
              <a:t>roofers-union</a:t>
            </a:r>
            <a:r>
              <a:rPr lang="en" sz="2000" dirty="0" smtClean="0">
                <a:latin typeface="+mn-lt"/>
              </a:rPr>
              <a:t>.ru</a:t>
            </a:r>
            <a:endParaRPr sz="2000" dirty="0">
              <a:latin typeface="+mn-lt"/>
            </a:endParaRPr>
          </a:p>
          <a:p>
            <a:pPr>
              <a:spcBef>
                <a:spcPts val="1000"/>
              </a:spcBef>
            </a:pPr>
            <a:r>
              <a:rPr lang="en-US" sz="2000" dirty="0">
                <a:latin typeface="+mn-lt"/>
              </a:rPr>
              <a:t>d</a:t>
            </a:r>
            <a:r>
              <a:rPr lang="en-US" sz="2000" dirty="0" smtClean="0">
                <a:latin typeface="+mn-lt"/>
              </a:rPr>
              <a:t>adchenko@roofers-union.ru</a:t>
            </a:r>
            <a:endParaRPr lang="en-US" sz="2000" dirty="0">
              <a:latin typeface="+mn-lt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SzPts val="1200"/>
              <a:buChar char="▪"/>
            </a:pPr>
            <a:endParaRPr dirty="0">
              <a:latin typeface="+mn-lt"/>
            </a:endParaRPr>
          </a:p>
        </p:txBody>
      </p:sp>
      <p:pic>
        <p:nvPicPr>
          <p:cNvPr id="10242" name="Picture 2" descr="P:\КиТ START UP\ПРЕЗЕНТАЦИЯ АРХИТЕКТУРА\Архикартинки\2522uq27f.620x370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8"/>
            <a:ext cx="4572000" cy="51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33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15766"/>
            <a:ext cx="1984059" cy="866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WORK\___Мастерская МЫЦУЛ\002-2018 Выставка по фасадам\КАРТИНКИ\Без имени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46" y="0"/>
            <a:ext cx="65560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0" y="906029"/>
            <a:ext cx="2587946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800" b="1" dirty="0" smtClean="0">
                <a:latin typeface="+mn-lt"/>
              </a:rPr>
              <a:t>1.</a:t>
            </a:r>
            <a:r>
              <a:rPr lang="ru-RU" sz="4800" b="1" dirty="0" smtClean="0">
                <a:latin typeface="+mn-lt"/>
              </a:rPr>
              <a:t/>
            </a:r>
            <a:br>
              <a:rPr lang="ru-RU" sz="4800" b="1" dirty="0" smtClean="0">
                <a:latin typeface="+mn-lt"/>
              </a:rPr>
            </a:br>
            <a:r>
              <a:rPr lang="ru-RU" dirty="0" err="1" smtClean="0">
                <a:latin typeface="+mn-lt"/>
              </a:rPr>
              <a:t>Стеклокомпозит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 smtClean="0">
                <a:latin typeface="+mn-lt"/>
              </a:rPr>
              <a:t>История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Технология</a:t>
            </a:r>
            <a:endParaRPr lang="ru-RU" sz="20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4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23528" y="1347613"/>
            <a:ext cx="8496944" cy="3795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2800" b="1" dirty="0">
                <a:latin typeface="+mn-lt"/>
              </a:rPr>
              <a:t>Стеклокомпозит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– </a:t>
            </a:r>
            <a:endParaRPr lang="en-US" sz="2800" dirty="0" smtClean="0">
              <a:latin typeface="+mn-lt"/>
            </a:endParaRPr>
          </a:p>
          <a:p>
            <a:pPr marL="0" lvl="0" indent="0">
              <a:buNone/>
            </a:pPr>
            <a:r>
              <a:rPr lang="ru-RU" dirty="0" smtClean="0">
                <a:latin typeface="+mn-lt"/>
              </a:rPr>
              <a:t>это композитный материал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ru-RU" dirty="0" smtClean="0">
                <a:latin typeface="+mn-lt"/>
              </a:rPr>
              <a:t>армирующим элементом которого является стекловолокно, а в качестве связующего используется смесь полиэфирных смол.</a:t>
            </a:r>
            <a:endParaRPr lang="en-US" dirty="0" smtClean="0">
              <a:latin typeface="+mn-lt"/>
            </a:endParaRPr>
          </a:p>
          <a:p>
            <a:pPr marL="0" lvl="0" indent="0">
              <a:buNone/>
            </a:pPr>
            <a:r>
              <a:rPr lang="ru-RU" dirty="0" smtClean="0">
                <a:latin typeface="+mn-lt"/>
              </a:rPr>
              <a:t>Содержание  стекла в таком материале – около </a:t>
            </a:r>
            <a:endParaRPr lang="en-US" dirty="0" smtClean="0">
              <a:latin typeface="+mn-lt"/>
            </a:endParaRPr>
          </a:p>
          <a:p>
            <a:pPr marL="0" lvl="0" indent="0">
              <a:buNone/>
            </a:pPr>
            <a:r>
              <a:rPr lang="ru-RU" dirty="0" smtClean="0">
                <a:latin typeface="+mn-lt"/>
              </a:rPr>
              <a:t>65-70%, связующего – 25-30%</a:t>
            </a:r>
            <a:r>
              <a:rPr lang="en-US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n-lt"/>
              </a:rPr>
              <a:t>Сферы применения </a:t>
            </a:r>
            <a:br>
              <a:rPr lang="ru-RU" sz="1800" dirty="0" smtClean="0">
                <a:latin typeface="+mn-lt"/>
              </a:rPr>
            </a:br>
            <a:r>
              <a:rPr lang="ru-RU" sz="1800" dirty="0" err="1" smtClean="0">
                <a:latin typeface="+mn-lt"/>
              </a:rPr>
              <a:t>стеклокомпозитов</a:t>
            </a:r>
            <a:endParaRPr sz="1800" dirty="0">
              <a:latin typeface="+mn-lt"/>
            </a:endParaRPr>
          </a:p>
        </p:txBody>
      </p:sp>
      <p:grpSp>
        <p:nvGrpSpPr>
          <p:cNvPr id="250" name="Shape 250"/>
          <p:cNvGrpSpPr/>
          <p:nvPr/>
        </p:nvGrpSpPr>
        <p:grpSpPr>
          <a:xfrm>
            <a:off x="3618600" y="443475"/>
            <a:ext cx="4271950" cy="4256550"/>
            <a:chOff x="3618600" y="537300"/>
            <a:chExt cx="4271950" cy="4256550"/>
          </a:xfrm>
        </p:grpSpPr>
        <p:sp>
          <p:nvSpPr>
            <p:cNvPr id="251" name="Shape 251"/>
            <p:cNvSpPr/>
            <p:nvPr/>
          </p:nvSpPr>
          <p:spPr>
            <a:xfrm>
              <a:off x="3680275" y="537300"/>
              <a:ext cx="1906800" cy="1906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Akrobat Light" pitchFamily="50" charset="-52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 smtClean="0">
                  <a:solidFill>
                    <a:srgbClr val="FFFFFF"/>
                  </a:solidFill>
                  <a:latin typeface="+mn-lt"/>
                  <a:ea typeface="Nunito Sans"/>
                  <a:cs typeface="Nunito Sans"/>
                  <a:sym typeface="Nunito Sans"/>
                </a:rPr>
                <a:t>Электроэнергетика </a:t>
              </a:r>
              <a:endParaRPr sz="120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5983750" y="537300"/>
              <a:ext cx="1906800" cy="1906800"/>
            </a:xfrm>
            <a:prstGeom prst="ellipse">
              <a:avLst/>
            </a:prstGeom>
            <a:solidFill>
              <a:srgbClr val="F6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50" dirty="0" smtClean="0">
                  <a:solidFill>
                    <a:srgbClr val="FFFFFF"/>
                  </a:solidFill>
                  <a:latin typeface="+mn-lt"/>
                  <a:ea typeface="Nunito Sans"/>
                  <a:cs typeface="Nunito Sans"/>
                  <a:sym typeface="Nunito Sans"/>
                </a:rPr>
                <a:t>Кораблестроение  и ракетостроение</a:t>
              </a:r>
              <a:endParaRPr sz="105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3618600" y="2887050"/>
              <a:ext cx="1906800" cy="1906800"/>
            </a:xfrm>
            <a:prstGeom prst="ellipse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dirty="0" smtClean="0">
                  <a:solidFill>
                    <a:srgbClr val="FFFFFF"/>
                  </a:solidFill>
                  <a:latin typeface="+mn-lt"/>
                  <a:ea typeface="Nunito Sans"/>
                  <a:cs typeface="Nunito Sans"/>
                  <a:sym typeface="Nunito Sans"/>
                </a:rPr>
                <a:t>Авиа и Машиностроение</a:t>
              </a:r>
              <a:endParaRPr sz="105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5983750" y="2887050"/>
              <a:ext cx="1906800" cy="1906800"/>
            </a:xfrm>
            <a:prstGeom prst="ellipse">
              <a:avLst/>
            </a:prstGeom>
            <a:solidFill>
              <a:srgbClr val="ED0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Akrobat Light" pitchFamily="50" charset="-52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Akrobat Light" pitchFamily="50" charset="-52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 dirty="0" smtClean="0">
                  <a:solidFill>
                    <a:srgbClr val="FFFFFF"/>
                  </a:solidFill>
                  <a:latin typeface="+mn-lt"/>
                  <a:ea typeface="Nunito Sans"/>
                  <a:cs typeface="Nunito Sans"/>
                  <a:sym typeface="Nunito Sans"/>
                </a:rPr>
                <a:t>Строительство</a:t>
              </a:r>
              <a:endParaRPr sz="1100" dirty="0">
                <a:solidFill>
                  <a:srgbClr val="FFFFFF"/>
                </a:solidFill>
                <a:latin typeface="+mn-lt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255" name="Shape 255"/>
          <p:cNvSpPr/>
          <p:nvPr/>
        </p:nvSpPr>
        <p:spPr>
          <a:xfrm>
            <a:off x="4701175" y="1518350"/>
            <a:ext cx="2106600" cy="210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666666"/>
                </a:solidFill>
                <a:latin typeface="+mn-lt"/>
                <a:ea typeface="Nunito Sans"/>
                <a:cs typeface="Nunito Sans"/>
                <a:sym typeface="Nunito Sans"/>
              </a:rPr>
              <a:t>Стеклокомпозит</a:t>
            </a:r>
            <a:endParaRPr sz="1200" dirty="0">
              <a:solidFill>
                <a:srgbClr val="666666"/>
              </a:solidFill>
              <a:latin typeface="+mn-lt"/>
              <a:ea typeface="Nunito Sans"/>
              <a:cs typeface="Nunito Sans"/>
              <a:sym typeface="Nunito Sans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4840050" y="1651475"/>
            <a:ext cx="1829100" cy="1829100"/>
          </a:xfrm>
          <a:prstGeom prst="donut">
            <a:avLst>
              <a:gd name="adj" fmla="val 11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Shape 294"/>
          <p:cNvGrpSpPr/>
          <p:nvPr/>
        </p:nvGrpSpPr>
        <p:grpSpPr>
          <a:xfrm>
            <a:off x="4502566" y="1066399"/>
            <a:ext cx="215966" cy="342399"/>
            <a:chOff x="6718575" y="2318625"/>
            <a:chExt cx="256950" cy="407375"/>
          </a:xfrm>
        </p:grpSpPr>
        <p:sp>
          <p:nvSpPr>
            <p:cNvPr id="295" name="Shape 29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Shape 732"/>
          <p:cNvGrpSpPr/>
          <p:nvPr/>
        </p:nvGrpSpPr>
        <p:grpSpPr>
          <a:xfrm>
            <a:off x="4659108" y="3391974"/>
            <a:ext cx="344940" cy="297369"/>
            <a:chOff x="5268225" y="4341925"/>
            <a:chExt cx="468850" cy="387275"/>
          </a:xfrm>
        </p:grpSpPr>
        <p:sp>
          <p:nvSpPr>
            <p:cNvPr id="58" name="Shape 733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Shape 734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Shape 735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0" t="0" r="0" b="0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Shape 736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0" t="0" r="0" b="0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Shape 737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Shape 738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0" t="0" r="0" b="0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Shape 739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0" t="0" r="0" b="0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740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Shape 896"/>
          <p:cNvGrpSpPr/>
          <p:nvPr/>
        </p:nvGrpSpPr>
        <p:grpSpPr>
          <a:xfrm>
            <a:off x="6533374" y="915566"/>
            <a:ext cx="342882" cy="383835"/>
            <a:chOff x="6643075" y="4309650"/>
            <a:chExt cx="407950" cy="456675"/>
          </a:xfrm>
        </p:grpSpPr>
        <p:sp>
          <p:nvSpPr>
            <p:cNvPr id="67" name="Shape 897"/>
            <p:cNvSpPr/>
            <p:nvPr/>
          </p:nvSpPr>
          <p:spPr>
            <a:xfrm>
              <a:off x="6643075" y="4698125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Shape 898"/>
            <p:cNvSpPr/>
            <p:nvPr/>
          </p:nvSpPr>
          <p:spPr>
            <a:xfrm>
              <a:off x="6643075" y="4727350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Shape 899"/>
            <p:cNvSpPr/>
            <p:nvPr/>
          </p:nvSpPr>
          <p:spPr>
            <a:xfrm>
              <a:off x="6643075" y="4751700"/>
              <a:ext cx="407950" cy="14625"/>
            </a:xfrm>
            <a:custGeom>
              <a:avLst/>
              <a:gdLst/>
              <a:ahLst/>
              <a:cxnLst/>
              <a:rect l="0" t="0" r="0" b="0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Shape 900"/>
            <p:cNvSpPr/>
            <p:nvPr/>
          </p:nvSpPr>
          <p:spPr>
            <a:xfrm>
              <a:off x="6672900" y="4309650"/>
              <a:ext cx="348900" cy="376300"/>
            </a:xfrm>
            <a:custGeom>
              <a:avLst/>
              <a:gdLst/>
              <a:ahLst/>
              <a:cxnLst/>
              <a:rect l="0" t="0" r="0" b="0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Shape 901"/>
            <p:cNvSpPr/>
            <p:nvPr/>
          </p:nvSpPr>
          <p:spPr>
            <a:xfrm>
              <a:off x="6805625" y="4452725"/>
              <a:ext cx="15850" cy="28050"/>
            </a:xfrm>
            <a:custGeom>
              <a:avLst/>
              <a:gdLst/>
              <a:ahLst/>
              <a:cxnLst/>
              <a:rect l="0" t="0" r="0" b="0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Shape 902"/>
            <p:cNvSpPr/>
            <p:nvPr/>
          </p:nvSpPr>
          <p:spPr>
            <a:xfrm>
              <a:off x="6872600" y="4452725"/>
              <a:ext cx="15875" cy="28050"/>
            </a:xfrm>
            <a:custGeom>
              <a:avLst/>
              <a:gdLst/>
              <a:ahLst/>
              <a:cxnLst/>
              <a:rect l="0" t="0" r="0" b="0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903"/>
            <p:cNvSpPr/>
            <p:nvPr/>
          </p:nvSpPr>
          <p:spPr>
            <a:xfrm>
              <a:off x="6709425" y="4414975"/>
              <a:ext cx="275250" cy="54825"/>
            </a:xfrm>
            <a:custGeom>
              <a:avLst/>
              <a:gdLst/>
              <a:ahLst/>
              <a:cxnLst/>
              <a:rect l="0" t="0" r="0" b="0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Shape 904"/>
            <p:cNvSpPr/>
            <p:nvPr/>
          </p:nvSpPr>
          <p:spPr>
            <a:xfrm>
              <a:off x="6733175" y="4382725"/>
              <a:ext cx="227750" cy="37150"/>
            </a:xfrm>
            <a:custGeom>
              <a:avLst/>
              <a:gdLst/>
              <a:ahLst/>
              <a:cxnLst/>
              <a:rect l="0" t="0" r="0" b="0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Shape 905"/>
            <p:cNvSpPr/>
            <p:nvPr/>
          </p:nvSpPr>
          <p:spPr>
            <a:xfrm>
              <a:off x="6847025" y="4414975"/>
              <a:ext cx="25" cy="145550"/>
            </a:xfrm>
            <a:custGeom>
              <a:avLst/>
              <a:gdLst/>
              <a:ahLst/>
              <a:cxnLst/>
              <a:rect l="0" t="0" r="0" b="0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Shape 723"/>
          <p:cNvGrpSpPr/>
          <p:nvPr/>
        </p:nvGrpSpPr>
        <p:grpSpPr>
          <a:xfrm>
            <a:off x="7021786" y="957547"/>
            <a:ext cx="329581" cy="329562"/>
            <a:chOff x="576250" y="4319400"/>
            <a:chExt cx="442075" cy="442050"/>
          </a:xfrm>
        </p:grpSpPr>
        <p:sp>
          <p:nvSpPr>
            <p:cNvPr id="77" name="Shape 724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Shape 725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Shape 726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Shape 72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Shape 531"/>
          <p:cNvSpPr/>
          <p:nvPr/>
        </p:nvSpPr>
        <p:spPr>
          <a:xfrm>
            <a:off x="6732240" y="3315124"/>
            <a:ext cx="385895" cy="336746"/>
          </a:xfrm>
          <a:custGeom>
            <a:avLst/>
            <a:gdLst/>
            <a:ahLst/>
            <a:cxnLst/>
            <a:rect l="0" t="0" r="0" b="0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Shape 741"/>
          <p:cNvGrpSpPr/>
          <p:nvPr/>
        </p:nvGrpSpPr>
        <p:grpSpPr>
          <a:xfrm>
            <a:off x="4145847" y="3369733"/>
            <a:ext cx="354145" cy="354145"/>
            <a:chOff x="5964175" y="4329750"/>
            <a:chExt cx="421350" cy="421350"/>
          </a:xfrm>
        </p:grpSpPr>
        <p:sp>
          <p:nvSpPr>
            <p:cNvPr id="83" name="Shape 742"/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0" t="0" r="0" b="0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Shape 743"/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0" t="0" r="0" b="0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79512" y="575500"/>
            <a:ext cx="2376264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История</a:t>
            </a:r>
            <a:endParaRPr sz="1800" dirty="0">
              <a:latin typeface="+mn-lt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4473377" y="3856125"/>
            <a:ext cx="909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triangle" w="med" len="med"/>
          </a:ln>
        </p:spPr>
      </p:cxnSp>
      <p:pic>
        <p:nvPicPr>
          <p:cNvPr id="4098" name="Picture 2" descr="P:\WORK\___Мастерская МЫЦУЛ\002-2018 Выставка по фасадам\КАРТИНКИ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86" y="267493"/>
            <a:ext cx="5602222" cy="36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310"/>
          <p:cNvSpPr txBox="1">
            <a:spLocks noGrp="1"/>
          </p:cNvSpPr>
          <p:nvPr>
            <p:ph type="body" idx="1"/>
          </p:nvPr>
        </p:nvSpPr>
        <p:spPr>
          <a:xfrm>
            <a:off x="2638242" y="3795887"/>
            <a:ext cx="5596200" cy="1347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dirty="0" err="1">
                <a:latin typeface="+mn-lt"/>
              </a:rPr>
              <a:t>ЗиЛ</a:t>
            </a:r>
            <a:r>
              <a:rPr lang="ru-RU" sz="1800" dirty="0">
                <a:latin typeface="+mn-lt"/>
              </a:rPr>
              <a:t>–130 с перспективной кабиной водителя из </a:t>
            </a:r>
            <a:endParaRPr lang="ru-RU" sz="1800" dirty="0" smtClean="0">
              <a:latin typeface="+mn-lt"/>
            </a:endParaRPr>
          </a:p>
          <a:p>
            <a:pPr marL="0" lvl="0" indent="0">
              <a:buNone/>
            </a:pPr>
            <a:r>
              <a:rPr lang="ru-RU" sz="1800" dirty="0">
                <a:latin typeface="+mn-lt"/>
              </a:rPr>
              <a:t>с</a:t>
            </a:r>
            <a:r>
              <a:rPr lang="ru-RU" sz="1800" dirty="0" smtClean="0">
                <a:latin typeface="+mn-lt"/>
              </a:rPr>
              <a:t>теклопластика</a:t>
            </a:r>
            <a:r>
              <a:rPr lang="ru-RU" sz="1800" dirty="0">
                <a:latin typeface="+mn-lt"/>
              </a:rPr>
              <a:t>.</a:t>
            </a:r>
            <a:endParaRPr lang="ru-RU" sz="1800" dirty="0" smtClean="0">
              <a:latin typeface="+mn-lt"/>
            </a:endParaRPr>
          </a:p>
          <a:p>
            <a:pPr marL="0" lvl="0" indent="0">
              <a:buNone/>
            </a:pPr>
            <a:r>
              <a:rPr lang="ru-RU" sz="1800" dirty="0" smtClean="0">
                <a:latin typeface="+mn-lt"/>
              </a:rPr>
              <a:t>1970 </a:t>
            </a:r>
            <a:r>
              <a:rPr lang="ru-RU" sz="1800" dirty="0">
                <a:latin typeface="+mn-lt"/>
              </a:rPr>
              <a:t>год, СССР</a:t>
            </a:r>
            <a:endParaRPr sz="18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58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+mn-lt"/>
              </a:rPr>
              <a:t>История</a:t>
            </a:r>
            <a:endParaRPr sz="1800" dirty="0">
              <a:latin typeface="+mn-lt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4473377" y="3856125"/>
            <a:ext cx="909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10" name="Shape 310"/>
          <p:cNvSpPr txBox="1">
            <a:spLocks noGrp="1"/>
          </p:cNvSpPr>
          <p:nvPr>
            <p:ph type="body" idx="1"/>
          </p:nvPr>
        </p:nvSpPr>
        <p:spPr>
          <a:xfrm>
            <a:off x="2555776" y="3651871"/>
            <a:ext cx="5832648" cy="1491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dirty="0" smtClean="0">
                <a:latin typeface="+mn-lt"/>
              </a:rPr>
              <a:t>Стены вагонов </a:t>
            </a:r>
            <a:r>
              <a:rPr lang="ru-RU" sz="1800" dirty="0" err="1" smtClean="0">
                <a:latin typeface="+mn-lt"/>
              </a:rPr>
              <a:t>метропролитена</a:t>
            </a:r>
            <a:r>
              <a:rPr lang="ru-RU" sz="1800" dirty="0" smtClean="0">
                <a:latin typeface="+mn-lt"/>
              </a:rPr>
              <a:t> «Москва» облицованы стеклопластиковыми </a:t>
            </a:r>
            <a:r>
              <a:rPr lang="ru-RU" sz="1800" dirty="0">
                <a:latin typeface="+mn-lt"/>
              </a:rPr>
              <a:t>формованными панелями молочно-белого цвета</a:t>
            </a:r>
            <a:r>
              <a:rPr lang="ru-RU" sz="1800" dirty="0" smtClean="0">
                <a:latin typeface="+mn-lt"/>
              </a:rPr>
              <a:t>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 smtClean="0">
                <a:latin typeface="+mn-lt"/>
              </a:rPr>
              <a:t>2017 год, Россия</a:t>
            </a:r>
            <a:endParaRPr sz="1800" dirty="0">
              <a:latin typeface="+mn-lt"/>
            </a:endParaRPr>
          </a:p>
        </p:txBody>
      </p:sp>
      <p:pic>
        <p:nvPicPr>
          <p:cNvPr id="5123" name="Picture 3" descr="P:\WORK\___Мастерская МЫЦУЛ\002-2018 Выставка по фасадам\КАРТИНКИ\f639b73356283acd4d311063a67df5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506"/>
            <a:ext cx="5616624" cy="374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09"/>
          <p:cNvSpPr txBox="1">
            <a:spLocks/>
          </p:cNvSpPr>
          <p:nvPr/>
        </p:nvSpPr>
        <p:spPr>
          <a:xfrm>
            <a:off x="8604448" y="47319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5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07504" y="575500"/>
            <a:ext cx="244827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smtClean="0">
                <a:latin typeface="+mn-lt"/>
              </a:rPr>
              <a:t>Технология изготовления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стеклокомпозита</a:t>
            </a:r>
            <a:br>
              <a:rPr lang="ru-RU" sz="1800" dirty="0" smtClean="0">
                <a:latin typeface="+mn-lt"/>
              </a:rPr>
            </a:br>
            <a:r>
              <a:rPr lang="ru-RU" sz="1800" i="1" dirty="0">
                <a:latin typeface="+mn-lt"/>
              </a:rPr>
              <a:t/>
            </a:r>
            <a:br>
              <a:rPr lang="ru-RU" sz="1800" i="1" dirty="0">
                <a:latin typeface="+mn-lt"/>
              </a:rPr>
            </a:br>
            <a:r>
              <a:rPr lang="ru-RU" sz="2800" i="1" dirty="0">
                <a:latin typeface="Arial"/>
              </a:rPr>
              <a:t>Формование</a:t>
            </a:r>
            <a:r>
              <a:rPr lang="ru-RU" sz="1800" i="1" dirty="0" smtClean="0">
                <a:latin typeface="+mn-lt"/>
              </a:rPr>
              <a:t/>
            </a:r>
            <a:br>
              <a:rPr lang="ru-RU" sz="1800" i="1" dirty="0" smtClean="0">
                <a:latin typeface="+mn-lt"/>
              </a:rPr>
            </a:br>
            <a:endParaRPr sz="1800" i="1" dirty="0">
              <a:latin typeface="+mn-lt"/>
            </a:endParaRPr>
          </a:p>
        </p:txBody>
      </p:sp>
      <p:pic>
        <p:nvPicPr>
          <p:cNvPr id="4099" name="Picture 3" descr="P:\WORK\___Мастерская МЫЦУЛ\002-2018 Выставка по фасадам\КАРТИНКИ\для пр\kontaktnoe formova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40135"/>
            <a:ext cx="5688632" cy="32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35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3861</TotalTime>
  <Words>424</Words>
  <Application>Microsoft Office PowerPoint</Application>
  <PresentationFormat>Экран (16:9)</PresentationFormat>
  <Paragraphs>171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Nunito Sans</vt:lpstr>
      <vt:lpstr>Akrobat Light</vt:lpstr>
      <vt:lpstr>Wingdings</vt:lpstr>
      <vt:lpstr>Calibri</vt:lpstr>
      <vt:lpstr>Georgia</vt:lpstr>
      <vt:lpstr>Arial</vt:lpstr>
      <vt:lpstr>Vrinda</vt:lpstr>
      <vt:lpstr>MS PMincho</vt:lpstr>
      <vt:lpstr>Ulysses template</vt:lpstr>
      <vt:lpstr>ОПЫТ ПРИМЕНЕНИЯ КОМПОЗИТНЫХ МАТЕРИАЛОВ В СТРОИТЕЛЬСТВЕ КРЫШ</vt:lpstr>
      <vt:lpstr>Почему? Стеклокомпозит  </vt:lpstr>
      <vt:lpstr>Презентация PowerPoint</vt:lpstr>
      <vt:lpstr>1. Стеклокомпозит  История Технология</vt:lpstr>
      <vt:lpstr>Презентация PowerPoint</vt:lpstr>
      <vt:lpstr>Сферы применения  стеклокомпозитов</vt:lpstr>
      <vt:lpstr>История</vt:lpstr>
      <vt:lpstr>История</vt:lpstr>
      <vt:lpstr>Технология изготовления стеклокомпозита  Формование </vt:lpstr>
      <vt:lpstr>Технология изготовления стеклокомпозита  Формование  </vt:lpstr>
      <vt:lpstr>Технология изготовления стеклокомпозита  Пултрузия</vt:lpstr>
      <vt:lpstr>Что можно сделать и стеклокомпозита? </vt:lpstr>
      <vt:lpstr>2. Свойства  стеклокомпозита</vt:lpstr>
      <vt:lpstr>Физико-механические  свойства </vt:lpstr>
      <vt:lpstr>Сравнительные показатели для двутавра из стеклокомпозита и стали</vt:lpstr>
      <vt:lpstr>Долговечность конструкций  The Eyecatcher  Building  Базель,  Швейцария   </vt:lpstr>
      <vt:lpstr>Вес конструкций из стеклокомпозита</vt:lpstr>
      <vt:lpstr>Вторичная переработка  стеклокомпозита</vt:lpstr>
      <vt:lpstr>3. Применение стеклокомпозита в строительстве </vt:lpstr>
      <vt:lpstr>Высокоскоростной железнодорожный вокзал в Медине  Foster and Partners  Медина,  Саудовская Аравия    </vt:lpstr>
      <vt:lpstr>Высокоскоростной железнодорожный вокзал в Медине  Foster and Partners  Медина,  Саудовская Аравия    </vt:lpstr>
      <vt:lpstr>Городской музей Амстердама   Stedelijk Museum Amsterdam   Benthem Crouwel Architects  Амстердам, Голландия    </vt:lpstr>
      <vt:lpstr>Городской музей Амстердама  Stedelijk Museum Amsterdam   Benthem Crouwel Architects  Амстердам, Голландия    </vt:lpstr>
      <vt:lpstr>Городской музей Амстердама   Stedelijk Museum Amsterdam   Benthem Crouwel Architects  Амстердам, Голландия    </vt:lpstr>
      <vt:lpstr>Yitzhak Rabin Center  Safdie  Architects  Тель-Авив,  Израиль   </vt:lpstr>
      <vt:lpstr>Yitzhak Rabin Center  Safdie  Architects  Тель-Авив,  Израиль   </vt:lpstr>
      <vt:lpstr>Строительство сложных композитных кровель  в России реально?   Да!</vt:lpstr>
      <vt:lpstr>Мечеть   Архитектор: Абдукаххор Турдиев  Грозный,  Россия   </vt:lpstr>
      <vt:lpstr>Мечеть   Архитектор: Абдукаххор Турдиев  Грозный,  Россия   </vt:lpstr>
      <vt:lpstr>Мечеть   Архитектор: Абдукаххор Турдиев  Грозный,  Россия   </vt:lpstr>
      <vt:lpstr>Мечеть   Архитектор: Абдукаххор Турдиев  Грозный,  Россия   </vt:lpstr>
      <vt:lpstr>Мечеть   Архитектор: Абдукаххор Турдиев  Грозный,  Россия   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ВОЗМОЖНОСТИ КОМПОЗИТНЫХ КРОВЕЛЬ</dc:title>
  <dc:creator>Anna Mytcul</dc:creator>
  <cp:lastModifiedBy>Alexander Dadchenko</cp:lastModifiedBy>
  <cp:revision>193</cp:revision>
  <dcterms:modified xsi:type="dcterms:W3CDTF">2018-02-26T11:30:24Z</dcterms:modified>
</cp:coreProperties>
</file>