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8" r:id="rId2"/>
    <p:sldId id="259"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35" d="100"/>
          <a:sy n="35" d="100"/>
        </p:scale>
        <p:origin x="-632" y="-104"/>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41772031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a:defRPr sz="1500"/>
            </a:pPr>
            <a:r>
              <a:t>И так с помощью чего вы можете выделить проект:</a:t>
            </a:r>
          </a:p>
          <a:p>
            <a:pPr marL="277812" indent="-277812">
              <a:buSzPct val="100000"/>
              <a:buAutoNum type="arabicPeriod"/>
              <a:defRPr sz="1500"/>
            </a:pPr>
            <a:r>
              <a:t>Инновационные решения (к примеру, это могут быть динамика фасада, чуть позже я покажу вам на примере)</a:t>
            </a:r>
          </a:p>
          <a:p>
            <a:pPr marL="277812" indent="-277812">
              <a:buSzPct val="100000"/>
              <a:buAutoNum type="arabicPeriod"/>
              <a:defRPr sz="1500"/>
            </a:pPr>
            <a:r>
              <a:t>Фактуры (интересная фактура фасада всегда привлекает внимание, но к сожалению ее можно разглядеть только на первых этажах)</a:t>
            </a:r>
          </a:p>
          <a:p>
            <a:pPr marL="277812" indent="-277812">
              <a:buSzPct val="100000"/>
              <a:buAutoNum type="arabicPeriod"/>
              <a:defRPr sz="1500"/>
            </a:pPr>
            <a:r>
              <a:t>Цвет. Цвет всегда привлекал и будет привлекать внимание, так как это акцент, вы всегда можете придать яркости объекту, расставить акценты</a:t>
            </a:r>
          </a:p>
          <a:p>
            <a:pPr marL="277812" indent="-277812">
              <a:buSzPct val="100000"/>
              <a:buAutoNum type="arabicPeriod"/>
              <a:defRPr sz="1500"/>
            </a:pPr>
            <a:r>
              <a:t>Визуальная иллюзия, интерактив (digital экраны, обман зрения)</a:t>
            </a:r>
          </a:p>
          <a:p>
            <a:pPr>
              <a:defRPr sz="1500"/>
            </a:pPr>
            <a:r>
              <a:t>Давайте немного рассмотрим примеры интересных объектов в Мире.</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lvl1pPr>
              <a:defRPr sz="2000"/>
            </a:lvl1pPr>
          </a:lstStyle>
          <a:p>
            <a:r>
              <a:t>Одним из самых оригинальных сооружений на Лондонской неделе дизайна в Клеркенвелле в 2014 г. стал павильон кузнечного ремесла на площади Сент-Джон, автором которого стал лондонский дизайнер Je Ahn из Studio Weave. Павильон был полностью построен из фиброцементных фасадных материалов.Ребристая текстура материала, установленного под разными углами, создавала постоянно изменяющуюся игру света и тени.</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pPr>
              <a:defRPr sz="1400"/>
            </a:pPr>
            <a:r>
              <a:t>Это «динамический фасад», технический центр Kiefer Technic от Ernst Gieselbrecht + Partner, построенный проект, расположенный в Австрии (2007). </a:t>
            </a:r>
          </a:p>
          <a:p>
            <a:pPr>
              <a:defRPr sz="1400"/>
            </a:pPr>
            <a:endParaRPr/>
          </a:p>
          <a:p>
            <a:pPr>
              <a:defRPr sz="1400"/>
            </a:pPr>
            <a:r>
              <a:t>Способ работы динамического фасада прост, управление фасадом электронное, имеет несколько режимов. Нет системы реагирования на движение или программирования на изменения по времени. Все как выставит пользователь.</a:t>
            </a:r>
          </a:p>
          <a:p>
            <a:pPr>
              <a:defRPr sz="1400"/>
            </a:pPr>
            <a:r>
              <a:t>Сам фасад функционирует как устройство затемнения, он дает возможность контролировать угол панели и количества проникающего света во внутреннее пространство.</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pPr>
              <a:defRPr sz="1400"/>
            </a:pPr>
            <a:r>
              <a:t>Следующий пример, расположен в Корее, Это Центральная галерея.</a:t>
            </a:r>
          </a:p>
          <a:p>
            <a:pPr>
              <a:defRPr sz="1400"/>
            </a:pPr>
            <a:endParaRPr/>
          </a:p>
          <a:p>
            <a:pPr>
              <a:defRPr sz="1400"/>
            </a:pPr>
            <a:r>
              <a:t>Главная идея - это проекция света, оптическая иллюзия. Некоторые панели располагаются под углом, что приводит к волнообразному внешнему виду, которое меняется в зависимости от угла зрения зрителя»</a:t>
            </a:r>
          </a:p>
          <a:p>
            <a:pPr>
              <a:defRPr sz="1400"/>
            </a:pPr>
            <a:endParaRPr/>
          </a:p>
          <a:p>
            <a:pPr>
              <a:defRPr sz="1400">
                <a:solidFill>
                  <a:srgbClr val="929292"/>
                </a:solidFill>
              </a:defRPr>
            </a:pPr>
            <a:r>
              <a:t>Второй тип проекции динамического фасадного освещения. В Чехоне, Корее, построен такой проект, который подходит именно для этой категории. Galleria Centercity от UNStudio (2010). UNStudio создала хороший пример для нас, которые используют проекцию света назад, мы можем рассказать зоны разного разрешения, а также детали. «Стратегия построения корпуса состоит в создании оптической иллюзии. Фасады имеют два слоя индивидуальных алюминиевых профилей экструзии поверх заднего слоя из композитной алюминиевой облицовки. Вертикальные профили верхнего слоя являются прямыми; но на заднем слое под углом. Это приводит к волнообразному внешнему виду, которое изменяется с точки зрения зрителя (эффект Муара) », - сказал UNStudio.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a:defRPr sz="1500"/>
            </a:pPr>
            <a:r>
              <a:t>Башня Аль-Бахр</a:t>
            </a:r>
          </a:p>
          <a:p>
            <a:pPr>
              <a:defRPr sz="1500"/>
            </a:pPr>
            <a:endParaRPr/>
          </a:p>
          <a:p>
            <a:pPr>
              <a:defRPr sz="1500"/>
            </a:pPr>
            <a:r>
              <a:t>Это Две 29-этажные высотки. Чтобы защитить внутренние помещения от 50-градусной жары, архитекторы придумали поместить поверх фасада покрывало из золотистых сот, которые открываются и закрываются в зависимости от освещенности. Степень открытия скорлупок-сот определяется компьютером: подвижные элементы конструкции раскрываются и складываются на протяжении суток, в зависимости от положения солнца, таким образом вдвое уменьшая количество тепла, проникающего в помещение. Данная система работает за счет возобновляемой энергии, получаемой от фотогальванических панелей. Дело в том, что каждая башня имеет наклонную крышу, направленную к югу, которая оборудована фотоэлементами, производящими около пяти процентов всей потребляемой зданием энергии, что безусловно является +, в целях экономии затрат</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pPr>
              <a:defRPr sz="1300"/>
            </a:pPr>
            <a:r>
              <a:t>Динамический фасад с ветром</a:t>
            </a:r>
          </a:p>
          <a:p>
            <a:pPr>
              <a:defRPr sz="1300"/>
            </a:pPr>
            <a:endParaRPr/>
          </a:p>
          <a:p>
            <a:pPr>
              <a:defRPr sz="1300"/>
            </a:pPr>
            <a:r>
              <a:t>Данный проект ветрового фасада, 250 000 алюминиевых пластин, создает пульсирующий эффект, когда ветер их активизирует</a:t>
            </a:r>
          </a:p>
          <a:p>
            <a:pPr>
              <a:defRPr sz="1300"/>
            </a:pPr>
            <a:r>
              <a:t>Сам фасад постоянно остается в движении, когда ветер дует.</a:t>
            </a:r>
          </a:p>
          <a:p>
            <a:pPr>
              <a:defRPr sz="1300"/>
            </a:pPr>
            <a:endParaRPr/>
          </a:p>
          <a:p>
            <a:pPr>
              <a:defRPr sz="1300">
                <a:solidFill>
                  <a:srgbClr val="5E5E5E"/>
                </a:solidFill>
              </a:defRPr>
            </a:pPr>
            <a:r>
              <a:t>Помимо трех типов динамического фасада, о которых я упомянул ранее, «динамический фасад с динамическим ветром» входит в наш третий тип динамического фасада в категории. Ветер как естественный элемент сам по себе достаточно силен, чтобы обеспечить динамическую картину движения, не теряя при этом никакой энергии. Brisbane Domestic Terminal Carpark в Австралии (2011) установил 250 000 алюминиевых пластин для создания этого ветрового фасада. «По внешнему виду, вся восточная сторона автостоянки, похоже, пульсирует, когда ветер активирует 250 000 подвесных алюминиевых панелей. Поскольку он реагирует на постоянно меняющиеся модели ветра, фасад создаст прямой интерфейс между встроенной и естественной средой », - сказал UAP Workshop (2011). Сам фасад постоянно остается в движении, когда ветер дует.</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pPr>
              <a:defRPr sz="1500"/>
            </a:pPr>
            <a:r>
              <a:t>Все фасады безусловно интересны, красивы и привлекают внимание, но в конечном итоге это сводится к вопросу калькуляции. «Уметь поддерживать такие условия. энергия, необходимая для работы с этими сложными устройствами, переводится во все более высокие эксплуатационные расходы из-за восходящего тренда в цене энергии</a:t>
            </a:r>
          </a:p>
          <a:p>
            <a:pPr>
              <a:defRPr sz="1500"/>
            </a:pPr>
            <a:endParaRPr/>
          </a:p>
          <a:p>
            <a:pPr>
              <a:defRPr sz="1500"/>
            </a:pPr>
            <a:r>
              <a:t>Эстетически говоря, динамические фасады привлекательны и интересны для людей, проходящих мимо. </a:t>
            </a:r>
          </a:p>
          <a:p>
            <a:pPr>
              <a:defRPr sz="1500"/>
            </a:pPr>
            <a:r>
              <a:t>Они могут даже добавить какую-то жизнь в построенную городскую среду, но в конечном итоге они на самом деле энергоэффективны, как обещали? Достаточно ли они достаточно устойчивы? </a:t>
            </a:r>
          </a:p>
          <a:p>
            <a:pPr>
              <a:defRPr sz="1500"/>
            </a:pPr>
            <a:endParaRPr/>
          </a:p>
          <a:p>
            <a:pPr>
              <a:defRPr sz="1500"/>
            </a:pPr>
            <a:r>
              <a:t>Объем затрат, затраченных на производство и сборку систем, действительно ли есть прибыль с точки зрения потребляемой энергии?</a:t>
            </a:r>
          </a:p>
          <a:p>
            <a:pPr>
              <a:defRPr sz="1500"/>
            </a:pPr>
            <a:endParaRPr/>
          </a:p>
          <a:p>
            <a:pPr>
              <a:defRPr sz="1500"/>
            </a:pPr>
            <a:r>
              <a:t>И мы как производители конечно также изучаем рынок и ЦА, и стараемся создать продукт, который помимо сохранение всех свойств: прочность, долговечность, эстетика был еще и визуально нестандартным.</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lvl1pPr>
              <a:defRPr sz="1700"/>
            </a:lvl1pPr>
          </a:lstStyle>
          <a:p>
            <a:r>
              <a:t>Головным офисов ежегодно проводятся сборы фокус групп из топовых архитекторов мира для создания или доработки линейки материалов. Задавшись вопросов, какой фактуры не хватает на рынке - мы выяснили, что не хватает игры света и тени</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r>
              <a:t>Бельгийский художник Fred Eerdekens создал инсталляцию и использованиям металла (тонкое начертание надписи The nature of things) для того, чтобы продемонстрировать игру света и тени на панели EQUITONE linea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lvl1pPr defTabSz="1659751">
              <a:lnSpc>
                <a:spcPct val="100000"/>
              </a:lnSpc>
              <a:spcBef>
                <a:spcPts val="800"/>
              </a:spcBef>
              <a:defRPr>
                <a:latin typeface="Calibri"/>
                <a:ea typeface="Calibri"/>
                <a:cs typeface="Calibri"/>
                <a:sym typeface="Calibri"/>
              </a:defRPr>
            </a:lvl1pPr>
          </a:lstStyle>
          <a:p>
            <a:r>
              <a:t>Рассказываешь о текущих цветах, габаритах</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778000" y="2298700"/>
            <a:ext cx="20828000" cy="4648200"/>
          </a:xfrm>
          <a:prstGeom prst="rect">
            <a:avLst/>
          </a:prstGeom>
        </p:spPr>
        <p:txBody>
          <a:bodyPr anchor="b"/>
          <a:lstStyle/>
          <a:p>
            <a:r>
              <a:t>Текст заголовка</a:t>
            </a:r>
          </a:p>
        </p:txBody>
      </p:sp>
      <p:sp>
        <p:nvSpPr>
          <p:cNvPr id="12" name="Уровень текста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 Иван Арсентьев"/>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 Иван Арсентьев</a:t>
            </a:r>
          </a:p>
        </p:txBody>
      </p:sp>
      <p:sp>
        <p:nvSpPr>
          <p:cNvPr id="94" name="«Место ввода цитаты»."/>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«Место ввода цитаты».</a:t>
            </a:r>
          </a:p>
        </p:txBody>
      </p:sp>
      <p:sp>
        <p:nvSpPr>
          <p:cNvPr id="9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02" name="Изображение"/>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Текст заголовка"/>
          <p:cNvSpPr txBox="1">
            <a:spLocks noGrp="1"/>
          </p:cNvSpPr>
          <p:nvPr>
            <p:ph type="title"/>
          </p:nvPr>
        </p:nvSpPr>
        <p:spPr>
          <a:xfrm>
            <a:off x="635000" y="9512300"/>
            <a:ext cx="23114000" cy="2006600"/>
          </a:xfrm>
          <a:prstGeom prst="rect">
            <a:avLst/>
          </a:prstGeom>
        </p:spPr>
        <p:txBody>
          <a:bodyPr anchor="b"/>
          <a:lstStyle/>
          <a:p>
            <a:r>
              <a:t>Текст заголовка</a:t>
            </a:r>
          </a:p>
        </p:txBody>
      </p:sp>
      <p:sp>
        <p:nvSpPr>
          <p:cNvPr id="22" name="Уровень текста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Текст заголовка"/>
          <p:cNvSpPr txBox="1">
            <a:spLocks noGrp="1"/>
          </p:cNvSpPr>
          <p:nvPr>
            <p:ph type="title"/>
          </p:nvPr>
        </p:nvSpPr>
        <p:spPr>
          <a:xfrm>
            <a:off x="1778000" y="4533900"/>
            <a:ext cx="20828000" cy="4648200"/>
          </a:xfrm>
          <a:prstGeom prst="rect">
            <a:avLst/>
          </a:prstGeom>
        </p:spPr>
        <p:txBody>
          <a:bodyPr/>
          <a:lstStyle/>
          <a:p>
            <a:r>
              <a:t>Текст заголовка</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Изображение"/>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Текст заголовка"/>
          <p:cNvSpPr txBox="1">
            <a:spLocks noGrp="1"/>
          </p:cNvSpPr>
          <p:nvPr>
            <p:ph type="title"/>
          </p:nvPr>
        </p:nvSpPr>
        <p:spPr>
          <a:xfrm>
            <a:off x="1651000" y="952500"/>
            <a:ext cx="10223500" cy="5549900"/>
          </a:xfrm>
          <a:prstGeom prst="rect">
            <a:avLst/>
          </a:prstGeom>
        </p:spPr>
        <p:txBody>
          <a:bodyPr anchor="b"/>
          <a:lstStyle>
            <a:lvl1pPr>
              <a:defRPr sz="8400"/>
            </a:lvl1pPr>
          </a:lstStyle>
          <a:p>
            <a:r>
              <a:t>Текст заголовка</a:t>
            </a:r>
          </a:p>
        </p:txBody>
      </p:sp>
      <p:sp>
        <p:nvSpPr>
          <p:cNvPr id="40" name="Уровень текста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 в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Текст заголовка"/>
          <p:cNvSpPr txBox="1">
            <a:spLocks noGrp="1"/>
          </p:cNvSpPr>
          <p:nvPr>
            <p:ph type="title"/>
          </p:nvPr>
        </p:nvSpPr>
        <p:spPr>
          <a:prstGeom prst="rect">
            <a:avLst/>
          </a:prstGeom>
        </p:spPr>
        <p:txBody>
          <a:bodyPr/>
          <a:lstStyle/>
          <a:p>
            <a:r>
              <a:t>Текст заголовка</a:t>
            </a:r>
          </a:p>
        </p:txBody>
      </p:sp>
      <p:sp>
        <p:nvSpPr>
          <p:cNvPr id="57" name="Уровень текста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Изображение"/>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Уровень текста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Фото — 3 шт.">
    <p:spTree>
      <p:nvGrpSpPr>
        <p:cNvPr id="1" name=""/>
        <p:cNvGrpSpPr/>
        <p:nvPr/>
      </p:nvGrpSpPr>
      <p:grpSpPr>
        <a:xfrm>
          <a:off x="0" y="0"/>
          <a:ext cx="0" cy="0"/>
          <a:chOff x="0" y="0"/>
          <a:chExt cx="0" cy="0"/>
        </a:xfrm>
      </p:grpSpPr>
      <p:sp>
        <p:nvSpPr>
          <p:cNvPr id="83" name="Изображение"/>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Изображение"/>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Изображение"/>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Текст заголовка</a:t>
            </a:r>
          </a:p>
        </p:txBody>
      </p:sp>
      <p:sp>
        <p:nvSpPr>
          <p:cNvPr id="3" name="Уровень текста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xmlns:p14="http://schemas.microsoft.com/office/powerpoint/2010/mai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8.xml"/><Relationship Id="rId5" Type="http://schemas.openxmlformats.org/officeDocument/2006/relationships/image" Target="../media/image21.png"/><Relationship Id="rId1" Type="http://schemas.microsoft.com/office/2007/relationships/media" Target="../media/media1.mp4"/><Relationship Id="rId2" Type="http://schemas.openxmlformats.org/officeDocument/2006/relationships/video" Target="../media/media1.mp4"/></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1.jpeg"/><Relationship Id="rId6" Type="http://schemas.openxmlformats.org/officeDocument/2006/relationships/image" Target="../media/image24.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png"/><Relationship Id="rId6" Type="http://schemas.openxmlformats.org/officeDocument/2006/relationships/image" Target="../media/image29.png"/><Relationship Id="rId1" Type="http://schemas.openxmlformats.org/officeDocument/2006/relationships/slideLayout" Target="../slideLayouts/slideLayout12.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193.jpg" descr="193.jpg"/>
          <p:cNvPicPr>
            <a:picLocks noChangeAspect="1"/>
          </p:cNvPicPr>
          <p:nvPr/>
        </p:nvPicPr>
        <p:blipFill>
          <a:blip r:embed="rId2">
            <a:extLst/>
          </a:blip>
          <a:srcRect b="8860"/>
          <a:stretch>
            <a:fillRect/>
          </a:stretch>
        </p:blipFill>
        <p:spPr>
          <a:xfrm flipH="1">
            <a:off x="-62" y="-754798"/>
            <a:ext cx="24399938" cy="14810883"/>
          </a:xfrm>
          <a:prstGeom prst="rect">
            <a:avLst/>
          </a:prstGeom>
          <a:ln w="12700">
            <a:miter lim="400000"/>
          </a:ln>
        </p:spPr>
      </p:pic>
      <p:sp>
        <p:nvSpPr>
          <p:cNvPr id="131" name="И ТЕНИ"/>
          <p:cNvSpPr txBox="1"/>
          <p:nvPr/>
        </p:nvSpPr>
        <p:spPr>
          <a:xfrm>
            <a:off x="11788167" y="6101155"/>
            <a:ext cx="4602238" cy="1803401"/>
          </a:xfrm>
          <a:prstGeom prst="rect">
            <a:avLst/>
          </a:prstGeom>
          <a:ln w="12700">
            <a:miter lim="400000"/>
          </a:ln>
          <a:effectLst>
            <a:outerShdw blurRad="139700" dist="635000" dir="3514658" rotWithShape="0">
              <a:srgbClr val="282828"/>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600" b="0">
                <a:solidFill>
                  <a:srgbClr val="FFFFFF"/>
                </a:solidFill>
                <a:latin typeface="Arial Narrow"/>
                <a:ea typeface="Arial Narrow"/>
                <a:cs typeface="Arial Narrow"/>
                <a:sym typeface="Arial Narrow"/>
              </a:defRPr>
            </a:lvl1pPr>
          </a:lstStyle>
          <a:p>
            <a:r>
              <a:t>И ТЕНИ</a:t>
            </a:r>
          </a:p>
        </p:txBody>
      </p:sp>
      <p:pic>
        <p:nvPicPr>
          <p:cNvPr id="132" name="EQUITONE-logo-white.png" descr="EQUITONE-logo-white.png"/>
          <p:cNvPicPr>
            <a:picLocks noChangeAspect="1"/>
          </p:cNvPicPr>
          <p:nvPr/>
        </p:nvPicPr>
        <p:blipFill>
          <a:blip r:embed="rId3">
            <a:extLst/>
          </a:blip>
          <a:stretch>
            <a:fillRect/>
          </a:stretch>
        </p:blipFill>
        <p:spPr>
          <a:xfrm>
            <a:off x="19385599" y="866936"/>
            <a:ext cx="4064628" cy="1004012"/>
          </a:xfrm>
          <a:prstGeom prst="rect">
            <a:avLst/>
          </a:prstGeom>
          <a:ln w="12700">
            <a:miter lim="400000"/>
          </a:ln>
        </p:spPr>
      </p:pic>
      <p:sp>
        <p:nvSpPr>
          <p:cNvPr id="133" name="ИГРА СВЕТА"/>
          <p:cNvSpPr txBox="1"/>
          <p:nvPr/>
        </p:nvSpPr>
        <p:spPr>
          <a:xfrm>
            <a:off x="4186299" y="4208855"/>
            <a:ext cx="7601869" cy="1803401"/>
          </a:xfrm>
          <a:prstGeom prst="rect">
            <a:avLst/>
          </a:prstGeom>
          <a:ln w="12700">
            <a:miter lim="400000"/>
          </a:ln>
          <a:effectLst>
            <a:outerShdw blurRad="139700" dist="635000" dir="3514658" rotWithShape="0">
              <a:srgbClr val="282828"/>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1600" b="0">
                <a:solidFill>
                  <a:srgbClr val="FFFFFF"/>
                </a:solidFill>
                <a:latin typeface="Arial Narrow"/>
                <a:ea typeface="Arial Narrow"/>
                <a:cs typeface="Arial Narrow"/>
                <a:sym typeface="Arial Narrow"/>
              </a:defRPr>
            </a:lvl1pPr>
          </a:lstStyle>
          <a:p>
            <a:r>
              <a:t>ИГРА СВЕТА</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EQUITONE [linea]_facade_panel_side_warm.jpg" descr="EQUITONE [linea]_facade_panel_side_warm.jpg"/>
          <p:cNvPicPr>
            <a:picLocks noChangeAspect="1"/>
          </p:cNvPicPr>
          <p:nvPr/>
        </p:nvPicPr>
        <p:blipFill>
          <a:blip r:embed="rId2">
            <a:extLst/>
          </a:blip>
          <a:stretch>
            <a:fillRect/>
          </a:stretch>
        </p:blipFill>
        <p:spPr>
          <a:xfrm>
            <a:off x="0" y="-1"/>
            <a:ext cx="24384001" cy="16252321"/>
          </a:xfrm>
          <a:prstGeom prst="rect">
            <a:avLst/>
          </a:prstGeom>
          <a:ln w="12700">
            <a:miter lim="400000"/>
          </a:ln>
        </p:spPr>
      </p:pic>
      <p:sp>
        <p:nvSpPr>
          <p:cNvPr id="232" name="EQUITONE [linea]"/>
          <p:cNvSpPr txBox="1"/>
          <p:nvPr/>
        </p:nvSpPr>
        <p:spPr>
          <a:xfrm>
            <a:off x="13749908" y="10728007"/>
            <a:ext cx="9942011" cy="1118477"/>
          </a:xfrm>
          <a:prstGeom prst="rect">
            <a:avLst/>
          </a:prstGeom>
          <a:ln w="12700">
            <a:miter lim="400000"/>
          </a:ln>
          <a:extLst>
            <a:ext uri="{C572A759-6A51-4108-AA02-DFA0A04FC94B}">
              <ma14:wrappingTextBoxFlag xmlns:ma14="http://schemas.microsoft.com/office/mac/drawingml/2011/main" val="1"/>
            </a:ext>
          </a:extLst>
        </p:spPr>
        <p:txBody>
          <a:bodyPr lIns="82987" tIns="82987" rIns="82987" bIns="82987">
            <a:spAutoFit/>
          </a:bodyPr>
          <a:lstStyle>
            <a:lvl1pPr algn="l" defTabSz="457200">
              <a:defRPr sz="6500" b="0">
                <a:solidFill>
                  <a:srgbClr val="FFFFFF"/>
                </a:solidFill>
                <a:latin typeface="Arial Narrow"/>
                <a:ea typeface="Arial Narrow"/>
                <a:cs typeface="Arial Narrow"/>
                <a:sym typeface="Arial Narrow"/>
              </a:defRPr>
            </a:lvl1pPr>
          </a:lstStyle>
          <a:p>
            <a:r>
              <a:t>EQUITONE [linea]</a:t>
            </a:r>
          </a:p>
        </p:txBody>
      </p:sp>
      <p:sp>
        <p:nvSpPr>
          <p:cNvPr id="233" name="Линия"/>
          <p:cNvSpPr/>
          <p:nvPr/>
        </p:nvSpPr>
        <p:spPr>
          <a:xfrm>
            <a:off x="13749908" y="11916333"/>
            <a:ext cx="10634092" cy="1"/>
          </a:xfrm>
          <a:prstGeom prst="line">
            <a:avLst/>
          </a:prstGeom>
          <a:ln w="635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34" name="Игра света и тени"/>
          <p:cNvSpPr txBox="1"/>
          <p:nvPr/>
        </p:nvSpPr>
        <p:spPr>
          <a:xfrm>
            <a:off x="13749908" y="11948083"/>
            <a:ext cx="9942011" cy="978776"/>
          </a:xfrm>
          <a:prstGeom prst="rect">
            <a:avLst/>
          </a:prstGeom>
          <a:ln w="12700">
            <a:miter lim="400000"/>
          </a:ln>
          <a:extLst>
            <a:ext uri="{C572A759-6A51-4108-AA02-DFA0A04FC94B}">
              <ma14:wrappingTextBoxFlag xmlns:ma14="http://schemas.microsoft.com/office/mac/drawingml/2011/main" val="1"/>
            </a:ext>
          </a:extLst>
        </p:spPr>
        <p:txBody>
          <a:bodyPr lIns="82987" tIns="82987" rIns="82987" bIns="82987">
            <a:spAutoFit/>
          </a:bodyPr>
          <a:lstStyle>
            <a:lvl1pPr algn="l" defTabSz="457200">
              <a:defRPr sz="5600" b="0">
                <a:solidFill>
                  <a:srgbClr val="FFFFFF"/>
                </a:solidFill>
                <a:latin typeface="Arial Narrow"/>
                <a:ea typeface="Arial Narrow"/>
                <a:cs typeface="Arial Narrow"/>
                <a:sym typeface="Arial Narrow"/>
              </a:defRPr>
            </a:lvl1pPr>
          </a:lstStyle>
          <a:p>
            <a:r>
              <a:t>Игра света и тени</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 name="Группа"/>
          <p:cNvGrpSpPr/>
          <p:nvPr/>
        </p:nvGrpSpPr>
        <p:grpSpPr>
          <a:xfrm>
            <a:off x="-1" y="-59506"/>
            <a:ext cx="24439414" cy="12045225"/>
            <a:chOff x="0" y="-59226"/>
            <a:chExt cx="24439412" cy="12045224"/>
          </a:xfrm>
        </p:grpSpPr>
        <p:pic>
          <p:nvPicPr>
            <p:cNvPr id="236" name="image.jpeg" descr="image.jpeg"/>
            <p:cNvPicPr>
              <a:picLocks noChangeAspect="1"/>
            </p:cNvPicPr>
            <p:nvPr/>
          </p:nvPicPr>
          <p:blipFill>
            <a:blip r:embed="rId2">
              <a:extLst/>
            </a:blip>
            <a:srcRect l="8120" r="1359" b="2899"/>
            <a:stretch>
              <a:fillRect/>
            </a:stretch>
          </p:blipFill>
          <p:spPr>
            <a:xfrm>
              <a:off x="0" y="6357943"/>
              <a:ext cx="7761222" cy="5567866"/>
            </a:xfrm>
            <a:prstGeom prst="rect">
              <a:avLst/>
            </a:prstGeom>
            <a:ln w="12700" cap="flat">
              <a:noFill/>
              <a:miter lim="400000"/>
            </a:ln>
            <a:effectLst/>
          </p:spPr>
        </p:pic>
        <p:pic>
          <p:nvPicPr>
            <p:cNvPr id="237" name="image.jpeg" descr="image.jpeg"/>
            <p:cNvPicPr>
              <a:picLocks noChangeAspect="1"/>
            </p:cNvPicPr>
            <p:nvPr/>
          </p:nvPicPr>
          <p:blipFill>
            <a:blip r:embed="rId3">
              <a:extLst/>
            </a:blip>
            <a:srcRect l="17443" r="13047"/>
            <a:stretch>
              <a:fillRect/>
            </a:stretch>
          </p:blipFill>
          <p:spPr>
            <a:xfrm>
              <a:off x="8225439" y="-12384"/>
              <a:ext cx="7776437" cy="5917472"/>
            </a:xfrm>
            <a:prstGeom prst="rect">
              <a:avLst/>
            </a:prstGeom>
            <a:ln w="12700" cap="flat">
              <a:noFill/>
              <a:miter lim="400000"/>
            </a:ln>
            <a:effectLst/>
          </p:spPr>
        </p:pic>
        <p:pic>
          <p:nvPicPr>
            <p:cNvPr id="238" name="image.jpeg" descr="image.jpeg"/>
            <p:cNvPicPr>
              <a:picLocks noChangeAspect="1"/>
            </p:cNvPicPr>
            <p:nvPr/>
          </p:nvPicPr>
          <p:blipFill>
            <a:blip r:embed="rId4">
              <a:extLst/>
            </a:blip>
            <a:stretch>
              <a:fillRect/>
            </a:stretch>
          </p:blipFill>
          <p:spPr>
            <a:xfrm>
              <a:off x="16466191" y="-59227"/>
              <a:ext cx="7973222" cy="5977015"/>
            </a:xfrm>
            <a:prstGeom prst="rect">
              <a:avLst/>
            </a:prstGeom>
            <a:ln w="12700" cap="flat">
              <a:noFill/>
              <a:miter lim="400000"/>
            </a:ln>
            <a:effectLst/>
          </p:spPr>
        </p:pic>
        <p:pic>
          <p:nvPicPr>
            <p:cNvPr id="239" name="Close up of the Smith pavilion." descr="Close up of the Smith pavilion."/>
            <p:cNvPicPr>
              <a:picLocks noChangeAspect="1"/>
            </p:cNvPicPr>
            <p:nvPr/>
          </p:nvPicPr>
          <p:blipFill>
            <a:blip r:embed="rId5">
              <a:extLst/>
            </a:blip>
            <a:srcRect b="10388"/>
            <a:stretch>
              <a:fillRect/>
            </a:stretch>
          </p:blipFill>
          <p:spPr>
            <a:xfrm>
              <a:off x="8225439" y="6357943"/>
              <a:ext cx="7776618" cy="5628055"/>
            </a:xfrm>
            <a:prstGeom prst="rect">
              <a:avLst/>
            </a:prstGeom>
            <a:ln w="12700" cap="flat">
              <a:noFill/>
              <a:miter lim="400000"/>
            </a:ln>
            <a:effectLst/>
          </p:spPr>
        </p:pic>
        <p:pic>
          <p:nvPicPr>
            <p:cNvPr id="240" name="image.jpeg" descr="image.jpeg"/>
            <p:cNvPicPr>
              <a:picLocks noChangeAspect="1"/>
            </p:cNvPicPr>
            <p:nvPr/>
          </p:nvPicPr>
          <p:blipFill>
            <a:blip r:embed="rId6">
              <a:extLst/>
            </a:blip>
            <a:srcRect l="11108" r="11108"/>
            <a:stretch>
              <a:fillRect/>
            </a:stretch>
          </p:blipFill>
          <p:spPr>
            <a:xfrm>
              <a:off x="16466191" y="6357943"/>
              <a:ext cx="7917810" cy="5627881"/>
            </a:xfrm>
            <a:prstGeom prst="rect">
              <a:avLst/>
            </a:prstGeom>
            <a:ln w="12700" cap="flat">
              <a:noFill/>
              <a:miter lim="400000"/>
            </a:ln>
            <a:effectLst/>
          </p:spPr>
        </p:pic>
        <p:pic>
          <p:nvPicPr>
            <p:cNvPr id="241" name="image.jpeg" descr="image.jpeg"/>
            <p:cNvPicPr>
              <a:picLocks noChangeAspect="1"/>
            </p:cNvPicPr>
            <p:nvPr/>
          </p:nvPicPr>
          <p:blipFill>
            <a:blip r:embed="rId7">
              <a:extLst/>
            </a:blip>
            <a:srcRect l="14648" r="991" b="1782"/>
            <a:stretch>
              <a:fillRect/>
            </a:stretch>
          </p:blipFill>
          <p:spPr>
            <a:xfrm>
              <a:off x="0" y="316"/>
              <a:ext cx="7761451" cy="5917692"/>
            </a:xfrm>
            <a:prstGeom prst="rect">
              <a:avLst/>
            </a:prstGeom>
            <a:ln w="12700" cap="flat">
              <a:noFill/>
              <a:miter lim="400000"/>
            </a:ln>
            <a:effectLst/>
          </p:spPr>
        </p:pic>
      </p:grpSp>
      <p:sp>
        <p:nvSpPr>
          <p:cNvPr id="243" name="10 тестовых проектов были завершены в Дании, Бельгии, Великобритании и Франции"/>
          <p:cNvSpPr txBox="1"/>
          <p:nvPr/>
        </p:nvSpPr>
        <p:spPr>
          <a:xfrm>
            <a:off x="3792791" y="12190741"/>
            <a:ext cx="16798418"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914400">
              <a:lnSpc>
                <a:spcPct val="90000"/>
              </a:lnSpc>
              <a:spcBef>
                <a:spcPts val="400"/>
              </a:spcBef>
              <a:buClr>
                <a:srgbClr val="BAB9B7"/>
              </a:buClr>
              <a:buFont typeface="Wingdings"/>
              <a:defRPr sz="3800" b="0">
                <a:solidFill>
                  <a:srgbClr val="717174"/>
                </a:solidFill>
                <a:latin typeface="Arial Narrow"/>
                <a:ea typeface="Arial Narrow"/>
                <a:cs typeface="Arial Narrow"/>
                <a:sym typeface="Arial Narrow"/>
              </a:defRPr>
            </a:pPr>
            <a:r>
              <a:rPr sz="7000"/>
              <a:t>10</a:t>
            </a:r>
            <a:r>
              <a:t> </a:t>
            </a:r>
            <a:r>
              <a:rPr b="1"/>
              <a:t>тестовых проектов</a:t>
            </a:r>
            <a:r>
              <a:t> были завершены в Дании, Бельгии, Великобритании и Франции</a:t>
            </a:r>
          </a:p>
        </p:txBody>
      </p:sp>
      <p:pic>
        <p:nvPicPr>
          <p:cNvPr id="244" name="EQUITONE-logo-white.png" descr="EQUITONE-logo-white.png"/>
          <p:cNvPicPr>
            <a:picLocks noChangeAspect="1"/>
          </p:cNvPicPr>
          <p:nvPr/>
        </p:nvPicPr>
        <p:blipFill>
          <a:blip r:embed="rId8">
            <a:extLst/>
          </a:blip>
          <a:stretch>
            <a:fillRect/>
          </a:stretch>
        </p:blipFill>
        <p:spPr>
          <a:xfrm>
            <a:off x="21319658" y="470142"/>
            <a:ext cx="2582379" cy="63787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EQUITONE [linea] new facade material.mp4" descr="EQUITONE [linea] new facade material.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22273"/>
            <a:ext cx="24463191" cy="1376054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69022" fill="hold"/>
                                        <p:tgtEl>
                                          <p:spTgt spid="2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4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LT90.jpg" descr="LT90.jpg"/>
          <p:cNvPicPr>
            <a:picLocks noChangeAspect="1"/>
          </p:cNvPicPr>
          <p:nvPr/>
        </p:nvPicPr>
        <p:blipFill>
          <a:blip r:embed="rId3">
            <a:extLst/>
          </a:blip>
          <a:stretch>
            <a:fillRect/>
          </a:stretch>
        </p:blipFill>
        <p:spPr>
          <a:xfrm rot="16200000">
            <a:off x="5863556" y="2245661"/>
            <a:ext cx="13850541" cy="9224678"/>
          </a:xfrm>
          <a:prstGeom prst="rect">
            <a:avLst/>
          </a:prstGeom>
          <a:ln w="12700">
            <a:miter lim="400000"/>
          </a:ln>
        </p:spPr>
      </p:pic>
      <p:pic>
        <p:nvPicPr>
          <p:cNvPr id="251" name="194.jpg" descr="194.jpg"/>
          <p:cNvPicPr>
            <a:picLocks noChangeAspect="1"/>
          </p:cNvPicPr>
          <p:nvPr/>
        </p:nvPicPr>
        <p:blipFill>
          <a:blip r:embed="rId4">
            <a:extLst/>
          </a:blip>
          <a:srcRect t="13189"/>
          <a:stretch>
            <a:fillRect/>
          </a:stretch>
        </p:blipFill>
        <p:spPr>
          <a:xfrm rot="16200000" flipH="1">
            <a:off x="10657667" y="2824883"/>
            <a:ext cx="13850739" cy="8008090"/>
          </a:xfrm>
          <a:prstGeom prst="rect">
            <a:avLst/>
          </a:prstGeom>
          <a:ln w="12700">
            <a:miter lim="400000"/>
          </a:ln>
        </p:spPr>
      </p:pic>
      <p:pic>
        <p:nvPicPr>
          <p:cNvPr id="252" name="193.jpg" descr="193.jpg"/>
          <p:cNvPicPr>
            <a:picLocks noChangeAspect="1"/>
          </p:cNvPicPr>
          <p:nvPr/>
        </p:nvPicPr>
        <p:blipFill>
          <a:blip r:embed="rId5">
            <a:extLst/>
          </a:blip>
          <a:srcRect b="8860"/>
          <a:stretch>
            <a:fillRect/>
          </a:stretch>
        </p:blipFill>
        <p:spPr>
          <a:xfrm rot="16200000" flipH="1">
            <a:off x="16263241" y="2718255"/>
            <a:ext cx="13833533" cy="8397023"/>
          </a:xfrm>
          <a:prstGeom prst="rect">
            <a:avLst/>
          </a:prstGeom>
          <a:ln w="12700">
            <a:miter lim="400000"/>
          </a:ln>
        </p:spPr>
      </p:pic>
      <p:sp>
        <p:nvSpPr>
          <p:cNvPr id="253" name="Прямоугольник"/>
          <p:cNvSpPr/>
          <p:nvPr/>
        </p:nvSpPr>
        <p:spPr>
          <a:xfrm>
            <a:off x="20229104" y="12407672"/>
            <a:ext cx="3183449" cy="1934338"/>
          </a:xfrm>
          <a:prstGeom prst="rect">
            <a:avLst/>
          </a:prstGeom>
          <a:solidFill>
            <a:srgbClr val="FFFFFF">
              <a:alpha val="72416"/>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4" name="Прямоугольник"/>
          <p:cNvSpPr/>
          <p:nvPr/>
        </p:nvSpPr>
        <p:spPr>
          <a:xfrm>
            <a:off x="14737131" y="12407672"/>
            <a:ext cx="3183449" cy="1934338"/>
          </a:xfrm>
          <a:prstGeom prst="rect">
            <a:avLst/>
          </a:prstGeom>
          <a:solidFill>
            <a:srgbClr val="FFFFFF">
              <a:alpha val="72416"/>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55" name="LT20"/>
          <p:cNvSpPr txBox="1"/>
          <p:nvPr/>
        </p:nvSpPr>
        <p:spPr>
          <a:xfrm>
            <a:off x="21056796" y="12610833"/>
            <a:ext cx="1528065"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500">
                <a:solidFill>
                  <a:srgbClr val="5E5E5E"/>
                </a:solidFill>
                <a:latin typeface="Arial Narrow"/>
                <a:ea typeface="Arial Narrow"/>
                <a:cs typeface="Arial Narrow"/>
                <a:sym typeface="Arial Narrow"/>
              </a:defRPr>
            </a:lvl1pPr>
          </a:lstStyle>
          <a:p>
            <a:r>
              <a:t>LT20</a:t>
            </a:r>
          </a:p>
        </p:txBody>
      </p:sp>
      <p:sp>
        <p:nvSpPr>
          <p:cNvPr id="256" name="LT60"/>
          <p:cNvSpPr txBox="1"/>
          <p:nvPr/>
        </p:nvSpPr>
        <p:spPr>
          <a:xfrm>
            <a:off x="15596435" y="12610833"/>
            <a:ext cx="1528065"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500">
                <a:solidFill>
                  <a:srgbClr val="5E5E5E"/>
                </a:solidFill>
                <a:latin typeface="Arial Narrow"/>
                <a:ea typeface="Arial Narrow"/>
                <a:cs typeface="Arial Narrow"/>
                <a:sym typeface="Arial Narrow"/>
              </a:defRPr>
            </a:lvl1pPr>
          </a:lstStyle>
          <a:p>
            <a:r>
              <a:t>LT60</a:t>
            </a:r>
          </a:p>
        </p:txBody>
      </p:sp>
      <p:sp>
        <p:nvSpPr>
          <p:cNvPr id="257" name="[linea]"/>
          <p:cNvSpPr txBox="1"/>
          <p:nvPr/>
        </p:nvSpPr>
        <p:spPr>
          <a:xfrm>
            <a:off x="4484747" y="1158037"/>
            <a:ext cx="2293860" cy="974694"/>
          </a:xfrm>
          <a:prstGeom prst="rect">
            <a:avLst/>
          </a:prstGeom>
          <a:ln w="12700">
            <a:miter lim="400000"/>
          </a:ln>
          <a:extLst>
            <a:ext uri="{C572A759-6A51-4108-AA02-DFA0A04FC94B}">
              <ma14:wrappingTextBoxFlag xmlns:ma14="http://schemas.microsoft.com/office/mac/drawingml/2011/main" val="1"/>
            </a:ext>
          </a:extLst>
        </p:spPr>
        <p:txBody>
          <a:bodyPr lIns="82987" tIns="82987" rIns="82987" bIns="82987"/>
          <a:lstStyle>
            <a:lvl1pPr algn="l" defTabSz="457200">
              <a:defRPr sz="5000" b="0">
                <a:solidFill>
                  <a:srgbClr val="A7A599"/>
                </a:solidFill>
                <a:latin typeface="Helvetica"/>
                <a:ea typeface="Helvetica"/>
                <a:cs typeface="Helvetica"/>
                <a:sym typeface="Helvetica"/>
              </a:defRPr>
            </a:lvl1pPr>
          </a:lstStyle>
          <a:p>
            <a:pPr>
              <a:defRPr>
                <a:solidFill>
                  <a:srgbClr val="333333"/>
                </a:solidFill>
              </a:defRPr>
            </a:pPr>
            <a:r>
              <a:rPr>
                <a:solidFill>
                  <a:srgbClr val="A7A599"/>
                </a:solidFill>
              </a:rPr>
              <a:t>[linea]</a:t>
            </a:r>
          </a:p>
        </p:txBody>
      </p:sp>
      <p:pic>
        <p:nvPicPr>
          <p:cNvPr id="258" name="EQUITONE-logo-strap-undercast-CMYK.png" descr="EQUITONE-logo-strap-undercast-CMYK.png"/>
          <p:cNvPicPr>
            <a:picLocks noChangeAspect="1"/>
          </p:cNvPicPr>
          <p:nvPr/>
        </p:nvPicPr>
        <p:blipFill>
          <a:blip r:embed="rId6">
            <a:extLst/>
          </a:blip>
          <a:srcRect b="24353"/>
          <a:stretch>
            <a:fillRect/>
          </a:stretch>
        </p:blipFill>
        <p:spPr>
          <a:xfrm>
            <a:off x="976188" y="1393963"/>
            <a:ext cx="3371564" cy="629997"/>
          </a:xfrm>
          <a:prstGeom prst="rect">
            <a:avLst/>
          </a:prstGeom>
          <a:ln w="12700">
            <a:miter lim="400000"/>
          </a:ln>
        </p:spPr>
      </p:pic>
      <p:sp>
        <p:nvSpPr>
          <p:cNvPr id="259" name="Прямоугольник"/>
          <p:cNvSpPr/>
          <p:nvPr/>
        </p:nvSpPr>
        <p:spPr>
          <a:xfrm>
            <a:off x="9399880" y="12407672"/>
            <a:ext cx="3183449" cy="1934338"/>
          </a:xfrm>
          <a:prstGeom prst="rect">
            <a:avLst/>
          </a:prstGeom>
          <a:solidFill>
            <a:srgbClr val="FFFFFF">
              <a:alpha val="72416"/>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0" name="LT90"/>
          <p:cNvSpPr txBox="1"/>
          <p:nvPr/>
        </p:nvSpPr>
        <p:spPr>
          <a:xfrm>
            <a:off x="10227572" y="12610833"/>
            <a:ext cx="1528065"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5500">
                <a:solidFill>
                  <a:srgbClr val="5E5E5E"/>
                </a:solidFill>
                <a:latin typeface="Arial Narrow"/>
                <a:ea typeface="Arial Narrow"/>
                <a:cs typeface="Arial Narrow"/>
                <a:sym typeface="Arial Narrow"/>
              </a:defRPr>
            </a:lvl1pPr>
          </a:lstStyle>
          <a:p>
            <a:r>
              <a:t>LT90</a:t>
            </a:r>
          </a:p>
        </p:txBody>
      </p:sp>
      <p:sp>
        <p:nvSpPr>
          <p:cNvPr id="261" name="Прямоугольник"/>
          <p:cNvSpPr/>
          <p:nvPr/>
        </p:nvSpPr>
        <p:spPr>
          <a:xfrm>
            <a:off x="9022722" y="-67271"/>
            <a:ext cx="1270001" cy="2922469"/>
          </a:xfrm>
          <a:prstGeom prst="rect">
            <a:avLst/>
          </a:prstGeom>
          <a:solidFill>
            <a:schemeClr val="accent5">
              <a:hueOff val="-82419"/>
              <a:satOff val="-9513"/>
              <a:lumOff val="-16343"/>
            </a:scheme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2" name="NEW"/>
          <p:cNvSpPr txBox="1"/>
          <p:nvPr/>
        </p:nvSpPr>
        <p:spPr>
          <a:xfrm rot="16200000">
            <a:off x="8932342" y="1452169"/>
            <a:ext cx="1528065"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700" b="0">
                <a:solidFill>
                  <a:srgbClr val="FFFFFF"/>
                </a:solidFill>
                <a:latin typeface="Arial Narrow"/>
                <a:ea typeface="Arial Narrow"/>
                <a:cs typeface="Arial Narrow"/>
                <a:sym typeface="Arial Narrow"/>
              </a:defRPr>
            </a:lvl1pPr>
          </a:lstStyle>
          <a:p>
            <a:r>
              <a:t>NEW</a:t>
            </a:r>
          </a:p>
        </p:txBody>
      </p:sp>
      <p:sp>
        <p:nvSpPr>
          <p:cNvPr id="263" name="Линия"/>
          <p:cNvSpPr/>
          <p:nvPr/>
        </p:nvSpPr>
        <p:spPr>
          <a:xfrm flipV="1">
            <a:off x="19074842" y="-975141"/>
            <a:ext cx="1" cy="15607941"/>
          </a:xfrm>
          <a:prstGeom prst="line">
            <a:avLst/>
          </a:prstGeom>
          <a:ln w="1778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4" name="Линия"/>
          <p:cNvSpPr/>
          <p:nvPr/>
        </p:nvSpPr>
        <p:spPr>
          <a:xfrm flipV="1">
            <a:off x="13587314" y="-848141"/>
            <a:ext cx="1" cy="15607941"/>
          </a:xfrm>
          <a:prstGeom prst="line">
            <a:avLst/>
          </a:prstGeom>
          <a:ln w="177800">
            <a:solidFill>
              <a:srgbClr val="FFFFFF"/>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5" name="Прямоугольник"/>
          <p:cNvSpPr/>
          <p:nvPr/>
        </p:nvSpPr>
        <p:spPr>
          <a:xfrm>
            <a:off x="1160780" y="3917197"/>
            <a:ext cx="3175001" cy="1587501"/>
          </a:xfrm>
          <a:prstGeom prst="rect">
            <a:avLst/>
          </a:prstGeom>
          <a:solidFill>
            <a:srgbClr val="92929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6" name="Прямоугольник"/>
          <p:cNvSpPr/>
          <p:nvPr/>
        </p:nvSpPr>
        <p:spPr>
          <a:xfrm>
            <a:off x="1159971" y="6302799"/>
            <a:ext cx="3937001" cy="1587501"/>
          </a:xfrm>
          <a:prstGeom prst="rect">
            <a:avLst/>
          </a:prstGeom>
          <a:solidFill>
            <a:srgbClr val="92929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7" name="1250 х 3100 мм"/>
          <p:cNvSpPr txBox="1"/>
          <p:nvPr/>
        </p:nvSpPr>
        <p:spPr>
          <a:xfrm>
            <a:off x="1326808" y="6814199"/>
            <a:ext cx="2999161" cy="577454"/>
          </a:xfrm>
          <a:prstGeom prst="rect">
            <a:avLst/>
          </a:prstGeom>
          <a:ln w="12700">
            <a:miter lim="400000"/>
          </a:ln>
          <a:extLst>
            <a:ext uri="{C572A759-6A51-4108-AA02-DFA0A04FC94B}">
              <ma14:wrappingTextBoxFlag xmlns:ma14="http://schemas.microsoft.com/office/mac/drawingml/2011/main" val="1"/>
            </a:ext>
          </a:extLst>
        </p:spPr>
        <p:txBody>
          <a:bodyPr lIns="34726" tIns="34726" rIns="34726" bIns="34726" anchor="ctr">
            <a:spAutoFit/>
          </a:bodyPr>
          <a:lstStyle>
            <a:lvl1pPr algn="l">
              <a:defRPr sz="3500" b="0">
                <a:solidFill>
                  <a:srgbClr val="FFFFFF"/>
                </a:solidFill>
                <a:latin typeface="Arial Narrow"/>
                <a:ea typeface="Arial Narrow"/>
                <a:cs typeface="Arial Narrow"/>
                <a:sym typeface="Arial Narrow"/>
              </a:defRPr>
            </a:lvl1pPr>
          </a:lstStyle>
          <a:p>
            <a:pPr defTabSz="914400"/>
            <a:r>
              <a:t>1250 х 3100 мм</a:t>
            </a:r>
          </a:p>
        </p:txBody>
      </p:sp>
      <p:sp>
        <p:nvSpPr>
          <p:cNvPr id="268" name="1250 х 2500 мм"/>
          <p:cNvSpPr txBox="1"/>
          <p:nvPr/>
        </p:nvSpPr>
        <p:spPr>
          <a:xfrm>
            <a:off x="1326808" y="4390443"/>
            <a:ext cx="2691638" cy="577454"/>
          </a:xfrm>
          <a:prstGeom prst="rect">
            <a:avLst/>
          </a:prstGeom>
          <a:ln w="12700">
            <a:miter lim="400000"/>
          </a:ln>
          <a:extLst>
            <a:ext uri="{C572A759-6A51-4108-AA02-DFA0A04FC94B}">
              <ma14:wrappingTextBoxFlag xmlns:ma14="http://schemas.microsoft.com/office/mac/drawingml/2011/main" val="1"/>
            </a:ext>
          </a:extLst>
        </p:spPr>
        <p:txBody>
          <a:bodyPr wrap="none" lIns="34726" tIns="34726" rIns="34726" bIns="34726" anchor="ctr">
            <a:spAutoFit/>
          </a:bodyPr>
          <a:lstStyle>
            <a:lvl1pPr algn="l">
              <a:defRPr sz="3500" b="0">
                <a:solidFill>
                  <a:srgbClr val="FFFFFF"/>
                </a:solidFill>
                <a:latin typeface="Arial Narrow"/>
                <a:ea typeface="Arial Narrow"/>
                <a:cs typeface="Arial Narrow"/>
                <a:sym typeface="Arial Narrow"/>
              </a:defRPr>
            </a:lvl1pPr>
          </a:lstStyle>
          <a:p>
            <a:pPr defTabSz="914400"/>
            <a:r>
              <a:t>1250 х 2500 мм</a:t>
            </a:r>
          </a:p>
        </p:txBody>
      </p:sp>
      <p:sp>
        <p:nvSpPr>
          <p:cNvPr id="269" name="Линия"/>
          <p:cNvSpPr/>
          <p:nvPr/>
        </p:nvSpPr>
        <p:spPr>
          <a:xfrm flipV="1">
            <a:off x="1030216" y="3917197"/>
            <a:ext cx="1" cy="1587500"/>
          </a:xfrm>
          <a:prstGeom prst="line">
            <a:avLst/>
          </a:prstGeom>
          <a:ln w="25400">
            <a:solidFill>
              <a:srgbClr val="373737"/>
            </a:solidFill>
            <a:miter lim="400000"/>
            <a:headEnd type="triangle"/>
            <a:tailEnd type="triangle"/>
          </a:ln>
        </p:spPr>
        <p:txBody>
          <a:bodyPr lIns="34726" tIns="34726" rIns="34726" bIns="34726" anchor="ctr"/>
          <a:lstStyle/>
          <a:p>
            <a:pPr defTabSz="532473">
              <a:defRPr sz="2000" b="0">
                <a:solidFill>
                  <a:srgbClr val="FFFFFF"/>
                </a:solidFill>
                <a:latin typeface="+mn-lt"/>
                <a:ea typeface="+mn-ea"/>
                <a:cs typeface="+mn-cs"/>
                <a:sym typeface="Helvetica Neue Medium"/>
              </a:defRPr>
            </a:pPr>
            <a:endParaRPr/>
          </a:p>
        </p:txBody>
      </p:sp>
      <p:sp>
        <p:nvSpPr>
          <p:cNvPr id="270" name="Линия"/>
          <p:cNvSpPr/>
          <p:nvPr/>
        </p:nvSpPr>
        <p:spPr>
          <a:xfrm>
            <a:off x="1160780" y="5663349"/>
            <a:ext cx="3175001" cy="1"/>
          </a:xfrm>
          <a:prstGeom prst="line">
            <a:avLst/>
          </a:prstGeom>
          <a:ln w="25400">
            <a:solidFill>
              <a:srgbClr val="373737"/>
            </a:solidFill>
            <a:miter lim="400000"/>
            <a:headEnd type="triangle"/>
            <a:tailEnd type="triangle"/>
          </a:ln>
        </p:spPr>
        <p:txBody>
          <a:bodyPr lIns="34726" tIns="34726" rIns="34726" bIns="34726" anchor="ctr"/>
          <a:lstStyle/>
          <a:p>
            <a:pPr defTabSz="532473">
              <a:defRPr sz="2000" b="0">
                <a:solidFill>
                  <a:srgbClr val="FFFFFF"/>
                </a:solidFill>
                <a:latin typeface="+mn-lt"/>
                <a:ea typeface="+mn-ea"/>
                <a:cs typeface="+mn-cs"/>
                <a:sym typeface="Helvetica Neue Medium"/>
              </a:defRPr>
            </a:pPr>
            <a:endParaRPr/>
          </a:p>
        </p:txBody>
      </p:sp>
      <p:sp>
        <p:nvSpPr>
          <p:cNvPr id="271" name="Линия"/>
          <p:cNvSpPr/>
          <p:nvPr/>
        </p:nvSpPr>
        <p:spPr>
          <a:xfrm flipV="1">
            <a:off x="1030216" y="6302799"/>
            <a:ext cx="1" cy="1587500"/>
          </a:xfrm>
          <a:prstGeom prst="line">
            <a:avLst/>
          </a:prstGeom>
          <a:ln w="25400">
            <a:solidFill>
              <a:srgbClr val="373737"/>
            </a:solidFill>
            <a:miter lim="400000"/>
            <a:headEnd type="triangle"/>
            <a:tailEnd type="triangle"/>
          </a:ln>
        </p:spPr>
        <p:txBody>
          <a:bodyPr lIns="34726" tIns="34726" rIns="34726" bIns="34726" anchor="ctr"/>
          <a:lstStyle/>
          <a:p>
            <a:pPr defTabSz="532473">
              <a:defRPr sz="2000" b="0">
                <a:solidFill>
                  <a:srgbClr val="FFFFFF"/>
                </a:solidFill>
                <a:latin typeface="+mn-lt"/>
                <a:ea typeface="+mn-ea"/>
                <a:cs typeface="+mn-cs"/>
                <a:sym typeface="Helvetica Neue Medium"/>
              </a:defRPr>
            </a:pPr>
            <a:endParaRPr/>
          </a:p>
        </p:txBody>
      </p:sp>
      <p:sp>
        <p:nvSpPr>
          <p:cNvPr id="272" name="Линия"/>
          <p:cNvSpPr/>
          <p:nvPr/>
        </p:nvSpPr>
        <p:spPr>
          <a:xfrm>
            <a:off x="1159971" y="8048951"/>
            <a:ext cx="3937001" cy="1"/>
          </a:xfrm>
          <a:prstGeom prst="line">
            <a:avLst/>
          </a:prstGeom>
          <a:ln w="25400">
            <a:solidFill>
              <a:srgbClr val="373737"/>
            </a:solidFill>
            <a:miter lim="400000"/>
            <a:headEnd type="triangle"/>
            <a:tailEnd type="triangle"/>
          </a:ln>
        </p:spPr>
        <p:txBody>
          <a:bodyPr lIns="34726" tIns="34726" rIns="34726" bIns="34726" anchor="ctr"/>
          <a:lstStyle/>
          <a:p>
            <a:pPr defTabSz="532473">
              <a:defRPr sz="2000" b="0">
                <a:solidFill>
                  <a:srgbClr val="FFFFFF"/>
                </a:solidFill>
                <a:latin typeface="+mn-lt"/>
                <a:ea typeface="+mn-ea"/>
                <a:cs typeface="+mn-cs"/>
                <a:sym typeface="Helvetica Neue Medium"/>
              </a:defRPr>
            </a:pPr>
            <a:endParaRPr/>
          </a:p>
        </p:txBody>
      </p:sp>
      <p:sp>
        <p:nvSpPr>
          <p:cNvPr id="273" name="Габариты панелей:"/>
          <p:cNvSpPr txBox="1"/>
          <p:nvPr/>
        </p:nvSpPr>
        <p:spPr>
          <a:xfrm>
            <a:off x="976188" y="2918397"/>
            <a:ext cx="3360342" cy="577454"/>
          </a:xfrm>
          <a:prstGeom prst="rect">
            <a:avLst/>
          </a:prstGeom>
          <a:ln w="12700">
            <a:miter lim="400000"/>
          </a:ln>
          <a:extLst>
            <a:ext uri="{C572A759-6A51-4108-AA02-DFA0A04FC94B}">
              <ma14:wrappingTextBoxFlag xmlns:ma14="http://schemas.microsoft.com/office/mac/drawingml/2011/main" val="1"/>
            </a:ext>
          </a:extLst>
        </p:spPr>
        <p:txBody>
          <a:bodyPr wrap="none" lIns="34726" tIns="34726" rIns="34726" bIns="34726" anchor="ctr">
            <a:spAutoFit/>
          </a:bodyPr>
          <a:lstStyle>
            <a:lvl1pPr algn="l">
              <a:defRPr sz="3500" b="0">
                <a:latin typeface="Arial Narrow"/>
                <a:ea typeface="Arial Narrow"/>
                <a:cs typeface="Arial Narrow"/>
                <a:sym typeface="Arial Narrow"/>
              </a:defRPr>
            </a:lvl1pPr>
          </a:lstStyle>
          <a:p>
            <a:pPr defTabSz="914400"/>
            <a:r>
              <a:t>Габариты панелей:</a:t>
            </a:r>
          </a:p>
        </p:txBody>
      </p:sp>
      <p:graphicFrame>
        <p:nvGraphicFramePr>
          <p:cNvPr id="274" name="Таблица"/>
          <p:cNvGraphicFramePr/>
          <p:nvPr/>
        </p:nvGraphicFramePr>
        <p:xfrm>
          <a:off x="969256" y="8974840"/>
          <a:ext cx="6350000" cy="2533024"/>
        </p:xfrm>
        <a:graphic>
          <a:graphicData uri="http://schemas.openxmlformats.org/drawingml/2006/table">
            <a:tbl>
              <a:tblPr>
                <a:tableStyleId>{4C3C2611-4C71-4FC5-86AE-919BDF0F9419}</a:tableStyleId>
              </a:tblPr>
              <a:tblGrid>
                <a:gridCol w="3175000"/>
                <a:gridCol w="3175000"/>
              </a:tblGrid>
              <a:tr h="633256">
                <a:tc gridSpan="2">
                  <a:txBody>
                    <a:bodyPr/>
                    <a:lstStyle/>
                    <a:p>
                      <a:pPr algn="l" defTabSz="914400">
                        <a:defRPr sz="1800"/>
                      </a:pPr>
                      <a:r>
                        <a:rPr sz="3200">
                          <a:solidFill>
                            <a:srgbClr val="1A1A1A"/>
                          </a:solidFill>
                          <a:latin typeface="Arial Narrow"/>
                          <a:ea typeface="Arial Narrow"/>
                          <a:cs typeface="Arial Narrow"/>
                          <a:sym typeface="Arial Narrow"/>
                        </a:rPr>
                        <a:t>Габариты панели</a:t>
                      </a:r>
                    </a:p>
                  </a:txBody>
                  <a:tcPr marL="50800" marR="50800" marT="50800" marB="50800" anchor="ctr" horzOverflow="overflow">
                    <a:lnB w="12700">
                      <a:solidFill>
                        <a:srgbClr val="5E5E5E"/>
                      </a:solidFill>
                      <a:miter lim="400000"/>
                    </a:lnB>
                  </a:tcPr>
                </a:tc>
                <a:tc hMerge="1">
                  <a:txBody>
                    <a:bodyPr/>
                    <a:lstStyle/>
                    <a:p>
                      <a:endParaRPr lang="ru-RU"/>
                    </a:p>
                  </a:txBody>
                  <a:tcPr/>
                </a:tc>
              </a:tr>
              <a:tr h="633256">
                <a:tc>
                  <a:txBody>
                    <a:bodyPr/>
                    <a:lstStyle/>
                    <a:p>
                      <a:pPr algn="l" defTabSz="914400">
                        <a:defRPr sz="1800"/>
                      </a:pPr>
                      <a:r>
                        <a:rPr sz="2100">
                          <a:solidFill>
                            <a:srgbClr val="1A1A1A"/>
                          </a:solidFill>
                          <a:latin typeface="Arial Narrow"/>
                          <a:ea typeface="Arial Narrow"/>
                          <a:cs typeface="Arial Narrow"/>
                          <a:sym typeface="Arial Narrow"/>
                        </a:rPr>
                        <a:t>1120 х 2500 х 10 мм</a:t>
                      </a:r>
                    </a:p>
                  </a:txBody>
                  <a:tcPr marL="50800" marR="50800" marT="50800" marB="50800" anchor="ctr" horzOverflow="overflow">
                    <a:lnR w="12700">
                      <a:solidFill>
                        <a:srgbClr val="5E5E5E"/>
                      </a:solidFill>
                      <a:miter lim="400000"/>
                    </a:lnR>
                    <a:lnT w="12700">
                      <a:solidFill>
                        <a:srgbClr val="5E5E5E"/>
                      </a:solidFill>
                      <a:miter lim="400000"/>
                    </a:lnT>
                    <a:lnB w="12700">
                      <a:solidFill>
                        <a:srgbClr val="5E5E5E"/>
                      </a:solidFill>
                      <a:miter lim="400000"/>
                    </a:lnB>
                  </a:tcPr>
                </a:tc>
                <a:tc>
                  <a:txBody>
                    <a:bodyPr/>
                    <a:lstStyle/>
                    <a:p>
                      <a:pPr algn="l" defTabSz="914400">
                        <a:defRPr sz="1800"/>
                      </a:pPr>
                      <a:r>
                        <a:rPr sz="2100">
                          <a:solidFill>
                            <a:srgbClr val="1A1A1A"/>
                          </a:solidFill>
                          <a:latin typeface="Arial Narrow"/>
                          <a:ea typeface="Arial Narrow"/>
                          <a:cs typeface="Arial Narrow"/>
                          <a:sym typeface="Arial Narrow"/>
                        </a:rPr>
                        <a:t>51 кг/панель</a:t>
                      </a:r>
                    </a:p>
                  </a:txBody>
                  <a:tcPr marL="50800" marR="50800" marT="50800" marB="50800" anchor="ctr" horzOverflow="overflow">
                    <a:lnL w="12700">
                      <a:solidFill>
                        <a:srgbClr val="5E5E5E"/>
                      </a:solidFill>
                      <a:miter lim="400000"/>
                    </a:lnL>
                    <a:lnT w="12700">
                      <a:solidFill>
                        <a:srgbClr val="5E5E5E"/>
                      </a:solidFill>
                      <a:miter lim="400000"/>
                    </a:lnT>
                    <a:lnB w="12700">
                      <a:solidFill>
                        <a:srgbClr val="5E5E5E"/>
                      </a:solidFill>
                      <a:miter lim="400000"/>
                    </a:lnB>
                  </a:tcPr>
                </a:tc>
              </a:tr>
              <a:tr h="633256">
                <a:tc>
                  <a:txBody>
                    <a:bodyPr/>
                    <a:lstStyle/>
                    <a:p>
                      <a:pPr algn="l" defTabSz="914400">
                        <a:defRPr sz="1800"/>
                      </a:pPr>
                      <a:r>
                        <a:rPr sz="2100">
                          <a:solidFill>
                            <a:srgbClr val="1A1A1A"/>
                          </a:solidFill>
                          <a:latin typeface="Arial Narrow"/>
                          <a:ea typeface="Arial Narrow"/>
                          <a:cs typeface="Arial Narrow"/>
                          <a:sym typeface="Arial Narrow"/>
                        </a:rPr>
                        <a:t>1220 х 3050 х 10 мм</a:t>
                      </a:r>
                    </a:p>
                  </a:txBody>
                  <a:tcPr marL="50800" marR="50800" marT="50800" marB="50800" anchor="ctr" horzOverflow="overflow">
                    <a:lnR w="12700">
                      <a:solidFill>
                        <a:srgbClr val="5E5E5E"/>
                      </a:solidFill>
                      <a:miter lim="400000"/>
                    </a:lnR>
                    <a:lnT w="12700">
                      <a:solidFill>
                        <a:srgbClr val="5E5E5E"/>
                      </a:solidFill>
                      <a:miter lim="400000"/>
                    </a:lnT>
                    <a:lnB w="12700">
                      <a:solidFill>
                        <a:srgbClr val="5E5E5E"/>
                      </a:solidFill>
                      <a:miter lim="400000"/>
                    </a:lnB>
                  </a:tcPr>
                </a:tc>
                <a:tc>
                  <a:txBody>
                    <a:bodyPr/>
                    <a:lstStyle/>
                    <a:p>
                      <a:pPr algn="l" defTabSz="914400">
                        <a:defRPr sz="1800"/>
                      </a:pPr>
                      <a:r>
                        <a:rPr sz="2100">
                          <a:solidFill>
                            <a:srgbClr val="1A1A1A"/>
                          </a:solidFill>
                          <a:latin typeface="Arial Narrow"/>
                          <a:ea typeface="Arial Narrow"/>
                          <a:cs typeface="Arial Narrow"/>
                          <a:sym typeface="Arial Narrow"/>
                        </a:rPr>
                        <a:t>63 кг/панель</a:t>
                      </a:r>
                    </a:p>
                  </a:txBody>
                  <a:tcPr marL="50800" marR="50800" marT="50800" marB="50800" anchor="ctr" horzOverflow="overflow">
                    <a:lnL w="12700">
                      <a:solidFill>
                        <a:srgbClr val="5E5E5E"/>
                      </a:solidFill>
                      <a:miter lim="400000"/>
                    </a:lnL>
                    <a:lnT w="12700">
                      <a:solidFill>
                        <a:srgbClr val="5E5E5E"/>
                      </a:solidFill>
                      <a:miter lim="400000"/>
                    </a:lnT>
                    <a:lnB w="12700">
                      <a:solidFill>
                        <a:srgbClr val="5E5E5E"/>
                      </a:solidFill>
                      <a:miter lim="400000"/>
                    </a:lnB>
                  </a:tcPr>
                </a:tc>
              </a:tr>
              <a:tr h="633256">
                <a:tc>
                  <a:txBody>
                    <a:bodyPr/>
                    <a:lstStyle/>
                    <a:p>
                      <a:pPr algn="l" defTabSz="914400">
                        <a:defRPr sz="2100">
                          <a:solidFill>
                            <a:srgbClr val="1A1A1A"/>
                          </a:solidFill>
                          <a:latin typeface="Arial Narrow"/>
                          <a:ea typeface="Arial Narrow"/>
                          <a:cs typeface="Arial Narrow"/>
                          <a:sym typeface="Arial Narrow"/>
                        </a:defRPr>
                      </a:pPr>
                      <a:r>
                        <a:t>1 м</a:t>
                      </a:r>
                      <a:r>
                        <a:rPr baseline="31999"/>
                        <a:t>2</a:t>
                      </a:r>
                    </a:p>
                  </a:txBody>
                  <a:tcPr marL="50800" marR="50800" marT="50800" marB="50800" anchor="ctr" horzOverflow="overflow">
                    <a:lnR w="12700">
                      <a:solidFill>
                        <a:srgbClr val="5E5E5E"/>
                      </a:solidFill>
                      <a:miter lim="400000"/>
                    </a:lnR>
                    <a:lnT w="12700">
                      <a:solidFill>
                        <a:srgbClr val="5E5E5E"/>
                      </a:solidFill>
                      <a:miter lim="400000"/>
                    </a:lnT>
                    <a:lnB w="12700">
                      <a:solidFill>
                        <a:srgbClr val="5E5E5E"/>
                      </a:solidFill>
                      <a:miter lim="400000"/>
                    </a:lnB>
                  </a:tcPr>
                </a:tc>
                <a:tc>
                  <a:txBody>
                    <a:bodyPr/>
                    <a:lstStyle/>
                    <a:p>
                      <a:pPr algn="l" defTabSz="914400">
                        <a:defRPr sz="2100">
                          <a:solidFill>
                            <a:srgbClr val="1A1A1A"/>
                          </a:solidFill>
                          <a:latin typeface="Arial Narrow"/>
                          <a:ea typeface="Arial Narrow"/>
                          <a:cs typeface="Arial Narrow"/>
                          <a:sym typeface="Arial Narrow"/>
                        </a:defRPr>
                      </a:pPr>
                      <a:r>
                        <a:t>17 кг/м</a:t>
                      </a:r>
                      <a:r>
                        <a:rPr baseline="31999"/>
                        <a:t>2</a:t>
                      </a:r>
                    </a:p>
                  </a:txBody>
                  <a:tcPr marL="50800" marR="50800" marT="50800" marB="50800" anchor="ctr" horzOverflow="overflow">
                    <a:lnL w="12700">
                      <a:solidFill>
                        <a:srgbClr val="5E5E5E"/>
                      </a:solidFill>
                      <a:miter lim="400000"/>
                    </a:lnL>
                    <a:lnT w="12700">
                      <a:solidFill>
                        <a:srgbClr val="5E5E5E"/>
                      </a:solidFill>
                      <a:miter lim="400000"/>
                    </a:lnT>
                    <a:lnB w="12700">
                      <a:solidFill>
                        <a:srgbClr val="5E5E5E"/>
                      </a:solidFill>
                      <a:miter lim="400000"/>
                    </a:lnB>
                  </a:tcPr>
                </a:tc>
              </a:tr>
            </a:tbl>
          </a:graphicData>
        </a:graphic>
      </p:graphicFrame>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6-s-1449663818.jpg" descr="6-s-1449663818.jpg"/>
          <p:cNvPicPr>
            <a:picLocks noChangeAspect="1"/>
          </p:cNvPicPr>
          <p:nvPr/>
        </p:nvPicPr>
        <p:blipFill>
          <a:blip r:embed="rId3">
            <a:extLst/>
          </a:blip>
          <a:srcRect l="12694" r="9769"/>
          <a:stretch>
            <a:fillRect/>
          </a:stretch>
        </p:blipFill>
        <p:spPr>
          <a:xfrm>
            <a:off x="0" y="-799335"/>
            <a:ext cx="17266731" cy="14835278"/>
          </a:xfrm>
          <a:prstGeom prst="rect">
            <a:avLst/>
          </a:prstGeom>
          <a:ln w="12700">
            <a:miter lim="400000"/>
          </a:ln>
        </p:spPr>
      </p:pic>
      <p:sp>
        <p:nvSpPr>
          <p:cNvPr id="279" name="Павильон кузнечного ремесла…"/>
          <p:cNvSpPr txBox="1"/>
          <p:nvPr/>
        </p:nvSpPr>
        <p:spPr>
          <a:xfrm>
            <a:off x="18401545" y="10307513"/>
            <a:ext cx="524717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800" spc="168">
                <a:solidFill>
                  <a:srgbClr val="282828"/>
                </a:solidFill>
                <a:latin typeface="Arial Narrow"/>
                <a:ea typeface="Arial Narrow"/>
                <a:cs typeface="Arial Narrow"/>
                <a:sym typeface="Arial Narrow"/>
              </a:defRPr>
            </a:pPr>
            <a:r>
              <a:t>Павильон кузнечного ремесла</a:t>
            </a:r>
          </a:p>
          <a:p>
            <a:pPr algn="l" defTabSz="457200">
              <a:lnSpc>
                <a:spcPct val="117999"/>
              </a:lnSpc>
              <a:defRPr sz="2200" b="0">
                <a:latin typeface="Arial Narrow"/>
                <a:ea typeface="Arial Narrow"/>
                <a:cs typeface="Arial Narrow"/>
                <a:sym typeface="Arial Narrow"/>
              </a:defRPr>
            </a:pPr>
            <a:r>
              <a:t>by Je Ahn, Studio Weave</a:t>
            </a:r>
          </a:p>
        </p:txBody>
      </p:sp>
      <p:sp>
        <p:nvSpPr>
          <p:cNvPr id="280" name="Линия"/>
          <p:cNvSpPr/>
          <p:nvPr/>
        </p:nvSpPr>
        <p:spPr>
          <a:xfrm>
            <a:off x="18410525" y="11437813"/>
            <a:ext cx="6498068" cy="1"/>
          </a:xfrm>
          <a:prstGeom prst="line">
            <a:avLst/>
          </a:prstGeom>
          <a:ln w="254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1" name="Линия"/>
          <p:cNvSpPr/>
          <p:nvPr/>
        </p:nvSpPr>
        <p:spPr>
          <a:xfrm flipH="1" flipV="1">
            <a:off x="20984242" y="11434093"/>
            <a:ext cx="17961" cy="2281147"/>
          </a:xfrm>
          <a:prstGeom prst="line">
            <a:avLst/>
          </a:prstGeom>
          <a:ln w="254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82" name="London"/>
          <p:cNvSpPr txBox="1"/>
          <p:nvPr/>
        </p:nvSpPr>
        <p:spPr>
          <a:xfrm>
            <a:off x="21659560" y="11893246"/>
            <a:ext cx="900768"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000" b="0" spc="120">
                <a:solidFill>
                  <a:srgbClr val="282828"/>
                </a:solidFill>
                <a:latin typeface="Arial Narrow"/>
                <a:ea typeface="Arial Narrow"/>
                <a:cs typeface="Arial Narrow"/>
                <a:sym typeface="Arial Narrow"/>
              </a:defRPr>
            </a:lvl1pPr>
          </a:lstStyle>
          <a:p>
            <a:r>
              <a:t>London</a:t>
            </a:r>
          </a:p>
        </p:txBody>
      </p:sp>
      <p:sp>
        <p:nvSpPr>
          <p:cNvPr id="283" name="Точка на карте"/>
          <p:cNvSpPr/>
          <p:nvPr/>
        </p:nvSpPr>
        <p:spPr>
          <a:xfrm>
            <a:off x="21233296" y="11735175"/>
            <a:ext cx="323225" cy="52093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92929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84" name="equitone web pic" descr="equitone web pic"/>
          <p:cNvPicPr>
            <a:picLocks noChangeAspect="1"/>
          </p:cNvPicPr>
          <p:nvPr/>
        </p:nvPicPr>
        <p:blipFill>
          <a:blip r:embed="rId4">
            <a:extLst/>
          </a:blip>
          <a:srcRect l="17482" t="40429" r="38159" b="40429"/>
          <a:stretch>
            <a:fillRect/>
          </a:stretch>
        </p:blipFill>
        <p:spPr>
          <a:xfrm>
            <a:off x="21233294" y="345441"/>
            <a:ext cx="2729512" cy="89007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EQUITONE [linea]_facade_panel_CLERKENWELL-08.1.jpg" descr="EQUITONE [linea]_facade_panel_CLERKENWELL-08.1.jpg"/>
          <p:cNvPicPr>
            <a:picLocks noChangeAspect="1"/>
          </p:cNvPicPr>
          <p:nvPr/>
        </p:nvPicPr>
        <p:blipFill>
          <a:blip r:embed="rId2">
            <a:extLst/>
          </a:blip>
          <a:srcRect b="17588"/>
          <a:stretch>
            <a:fillRect/>
          </a:stretch>
        </p:blipFill>
        <p:spPr>
          <a:xfrm flipH="1">
            <a:off x="-1914556" y="-6208246"/>
            <a:ext cx="26485593" cy="16622659"/>
          </a:xfrm>
          <a:prstGeom prst="rect">
            <a:avLst/>
          </a:prstGeom>
          <a:ln w="12700">
            <a:miter lim="400000"/>
          </a:ln>
        </p:spPr>
      </p:pic>
      <p:pic>
        <p:nvPicPr>
          <p:cNvPr id="289" name="IMG_2265.jpg" descr="IMG_2265.jpg"/>
          <p:cNvPicPr>
            <a:picLocks noChangeAspect="1"/>
          </p:cNvPicPr>
          <p:nvPr/>
        </p:nvPicPr>
        <p:blipFill>
          <a:blip r:embed="rId3">
            <a:extLst/>
          </a:blip>
          <a:srcRect l="10134" t="9156" r="1" b="30891"/>
          <a:stretch>
            <a:fillRect/>
          </a:stretch>
        </p:blipFill>
        <p:spPr>
          <a:xfrm>
            <a:off x="2100277" y="6666245"/>
            <a:ext cx="4946788" cy="4946788"/>
          </a:xfrm>
          <a:custGeom>
            <a:avLst/>
            <a:gdLst/>
            <a:ahLst/>
            <a:cxnLst>
              <a:cxn ang="0">
                <a:pos x="wd2" y="hd2"/>
              </a:cxn>
              <a:cxn ang="5400000">
                <a:pos x="wd2" y="hd2"/>
              </a:cxn>
              <a:cxn ang="10800000">
                <a:pos x="wd2" y="hd2"/>
              </a:cxn>
              <a:cxn ang="16200000">
                <a:pos x="wd2" y="hd2"/>
              </a:cxn>
            </a:cxnLst>
            <a:rect l="0" t="0" r="r" b="b"/>
            <a:pathLst>
              <a:path w="20595" h="20595" extrusionOk="0">
                <a:moveTo>
                  <a:pt x="10298" y="0"/>
                </a:moveTo>
                <a:cubicBezTo>
                  <a:pt x="7663" y="0"/>
                  <a:pt x="5027" y="1005"/>
                  <a:pt x="3016" y="3015"/>
                </a:cubicBezTo>
                <a:cubicBezTo>
                  <a:pt x="-1005" y="7037"/>
                  <a:pt x="-1005" y="13557"/>
                  <a:pt x="3016" y="17579"/>
                </a:cubicBezTo>
                <a:cubicBezTo>
                  <a:pt x="7038" y="21600"/>
                  <a:pt x="13558" y="21600"/>
                  <a:pt x="17580" y="17579"/>
                </a:cubicBezTo>
                <a:cubicBezTo>
                  <a:pt x="19590" y="15568"/>
                  <a:pt x="20595" y="12932"/>
                  <a:pt x="20595" y="10297"/>
                </a:cubicBezTo>
                <a:cubicBezTo>
                  <a:pt x="20595" y="7662"/>
                  <a:pt x="19590" y="5026"/>
                  <a:pt x="17580" y="3015"/>
                </a:cubicBezTo>
                <a:cubicBezTo>
                  <a:pt x="15569" y="1005"/>
                  <a:pt x="12933" y="0"/>
                  <a:pt x="10298" y="0"/>
                </a:cubicBezTo>
                <a:close/>
              </a:path>
            </a:pathLst>
          </a:custGeom>
          <a:ln w="12700">
            <a:miter lim="400000"/>
          </a:ln>
        </p:spPr>
      </p:pic>
      <p:sp>
        <p:nvSpPr>
          <p:cNvPr id="290" name="Михаил Целиков |        @m.tselikov"/>
          <p:cNvSpPr txBox="1"/>
          <p:nvPr/>
        </p:nvSpPr>
        <p:spPr>
          <a:xfrm>
            <a:off x="887130" y="11848659"/>
            <a:ext cx="7373082"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100">
                <a:solidFill>
                  <a:srgbClr val="2F2F2F"/>
                </a:solidFill>
                <a:latin typeface="Arial Narrow"/>
                <a:ea typeface="Arial Narrow"/>
                <a:cs typeface="Arial Narrow"/>
                <a:sym typeface="Arial Narrow"/>
              </a:defRPr>
            </a:lvl1pPr>
          </a:lstStyle>
          <a:p>
            <a:r>
              <a:t>Михаил Целиков |        @m.tselikov</a:t>
            </a:r>
          </a:p>
        </p:txBody>
      </p:sp>
      <p:sp>
        <p:nvSpPr>
          <p:cNvPr id="291" name="Руководитель направления проектных продаж"/>
          <p:cNvSpPr txBox="1"/>
          <p:nvPr/>
        </p:nvSpPr>
        <p:spPr>
          <a:xfrm>
            <a:off x="887130" y="12596328"/>
            <a:ext cx="7373083"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600" b="0">
                <a:solidFill>
                  <a:srgbClr val="2F2F2F"/>
                </a:solidFill>
                <a:latin typeface="Arial Narrow"/>
                <a:ea typeface="Arial Narrow"/>
                <a:cs typeface="Arial Narrow"/>
                <a:sym typeface="Arial Narrow"/>
              </a:defRPr>
            </a:lvl1pPr>
          </a:lstStyle>
          <a:p>
            <a:r>
              <a:t>Руководитель направления проектных продаж</a:t>
            </a:r>
          </a:p>
        </p:txBody>
      </p:sp>
      <p:sp>
        <p:nvSpPr>
          <p:cNvPr id="292" name="8 910 602 27 05"/>
          <p:cNvSpPr txBox="1"/>
          <p:nvPr/>
        </p:nvSpPr>
        <p:spPr>
          <a:xfrm>
            <a:off x="15573141" y="12570928"/>
            <a:ext cx="222255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800" b="0">
                <a:solidFill>
                  <a:srgbClr val="2F2F2F"/>
                </a:solidFill>
                <a:latin typeface="Arial Narrow"/>
                <a:ea typeface="Arial Narrow"/>
                <a:cs typeface="Arial Narrow"/>
                <a:sym typeface="Arial Narrow"/>
              </a:defRPr>
            </a:lvl1pPr>
          </a:lstStyle>
          <a:p>
            <a:r>
              <a:t>8 910 602 27 05</a:t>
            </a:r>
          </a:p>
        </p:txBody>
      </p:sp>
      <p:sp>
        <p:nvSpPr>
          <p:cNvPr id="293" name="mihail.tselikov@etexgroup.com"/>
          <p:cNvSpPr txBox="1"/>
          <p:nvPr/>
        </p:nvSpPr>
        <p:spPr>
          <a:xfrm>
            <a:off x="19047663" y="12551067"/>
            <a:ext cx="415439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800" b="0">
                <a:solidFill>
                  <a:srgbClr val="2F2F2F"/>
                </a:solidFill>
                <a:latin typeface="Arial Narrow"/>
                <a:ea typeface="Arial Narrow"/>
                <a:cs typeface="Arial Narrow"/>
                <a:sym typeface="Arial Narrow"/>
              </a:defRPr>
            </a:lvl1pPr>
          </a:lstStyle>
          <a:p>
            <a:r>
              <a:t>mihail.tselikov@etexgroup.com</a:t>
            </a:r>
          </a:p>
        </p:txBody>
      </p:sp>
      <p:pic>
        <p:nvPicPr>
          <p:cNvPr id="294" name="phone-call.png" descr="phone-call.png"/>
          <p:cNvPicPr>
            <a:picLocks noChangeAspect="1"/>
          </p:cNvPicPr>
          <p:nvPr/>
        </p:nvPicPr>
        <p:blipFill>
          <a:blip r:embed="rId4">
            <a:extLst/>
          </a:blip>
          <a:stretch>
            <a:fillRect/>
          </a:stretch>
        </p:blipFill>
        <p:spPr>
          <a:xfrm>
            <a:off x="16278016" y="11233535"/>
            <a:ext cx="812801" cy="812801"/>
          </a:xfrm>
          <a:prstGeom prst="rect">
            <a:avLst/>
          </a:prstGeom>
          <a:ln w="12700">
            <a:miter lim="400000"/>
          </a:ln>
        </p:spPr>
      </p:pic>
      <p:pic>
        <p:nvPicPr>
          <p:cNvPr id="295" name="EQUITONE-logo-white.png" descr="EQUITONE-logo-white.png"/>
          <p:cNvPicPr>
            <a:picLocks noChangeAspect="1"/>
          </p:cNvPicPr>
          <p:nvPr/>
        </p:nvPicPr>
        <p:blipFill>
          <a:blip r:embed="rId5">
            <a:extLst/>
          </a:blip>
          <a:stretch>
            <a:fillRect/>
          </a:stretch>
        </p:blipFill>
        <p:spPr>
          <a:xfrm>
            <a:off x="20016775" y="548254"/>
            <a:ext cx="3740604" cy="923975"/>
          </a:xfrm>
          <a:prstGeom prst="rect">
            <a:avLst/>
          </a:prstGeom>
          <a:ln w="12700">
            <a:miter lim="400000"/>
          </a:ln>
        </p:spPr>
      </p:pic>
      <p:sp>
        <p:nvSpPr>
          <p:cNvPr id="296" name="Почта"/>
          <p:cNvSpPr/>
          <p:nvPr/>
        </p:nvSpPr>
        <p:spPr>
          <a:xfrm>
            <a:off x="20544223" y="11312229"/>
            <a:ext cx="1161270" cy="734107"/>
          </a:xfrm>
          <a:custGeom>
            <a:avLst/>
            <a:gdLst/>
            <a:ahLst/>
            <a:cxnLst>
              <a:cxn ang="0">
                <a:pos x="wd2" y="hd2"/>
              </a:cxn>
              <a:cxn ang="5400000">
                <a:pos x="wd2" y="hd2"/>
              </a:cxn>
              <a:cxn ang="10800000">
                <a:pos x="wd2" y="hd2"/>
              </a:cxn>
              <a:cxn ang="16200000">
                <a:pos x="wd2" y="hd2"/>
              </a:cxn>
            </a:cxnLst>
            <a:rect l="0" t="0" r="r" b="b"/>
            <a:pathLst>
              <a:path w="21600" h="21600" extrusionOk="0">
                <a:moveTo>
                  <a:pt x="744" y="0"/>
                </a:moveTo>
                <a:lnTo>
                  <a:pt x="10803" y="12213"/>
                </a:lnTo>
                <a:lnTo>
                  <a:pt x="20856" y="0"/>
                </a:lnTo>
                <a:lnTo>
                  <a:pt x="744" y="0"/>
                </a:lnTo>
                <a:close/>
                <a:moveTo>
                  <a:pt x="0" y="157"/>
                </a:moveTo>
                <a:lnTo>
                  <a:pt x="0" y="21418"/>
                </a:lnTo>
                <a:cubicBezTo>
                  <a:pt x="0" y="21518"/>
                  <a:pt x="52" y="21600"/>
                  <a:pt x="115" y="21600"/>
                </a:cubicBezTo>
                <a:lnTo>
                  <a:pt x="21485" y="21600"/>
                </a:lnTo>
                <a:cubicBezTo>
                  <a:pt x="21548" y="21600"/>
                  <a:pt x="21600" y="21518"/>
                  <a:pt x="21600" y="21418"/>
                </a:cubicBezTo>
                <a:lnTo>
                  <a:pt x="21600" y="157"/>
                </a:lnTo>
                <a:lnTo>
                  <a:pt x="10976" y="13181"/>
                </a:lnTo>
                <a:cubicBezTo>
                  <a:pt x="10924" y="13245"/>
                  <a:pt x="10861" y="13272"/>
                  <a:pt x="10797" y="13272"/>
                </a:cubicBezTo>
                <a:cubicBezTo>
                  <a:pt x="10734" y="13272"/>
                  <a:pt x="10669" y="13233"/>
                  <a:pt x="10612" y="13170"/>
                </a:cubicBezTo>
                <a:lnTo>
                  <a:pt x="0" y="157"/>
                </a:lnTo>
                <a:close/>
              </a:path>
            </a:pathLst>
          </a:custGeom>
          <a:solidFill>
            <a:srgbClr val="5E5E5E"/>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97" name="Точка на карте"/>
          <p:cNvSpPr/>
          <p:nvPr/>
        </p:nvSpPr>
        <p:spPr>
          <a:xfrm>
            <a:off x="11880816" y="11028155"/>
            <a:ext cx="725797" cy="116975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5E5E5E"/>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98" name="1 этаж, стенд С2, EQUITONE"/>
          <p:cNvSpPr txBox="1"/>
          <p:nvPr/>
        </p:nvSpPr>
        <p:spPr>
          <a:xfrm>
            <a:off x="10166259" y="12570928"/>
            <a:ext cx="415491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800">
                <a:solidFill>
                  <a:srgbClr val="2F2F2F"/>
                </a:solidFill>
                <a:latin typeface="Arial Narrow"/>
                <a:ea typeface="Arial Narrow"/>
                <a:cs typeface="Arial Narrow"/>
                <a:sym typeface="Arial Narrow"/>
              </a:defRPr>
            </a:lvl1pPr>
          </a:lstStyle>
          <a:p>
            <a:r>
              <a:t>1 этаж, стенд С2, EQUITONE</a:t>
            </a:r>
          </a:p>
        </p:txBody>
      </p:sp>
      <p:pic>
        <p:nvPicPr>
          <p:cNvPr id="299" name="instagram-2.png" descr="instagram-2.png"/>
          <p:cNvPicPr>
            <a:picLocks noChangeAspect="1"/>
          </p:cNvPicPr>
          <p:nvPr/>
        </p:nvPicPr>
        <p:blipFill>
          <a:blip r:embed="rId6">
            <a:extLst/>
          </a:blip>
          <a:stretch>
            <a:fillRect/>
          </a:stretch>
        </p:blipFill>
        <p:spPr>
          <a:xfrm>
            <a:off x="4901294" y="11917095"/>
            <a:ext cx="607160" cy="60715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182-2.png" descr="182-2.png"/>
          <p:cNvPicPr>
            <a:picLocks noChangeAspect="1"/>
          </p:cNvPicPr>
          <p:nvPr/>
        </p:nvPicPr>
        <p:blipFill>
          <a:blip r:embed="rId3">
            <a:alphaModFix amt="10616"/>
            <a:extLst/>
          </a:blip>
          <a:srcRect t="11693" b="19546"/>
          <a:stretch>
            <a:fillRect/>
          </a:stretch>
        </p:blipFill>
        <p:spPr>
          <a:xfrm>
            <a:off x="-2772706" y="0"/>
            <a:ext cx="29929412" cy="13716151"/>
          </a:xfrm>
          <a:prstGeom prst="rect">
            <a:avLst/>
          </a:prstGeom>
          <a:ln w="12700">
            <a:miter lim="400000"/>
          </a:ln>
        </p:spPr>
      </p:pic>
      <p:sp>
        <p:nvSpPr>
          <p:cNvPr id="136" name="1"/>
          <p:cNvSpPr/>
          <p:nvPr/>
        </p:nvSpPr>
        <p:spPr>
          <a:xfrm>
            <a:off x="2076364" y="3899915"/>
            <a:ext cx="1883275" cy="1883275"/>
          </a:xfrm>
          <a:prstGeom prst="ellipse">
            <a:avLst/>
          </a:prstGeom>
          <a:ln w="38100">
            <a:solidFill>
              <a:srgbClr val="5E5E5E"/>
            </a:solidFill>
            <a:miter lim="400000"/>
          </a:ln>
          <a:extLst>
            <a:ext uri="{C572A759-6A51-4108-AA02-DFA0A04FC94B}">
              <ma14:wrappingTextBoxFlag xmlns:ma14="http://schemas.microsoft.com/office/mac/drawingml/2011/main" val="1"/>
            </a:ext>
          </a:extLst>
        </p:spPr>
        <p:txBody>
          <a:bodyPr lIns="0" tIns="0" rIns="0" bIns="0" anchor="ctr"/>
          <a:lstStyle>
            <a:lvl1pPr>
              <a:defRPr sz="6000" b="0">
                <a:solidFill>
                  <a:srgbClr val="5E5E5E"/>
                </a:solidFill>
                <a:latin typeface="Arial Narrow"/>
                <a:ea typeface="Arial Narrow"/>
                <a:cs typeface="Arial Narrow"/>
                <a:sym typeface="Arial Narrow"/>
              </a:defRPr>
            </a:lvl1pPr>
          </a:lstStyle>
          <a:p>
            <a:r>
              <a:t>1</a:t>
            </a:r>
          </a:p>
        </p:txBody>
      </p:sp>
      <p:sp>
        <p:nvSpPr>
          <p:cNvPr id="137" name="2"/>
          <p:cNvSpPr/>
          <p:nvPr/>
        </p:nvSpPr>
        <p:spPr>
          <a:xfrm>
            <a:off x="2076364" y="9378194"/>
            <a:ext cx="1883275" cy="1883275"/>
          </a:xfrm>
          <a:prstGeom prst="ellipse">
            <a:avLst/>
          </a:prstGeom>
          <a:ln w="38100">
            <a:solidFill>
              <a:srgbClr val="5E5E5E"/>
            </a:solidFill>
            <a:miter lim="400000"/>
          </a:ln>
          <a:extLst>
            <a:ext uri="{C572A759-6A51-4108-AA02-DFA0A04FC94B}">
              <ma14:wrappingTextBoxFlag xmlns:ma14="http://schemas.microsoft.com/office/mac/drawingml/2011/main" val="1"/>
            </a:ext>
          </a:extLst>
        </p:spPr>
        <p:txBody>
          <a:bodyPr lIns="0" tIns="0" rIns="0" bIns="0" anchor="ctr"/>
          <a:lstStyle>
            <a:lvl1pPr>
              <a:defRPr sz="6000" b="0">
                <a:solidFill>
                  <a:srgbClr val="5E5E5E"/>
                </a:solidFill>
                <a:latin typeface="Arial Narrow"/>
                <a:ea typeface="Arial Narrow"/>
                <a:cs typeface="Arial Narrow"/>
                <a:sym typeface="Arial Narrow"/>
              </a:defRPr>
            </a:lvl1pPr>
          </a:lstStyle>
          <a:p>
            <a:r>
              <a:t>2</a:t>
            </a:r>
          </a:p>
        </p:txBody>
      </p:sp>
      <p:sp>
        <p:nvSpPr>
          <p:cNvPr id="138" name="3"/>
          <p:cNvSpPr/>
          <p:nvPr/>
        </p:nvSpPr>
        <p:spPr>
          <a:xfrm>
            <a:off x="12230100" y="3899915"/>
            <a:ext cx="1883275" cy="1883275"/>
          </a:xfrm>
          <a:prstGeom prst="ellipse">
            <a:avLst/>
          </a:prstGeom>
          <a:ln w="38100">
            <a:solidFill>
              <a:srgbClr val="5E5E5E"/>
            </a:solidFill>
            <a:miter lim="400000"/>
          </a:ln>
          <a:extLst>
            <a:ext uri="{C572A759-6A51-4108-AA02-DFA0A04FC94B}">
              <ma14:wrappingTextBoxFlag xmlns:ma14="http://schemas.microsoft.com/office/mac/drawingml/2011/main" val="1"/>
            </a:ext>
          </a:extLst>
        </p:spPr>
        <p:txBody>
          <a:bodyPr lIns="0" tIns="0" rIns="0" bIns="0" anchor="ctr"/>
          <a:lstStyle>
            <a:lvl1pPr>
              <a:defRPr sz="6000" b="0">
                <a:solidFill>
                  <a:srgbClr val="5E5E5E"/>
                </a:solidFill>
                <a:latin typeface="Arial Narrow"/>
                <a:ea typeface="Arial Narrow"/>
                <a:cs typeface="Arial Narrow"/>
                <a:sym typeface="Arial Narrow"/>
              </a:defRPr>
            </a:lvl1pPr>
          </a:lstStyle>
          <a:p>
            <a:r>
              <a:t>3</a:t>
            </a:r>
          </a:p>
        </p:txBody>
      </p:sp>
      <p:sp>
        <p:nvSpPr>
          <p:cNvPr id="139" name="4"/>
          <p:cNvSpPr/>
          <p:nvPr/>
        </p:nvSpPr>
        <p:spPr>
          <a:xfrm>
            <a:off x="12230100" y="9378194"/>
            <a:ext cx="1883275" cy="1883275"/>
          </a:xfrm>
          <a:prstGeom prst="ellipse">
            <a:avLst/>
          </a:prstGeom>
          <a:ln w="38100">
            <a:solidFill>
              <a:srgbClr val="5E5E5E"/>
            </a:solidFill>
            <a:miter lim="400000"/>
          </a:ln>
          <a:extLst>
            <a:ext uri="{C572A759-6A51-4108-AA02-DFA0A04FC94B}">
              <ma14:wrappingTextBoxFlag xmlns:ma14="http://schemas.microsoft.com/office/mac/drawingml/2011/main" val="1"/>
            </a:ext>
          </a:extLst>
        </p:spPr>
        <p:txBody>
          <a:bodyPr lIns="0" tIns="0" rIns="0" bIns="0" anchor="ctr"/>
          <a:lstStyle>
            <a:lvl1pPr>
              <a:defRPr sz="6000" b="0">
                <a:solidFill>
                  <a:srgbClr val="5E5E5E"/>
                </a:solidFill>
                <a:latin typeface="Arial Narrow"/>
                <a:ea typeface="Arial Narrow"/>
                <a:cs typeface="Arial Narrow"/>
                <a:sym typeface="Arial Narrow"/>
              </a:defRPr>
            </a:lvl1pPr>
          </a:lstStyle>
          <a:p>
            <a:r>
              <a:t>4</a:t>
            </a:r>
          </a:p>
        </p:txBody>
      </p:sp>
      <p:sp>
        <p:nvSpPr>
          <p:cNvPr id="140" name="С помощью чего можно выделить проект?"/>
          <p:cNvSpPr txBox="1"/>
          <p:nvPr/>
        </p:nvSpPr>
        <p:spPr>
          <a:xfrm>
            <a:off x="1786509" y="937498"/>
            <a:ext cx="9577798" cy="185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6000" b="0" spc="360">
                <a:solidFill>
                  <a:srgbClr val="363636"/>
                </a:solidFill>
                <a:latin typeface="Arial Narrow"/>
                <a:ea typeface="Arial Narrow"/>
                <a:cs typeface="Arial Narrow"/>
                <a:sym typeface="Arial Narrow"/>
              </a:defRPr>
            </a:lvl1pPr>
          </a:lstStyle>
          <a:p>
            <a:r>
              <a:t>С помощью чего можно выделить проект?</a:t>
            </a:r>
          </a:p>
        </p:txBody>
      </p:sp>
      <p:sp>
        <p:nvSpPr>
          <p:cNvPr id="141" name="Инновационные решения"/>
          <p:cNvSpPr txBox="1"/>
          <p:nvPr/>
        </p:nvSpPr>
        <p:spPr>
          <a:xfrm>
            <a:off x="4294958" y="4479602"/>
            <a:ext cx="7535052" cy="72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300" spc="258">
                <a:solidFill>
                  <a:srgbClr val="363636"/>
                </a:solidFill>
                <a:latin typeface="Arial Narrow"/>
                <a:ea typeface="Arial Narrow"/>
                <a:cs typeface="Arial Narrow"/>
                <a:sym typeface="Arial Narrow"/>
              </a:defRPr>
            </a:lvl1pPr>
          </a:lstStyle>
          <a:p>
            <a:r>
              <a:t>Инновационные решения</a:t>
            </a:r>
          </a:p>
        </p:txBody>
      </p:sp>
      <p:sp>
        <p:nvSpPr>
          <p:cNvPr id="142" name="Цветовая гамма"/>
          <p:cNvSpPr txBox="1"/>
          <p:nvPr/>
        </p:nvSpPr>
        <p:spPr>
          <a:xfrm>
            <a:off x="14513464" y="4479602"/>
            <a:ext cx="4174938"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300" spc="258">
                <a:solidFill>
                  <a:srgbClr val="363636"/>
                </a:solidFill>
                <a:latin typeface="Arial Narrow"/>
                <a:ea typeface="Arial Narrow"/>
                <a:cs typeface="Arial Narrow"/>
                <a:sym typeface="Arial Narrow"/>
              </a:defRPr>
            </a:lvl1pPr>
          </a:lstStyle>
          <a:p>
            <a:r>
              <a:t>Цветовая гамма</a:t>
            </a:r>
          </a:p>
        </p:txBody>
      </p:sp>
      <p:sp>
        <p:nvSpPr>
          <p:cNvPr id="143" name="Линия"/>
          <p:cNvSpPr/>
          <p:nvPr/>
        </p:nvSpPr>
        <p:spPr>
          <a:xfrm flipV="1">
            <a:off x="2972281" y="5802239"/>
            <a:ext cx="1" cy="3556907"/>
          </a:xfrm>
          <a:prstGeom prst="line">
            <a:avLst/>
          </a:prstGeom>
          <a:ln w="38100">
            <a:solidFill>
              <a:srgbClr val="5E5E5E"/>
            </a:solidFill>
            <a:miter lim="400000"/>
          </a:ln>
        </p:spPr>
        <p:txBody>
          <a:bodyPr lIns="0" tIns="0" rIns="0" bIns="0" anchor="ctr"/>
          <a:lstStyle/>
          <a:p>
            <a:pPr>
              <a:defRPr sz="6000" b="0">
                <a:solidFill>
                  <a:srgbClr val="5E5E5E"/>
                </a:solidFill>
                <a:latin typeface="EquitoneRU"/>
                <a:ea typeface="EquitoneRU"/>
                <a:cs typeface="EquitoneRU"/>
                <a:sym typeface="EquitoneRU"/>
              </a:defRPr>
            </a:pPr>
            <a:endParaRPr/>
          </a:p>
        </p:txBody>
      </p:sp>
      <p:sp>
        <p:nvSpPr>
          <p:cNvPr id="144" name="Линия"/>
          <p:cNvSpPr/>
          <p:nvPr/>
        </p:nvSpPr>
        <p:spPr>
          <a:xfrm flipV="1">
            <a:off x="2972281" y="11281008"/>
            <a:ext cx="1" cy="3570891"/>
          </a:xfrm>
          <a:prstGeom prst="line">
            <a:avLst/>
          </a:prstGeom>
          <a:ln w="38100">
            <a:solidFill>
              <a:srgbClr val="5E5E5E"/>
            </a:solidFill>
            <a:miter lim="400000"/>
          </a:ln>
        </p:spPr>
        <p:txBody>
          <a:bodyPr lIns="0" tIns="0" rIns="0" bIns="0" anchor="ctr"/>
          <a:lstStyle/>
          <a:p>
            <a:pPr>
              <a:defRPr sz="6000" b="0">
                <a:solidFill>
                  <a:srgbClr val="5E5E5E"/>
                </a:solidFill>
                <a:latin typeface="EquitoneRU"/>
                <a:ea typeface="EquitoneRU"/>
                <a:cs typeface="EquitoneRU"/>
                <a:sym typeface="EquitoneRU"/>
              </a:defRPr>
            </a:pPr>
            <a:endParaRPr/>
          </a:p>
        </p:txBody>
      </p:sp>
      <p:sp>
        <p:nvSpPr>
          <p:cNvPr id="145" name="Линия"/>
          <p:cNvSpPr/>
          <p:nvPr/>
        </p:nvSpPr>
        <p:spPr>
          <a:xfrm flipV="1">
            <a:off x="13152693" y="-582976"/>
            <a:ext cx="1" cy="4463352"/>
          </a:xfrm>
          <a:prstGeom prst="line">
            <a:avLst/>
          </a:prstGeom>
          <a:ln w="38100">
            <a:solidFill>
              <a:srgbClr val="5E5E5E"/>
            </a:solidFill>
            <a:miter lim="400000"/>
          </a:ln>
        </p:spPr>
        <p:txBody>
          <a:bodyPr lIns="0" tIns="0" rIns="0" bIns="0" anchor="ctr"/>
          <a:lstStyle/>
          <a:p>
            <a:pPr>
              <a:defRPr sz="6000" b="0">
                <a:solidFill>
                  <a:srgbClr val="5E5E5E"/>
                </a:solidFill>
                <a:latin typeface="EquitoneRU"/>
                <a:ea typeface="EquitoneRU"/>
                <a:cs typeface="EquitoneRU"/>
                <a:sym typeface="EquitoneRU"/>
              </a:defRPr>
            </a:pPr>
            <a:endParaRPr/>
          </a:p>
        </p:txBody>
      </p:sp>
      <p:sp>
        <p:nvSpPr>
          <p:cNvPr id="146" name="Линия"/>
          <p:cNvSpPr/>
          <p:nvPr/>
        </p:nvSpPr>
        <p:spPr>
          <a:xfrm flipV="1">
            <a:off x="13152687" y="5802239"/>
            <a:ext cx="1" cy="3556907"/>
          </a:xfrm>
          <a:prstGeom prst="line">
            <a:avLst/>
          </a:prstGeom>
          <a:ln w="38100">
            <a:solidFill>
              <a:srgbClr val="5E5E5E"/>
            </a:solidFill>
            <a:miter lim="400000"/>
          </a:ln>
        </p:spPr>
        <p:txBody>
          <a:bodyPr lIns="0" tIns="0" rIns="0" bIns="0" anchor="ctr"/>
          <a:lstStyle/>
          <a:p>
            <a:pPr>
              <a:defRPr sz="6000" b="0">
                <a:solidFill>
                  <a:srgbClr val="5E5E5E"/>
                </a:solidFill>
                <a:latin typeface="EquitoneRU"/>
                <a:ea typeface="EquitoneRU"/>
                <a:cs typeface="EquitoneRU"/>
                <a:sym typeface="EquitoneRU"/>
              </a:defRPr>
            </a:pPr>
            <a:endParaRPr/>
          </a:p>
        </p:txBody>
      </p:sp>
      <p:sp>
        <p:nvSpPr>
          <p:cNvPr id="147" name="Фактуры"/>
          <p:cNvSpPr txBox="1"/>
          <p:nvPr/>
        </p:nvSpPr>
        <p:spPr>
          <a:xfrm>
            <a:off x="4294958" y="9957881"/>
            <a:ext cx="2340341"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300" spc="258">
                <a:solidFill>
                  <a:srgbClr val="363636"/>
                </a:solidFill>
                <a:latin typeface="Arial Narrow"/>
                <a:ea typeface="Arial Narrow"/>
                <a:cs typeface="Arial Narrow"/>
                <a:sym typeface="Arial Narrow"/>
              </a:defRPr>
            </a:lvl1pPr>
          </a:lstStyle>
          <a:p>
            <a:pPr>
              <a:defRPr b="0"/>
            </a:pPr>
            <a:r>
              <a:rPr b="1"/>
              <a:t>Фактуры</a:t>
            </a:r>
          </a:p>
        </p:txBody>
      </p:sp>
      <p:sp>
        <p:nvSpPr>
          <p:cNvPr id="148" name="Визуальная иллюзия,…"/>
          <p:cNvSpPr txBox="1"/>
          <p:nvPr/>
        </p:nvSpPr>
        <p:spPr>
          <a:xfrm>
            <a:off x="14513464" y="9646731"/>
            <a:ext cx="5945806" cy="1346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300" spc="258">
                <a:solidFill>
                  <a:srgbClr val="363636"/>
                </a:solidFill>
                <a:latin typeface="Arial Narrow"/>
                <a:ea typeface="Arial Narrow"/>
                <a:cs typeface="Arial Narrow"/>
                <a:sym typeface="Arial Narrow"/>
              </a:defRPr>
            </a:pPr>
            <a:r>
              <a:t>Визуальная иллюзия, </a:t>
            </a:r>
          </a:p>
          <a:p>
            <a:pPr algn="l">
              <a:defRPr sz="4300" spc="258">
                <a:solidFill>
                  <a:srgbClr val="363636"/>
                </a:solidFill>
                <a:latin typeface="Arial Narrow"/>
                <a:ea typeface="Arial Narrow"/>
                <a:cs typeface="Arial Narrow"/>
                <a:sym typeface="Arial Narrow"/>
              </a:defRPr>
            </a:pPr>
            <a:r>
              <a:t>интерактив</a:t>
            </a:r>
          </a:p>
        </p:txBody>
      </p:sp>
      <p:pic>
        <p:nvPicPr>
          <p:cNvPr id="149" name="EQUITONE-logo-white.png" descr="EQUITONE-logo-white.png"/>
          <p:cNvPicPr>
            <a:picLocks noChangeAspect="1"/>
          </p:cNvPicPr>
          <p:nvPr/>
        </p:nvPicPr>
        <p:blipFill>
          <a:blip r:embed="rId4">
            <a:extLst/>
          </a:blip>
          <a:stretch>
            <a:fillRect/>
          </a:stretch>
        </p:blipFill>
        <p:spPr>
          <a:xfrm>
            <a:off x="21319659" y="470142"/>
            <a:ext cx="2582379" cy="63787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dom.jpg" descr="dom.jpg"/>
          <p:cNvPicPr>
            <a:picLocks noChangeAspect="1"/>
          </p:cNvPicPr>
          <p:nvPr/>
        </p:nvPicPr>
        <p:blipFill>
          <a:blip r:embed="rId3">
            <a:extLst/>
          </a:blip>
          <a:stretch>
            <a:fillRect/>
          </a:stretch>
        </p:blipFill>
        <p:spPr>
          <a:xfrm>
            <a:off x="0" y="0"/>
            <a:ext cx="18019059" cy="13716001"/>
          </a:xfrm>
          <a:prstGeom prst="rect">
            <a:avLst/>
          </a:prstGeom>
          <a:ln w="12700">
            <a:miter lim="400000"/>
          </a:ln>
        </p:spPr>
      </p:pic>
      <p:pic>
        <p:nvPicPr>
          <p:cNvPr id="164" name="equitone web pic" descr="equitone web pic"/>
          <p:cNvPicPr>
            <a:picLocks noChangeAspect="1"/>
          </p:cNvPicPr>
          <p:nvPr/>
        </p:nvPicPr>
        <p:blipFill>
          <a:blip r:embed="rId4">
            <a:extLst/>
          </a:blip>
          <a:srcRect l="17482" t="40429" r="38159" b="40429"/>
          <a:stretch>
            <a:fillRect/>
          </a:stretch>
        </p:blipFill>
        <p:spPr>
          <a:xfrm>
            <a:off x="21233294" y="345441"/>
            <a:ext cx="2729512" cy="890079"/>
          </a:xfrm>
          <a:prstGeom prst="rect">
            <a:avLst/>
          </a:prstGeom>
          <a:ln w="12700">
            <a:miter lim="400000"/>
          </a:ln>
        </p:spPr>
      </p:pic>
      <p:sp>
        <p:nvSpPr>
          <p:cNvPr id="165" name="Kiefer Technic Showroom…"/>
          <p:cNvSpPr txBox="1"/>
          <p:nvPr/>
        </p:nvSpPr>
        <p:spPr>
          <a:xfrm>
            <a:off x="18410525" y="10510713"/>
            <a:ext cx="485244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800" spc="168">
                <a:solidFill>
                  <a:srgbClr val="282828"/>
                </a:solidFill>
                <a:latin typeface="Arial Narrow"/>
                <a:ea typeface="Arial Narrow"/>
                <a:cs typeface="Arial Narrow"/>
                <a:sym typeface="Arial Narrow"/>
              </a:defRPr>
            </a:pPr>
            <a:r>
              <a:t>Kiefer Technic Showroom </a:t>
            </a:r>
          </a:p>
          <a:p>
            <a:pPr algn="l">
              <a:defRPr sz="2800" b="0" spc="168">
                <a:solidFill>
                  <a:srgbClr val="282828"/>
                </a:solidFill>
                <a:latin typeface="Arial Narrow"/>
                <a:ea typeface="Arial Narrow"/>
                <a:cs typeface="Arial Narrow"/>
                <a:sym typeface="Arial Narrow"/>
              </a:defRPr>
            </a:pPr>
            <a:r>
              <a:t>by Ernst Gieselbrecht + Partner</a:t>
            </a:r>
          </a:p>
        </p:txBody>
      </p:sp>
      <p:sp>
        <p:nvSpPr>
          <p:cNvPr id="166" name="Линия"/>
          <p:cNvSpPr/>
          <p:nvPr/>
        </p:nvSpPr>
        <p:spPr>
          <a:xfrm>
            <a:off x="18410525" y="11437813"/>
            <a:ext cx="6498068" cy="1"/>
          </a:xfrm>
          <a:prstGeom prst="line">
            <a:avLst/>
          </a:prstGeom>
          <a:ln w="254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7" name="Линия"/>
          <p:cNvSpPr/>
          <p:nvPr/>
        </p:nvSpPr>
        <p:spPr>
          <a:xfrm flipH="1" flipV="1">
            <a:off x="20984242" y="11434093"/>
            <a:ext cx="17961" cy="2281147"/>
          </a:xfrm>
          <a:prstGeom prst="line">
            <a:avLst/>
          </a:prstGeom>
          <a:ln w="254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8" name="Штирия, Австрия"/>
          <p:cNvSpPr txBox="1"/>
          <p:nvPr/>
        </p:nvSpPr>
        <p:spPr>
          <a:xfrm>
            <a:off x="21659560" y="11893246"/>
            <a:ext cx="2000970"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000" b="0" spc="120">
                <a:solidFill>
                  <a:srgbClr val="282828"/>
                </a:solidFill>
                <a:latin typeface="Arial Narrow"/>
                <a:ea typeface="Arial Narrow"/>
                <a:cs typeface="Arial Narrow"/>
                <a:sym typeface="Arial Narrow"/>
              </a:defRPr>
            </a:lvl1pPr>
          </a:lstStyle>
          <a:p>
            <a:r>
              <a:t>Штирия, Австрия</a:t>
            </a:r>
          </a:p>
        </p:txBody>
      </p:sp>
      <p:sp>
        <p:nvSpPr>
          <p:cNvPr id="169" name="Точка на карте"/>
          <p:cNvSpPr/>
          <p:nvPr/>
        </p:nvSpPr>
        <p:spPr>
          <a:xfrm>
            <a:off x="21233296" y="11735175"/>
            <a:ext cx="323225" cy="52093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92929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centercity_04.jpg(mediaclass-background-xl.07f7adb8a95599dcb70557da25aa6351c3fd0c58)-2.jpg" descr="centercity_04.jpg(mediaclass-background-xl.07f7adb8a95599dcb70557da25aa6351c3fd0c58)-2.jpg"/>
          <p:cNvPicPr>
            <a:picLocks noChangeAspect="1"/>
          </p:cNvPicPr>
          <p:nvPr/>
        </p:nvPicPr>
        <p:blipFill>
          <a:blip r:embed="rId3">
            <a:extLst/>
          </a:blip>
          <a:stretch>
            <a:fillRect/>
          </a:stretch>
        </p:blipFill>
        <p:spPr>
          <a:xfrm>
            <a:off x="-718647" y="-1"/>
            <a:ext cx="18737705" cy="13716001"/>
          </a:xfrm>
          <a:prstGeom prst="rect">
            <a:avLst/>
          </a:prstGeom>
          <a:ln w="12700">
            <a:miter lim="400000"/>
          </a:ln>
        </p:spPr>
      </p:pic>
      <p:pic>
        <p:nvPicPr>
          <p:cNvPr id="174" name="equitone web pic" descr="equitone web pic"/>
          <p:cNvPicPr>
            <a:picLocks noChangeAspect="1"/>
          </p:cNvPicPr>
          <p:nvPr/>
        </p:nvPicPr>
        <p:blipFill>
          <a:blip r:embed="rId4">
            <a:extLst/>
          </a:blip>
          <a:srcRect l="17482" t="40429" r="38159" b="40429"/>
          <a:stretch>
            <a:fillRect/>
          </a:stretch>
        </p:blipFill>
        <p:spPr>
          <a:xfrm>
            <a:off x="21233294" y="345441"/>
            <a:ext cx="2729512" cy="890079"/>
          </a:xfrm>
          <a:prstGeom prst="rect">
            <a:avLst/>
          </a:prstGeom>
          <a:ln w="12700">
            <a:miter lim="400000"/>
          </a:ln>
        </p:spPr>
      </p:pic>
      <p:sp>
        <p:nvSpPr>
          <p:cNvPr id="175" name="Galleria Centercity…"/>
          <p:cNvSpPr txBox="1"/>
          <p:nvPr/>
        </p:nvSpPr>
        <p:spPr>
          <a:xfrm>
            <a:off x="18401545" y="10485313"/>
            <a:ext cx="3301588"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800" spc="168">
                <a:solidFill>
                  <a:srgbClr val="282828"/>
                </a:solidFill>
                <a:latin typeface="Arial Narrow"/>
                <a:ea typeface="Arial Narrow"/>
                <a:cs typeface="Arial Narrow"/>
                <a:sym typeface="Arial Narrow"/>
              </a:defRPr>
            </a:pPr>
            <a:r>
              <a:t>Galleria Centercity </a:t>
            </a:r>
          </a:p>
          <a:p>
            <a:pPr algn="l">
              <a:defRPr sz="2800" b="0" spc="168">
                <a:solidFill>
                  <a:srgbClr val="282828"/>
                </a:solidFill>
                <a:latin typeface="Arial Narrow"/>
                <a:ea typeface="Arial Narrow"/>
                <a:cs typeface="Arial Narrow"/>
                <a:sym typeface="Arial Narrow"/>
              </a:defRPr>
            </a:pPr>
            <a:r>
              <a:t>by UNStudio</a:t>
            </a:r>
          </a:p>
        </p:txBody>
      </p:sp>
      <p:sp>
        <p:nvSpPr>
          <p:cNvPr id="176" name="Линия"/>
          <p:cNvSpPr/>
          <p:nvPr/>
        </p:nvSpPr>
        <p:spPr>
          <a:xfrm>
            <a:off x="18410525" y="11437813"/>
            <a:ext cx="6498068" cy="1"/>
          </a:xfrm>
          <a:prstGeom prst="line">
            <a:avLst/>
          </a:prstGeom>
          <a:ln w="254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77" name="Линия"/>
          <p:cNvSpPr/>
          <p:nvPr/>
        </p:nvSpPr>
        <p:spPr>
          <a:xfrm flipH="1" flipV="1">
            <a:off x="20984242" y="11434093"/>
            <a:ext cx="17961" cy="2281147"/>
          </a:xfrm>
          <a:prstGeom prst="line">
            <a:avLst/>
          </a:prstGeom>
          <a:ln w="254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78" name="Чхонан, Корея"/>
          <p:cNvSpPr txBox="1"/>
          <p:nvPr/>
        </p:nvSpPr>
        <p:spPr>
          <a:xfrm>
            <a:off x="21659560" y="11893246"/>
            <a:ext cx="1714506"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000" b="0" spc="120">
                <a:solidFill>
                  <a:srgbClr val="282828"/>
                </a:solidFill>
                <a:latin typeface="Arial Narrow"/>
                <a:ea typeface="Arial Narrow"/>
                <a:cs typeface="Arial Narrow"/>
                <a:sym typeface="Arial Narrow"/>
              </a:defRPr>
            </a:lvl1pPr>
          </a:lstStyle>
          <a:p>
            <a:r>
              <a:t>Чхонан, Корея</a:t>
            </a:r>
          </a:p>
        </p:txBody>
      </p:sp>
      <p:sp>
        <p:nvSpPr>
          <p:cNvPr id="179" name="Точка на карте"/>
          <p:cNvSpPr/>
          <p:nvPr/>
        </p:nvSpPr>
        <p:spPr>
          <a:xfrm>
            <a:off x="21233296" y="11735175"/>
            <a:ext cx="323225" cy="52093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92929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b2294b5a1ab3a218f71b9e2d552a2891.jpg" descr="b2294b5a1ab3a218f71b9e2d552a2891.jpg"/>
          <p:cNvPicPr>
            <a:picLocks noChangeAspect="1"/>
          </p:cNvPicPr>
          <p:nvPr/>
        </p:nvPicPr>
        <p:blipFill>
          <a:blip r:embed="rId3">
            <a:extLst/>
          </a:blip>
          <a:stretch>
            <a:fillRect/>
          </a:stretch>
        </p:blipFill>
        <p:spPr>
          <a:xfrm>
            <a:off x="-4652018" y="-1"/>
            <a:ext cx="22671076" cy="13716001"/>
          </a:xfrm>
          <a:prstGeom prst="rect">
            <a:avLst/>
          </a:prstGeom>
          <a:ln w="12700">
            <a:miter lim="400000"/>
          </a:ln>
        </p:spPr>
      </p:pic>
      <p:pic>
        <p:nvPicPr>
          <p:cNvPr id="184" name="equitone web pic" descr="equitone web pic"/>
          <p:cNvPicPr>
            <a:picLocks noChangeAspect="1"/>
          </p:cNvPicPr>
          <p:nvPr/>
        </p:nvPicPr>
        <p:blipFill>
          <a:blip r:embed="rId4">
            <a:extLst/>
          </a:blip>
          <a:srcRect l="17482" t="40429" r="38159" b="40429"/>
          <a:stretch>
            <a:fillRect/>
          </a:stretch>
        </p:blipFill>
        <p:spPr>
          <a:xfrm>
            <a:off x="21233294" y="345441"/>
            <a:ext cx="2729512" cy="890079"/>
          </a:xfrm>
          <a:prstGeom prst="rect">
            <a:avLst/>
          </a:prstGeom>
          <a:ln w="12700">
            <a:miter lim="400000"/>
          </a:ln>
        </p:spPr>
      </p:pic>
      <p:sp>
        <p:nvSpPr>
          <p:cNvPr id="185" name="Al-Bahr Towers…"/>
          <p:cNvSpPr txBox="1"/>
          <p:nvPr/>
        </p:nvSpPr>
        <p:spPr>
          <a:xfrm>
            <a:off x="18401545" y="10091613"/>
            <a:ext cx="3172579"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800" spc="168">
                <a:solidFill>
                  <a:srgbClr val="282828"/>
                </a:solidFill>
                <a:latin typeface="Arial Narrow"/>
                <a:ea typeface="Arial Narrow"/>
                <a:cs typeface="Arial Narrow"/>
                <a:sym typeface="Arial Narrow"/>
              </a:defRPr>
            </a:pPr>
            <a:r>
              <a:t>Al-Bahr Towers</a:t>
            </a:r>
          </a:p>
          <a:p>
            <a:pPr algn="l">
              <a:defRPr sz="2800" b="0" spc="168">
                <a:solidFill>
                  <a:srgbClr val="282828"/>
                </a:solidFill>
                <a:latin typeface="Arial Narrow"/>
                <a:ea typeface="Arial Narrow"/>
                <a:cs typeface="Arial Narrow"/>
                <a:sym typeface="Arial Narrow"/>
              </a:defRPr>
            </a:pPr>
            <a:r>
              <a:t>by Aedas architects </a:t>
            </a:r>
            <a:br/>
            <a:r>
              <a:t>and Arup engineers</a:t>
            </a:r>
          </a:p>
        </p:txBody>
      </p:sp>
      <p:sp>
        <p:nvSpPr>
          <p:cNvPr id="186" name="Линия"/>
          <p:cNvSpPr/>
          <p:nvPr/>
        </p:nvSpPr>
        <p:spPr>
          <a:xfrm>
            <a:off x="18410525" y="11437813"/>
            <a:ext cx="6498068" cy="1"/>
          </a:xfrm>
          <a:prstGeom prst="line">
            <a:avLst/>
          </a:prstGeom>
          <a:ln w="254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7" name="Линия"/>
          <p:cNvSpPr/>
          <p:nvPr/>
        </p:nvSpPr>
        <p:spPr>
          <a:xfrm flipH="1" flipV="1">
            <a:off x="20984242" y="11434093"/>
            <a:ext cx="17961" cy="2281147"/>
          </a:xfrm>
          <a:prstGeom prst="line">
            <a:avLst/>
          </a:prstGeom>
          <a:ln w="254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88" name="Абу-Даби"/>
          <p:cNvSpPr txBox="1"/>
          <p:nvPr/>
        </p:nvSpPr>
        <p:spPr>
          <a:xfrm>
            <a:off x="21659560" y="11893246"/>
            <a:ext cx="1160567"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000" b="0" spc="120">
                <a:solidFill>
                  <a:srgbClr val="282828"/>
                </a:solidFill>
                <a:latin typeface="Arial Narrow"/>
                <a:ea typeface="Arial Narrow"/>
                <a:cs typeface="Arial Narrow"/>
                <a:sym typeface="Arial Narrow"/>
              </a:defRPr>
            </a:lvl1pPr>
          </a:lstStyle>
          <a:p>
            <a:r>
              <a:t>Абу-Даби</a:t>
            </a:r>
          </a:p>
        </p:txBody>
      </p:sp>
      <p:sp>
        <p:nvSpPr>
          <p:cNvPr id="189" name="Точка на карте"/>
          <p:cNvSpPr/>
          <p:nvPr/>
        </p:nvSpPr>
        <p:spPr>
          <a:xfrm>
            <a:off x="21233296" y="11735175"/>
            <a:ext cx="323225" cy="52093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92929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288901.jpeg" descr="288901.jpeg"/>
          <p:cNvPicPr>
            <a:picLocks noChangeAspect="1"/>
          </p:cNvPicPr>
          <p:nvPr/>
        </p:nvPicPr>
        <p:blipFill>
          <a:blip r:embed="rId3">
            <a:extLst/>
          </a:blip>
          <a:stretch>
            <a:fillRect/>
          </a:stretch>
        </p:blipFill>
        <p:spPr>
          <a:xfrm>
            <a:off x="-6364943" y="-1"/>
            <a:ext cx="24384001" cy="13716001"/>
          </a:xfrm>
          <a:prstGeom prst="rect">
            <a:avLst/>
          </a:prstGeom>
          <a:ln w="12700">
            <a:miter lim="400000"/>
          </a:ln>
        </p:spPr>
      </p:pic>
      <p:pic>
        <p:nvPicPr>
          <p:cNvPr id="194" name="equitone web pic" descr="equitone web pic"/>
          <p:cNvPicPr>
            <a:picLocks noChangeAspect="1"/>
          </p:cNvPicPr>
          <p:nvPr/>
        </p:nvPicPr>
        <p:blipFill>
          <a:blip r:embed="rId4">
            <a:extLst/>
          </a:blip>
          <a:srcRect l="17482" t="40429" r="38159" b="40429"/>
          <a:stretch>
            <a:fillRect/>
          </a:stretch>
        </p:blipFill>
        <p:spPr>
          <a:xfrm>
            <a:off x="21233294" y="345441"/>
            <a:ext cx="2729512" cy="890079"/>
          </a:xfrm>
          <a:prstGeom prst="rect">
            <a:avLst/>
          </a:prstGeom>
          <a:ln w="12700">
            <a:miter lim="400000"/>
          </a:ln>
        </p:spPr>
      </p:pic>
      <p:sp>
        <p:nvSpPr>
          <p:cNvPr id="195" name="Brisbane Domestic Terminal…"/>
          <p:cNvSpPr txBox="1"/>
          <p:nvPr/>
        </p:nvSpPr>
        <p:spPr>
          <a:xfrm>
            <a:off x="18401545" y="10472613"/>
            <a:ext cx="4790343"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2800" spc="168">
                <a:solidFill>
                  <a:srgbClr val="282828"/>
                </a:solidFill>
                <a:latin typeface="Arial Narrow"/>
                <a:ea typeface="Arial Narrow"/>
                <a:cs typeface="Arial Narrow"/>
                <a:sym typeface="Arial Narrow"/>
              </a:defRPr>
            </a:pPr>
            <a:r>
              <a:t>Brisbane Domestic Terminal </a:t>
            </a:r>
          </a:p>
          <a:p>
            <a:pPr algn="l">
              <a:defRPr sz="2800" spc="168">
                <a:solidFill>
                  <a:srgbClr val="282828"/>
                </a:solidFill>
                <a:latin typeface="Arial Narrow"/>
                <a:ea typeface="Arial Narrow"/>
                <a:cs typeface="Arial Narrow"/>
                <a:sym typeface="Arial Narrow"/>
              </a:defRPr>
            </a:pPr>
            <a:r>
              <a:t>Carpark</a:t>
            </a:r>
          </a:p>
        </p:txBody>
      </p:sp>
      <p:sp>
        <p:nvSpPr>
          <p:cNvPr id="196" name="Линия"/>
          <p:cNvSpPr/>
          <p:nvPr/>
        </p:nvSpPr>
        <p:spPr>
          <a:xfrm>
            <a:off x="18410525" y="11437813"/>
            <a:ext cx="6498068" cy="1"/>
          </a:xfrm>
          <a:prstGeom prst="line">
            <a:avLst/>
          </a:prstGeom>
          <a:ln w="254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97" name="Линия"/>
          <p:cNvSpPr/>
          <p:nvPr/>
        </p:nvSpPr>
        <p:spPr>
          <a:xfrm flipH="1" flipV="1">
            <a:off x="20984242" y="11434093"/>
            <a:ext cx="17961" cy="2281147"/>
          </a:xfrm>
          <a:prstGeom prst="line">
            <a:avLst/>
          </a:prstGeom>
          <a:ln w="254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98" name="Австралия"/>
          <p:cNvSpPr txBox="1"/>
          <p:nvPr/>
        </p:nvSpPr>
        <p:spPr>
          <a:xfrm>
            <a:off x="21659560" y="11893246"/>
            <a:ext cx="1282964"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000" b="0" spc="120">
                <a:solidFill>
                  <a:srgbClr val="282828"/>
                </a:solidFill>
                <a:latin typeface="Arial Narrow"/>
                <a:ea typeface="Arial Narrow"/>
                <a:cs typeface="Arial Narrow"/>
                <a:sym typeface="Arial Narrow"/>
              </a:defRPr>
            </a:lvl1pPr>
          </a:lstStyle>
          <a:p>
            <a:r>
              <a:t>Австралия</a:t>
            </a:r>
          </a:p>
        </p:txBody>
      </p:sp>
      <p:sp>
        <p:nvSpPr>
          <p:cNvPr id="199" name="Точка на карте"/>
          <p:cNvSpPr/>
          <p:nvPr/>
        </p:nvSpPr>
        <p:spPr>
          <a:xfrm>
            <a:off x="21233296" y="11735175"/>
            <a:ext cx="323225" cy="52093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8" y="0"/>
                  <a:pt x="0" y="2997"/>
                  <a:pt x="0" y="6701"/>
                </a:cubicBezTo>
                <a:cubicBezTo>
                  <a:pt x="0" y="12819"/>
                  <a:pt x="10800" y="21600"/>
                  <a:pt x="10800" y="21600"/>
                </a:cubicBezTo>
                <a:cubicBezTo>
                  <a:pt x="10800" y="21600"/>
                  <a:pt x="21600" y="12814"/>
                  <a:pt x="21600" y="6701"/>
                </a:cubicBezTo>
                <a:cubicBezTo>
                  <a:pt x="21600" y="2997"/>
                  <a:pt x="16762" y="0"/>
                  <a:pt x="10800" y="0"/>
                </a:cubicBezTo>
                <a:close/>
                <a:moveTo>
                  <a:pt x="10800" y="2683"/>
                </a:moveTo>
                <a:cubicBezTo>
                  <a:pt x="14368" y="2683"/>
                  <a:pt x="17267" y="4482"/>
                  <a:pt x="17267" y="6696"/>
                </a:cubicBezTo>
                <a:cubicBezTo>
                  <a:pt x="17267" y="8910"/>
                  <a:pt x="14368" y="10709"/>
                  <a:pt x="10800" y="10709"/>
                </a:cubicBezTo>
                <a:cubicBezTo>
                  <a:pt x="7232" y="10709"/>
                  <a:pt x="4335" y="8910"/>
                  <a:pt x="4335" y="6696"/>
                </a:cubicBezTo>
                <a:cubicBezTo>
                  <a:pt x="4335" y="4482"/>
                  <a:pt x="7232" y="2683"/>
                  <a:pt x="10800" y="2683"/>
                </a:cubicBezTo>
                <a:close/>
                <a:moveTo>
                  <a:pt x="10800" y="4769"/>
                </a:moveTo>
                <a:cubicBezTo>
                  <a:pt x="9085" y="4769"/>
                  <a:pt x="7686" y="5632"/>
                  <a:pt x="7686" y="6701"/>
                </a:cubicBezTo>
                <a:cubicBezTo>
                  <a:pt x="7686" y="7770"/>
                  <a:pt x="9077" y="8635"/>
                  <a:pt x="10800" y="8635"/>
                </a:cubicBezTo>
                <a:cubicBezTo>
                  <a:pt x="12523" y="8635"/>
                  <a:pt x="13917" y="7770"/>
                  <a:pt x="13917" y="6701"/>
                </a:cubicBezTo>
                <a:cubicBezTo>
                  <a:pt x="13917" y="5632"/>
                  <a:pt x="12515" y="4769"/>
                  <a:pt x="10800" y="4769"/>
                </a:cubicBezTo>
                <a:close/>
              </a:path>
            </a:pathLst>
          </a:custGeom>
          <a:solidFill>
            <a:srgbClr val="92929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
          <p:cNvSpPr txBox="1"/>
          <p:nvPr/>
        </p:nvSpPr>
        <p:spPr>
          <a:xfrm>
            <a:off x="6962761" y="2349499"/>
            <a:ext cx="3295502" cy="739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0000">
                <a:solidFill>
                  <a:srgbClr val="5E5E5E"/>
                </a:solidFill>
                <a:latin typeface="Arial Narrow"/>
                <a:ea typeface="Arial Narrow"/>
                <a:cs typeface="Arial Narrow"/>
                <a:sym typeface="Arial Narrow"/>
              </a:defRPr>
            </a:lvl1pPr>
          </a:lstStyle>
          <a:p>
            <a:r>
              <a:t>?</a:t>
            </a:r>
          </a:p>
        </p:txBody>
      </p:sp>
      <p:sp>
        <p:nvSpPr>
          <p:cNvPr id="204" name="Калькуляции"/>
          <p:cNvSpPr txBox="1"/>
          <p:nvPr/>
        </p:nvSpPr>
        <p:spPr>
          <a:xfrm>
            <a:off x="9803740" y="7161055"/>
            <a:ext cx="6357641" cy="156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0000" b="0">
                <a:solidFill>
                  <a:srgbClr val="2C2C2C"/>
                </a:solidFill>
                <a:latin typeface="Arial Narrow"/>
                <a:ea typeface="Arial Narrow"/>
                <a:cs typeface="Arial Narrow"/>
                <a:sym typeface="Arial Narrow"/>
              </a:defRPr>
            </a:lvl1pPr>
          </a:lstStyle>
          <a:p>
            <a:r>
              <a:t>Калькуляции</a:t>
            </a:r>
          </a:p>
        </p:txBody>
      </p:sp>
      <p:pic>
        <p:nvPicPr>
          <p:cNvPr id="205" name="equitone web pic" descr="equitone web pic"/>
          <p:cNvPicPr>
            <a:picLocks noChangeAspect="1"/>
          </p:cNvPicPr>
          <p:nvPr/>
        </p:nvPicPr>
        <p:blipFill>
          <a:blip r:embed="rId3">
            <a:extLst/>
          </a:blip>
          <a:srcRect l="17482" t="40429" r="38159" b="40429"/>
          <a:stretch>
            <a:fillRect/>
          </a:stretch>
        </p:blipFill>
        <p:spPr>
          <a:xfrm>
            <a:off x="21233294" y="345441"/>
            <a:ext cx="2729512" cy="89007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10-crea.jpeg" descr="10-crea.jpeg"/>
          <p:cNvPicPr>
            <a:picLocks noChangeAspect="1"/>
          </p:cNvPicPr>
          <p:nvPr/>
        </p:nvPicPr>
        <p:blipFill>
          <a:blip r:embed="rId3">
            <a:alphaModFix amt="11769"/>
            <a:extLst/>
          </a:blip>
          <a:stretch>
            <a:fillRect/>
          </a:stretch>
        </p:blipFill>
        <p:spPr>
          <a:xfrm>
            <a:off x="0" y="0"/>
            <a:ext cx="24384001" cy="17068801"/>
          </a:xfrm>
          <a:prstGeom prst="rect">
            <a:avLst/>
          </a:prstGeom>
          <a:ln w="12700">
            <a:miter lim="400000"/>
          </a:ln>
        </p:spPr>
      </p:pic>
      <p:sp>
        <p:nvSpPr>
          <p:cNvPr id="210" name="Текст"/>
          <p:cNvSpPr txBox="1"/>
          <p:nvPr/>
        </p:nvSpPr>
        <p:spPr>
          <a:xfrm>
            <a:off x="6908800" y="532192"/>
            <a:ext cx="165100"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600" b="0">
                <a:latin typeface="Times"/>
                <a:ea typeface="Times"/>
                <a:cs typeface="Times"/>
                <a:sym typeface="Times"/>
              </a:defRPr>
            </a:lvl1pPr>
          </a:lstStyle>
          <a:p>
            <a:r>
              <a:t> </a:t>
            </a:r>
          </a:p>
        </p:txBody>
      </p:sp>
      <p:grpSp>
        <p:nvGrpSpPr>
          <p:cNvPr id="213" name="Группа"/>
          <p:cNvGrpSpPr/>
          <p:nvPr/>
        </p:nvGrpSpPr>
        <p:grpSpPr>
          <a:xfrm>
            <a:off x="938982" y="2176593"/>
            <a:ext cx="12269836" cy="9784559"/>
            <a:chOff x="0" y="0"/>
            <a:chExt cx="12269834" cy="9784557"/>
          </a:xfrm>
        </p:grpSpPr>
        <p:pic>
          <p:nvPicPr>
            <p:cNvPr id="211" name="неизвестное.jpeg" descr="неизвестное.jpeg"/>
            <p:cNvPicPr>
              <a:picLocks noChangeAspect="1"/>
            </p:cNvPicPr>
            <p:nvPr/>
          </p:nvPicPr>
          <p:blipFill>
            <a:blip r:embed="rId4">
              <a:extLst/>
            </a:blip>
            <a:stretch>
              <a:fillRect/>
            </a:stretch>
          </p:blipFill>
          <p:spPr>
            <a:xfrm>
              <a:off x="389331" y="468402"/>
              <a:ext cx="11491172" cy="6367105"/>
            </a:xfrm>
            <a:prstGeom prst="rect">
              <a:avLst/>
            </a:prstGeom>
            <a:ln w="12700" cap="flat">
              <a:noFill/>
              <a:miter lim="400000"/>
            </a:ln>
            <a:effectLst/>
          </p:spPr>
        </p:pic>
        <p:pic>
          <p:nvPicPr>
            <p:cNvPr id="212" name="mac-computer-screen-png-pin-apple-inc-clipart-mac-screen-1-1254.png" descr="mac-computer-screen-png-pin-apple-inc-clipart-mac-screen-1-1254.png"/>
            <p:cNvPicPr>
              <a:picLocks noChangeAspect="1"/>
            </p:cNvPicPr>
            <p:nvPr/>
          </p:nvPicPr>
          <p:blipFill>
            <a:blip r:embed="rId5">
              <a:extLst/>
            </a:blip>
            <a:stretch>
              <a:fillRect/>
            </a:stretch>
          </p:blipFill>
          <p:spPr>
            <a:xfrm>
              <a:off x="0" y="0"/>
              <a:ext cx="12269835" cy="9784558"/>
            </a:xfrm>
            <a:prstGeom prst="rect">
              <a:avLst/>
            </a:prstGeom>
            <a:ln w="12700" cap="flat">
              <a:noFill/>
              <a:miter lim="400000"/>
            </a:ln>
            <a:effectLst/>
          </p:spPr>
        </p:pic>
      </p:grpSp>
      <p:sp>
        <p:nvSpPr>
          <p:cNvPr id="214" name="По результатам исследований предпочтений архитекторов"/>
          <p:cNvSpPr txBox="1"/>
          <p:nvPr/>
        </p:nvSpPr>
        <p:spPr>
          <a:xfrm>
            <a:off x="14137913" y="6834244"/>
            <a:ext cx="9577798" cy="167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400" b="0" spc="324">
                <a:solidFill>
                  <a:srgbClr val="282828"/>
                </a:solidFill>
                <a:latin typeface="Arial Narrow"/>
                <a:ea typeface="Arial Narrow"/>
                <a:cs typeface="Arial Narrow"/>
                <a:sym typeface="Arial Narrow"/>
              </a:defRPr>
            </a:lvl1pPr>
          </a:lstStyle>
          <a:p>
            <a:r>
              <a:t>По результатам исследований предпочтений архитекторов </a:t>
            </a:r>
          </a:p>
        </p:txBody>
      </p:sp>
      <p:sp>
        <p:nvSpPr>
          <p:cNvPr id="215" name="Линия"/>
          <p:cNvSpPr/>
          <p:nvPr/>
        </p:nvSpPr>
        <p:spPr>
          <a:xfrm>
            <a:off x="11994608" y="8521700"/>
            <a:ext cx="13162523" cy="0"/>
          </a:xfrm>
          <a:prstGeom prst="line">
            <a:avLst/>
          </a:prstGeom>
          <a:ln w="254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16" name="EQUITONE-logo-white.png" descr="EQUITONE-logo-white.png"/>
          <p:cNvPicPr>
            <a:picLocks noChangeAspect="1"/>
          </p:cNvPicPr>
          <p:nvPr/>
        </p:nvPicPr>
        <p:blipFill>
          <a:blip r:embed="rId6">
            <a:extLst/>
          </a:blip>
          <a:stretch>
            <a:fillRect/>
          </a:stretch>
        </p:blipFill>
        <p:spPr>
          <a:xfrm>
            <a:off x="6048442" y="5682493"/>
            <a:ext cx="2050917" cy="506602"/>
          </a:xfrm>
          <a:prstGeom prst="rect">
            <a:avLst/>
          </a:prstGeom>
          <a:ln w="12700">
            <a:miter lim="400000"/>
          </a:ln>
        </p:spPr>
      </p:pic>
      <p:sp>
        <p:nvSpPr>
          <p:cNvPr id="217" name="Квадрат"/>
          <p:cNvSpPr/>
          <p:nvPr/>
        </p:nvSpPr>
        <p:spPr>
          <a:xfrm>
            <a:off x="11651708" y="8337550"/>
            <a:ext cx="342901" cy="342901"/>
          </a:xfrm>
          <a:prstGeom prst="rect">
            <a:avLst/>
          </a:prstGeom>
          <a:solidFill>
            <a:srgbClr val="FFFFFF"/>
          </a:solidFill>
          <a:ln w="127000">
            <a:solidFill>
              <a:srgbClr val="5E5E5E"/>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18" name="EQUITONE-logo-white.png" descr="EQUITONE-logo-white.png"/>
          <p:cNvPicPr>
            <a:picLocks noChangeAspect="1"/>
          </p:cNvPicPr>
          <p:nvPr/>
        </p:nvPicPr>
        <p:blipFill>
          <a:blip r:embed="rId6">
            <a:extLst/>
          </a:blip>
          <a:stretch>
            <a:fillRect/>
          </a:stretch>
        </p:blipFill>
        <p:spPr>
          <a:xfrm>
            <a:off x="21319658" y="470142"/>
            <a:ext cx="2582379" cy="637879"/>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неизвестное.png" descr="неизвестное.png"/>
          <p:cNvPicPr>
            <a:picLocks noChangeAspect="1"/>
          </p:cNvPicPr>
          <p:nvPr/>
        </p:nvPicPr>
        <p:blipFill>
          <a:blip r:embed="rId2">
            <a:extLst/>
          </a:blip>
          <a:stretch>
            <a:fillRect/>
          </a:stretch>
        </p:blipFill>
        <p:spPr>
          <a:xfrm>
            <a:off x="-1738656" y="-33208"/>
            <a:ext cx="9803525" cy="13880473"/>
          </a:xfrm>
          <a:prstGeom prst="rect">
            <a:avLst/>
          </a:prstGeom>
          <a:ln w="12700">
            <a:miter lim="400000"/>
          </a:ln>
        </p:spPr>
      </p:pic>
      <p:sp>
        <p:nvSpPr>
          <p:cNvPr id="223" name="Текст"/>
          <p:cNvSpPr txBox="1"/>
          <p:nvPr/>
        </p:nvSpPr>
        <p:spPr>
          <a:xfrm>
            <a:off x="-1" y="-253686"/>
            <a:ext cx="165101"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600" b="0">
                <a:latin typeface="Times"/>
                <a:ea typeface="Times"/>
                <a:cs typeface="Times"/>
                <a:sym typeface="Times"/>
              </a:defRPr>
            </a:lvl1pPr>
          </a:lstStyle>
          <a:p>
            <a:r>
              <a:t> </a:t>
            </a:r>
          </a:p>
        </p:txBody>
      </p:sp>
      <p:pic>
        <p:nvPicPr>
          <p:cNvPr id="224" name="неизвестное.png" descr="неизвестное.png"/>
          <p:cNvPicPr>
            <a:picLocks noChangeAspect="1"/>
          </p:cNvPicPr>
          <p:nvPr/>
        </p:nvPicPr>
        <p:blipFill>
          <a:blip r:embed="rId3">
            <a:extLst/>
          </a:blip>
          <a:srcRect l="17477"/>
          <a:stretch>
            <a:fillRect/>
          </a:stretch>
        </p:blipFill>
        <p:spPr>
          <a:xfrm>
            <a:off x="16344714" y="-33208"/>
            <a:ext cx="8090086" cy="13814059"/>
          </a:xfrm>
          <a:prstGeom prst="rect">
            <a:avLst/>
          </a:prstGeom>
          <a:ln w="12700">
            <a:miter lim="400000"/>
          </a:ln>
        </p:spPr>
      </p:pic>
      <p:sp>
        <p:nvSpPr>
          <p:cNvPr id="225" name="Текст"/>
          <p:cNvSpPr txBox="1"/>
          <p:nvPr/>
        </p:nvSpPr>
        <p:spPr>
          <a:xfrm>
            <a:off x="9828924" y="-253686"/>
            <a:ext cx="165101"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600" b="0">
                <a:latin typeface="Times"/>
                <a:ea typeface="Times"/>
                <a:cs typeface="Times"/>
                <a:sym typeface="Times"/>
              </a:defRPr>
            </a:lvl1pPr>
          </a:lstStyle>
          <a:p>
            <a:r>
              <a:t> </a:t>
            </a:r>
          </a:p>
        </p:txBody>
      </p:sp>
      <p:sp>
        <p:nvSpPr>
          <p:cNvPr id="226" name="Свет"/>
          <p:cNvSpPr txBox="1"/>
          <p:nvPr/>
        </p:nvSpPr>
        <p:spPr>
          <a:xfrm>
            <a:off x="9513933" y="5792591"/>
            <a:ext cx="2002930"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b="0">
                <a:solidFill>
                  <a:srgbClr val="5E5E5E"/>
                </a:solidFill>
                <a:latin typeface="Arial Narrow"/>
                <a:ea typeface="Arial Narrow"/>
                <a:cs typeface="Arial Narrow"/>
                <a:sym typeface="Arial Narrow"/>
              </a:defRPr>
            </a:lvl1pPr>
          </a:lstStyle>
          <a:p>
            <a:r>
              <a:t>Свет</a:t>
            </a:r>
          </a:p>
        </p:txBody>
      </p:sp>
      <p:sp>
        <p:nvSpPr>
          <p:cNvPr id="227" name="Тень"/>
          <p:cNvSpPr txBox="1"/>
          <p:nvPr/>
        </p:nvSpPr>
        <p:spPr>
          <a:xfrm>
            <a:off x="13020224" y="6765930"/>
            <a:ext cx="1980606" cy="1270001"/>
          </a:xfrm>
          <a:prstGeom prst="rect">
            <a:avLst/>
          </a:prstGeom>
          <a:ln w="12700">
            <a:miter lim="400000"/>
          </a:ln>
          <a:effectLst>
            <a:outerShdw blurRad="152400" dist="635000" dir="3514658" rotWithShape="0">
              <a:srgbClr val="929292"/>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b="0">
                <a:solidFill>
                  <a:srgbClr val="5E5E5E"/>
                </a:solidFill>
                <a:latin typeface="Arial Narrow"/>
                <a:ea typeface="Arial Narrow"/>
                <a:cs typeface="Arial Narrow"/>
                <a:sym typeface="Arial Narrow"/>
              </a:defRPr>
            </a:lvl1pPr>
          </a:lstStyle>
          <a:p>
            <a:r>
              <a:t>Тень</a:t>
            </a:r>
          </a:p>
        </p:txBody>
      </p:sp>
      <p:sp>
        <p:nvSpPr>
          <p:cNvPr id="228" name="&amp;"/>
          <p:cNvSpPr txBox="1"/>
          <p:nvPr/>
        </p:nvSpPr>
        <p:spPr>
          <a:xfrm>
            <a:off x="11516862" y="5402078"/>
            <a:ext cx="1503363" cy="300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b="0">
                <a:solidFill>
                  <a:srgbClr val="5E5E5E"/>
                </a:solidFill>
                <a:latin typeface="Arial Narrow"/>
                <a:ea typeface="Arial Narrow"/>
                <a:cs typeface="Arial Narrow"/>
                <a:sym typeface="Arial Narrow"/>
              </a:defRPr>
            </a:lvl1pPr>
          </a:lstStyle>
          <a:p>
            <a:r>
              <a:t>&amp;</a:t>
            </a:r>
          </a:p>
        </p:txBody>
      </p:sp>
      <p:pic>
        <p:nvPicPr>
          <p:cNvPr id="229" name="EQUITONE-logo-white.png" descr="EQUITONE-logo-white.png"/>
          <p:cNvPicPr>
            <a:picLocks noChangeAspect="1"/>
          </p:cNvPicPr>
          <p:nvPr/>
        </p:nvPicPr>
        <p:blipFill>
          <a:blip r:embed="rId4">
            <a:extLst/>
          </a:blip>
          <a:stretch>
            <a:fillRect/>
          </a:stretch>
        </p:blipFill>
        <p:spPr>
          <a:xfrm>
            <a:off x="20902514" y="816136"/>
            <a:ext cx="2547713" cy="62931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1078</Words>
  <Application>Microsoft Macintosh PowerPoint</Application>
  <PresentationFormat>Другой</PresentationFormat>
  <Paragraphs>95</Paragraphs>
  <Slides>15</Slides>
  <Notes>10</Notes>
  <HiddenSlides>0</HiddenSlides>
  <MMClips>1</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Nataly</cp:lastModifiedBy>
  <cp:revision>1</cp:revision>
  <dcterms:modified xsi:type="dcterms:W3CDTF">2018-02-26T14:22:53Z</dcterms:modified>
</cp:coreProperties>
</file>