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435" r:id="rId3"/>
    <p:sldId id="436" r:id="rId4"/>
    <p:sldId id="437" r:id="rId5"/>
    <p:sldId id="438" r:id="rId6"/>
    <p:sldId id="439" r:id="rId7"/>
    <p:sldId id="441" r:id="rId8"/>
    <p:sldId id="443" r:id="rId9"/>
    <p:sldId id="431" r:id="rId10"/>
    <p:sldId id="428" r:id="rId11"/>
    <p:sldId id="432" r:id="rId12"/>
    <p:sldId id="43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bodrova" initials="o" lastIdx="11" clrIdx="0">
    <p:extLst/>
  </p:cmAuthor>
  <p:cmAuthor id="2" name="Benklyan Sergey" initials="BS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B24"/>
    <a:srgbClr val="DD6533"/>
    <a:srgbClr val="E64B39"/>
    <a:srgbClr val="70AD47"/>
    <a:srgbClr val="FFFFFF"/>
    <a:srgbClr val="A43491"/>
    <a:srgbClr val="A33190"/>
    <a:srgbClr val="B3CDC2"/>
    <a:srgbClr val="DED8D5"/>
    <a:srgbClr val="DDE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82" autoAdjust="0"/>
  </p:normalViewPr>
  <p:slideViewPr>
    <p:cSldViewPr snapToGrid="0">
      <p:cViewPr varScale="1">
        <p:scale>
          <a:sx n="100" d="100"/>
          <a:sy n="100" d="100"/>
        </p:scale>
        <p:origin x="452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90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39405-FA58-4DE1-9767-12BC20EE6FDE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D2434-5E8B-474C-9616-1CDA1ACA7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43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6893-94D1-47EC-AE8D-31C56921DADA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3DC73-473E-44B4-9FB6-0A2783793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4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2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4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5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04800"/>
            <a:ext cx="9337145" cy="6096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6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5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7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696-8DEA-41C1-850A-2F420F58723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FB06-6B2F-42A7-93FA-15280FDEB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67" y="304800"/>
            <a:ext cx="9821333" cy="604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867" y="1181131"/>
            <a:ext cx="11582399" cy="504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98C696-8DEA-41C1-850A-2F420F58723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DA7FB06-6B2F-42A7-93FA-15280FDEB83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F:\Лого\1. Логотип Айбим\logo_.png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6"/>
          <a:stretch/>
        </p:blipFill>
        <p:spPr bwMode="auto">
          <a:xfrm>
            <a:off x="10261600" y="98754"/>
            <a:ext cx="1608666" cy="88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с двумя скругленными соседними углами 9"/>
          <p:cNvSpPr/>
          <p:nvPr userDrawn="1"/>
        </p:nvSpPr>
        <p:spPr>
          <a:xfrm>
            <a:off x="287867" y="6721474"/>
            <a:ext cx="11582399" cy="13652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2B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287867" y="1045632"/>
            <a:ext cx="11582399" cy="72000"/>
          </a:xfrm>
          <a:prstGeom prst="roundRect">
            <a:avLst/>
          </a:prstGeom>
          <a:solidFill>
            <a:srgbClr val="82B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56385" y="1642172"/>
            <a:ext cx="9144000" cy="2760621"/>
          </a:xfrm>
        </p:spPr>
        <p:txBody>
          <a:bodyPr>
            <a:normAutofit/>
          </a:bodyPr>
          <a:lstStyle/>
          <a:p>
            <a:r>
              <a:rPr lang="ru-RU" sz="4400" b="1" dirty="0"/>
              <a:t>Цифровая платформа</a:t>
            </a:r>
          </a:p>
        </p:txBody>
      </p:sp>
    </p:spTree>
    <p:extLst>
      <p:ext uri="{BB962C8B-B14F-4D97-AF65-F5344CB8AC3E}">
        <p14:creationId xmlns:p14="http://schemas.microsoft.com/office/powerpoint/2010/main" val="330723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1" y="338138"/>
            <a:ext cx="9821333" cy="604307"/>
          </a:xfrm>
        </p:spPr>
        <p:txBody>
          <a:bodyPr>
            <a:normAutofit fontScale="90000"/>
          </a:bodyPr>
          <a:lstStyle/>
          <a:p>
            <a:r>
              <a:rPr lang="ru-RU" dirty="0"/>
              <a:t>Деревья в рамках классификатора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417" y="3376930"/>
            <a:ext cx="2356036" cy="9552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99379" y="3376930"/>
            <a:ext cx="2436283" cy="9552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ТИП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99379" y="5175784"/>
            <a:ext cx="2436283" cy="955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Формула подсчета объема работ</a:t>
            </a:r>
          </a:p>
        </p:txBody>
      </p:sp>
      <p:cxnSp>
        <p:nvCxnSpPr>
          <p:cNvPr id="7" name="Прямая соединительная линия 6"/>
          <p:cNvCxnSpPr>
            <a:stCxn id="4" idx="3"/>
            <a:endCxn id="5" idx="1"/>
          </p:cNvCxnSpPr>
          <p:nvPr/>
        </p:nvCxnSpPr>
        <p:spPr>
          <a:xfrm>
            <a:off x="4119453" y="3854541"/>
            <a:ext cx="3679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  <a:stCxn id="6" idx="0"/>
            <a:endCxn id="9" idx="5"/>
          </p:cNvCxnSpPr>
          <p:nvPr/>
        </p:nvCxnSpPr>
        <p:spPr>
          <a:xfrm flipH="1" flipV="1">
            <a:off x="6095081" y="4037647"/>
            <a:ext cx="2922440" cy="113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767555" y="3689214"/>
            <a:ext cx="383721" cy="40821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41274" y="1479925"/>
            <a:ext cx="2436284" cy="9638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Материал</a:t>
            </a:r>
          </a:p>
        </p:txBody>
      </p:sp>
      <p:cxnSp>
        <p:nvCxnSpPr>
          <p:cNvPr id="13" name="Прямая соединительная линия 12"/>
          <p:cNvCxnSpPr>
            <a:cxnSpLocks/>
            <a:stCxn id="10" idx="2"/>
            <a:endCxn id="9" idx="0"/>
          </p:cNvCxnSpPr>
          <p:nvPr/>
        </p:nvCxnSpPr>
        <p:spPr>
          <a:xfrm>
            <a:off x="5959416" y="2443773"/>
            <a:ext cx="0" cy="124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76197" y="1479925"/>
            <a:ext cx="2343257" cy="9552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Место</a:t>
            </a:r>
          </a:p>
        </p:txBody>
      </p:sp>
      <p:cxnSp>
        <p:nvCxnSpPr>
          <p:cNvPr id="16" name="Прямая соединительная линия 15"/>
          <p:cNvCxnSpPr>
            <a:cxnSpLocks/>
            <a:stCxn id="14" idx="2"/>
            <a:endCxn id="9" idx="1"/>
          </p:cNvCxnSpPr>
          <p:nvPr/>
        </p:nvCxnSpPr>
        <p:spPr>
          <a:xfrm>
            <a:off x="2947826" y="2435147"/>
            <a:ext cx="2875924" cy="1313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799380" y="1488551"/>
            <a:ext cx="2436283" cy="9552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Другое</a:t>
            </a:r>
          </a:p>
        </p:txBody>
      </p:sp>
      <p:cxnSp>
        <p:nvCxnSpPr>
          <p:cNvPr id="20" name="Прямая соединительная линия 19"/>
          <p:cNvCxnSpPr>
            <a:stCxn id="18" idx="2"/>
            <a:endCxn id="9" idx="7"/>
          </p:cNvCxnSpPr>
          <p:nvPr/>
        </p:nvCxnSpPr>
        <p:spPr>
          <a:xfrm flipH="1">
            <a:off x="6095081" y="2443773"/>
            <a:ext cx="2922441" cy="1305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27D8400-79CB-4459-9B3D-26250758BEFD}"/>
              </a:ext>
            </a:extLst>
          </p:cNvPr>
          <p:cNvSpPr/>
          <p:nvPr/>
        </p:nvSpPr>
        <p:spPr>
          <a:xfrm>
            <a:off x="4741273" y="5175784"/>
            <a:ext cx="2436283" cy="955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Система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F6CB0DC-A2F5-44B5-9A80-602F2569C164}"/>
              </a:ext>
            </a:extLst>
          </p:cNvPr>
          <p:cNvCxnSpPr>
            <a:cxnSpLocks/>
            <a:stCxn id="17" idx="0"/>
            <a:endCxn id="9" idx="4"/>
          </p:cNvCxnSpPr>
          <p:nvPr/>
        </p:nvCxnSpPr>
        <p:spPr>
          <a:xfrm flipV="1">
            <a:off x="5959415" y="4097429"/>
            <a:ext cx="1" cy="1078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7C6867-2BB0-4ED2-A282-20F387511EF0}"/>
              </a:ext>
            </a:extLst>
          </p:cNvPr>
          <p:cNvSpPr/>
          <p:nvPr/>
        </p:nvSpPr>
        <p:spPr>
          <a:xfrm>
            <a:off x="1763418" y="5175784"/>
            <a:ext cx="2356036" cy="955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Тип помещения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160A177-E030-4CA0-9F7D-A16C731AE747}"/>
              </a:ext>
            </a:extLst>
          </p:cNvPr>
          <p:cNvCxnSpPr>
            <a:cxnSpLocks/>
            <a:stCxn id="21" idx="0"/>
            <a:endCxn id="9" idx="3"/>
          </p:cNvCxnSpPr>
          <p:nvPr/>
        </p:nvCxnSpPr>
        <p:spPr>
          <a:xfrm flipV="1">
            <a:off x="2941436" y="4037647"/>
            <a:ext cx="2882314" cy="113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виток: вертикальный 39">
            <a:extLst>
              <a:ext uri="{FF2B5EF4-FFF2-40B4-BE49-F238E27FC236}">
                <a16:creationId xmlns:a16="http://schemas.microsoft.com/office/drawing/2014/main" id="{525C0975-DFA6-4ACE-B9A1-6C6E06B2E171}"/>
              </a:ext>
            </a:extLst>
          </p:cNvPr>
          <p:cNvSpPr/>
          <p:nvPr/>
        </p:nvSpPr>
        <p:spPr>
          <a:xfrm>
            <a:off x="4931833" y="2262338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виток: вертикальный 40">
            <a:extLst>
              <a:ext uri="{FF2B5EF4-FFF2-40B4-BE49-F238E27FC236}">
                <a16:creationId xmlns:a16="http://schemas.microsoft.com/office/drawing/2014/main" id="{AA8003EA-D007-4E10-A4D7-92118BCDA33E}"/>
              </a:ext>
            </a:extLst>
          </p:cNvPr>
          <p:cNvSpPr/>
          <p:nvPr/>
        </p:nvSpPr>
        <p:spPr>
          <a:xfrm>
            <a:off x="1862215" y="2223662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виток: вертикальный 41">
            <a:extLst>
              <a:ext uri="{FF2B5EF4-FFF2-40B4-BE49-F238E27FC236}">
                <a16:creationId xmlns:a16="http://schemas.microsoft.com/office/drawing/2014/main" id="{B0F850F3-5222-4044-A3A1-991D30E0F601}"/>
              </a:ext>
            </a:extLst>
          </p:cNvPr>
          <p:cNvSpPr/>
          <p:nvPr/>
        </p:nvSpPr>
        <p:spPr>
          <a:xfrm>
            <a:off x="9639344" y="2262338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виток: вертикальный 42">
            <a:extLst>
              <a:ext uri="{FF2B5EF4-FFF2-40B4-BE49-F238E27FC236}">
                <a16:creationId xmlns:a16="http://schemas.microsoft.com/office/drawing/2014/main" id="{988087A7-4E86-4212-8B12-A077C0D176AF}"/>
              </a:ext>
            </a:extLst>
          </p:cNvPr>
          <p:cNvSpPr/>
          <p:nvPr/>
        </p:nvSpPr>
        <p:spPr>
          <a:xfrm>
            <a:off x="9666974" y="4052406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виток: вертикальный 43">
            <a:extLst>
              <a:ext uri="{FF2B5EF4-FFF2-40B4-BE49-F238E27FC236}">
                <a16:creationId xmlns:a16="http://schemas.microsoft.com/office/drawing/2014/main" id="{BFF5460D-AC93-4D09-84F2-3FFED80092E5}"/>
              </a:ext>
            </a:extLst>
          </p:cNvPr>
          <p:cNvSpPr/>
          <p:nvPr/>
        </p:nvSpPr>
        <p:spPr>
          <a:xfrm>
            <a:off x="9666974" y="5838906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виток: вертикальный 44">
            <a:extLst>
              <a:ext uri="{FF2B5EF4-FFF2-40B4-BE49-F238E27FC236}">
                <a16:creationId xmlns:a16="http://schemas.microsoft.com/office/drawing/2014/main" id="{F683E8B1-C914-46A4-A9A6-9AA61C0AFAB4}"/>
              </a:ext>
            </a:extLst>
          </p:cNvPr>
          <p:cNvSpPr/>
          <p:nvPr/>
        </p:nvSpPr>
        <p:spPr>
          <a:xfrm>
            <a:off x="4913479" y="5838906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виток: вертикальный 45">
            <a:extLst>
              <a:ext uri="{FF2B5EF4-FFF2-40B4-BE49-F238E27FC236}">
                <a16:creationId xmlns:a16="http://schemas.microsoft.com/office/drawing/2014/main" id="{1F7E1F29-F54F-4FD4-BF7B-FD490058E30E}"/>
              </a:ext>
            </a:extLst>
          </p:cNvPr>
          <p:cNvSpPr/>
          <p:nvPr/>
        </p:nvSpPr>
        <p:spPr>
          <a:xfrm>
            <a:off x="1921934" y="5838906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виток: вертикальный 46">
            <a:extLst>
              <a:ext uri="{FF2B5EF4-FFF2-40B4-BE49-F238E27FC236}">
                <a16:creationId xmlns:a16="http://schemas.microsoft.com/office/drawing/2014/main" id="{EE008557-F49E-43DD-9764-6E31C1B3ECDE}"/>
              </a:ext>
            </a:extLst>
          </p:cNvPr>
          <p:cNvSpPr/>
          <p:nvPr/>
        </p:nvSpPr>
        <p:spPr>
          <a:xfrm>
            <a:off x="1862215" y="4037647"/>
            <a:ext cx="516467" cy="58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7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E256F-59A8-4301-8251-9956E0E6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что ориентироваться?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DBB0F-76CD-4832-B9B3-644037BE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1" y="1312334"/>
            <a:ext cx="3940821" cy="27687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F1CA8-5D2E-4EB2-820C-14CDB8F9E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02" y="1546109"/>
            <a:ext cx="3505675" cy="26484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C613D6-1257-4471-956F-693DB52CD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11" y="4838814"/>
            <a:ext cx="3327400" cy="11878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C471E1-7BE5-4B8C-AA44-AA75DA11D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553" y="1659586"/>
            <a:ext cx="3678815" cy="24214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5BA90B-4DEB-4546-A921-B5D21F2FA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744" y="4464672"/>
            <a:ext cx="3178333" cy="19361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FF7D26-85B8-4F21-8D6F-3CBE9B154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345" y="4464672"/>
            <a:ext cx="3225710" cy="20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6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B3301-7A9F-447D-A8F4-7B0C4DE6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A7D427-7124-49DA-BBBC-20E59151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561" y="1552509"/>
            <a:ext cx="6397706" cy="46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0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</a:t>
            </a:r>
            <a:r>
              <a:rPr lang="en-US" dirty="0"/>
              <a:t>BIM</a:t>
            </a:r>
            <a:endParaRPr lang="ru-RU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744410" y="1208314"/>
            <a:ext cx="7364790" cy="51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992" tIns="72493" rIns="144992" bIns="72493"/>
          <a:lstStyle>
            <a:lvl1pPr marL="239713" indent="-239713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314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314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314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314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1450958">
              <a:spcBef>
                <a:spcPts val="556"/>
              </a:spcBef>
            </a:pPr>
            <a:endParaRPr kumimoji="1" lang="ru-RU" sz="5400" dirty="0">
              <a:solidFill>
                <a:srgbClr val="404040"/>
              </a:solidFill>
              <a:cs typeface="Arial" pitchFamily="34" charset="0"/>
            </a:endParaRPr>
          </a:p>
          <a:p>
            <a:pPr marL="0" indent="0" defTabSz="1450958">
              <a:spcBef>
                <a:spcPts val="556"/>
              </a:spcBef>
            </a:pPr>
            <a:r>
              <a:rPr kumimoji="1" lang="en-US" sz="7200" b="1" dirty="0">
                <a:solidFill>
                  <a:srgbClr val="0070C0"/>
                </a:solidFill>
                <a:cs typeface="Arial" pitchFamily="34" charset="0"/>
              </a:rPr>
              <a:t>BIM</a:t>
            </a:r>
            <a:endParaRPr kumimoji="1" lang="ru-RU" sz="7200" b="1" dirty="0">
              <a:solidFill>
                <a:srgbClr val="0070C0"/>
              </a:solidFill>
              <a:cs typeface="Arial" pitchFamily="34" charset="0"/>
            </a:endParaRPr>
          </a:p>
          <a:p>
            <a:pPr marL="1006664" lvl="2" indent="0" defTabSz="1450958">
              <a:spcBef>
                <a:spcPts val="556"/>
              </a:spcBef>
            </a:pPr>
            <a:r>
              <a:rPr kumimoji="1" lang="ru-RU" sz="2400" b="1" dirty="0">
                <a:solidFill>
                  <a:srgbClr val="92D050"/>
                </a:solidFill>
                <a:cs typeface="Arial" pitchFamily="34" charset="0"/>
              </a:rPr>
              <a:t>процесс</a:t>
            </a:r>
            <a:r>
              <a:rPr kumimoji="1" lang="ru-RU" sz="2400" dirty="0">
                <a:solidFill>
                  <a:srgbClr val="1B58A8"/>
                </a:solidFill>
                <a:cs typeface="Arial" pitchFamily="34" charset="0"/>
              </a:rPr>
              <a:t> создания </a:t>
            </a:r>
            <a:br>
              <a:rPr kumimoji="1" lang="ru-RU" sz="2400" dirty="0">
                <a:solidFill>
                  <a:srgbClr val="1B58A8"/>
                </a:solidFill>
                <a:cs typeface="Arial" pitchFamily="34" charset="0"/>
              </a:rPr>
            </a:br>
            <a:r>
              <a:rPr kumimoji="1" lang="ru-RU" sz="2400" dirty="0">
                <a:solidFill>
                  <a:srgbClr val="1B58A8"/>
                </a:solidFill>
                <a:cs typeface="Arial" pitchFamily="34" charset="0"/>
              </a:rPr>
              <a:t>и управления </a:t>
            </a:r>
            <a:r>
              <a:rPr kumimoji="1" lang="ru-RU" sz="2400" b="1" dirty="0">
                <a:solidFill>
                  <a:srgbClr val="92D050"/>
                </a:solidFill>
                <a:cs typeface="Arial" pitchFamily="34" charset="0"/>
              </a:rPr>
              <a:t>информацией</a:t>
            </a:r>
          </a:p>
          <a:p>
            <a:pPr marL="1006664" lvl="2" indent="0" defTabSz="1450958">
              <a:spcBef>
                <a:spcPts val="556"/>
              </a:spcBef>
            </a:pPr>
            <a:r>
              <a:rPr kumimoji="1" lang="ru-RU" sz="2400" dirty="0">
                <a:solidFill>
                  <a:srgbClr val="1B58A8"/>
                </a:solidFill>
                <a:cs typeface="Arial" pitchFamily="34" charset="0"/>
              </a:rPr>
              <a:t>на всех стадиях</a:t>
            </a:r>
            <a:br>
              <a:rPr kumimoji="1" lang="ru-RU" sz="2400" dirty="0">
                <a:solidFill>
                  <a:srgbClr val="1B58A8"/>
                </a:solidFill>
                <a:cs typeface="Arial" pitchFamily="34" charset="0"/>
              </a:rPr>
            </a:br>
            <a:r>
              <a:rPr kumimoji="1" lang="ru-RU" sz="2400" dirty="0">
                <a:solidFill>
                  <a:srgbClr val="1B58A8"/>
                </a:solidFill>
                <a:cs typeface="Arial" pitchFamily="34" charset="0"/>
              </a:rPr>
              <a:t>жизненного цикла </a:t>
            </a:r>
            <a:br>
              <a:rPr kumimoji="1" lang="ru-RU" sz="2400" dirty="0">
                <a:solidFill>
                  <a:srgbClr val="1B58A8"/>
                </a:solidFill>
                <a:cs typeface="Arial" pitchFamily="34" charset="0"/>
              </a:rPr>
            </a:br>
            <a:r>
              <a:rPr kumimoji="1" lang="ru-RU" sz="2400" dirty="0">
                <a:solidFill>
                  <a:srgbClr val="1B58A8"/>
                </a:solidFill>
                <a:cs typeface="Arial" pitchFamily="34" charset="0"/>
              </a:rPr>
              <a:t>объекта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36644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BIM-</a:t>
            </a:r>
            <a:r>
              <a:rPr lang="ru-RU" dirty="0"/>
              <a:t>еще одно определение…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9" y="2163098"/>
            <a:ext cx="5617581" cy="3126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184" y="5441804"/>
            <a:ext cx="539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Чертежи и 3</a:t>
            </a:r>
            <a:r>
              <a:rPr lang="en-US" dirty="0"/>
              <a:t>D </a:t>
            </a:r>
            <a:r>
              <a:rPr lang="ru-RU" dirty="0"/>
              <a:t>модели - </a:t>
            </a:r>
            <a:r>
              <a:rPr lang="ru-RU" dirty="0" err="1"/>
              <a:t>человекочитаемый</a:t>
            </a:r>
            <a:r>
              <a:rPr lang="ru-RU" dirty="0"/>
              <a:t>  формат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184" y="2212204"/>
            <a:ext cx="5209817" cy="307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365" y="5441804"/>
            <a:ext cx="539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BIM </a:t>
            </a:r>
            <a:r>
              <a:rPr lang="ru-RU" dirty="0"/>
              <a:t>модель – машиночитаемый формат</a:t>
            </a:r>
          </a:p>
        </p:txBody>
      </p:sp>
    </p:spTree>
    <p:extLst>
      <p:ext uri="{BB962C8B-B14F-4D97-AF65-F5344CB8AC3E}">
        <p14:creationId xmlns:p14="http://schemas.microsoft.com/office/powerpoint/2010/main" val="342810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Идеальный мир</a:t>
            </a:r>
          </a:p>
        </p:txBody>
      </p:sp>
      <p:pic>
        <p:nvPicPr>
          <p:cNvPr id="3074" name="Picture 2" descr="Картинки по запросу вкалывают роботы счастлив чело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1823881"/>
            <a:ext cx="6077359" cy="36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2430" y="4398295"/>
            <a:ext cx="4589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Вкалывают роботы, </a:t>
            </a:r>
          </a:p>
          <a:p>
            <a:r>
              <a:rPr lang="ru-RU" sz="3200" i="1" dirty="0"/>
              <a:t>Счастлив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366753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Идеальный мир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67" y="1403381"/>
            <a:ext cx="11582399" cy="54908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/>
              <a:t>Будущий владелец (застройщик) определяет необходимые коммерческие характеристики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Все вопросы изысканий давно решены, машиночитаемые данные должны быть получены через </a:t>
            </a:r>
            <a:r>
              <a:rPr lang="en-US" sz="1600" dirty="0"/>
              <a:t>API</a:t>
            </a:r>
            <a:r>
              <a:rPr lang="ru-RU" sz="1600" dirty="0"/>
              <a:t> после оплаты подписки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Проектировщик (архитектор) дает только базовый замысел, ИИ формирует проектную и рабочую документацию, включая описания технологии производства работ и технологический график (Х-</a:t>
            </a:r>
            <a:r>
              <a:rPr lang="en-US" sz="1600" dirty="0"/>
              <a:t>D </a:t>
            </a:r>
            <a:r>
              <a:rPr lang="ru-RU" sz="1600" dirty="0"/>
              <a:t>модель)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Ресурсная ведомость формируется с использованием глобального справочника содержащего огромную номенклатуру материалов и оценочную стоимость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Формируется спецификация поставляемого оборудования с учетом региональных особенностей и логистики.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ИИ «Экспертизы» определяет соответствие проекта СНиП и другим документам, перепроверяет расчеты и выдает заключение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Заказчик размещает заказ на изготовление необходимого оборудования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Заказчик размещает на специализированной торговой площадке объемы работ, которые должны быть выполнены.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Специализированные подрядчики с высоким рейтингом, готовые выполнять работы в указанном регионе получают запрос и формируют предложения.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Заказчик делает выбор основываясь на цене и рейтинге подрядчика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Подрядчики доставляют на площадку 3</a:t>
            </a:r>
            <a:r>
              <a:rPr lang="en-US" sz="1600" dirty="0"/>
              <a:t>D </a:t>
            </a:r>
            <a:r>
              <a:rPr lang="ru-RU" sz="1600" dirty="0"/>
              <a:t>принтеры и роботов, которые выполняют работы точно в срок и по графику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Заказчик контролирует производство работ с использованием фотограмметрии, лазерного сканирования, дронов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Ввод в эксплуатацию, приятный банкет и шампанское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/>
              <a:t>99% Автоматизация эксплуатации</a:t>
            </a:r>
            <a:r>
              <a:rPr lang="en-US" sz="1600" dirty="0"/>
              <a:t> </a:t>
            </a:r>
            <a:r>
              <a:rPr lang="ru-RU" sz="1600" dirty="0"/>
              <a:t>с использованием </a:t>
            </a:r>
            <a:r>
              <a:rPr lang="en-US" sz="1600" dirty="0"/>
              <a:t>BIM, </a:t>
            </a:r>
            <a:r>
              <a:rPr lang="ru-RU" sz="1600" dirty="0"/>
              <a:t>дополненной реальности, роботов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UBER-</a:t>
            </a:r>
            <a:r>
              <a:rPr lang="ru-RU" sz="1600" dirty="0"/>
              <a:t>ремонт и техническое обслуживание</a:t>
            </a:r>
          </a:p>
        </p:txBody>
      </p:sp>
    </p:spTree>
    <p:extLst>
      <p:ext uri="{BB962C8B-B14F-4D97-AF65-F5344CB8AC3E}">
        <p14:creationId xmlns:p14="http://schemas.microsoft.com/office/powerpoint/2010/main" val="34488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Идеальный мир</a:t>
            </a:r>
          </a:p>
        </p:txBody>
      </p:sp>
      <p:sp>
        <p:nvSpPr>
          <p:cNvPr id="3" name="object 3"/>
          <p:cNvSpPr/>
          <p:nvPr/>
        </p:nvSpPr>
        <p:spPr>
          <a:xfrm>
            <a:off x="287867" y="4710480"/>
            <a:ext cx="3007845" cy="2028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6"/>
          <p:cNvSpPr/>
          <p:nvPr/>
        </p:nvSpPr>
        <p:spPr>
          <a:xfrm>
            <a:off x="8567397" y="2087236"/>
            <a:ext cx="3217644" cy="4504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8"/>
          <p:cNvSpPr/>
          <p:nvPr/>
        </p:nvSpPr>
        <p:spPr>
          <a:xfrm>
            <a:off x="287867" y="1203655"/>
            <a:ext cx="3007845" cy="176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9"/>
          <p:cNvSpPr/>
          <p:nvPr/>
        </p:nvSpPr>
        <p:spPr>
          <a:xfrm>
            <a:off x="3544722" y="1203655"/>
            <a:ext cx="4123592" cy="2497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0"/>
          <p:cNvSpPr txBox="1"/>
          <p:nvPr/>
        </p:nvSpPr>
        <p:spPr>
          <a:xfrm>
            <a:off x="309144" y="3010143"/>
            <a:ext cx="25923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78"/>
            <a:r>
              <a:rPr lang="ru-RU" dirty="0">
                <a:latin typeface="Arial"/>
                <a:cs typeface="Arial"/>
              </a:rPr>
              <a:t>Компьютерный дизайн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6363747" y="8416195"/>
            <a:ext cx="43391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78"/>
            <a:r>
              <a:rPr lang="ru-RU" dirty="0">
                <a:latin typeface="Arial"/>
                <a:cs typeface="Arial"/>
              </a:rPr>
              <a:t>Роботы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&amp;</a:t>
            </a:r>
            <a:r>
              <a:rPr spc="-9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Дроны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921" y="3876014"/>
            <a:ext cx="29865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78"/>
            <a:r>
              <a:rPr lang="ru-RU" dirty="0">
                <a:latin typeface="Arial"/>
                <a:cs typeface="Arial"/>
              </a:rPr>
              <a:t>Цифровое производство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4369110" y="3737515"/>
            <a:ext cx="298656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78"/>
            <a:r>
              <a:rPr lang="ru-RU" dirty="0">
                <a:latin typeface="Arial"/>
                <a:cs typeface="Arial"/>
              </a:rPr>
              <a:t>Роботы и дроны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8615916" y="1689250"/>
            <a:ext cx="298656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78"/>
            <a:r>
              <a:rPr lang="ru-RU" dirty="0">
                <a:latin typeface="Arial"/>
                <a:cs typeface="Arial"/>
              </a:rPr>
              <a:t>Новые материалы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13" name="Picture 2" descr="Картинки по запросу 3d prin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96" y="4539216"/>
            <a:ext cx="3507196" cy="20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10"/>
          <p:cNvSpPr txBox="1"/>
          <p:nvPr/>
        </p:nvSpPr>
        <p:spPr>
          <a:xfrm>
            <a:off x="5603088" y="6387270"/>
            <a:ext cx="298656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78"/>
            <a:r>
              <a:rPr lang="ru-RU" dirty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D-</a:t>
            </a:r>
            <a:r>
              <a:rPr lang="ru-RU" dirty="0">
                <a:latin typeface="Arial"/>
                <a:cs typeface="Arial"/>
              </a:rPr>
              <a:t>печать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13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Идеальный мир. Что не хватает?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166" y="4637847"/>
            <a:ext cx="11258549" cy="633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Новый идеальный мир требует:</a:t>
            </a:r>
          </a:p>
          <a:p>
            <a:pPr marL="514350" indent="-514350">
              <a:buAutoNum type="arabicParenR"/>
            </a:pPr>
            <a:r>
              <a:rPr lang="ru-RU" dirty="0"/>
              <a:t>«не трактуемых» машиночитаемых форматов (</a:t>
            </a:r>
            <a:r>
              <a:rPr lang="en-US" dirty="0"/>
              <a:t>BIM)</a:t>
            </a:r>
            <a:endParaRPr lang="ru-RU" dirty="0"/>
          </a:p>
          <a:p>
            <a:pPr marL="514350" indent="-514350">
              <a:buAutoNum type="arabicParenR"/>
            </a:pPr>
            <a:r>
              <a:rPr lang="ru-RU" dirty="0"/>
              <a:t>Идеального управления данными (МДМ)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DBEEC7-D97C-4F80-9FE6-C49DB2AAAEB7}"/>
              </a:ext>
            </a:extLst>
          </p:cNvPr>
          <p:cNvSpPr/>
          <p:nvPr/>
        </p:nvSpPr>
        <p:spPr>
          <a:xfrm>
            <a:off x="744166" y="1403900"/>
            <a:ext cx="10934700" cy="1418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800" dirty="0"/>
              <a:t>BIM-</a:t>
            </a:r>
            <a:r>
              <a:rPr lang="ru-RU" sz="2800" dirty="0"/>
              <a:t>основа цифровой революции в строительстве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2800" dirty="0"/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800" dirty="0"/>
              <a:t>Революционная ситуация: </a:t>
            </a:r>
            <a:endParaRPr lang="en-US" sz="28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r>
              <a:rPr lang="ru-RU" sz="2800" dirty="0"/>
              <a:t>Все понимают что такое </a:t>
            </a:r>
            <a:r>
              <a:rPr lang="en-US" sz="2800" dirty="0"/>
              <a:t>BIM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arenR"/>
            </a:pPr>
            <a:r>
              <a:rPr lang="ru-RU" sz="2800" dirty="0"/>
              <a:t>Существует цифровая платформа для обмена данными…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89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8599B-5E06-4C28-A507-1F19964E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UNIFORMAT 2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6F2D8-CBC7-46B3-B622-930C941A8090}"/>
              </a:ext>
            </a:extLst>
          </p:cNvPr>
          <p:cNvSpPr txBox="1"/>
          <p:nvPr/>
        </p:nvSpPr>
        <p:spPr>
          <a:xfrm>
            <a:off x="2870200" y="1473201"/>
            <a:ext cx="538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</a:t>
            </a:r>
            <a:r>
              <a:rPr lang="en-US" sz="2800" dirty="0"/>
              <a:t> - Complexes</a:t>
            </a:r>
          </a:p>
          <a:p>
            <a:r>
              <a:rPr lang="en-US" sz="2800" b="1" dirty="0" err="1"/>
              <a:t>En</a:t>
            </a:r>
            <a:r>
              <a:rPr lang="en-US" sz="2800" dirty="0"/>
              <a:t> - Entities</a:t>
            </a:r>
          </a:p>
          <a:p>
            <a:r>
              <a:rPr lang="en-US" sz="2800" b="1" dirty="0"/>
              <a:t>Ac</a:t>
            </a:r>
            <a:r>
              <a:rPr lang="en-US" sz="2800" dirty="0"/>
              <a:t> - Activities</a:t>
            </a:r>
          </a:p>
          <a:p>
            <a:r>
              <a:rPr lang="en-US" sz="2800" b="1" dirty="0" err="1"/>
              <a:t>Sp</a:t>
            </a:r>
            <a:r>
              <a:rPr lang="en-US" sz="2800" dirty="0"/>
              <a:t> - Spaces</a:t>
            </a:r>
          </a:p>
          <a:p>
            <a:r>
              <a:rPr lang="en-US" sz="2800" b="1" dirty="0"/>
              <a:t>EF</a:t>
            </a:r>
            <a:r>
              <a:rPr lang="en-US" sz="2800" dirty="0"/>
              <a:t> - Entities by Form</a:t>
            </a:r>
          </a:p>
          <a:p>
            <a:r>
              <a:rPr lang="en-US" sz="2800" b="1" dirty="0" err="1"/>
              <a:t>Ee</a:t>
            </a:r>
            <a:r>
              <a:rPr lang="en-US" sz="2800" dirty="0"/>
              <a:t> - Elements</a:t>
            </a:r>
          </a:p>
          <a:p>
            <a:r>
              <a:rPr lang="en-US" sz="2800" b="1" dirty="0" err="1"/>
              <a:t>Ss</a:t>
            </a:r>
            <a:r>
              <a:rPr lang="en-US" sz="2800" dirty="0"/>
              <a:t> - Systems</a:t>
            </a:r>
          </a:p>
          <a:p>
            <a:r>
              <a:rPr lang="en-US" sz="2800" b="1" dirty="0" err="1"/>
              <a:t>Pr</a:t>
            </a:r>
            <a:r>
              <a:rPr lang="en-US" sz="2800" dirty="0"/>
              <a:t> - Products</a:t>
            </a:r>
          </a:p>
          <a:p>
            <a:r>
              <a:rPr lang="en-US" sz="2800" b="1" dirty="0" err="1"/>
              <a:t>Zz</a:t>
            </a:r>
            <a:r>
              <a:rPr lang="en-US" sz="2800" dirty="0"/>
              <a:t> - CAD</a:t>
            </a:r>
          </a:p>
          <a:p>
            <a:r>
              <a:rPr lang="en-US" sz="2800" b="1" dirty="0"/>
              <a:t>PP</a:t>
            </a:r>
            <a:r>
              <a:rPr lang="en-US" sz="2800" dirty="0"/>
              <a:t> - Project Phases</a:t>
            </a:r>
          </a:p>
          <a:p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AA886-E0DC-4169-8ACF-AAF86A9E9C15}"/>
              </a:ext>
            </a:extLst>
          </p:cNvPr>
          <p:cNvSpPr txBox="1"/>
          <p:nvPr/>
        </p:nvSpPr>
        <p:spPr>
          <a:xfrm>
            <a:off x="6388100" y="1473201"/>
            <a:ext cx="538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Комплексы</a:t>
            </a:r>
          </a:p>
          <a:p>
            <a:r>
              <a:rPr lang="ru-RU" sz="2800" b="1" dirty="0"/>
              <a:t>Участники</a:t>
            </a:r>
          </a:p>
          <a:p>
            <a:r>
              <a:rPr lang="ru-RU" sz="2800" b="1" dirty="0"/>
              <a:t>Мероприятия</a:t>
            </a:r>
          </a:p>
          <a:p>
            <a:r>
              <a:rPr lang="ru-RU" sz="2800" b="1" dirty="0"/>
              <a:t>Пространства</a:t>
            </a:r>
          </a:p>
          <a:p>
            <a:r>
              <a:rPr lang="ru-RU" sz="2800" b="1" dirty="0"/>
              <a:t>Объекты по форме</a:t>
            </a:r>
          </a:p>
          <a:p>
            <a:r>
              <a:rPr lang="ru-RU" sz="2800" b="1" dirty="0"/>
              <a:t>Элементы</a:t>
            </a:r>
          </a:p>
          <a:p>
            <a:r>
              <a:rPr lang="ru-RU" sz="2800" b="1" dirty="0"/>
              <a:t>Системы</a:t>
            </a:r>
          </a:p>
          <a:p>
            <a:r>
              <a:rPr lang="ru-RU" sz="2800" b="1" dirty="0"/>
              <a:t>Продукты (материалы)</a:t>
            </a:r>
          </a:p>
          <a:p>
            <a:r>
              <a:rPr lang="ru-RU" sz="2800" b="1" dirty="0"/>
              <a:t>Элементы </a:t>
            </a:r>
            <a:r>
              <a:rPr lang="en-US" sz="2800" b="1" dirty="0"/>
              <a:t>CAD</a:t>
            </a:r>
            <a:endParaRPr lang="ru-RU" sz="2800" b="1" dirty="0"/>
          </a:p>
          <a:p>
            <a:r>
              <a:rPr lang="ru-RU" sz="2800" b="1" dirty="0"/>
              <a:t>Фазы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656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BCFD5-9E80-43C1-ABD3-32A33DC7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Классификатор элементов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5DF82-B72A-4268-B759-9802D911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8" y="1181131"/>
            <a:ext cx="3773330" cy="504028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 мы делали раньше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AE717D4-A261-4935-AA0D-F196EE92D39F}"/>
              </a:ext>
            </a:extLst>
          </p:cNvPr>
          <p:cNvSpPr txBox="1">
            <a:spLocks/>
          </p:cNvSpPr>
          <p:nvPr/>
        </p:nvSpPr>
        <p:spPr>
          <a:xfrm>
            <a:off x="287867" y="3769283"/>
            <a:ext cx="7164222" cy="272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Как делают другие..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97476FD-B11B-4CFA-947A-86C06C7D17BC}"/>
              </a:ext>
            </a:extLst>
          </p:cNvPr>
          <p:cNvSpPr txBox="1">
            <a:spLocks/>
          </p:cNvSpPr>
          <p:nvPr/>
        </p:nvSpPr>
        <p:spPr>
          <a:xfrm>
            <a:off x="8004796" y="1181131"/>
            <a:ext cx="3773330" cy="504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Как мы видим сейчас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F62505-6906-4ADF-8EC8-A180688EC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6" y="1840855"/>
            <a:ext cx="7051163" cy="1928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D8F450-F5D7-4C19-BC77-77DC53DB4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552" y="4262654"/>
            <a:ext cx="4275667" cy="2230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116CFF-E053-406E-9CD4-A73B74B82A02}"/>
              </a:ext>
            </a:extLst>
          </p:cNvPr>
          <p:cNvSpPr txBox="1"/>
          <p:nvPr/>
        </p:nvSpPr>
        <p:spPr>
          <a:xfrm>
            <a:off x="1337734" y="5131360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Дверь…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84B7AC-037E-48D7-99ED-9E9AEAE21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926" y="2037022"/>
            <a:ext cx="1626428" cy="3528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49084B-FE6A-4FE9-9295-6C2D7A4C7F84}"/>
              </a:ext>
            </a:extLst>
          </p:cNvPr>
          <p:cNvSpPr txBox="1"/>
          <p:nvPr/>
        </p:nvSpPr>
        <p:spPr>
          <a:xfrm>
            <a:off x="8004796" y="5816600"/>
            <a:ext cx="377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Дверь – это дверь, с параметрами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9088BB-5813-4BE0-9C6F-D30069452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970" y="2184950"/>
            <a:ext cx="2312715" cy="34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9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20962</TotalTime>
  <Words>365</Words>
  <Application>Microsoft Office PowerPoint</Application>
  <PresentationFormat>Широкоэкранный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ヒラギノ角ゴ Pro W3</vt:lpstr>
      <vt:lpstr>Тема Office</vt:lpstr>
      <vt:lpstr>Цифровая платформа</vt:lpstr>
      <vt:lpstr>Определение BIM</vt:lpstr>
      <vt:lpstr>BIM-еще одно определение…</vt:lpstr>
      <vt:lpstr>Идеальный мир</vt:lpstr>
      <vt:lpstr>Идеальный мир</vt:lpstr>
      <vt:lpstr>Идеальный мир</vt:lpstr>
      <vt:lpstr>Идеальный мир. Что не хватает?</vt:lpstr>
      <vt:lpstr>UNIFORMAT 2</vt:lpstr>
      <vt:lpstr>Классификатор элементов модели</vt:lpstr>
      <vt:lpstr>Деревья в рамках классификатора</vt:lpstr>
      <vt:lpstr>На что ориентироваться?</vt:lpstr>
      <vt:lpstr>Пример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Accounting</dc:creator>
  <cp:lastModifiedBy>Alexey Zotov</cp:lastModifiedBy>
  <cp:revision>434</cp:revision>
  <dcterms:created xsi:type="dcterms:W3CDTF">2014-08-15T00:40:11Z</dcterms:created>
  <dcterms:modified xsi:type="dcterms:W3CDTF">2018-02-21T09:20:30Z</dcterms:modified>
</cp:coreProperties>
</file>