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9" r:id="rId3"/>
    <p:sldId id="340" r:id="rId4"/>
    <p:sldId id="321" r:id="rId5"/>
    <p:sldId id="333" r:id="rId6"/>
    <p:sldId id="322" r:id="rId7"/>
    <p:sldId id="328" r:id="rId8"/>
    <p:sldId id="329" r:id="rId9"/>
    <p:sldId id="330" r:id="rId10"/>
    <p:sldId id="331" r:id="rId11"/>
    <p:sldId id="332" r:id="rId12"/>
    <p:sldId id="334" r:id="rId13"/>
    <p:sldId id="335" r:id="rId14"/>
    <p:sldId id="324" r:id="rId15"/>
    <p:sldId id="325" r:id="rId16"/>
    <p:sldId id="336" r:id="rId17"/>
    <p:sldId id="323" r:id="rId18"/>
    <p:sldId id="327" r:id="rId19"/>
    <p:sldId id="338" r:id="rId20"/>
    <p:sldId id="29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6395" autoAdjust="0"/>
  </p:normalViewPr>
  <p:slideViewPr>
    <p:cSldViewPr snapToGrid="0" showGuides="1">
      <p:cViewPr varScale="1">
        <p:scale>
          <a:sx n="111" d="100"/>
          <a:sy n="111" d="100"/>
        </p:scale>
        <p:origin x="306" y="114"/>
      </p:cViewPr>
      <p:guideLst>
        <p:guide orient="horz" pos="2160"/>
        <p:guide pos="3840"/>
        <p:guide orient="horz" pos="278"/>
        <p:guide orient="horz" pos="4042"/>
        <p:guide pos="302"/>
        <p:guide pos="7378"/>
        <p:guide orient="horz" pos="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F0EF-47F6-46B6-82CA-F95159AD222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Предложение на разработку проектной документации благоустройства территории рядом с м. Партизанская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C7DE8-F5C9-4F3F-9605-3CA253434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33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C8C64-9720-4D31-979D-83BF7D625AF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Предложение на разработку проектной документации благоустройства территории рядом с м. Партизанская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8B852-0483-4635-B7DA-86659B103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208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Предложение на разработку проектной документации благоустройства территории рядом с м. Партизанская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8B852-0483-4635-B7DA-86659B1036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0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Предложение на разработку проектной документации благоустройства территории рядом с м. Партизанская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8B852-0483-4635-B7DA-86659B1036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5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0E19-6503-4F80-B907-4B4EF9EB8326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7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24AE-3FEC-4E9A-B1E5-9A222DACF3EB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13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FA19-5324-473D-B2DE-30AB1F67487D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3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311D-224C-45F6-950D-61E9B35B4BB0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3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D54E-BD37-48B2-9354-63899676CADC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2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151-820E-4D3C-A57B-EB8253875D74}" type="datetime1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8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D56F-4F86-44D5-B1A7-E5220589DF52}" type="datetime1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A8A9-2BB2-4711-B8F9-32F815F0A734}" type="datetime1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6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6DA-E1B9-4AE1-9302-DCE563360587}" type="datetime1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0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6C02-F9EF-486D-B900-B8BFA113E113}" type="datetime1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8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067D-F336-468C-A369-39A0376C9276}" type="datetime1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6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F60B4-BB72-4699-A812-AFE6A6D40239}" type="datetime1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44FD-436A-4825-B4E8-8544BE401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0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Nzk4OTlkZWItNjA3Mi00MGMxLWIxZWYtNzhlZTAwNmU1MDgwIiwidCI6IjZiZDA0NTY0LTU1NGUtNGJkMC04NDdlLWE5YzMzM2U3OWQyYyIsImMiOjl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ic.org.uk/uniclass2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pp.powerbi.com/view?r=eyJrIjoiNzk4OTlkZWItNjA3Mi00MGMxLWIxZWYtNzhlZTAwNmU1MDgwIiwidCI6IjZiZDA0NTY0LTU1NGUtNGJkMC04NDdlLWE5YzMzM2U3OWQyYyIsImMiOjl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pp.powerbi.com/view?r=eyJrIjoiNzk4OTlkZWItNjA3Mi00MGMxLWIxZWYtNzhlZTAwNmU1MDgwIiwidCI6IjZiZDA0NTY0LTU1NGUtNGJkMC04NDdlLWE5YzMzM2U3OWQyYyIsImMiOjl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3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классификатора </a:t>
            </a:r>
            <a:r>
              <a:rPr lang="en-US" dirty="0"/>
              <a:t>ETIM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9" y="1981200"/>
            <a:ext cx="11018431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3900" y="3749457"/>
            <a:ext cx="363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Группы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Классы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Синонимы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Свойства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Значения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Единицы измерения</a:t>
            </a:r>
            <a:endParaRPr lang="en-US" sz="2800" dirty="0"/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4950" y="3429000"/>
            <a:ext cx="1231900" cy="577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84950" y="2849563"/>
            <a:ext cx="1350010" cy="577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4950" y="2012098"/>
            <a:ext cx="2741930" cy="83587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680450" y="5110479"/>
            <a:ext cx="3295650" cy="130619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3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классификатора </a:t>
            </a:r>
            <a:r>
              <a:rPr lang="en-US" dirty="0"/>
              <a:t>ETIM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9" y="1981200"/>
            <a:ext cx="11018431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3900" y="3749457"/>
            <a:ext cx="363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Группы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Классы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Синонимы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Свойства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Значения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Единицы измерения</a:t>
            </a:r>
            <a:endParaRPr lang="en-US" sz="2800" dirty="0"/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425" y="2987674"/>
            <a:ext cx="1075055" cy="109664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60130" y="4634070"/>
            <a:ext cx="1814830" cy="4764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классификатора </a:t>
            </a:r>
            <a:r>
              <a:rPr lang="en-US" dirty="0"/>
              <a:t>ETIM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9" y="1981200"/>
            <a:ext cx="11018431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3900" y="3749457"/>
            <a:ext cx="363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Группы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Классы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Синонимы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Свойства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Значения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Единицы измерения</a:t>
            </a:r>
            <a:endParaRPr lang="en-US" sz="2800" dirty="0"/>
          </a:p>
          <a:p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5B1E83-1018-44A5-A92C-4D18AC5DB5BC}"/>
              </a:ext>
            </a:extLst>
          </p:cNvPr>
          <p:cNvSpPr/>
          <p:nvPr/>
        </p:nvSpPr>
        <p:spPr>
          <a:xfrm>
            <a:off x="479425" y="2987674"/>
            <a:ext cx="1075055" cy="109664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4A7953-B136-44C9-8265-2A33D5DD8AEB}"/>
              </a:ext>
            </a:extLst>
          </p:cNvPr>
          <p:cNvSpPr/>
          <p:nvPr/>
        </p:nvSpPr>
        <p:spPr>
          <a:xfrm>
            <a:off x="3854450" y="3625850"/>
            <a:ext cx="1308100" cy="704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ADEE2B-C0F4-4565-AAE8-3A8F169F5FA9}"/>
              </a:ext>
            </a:extLst>
          </p:cNvPr>
          <p:cNvSpPr/>
          <p:nvPr/>
        </p:nvSpPr>
        <p:spPr>
          <a:xfrm>
            <a:off x="2063750" y="2940050"/>
            <a:ext cx="1346200" cy="9461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938A37-2030-4C03-8DFE-BB6EAA1A076A}"/>
              </a:ext>
            </a:extLst>
          </p:cNvPr>
          <p:cNvSpPr/>
          <p:nvPr/>
        </p:nvSpPr>
        <p:spPr>
          <a:xfrm>
            <a:off x="8660130" y="3749458"/>
            <a:ext cx="1814830" cy="136102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классификатора </a:t>
            </a:r>
            <a:r>
              <a:rPr lang="en-US" dirty="0"/>
              <a:t>ETIM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9" y="1981200"/>
            <a:ext cx="11018431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3900" y="3749457"/>
            <a:ext cx="363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Группы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Классы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Синонимы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Свойства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Значения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Единицы измерения</a:t>
            </a:r>
            <a:endParaRPr lang="en-US" sz="2800" dirty="0"/>
          </a:p>
          <a:p>
            <a:endParaRPr lang="ru-RU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AB8514-8969-4A78-B6ED-E8D4EFC83A56}"/>
              </a:ext>
            </a:extLst>
          </p:cNvPr>
          <p:cNvSpPr/>
          <p:nvPr/>
        </p:nvSpPr>
        <p:spPr>
          <a:xfrm>
            <a:off x="6584950" y="3429000"/>
            <a:ext cx="1231900" cy="577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1BE1E2-0E64-4001-B17D-3425B4F36F0D}"/>
              </a:ext>
            </a:extLst>
          </p:cNvPr>
          <p:cNvSpPr/>
          <p:nvPr/>
        </p:nvSpPr>
        <p:spPr>
          <a:xfrm>
            <a:off x="6584950" y="2849563"/>
            <a:ext cx="1350010" cy="577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E1F7D0-B17C-4C86-9597-EB2E6C081B75}"/>
              </a:ext>
            </a:extLst>
          </p:cNvPr>
          <p:cNvSpPr/>
          <p:nvPr/>
        </p:nvSpPr>
        <p:spPr>
          <a:xfrm>
            <a:off x="6584950" y="2012098"/>
            <a:ext cx="2741930" cy="83587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644E88-7095-4B2C-8A1F-5020C29517CD}"/>
              </a:ext>
            </a:extLst>
          </p:cNvPr>
          <p:cNvSpPr/>
          <p:nvPr/>
        </p:nvSpPr>
        <p:spPr>
          <a:xfrm>
            <a:off x="3848100" y="2559050"/>
            <a:ext cx="2190750" cy="10287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295654-E5B2-4D87-AC60-EFB92288DE69}"/>
              </a:ext>
            </a:extLst>
          </p:cNvPr>
          <p:cNvSpPr/>
          <p:nvPr/>
        </p:nvSpPr>
        <p:spPr>
          <a:xfrm>
            <a:off x="8680450" y="5110479"/>
            <a:ext cx="3295650" cy="130619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6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0"/>
            <a:ext cx="11959771" cy="68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8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tim7-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412" y="0"/>
            <a:ext cx="11941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A08A7F-1DCC-41BF-903C-B328162B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t>16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1E8E79-7D40-4C62-B4BB-0608B2094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48" y="700715"/>
            <a:ext cx="3376703" cy="33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2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tim-international.com/images/tab-images/bSI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38" y="1921781"/>
            <a:ext cx="507682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uildingsmart-1xbd3ajdayi.netdna-ssl.com/wp-content/uploads/2017/03/etim-internationa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18" y="94070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4142" y="3613457"/>
            <a:ext cx="8863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 марте 2017 года организации заключили соглашение, направленное на</a:t>
            </a:r>
            <a:r>
              <a:rPr lang="en-US" sz="2800" dirty="0"/>
              <a:t> </a:t>
            </a:r>
            <a:r>
              <a:rPr lang="ru-RU" sz="2800" dirty="0"/>
              <a:t>обеспечение соответствия классификатора </a:t>
            </a:r>
            <a:r>
              <a:rPr lang="en-US" sz="2800" b="1" dirty="0"/>
              <a:t>ETIM</a:t>
            </a:r>
            <a:r>
              <a:rPr lang="en-US" sz="2800" dirty="0"/>
              <a:t> </a:t>
            </a:r>
            <a:r>
              <a:rPr lang="ru-RU" sz="2800" dirty="0"/>
              <a:t>требованиям процессов </a:t>
            </a:r>
            <a:r>
              <a:rPr lang="ru-RU" sz="2800" b="1" dirty="0" err="1"/>
              <a:t>buildSMART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99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Uniclass2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70200" y="1473201"/>
            <a:ext cx="538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</a:t>
            </a:r>
            <a:r>
              <a:rPr lang="en-US" sz="2800" dirty="0"/>
              <a:t> - Complexes</a:t>
            </a:r>
          </a:p>
          <a:p>
            <a:r>
              <a:rPr lang="en-US" sz="2800" b="1" dirty="0" err="1"/>
              <a:t>En</a:t>
            </a:r>
            <a:r>
              <a:rPr lang="en-US" sz="2800" dirty="0"/>
              <a:t> - Entities</a:t>
            </a:r>
          </a:p>
          <a:p>
            <a:r>
              <a:rPr lang="en-US" sz="2800" b="1" dirty="0"/>
              <a:t>Ac</a:t>
            </a:r>
            <a:r>
              <a:rPr lang="en-US" sz="2800" dirty="0"/>
              <a:t> - Activities</a:t>
            </a:r>
          </a:p>
          <a:p>
            <a:r>
              <a:rPr lang="en-US" sz="2800" b="1" dirty="0" err="1"/>
              <a:t>Sp</a:t>
            </a:r>
            <a:r>
              <a:rPr lang="en-US" sz="2800" dirty="0"/>
              <a:t> - Spaces</a:t>
            </a:r>
          </a:p>
          <a:p>
            <a:r>
              <a:rPr lang="en-US" sz="2800" b="1" dirty="0"/>
              <a:t>EF</a:t>
            </a:r>
            <a:r>
              <a:rPr lang="en-US" sz="2800" dirty="0"/>
              <a:t> - Entities by Form</a:t>
            </a:r>
          </a:p>
          <a:p>
            <a:r>
              <a:rPr lang="en-US" sz="2800" b="1" dirty="0" err="1"/>
              <a:t>Ee</a:t>
            </a:r>
            <a:r>
              <a:rPr lang="en-US" sz="2800" dirty="0"/>
              <a:t> - Elements</a:t>
            </a:r>
          </a:p>
          <a:p>
            <a:r>
              <a:rPr lang="en-US" sz="2800" b="1" dirty="0" err="1"/>
              <a:t>Ss</a:t>
            </a:r>
            <a:r>
              <a:rPr lang="en-US" sz="2800" dirty="0"/>
              <a:t> - Systems</a:t>
            </a:r>
          </a:p>
          <a:p>
            <a:r>
              <a:rPr lang="en-US" sz="2800" b="1" dirty="0" err="1"/>
              <a:t>Pr</a:t>
            </a:r>
            <a:r>
              <a:rPr lang="en-US" sz="2800" dirty="0"/>
              <a:t> - Products</a:t>
            </a:r>
          </a:p>
          <a:p>
            <a:r>
              <a:rPr lang="en-US" sz="2800" b="1" dirty="0" err="1"/>
              <a:t>Zz</a:t>
            </a:r>
            <a:r>
              <a:rPr lang="en-US" sz="2800" dirty="0"/>
              <a:t> - CAD</a:t>
            </a:r>
          </a:p>
          <a:p>
            <a:r>
              <a:rPr lang="en-US" sz="2800" b="1" dirty="0"/>
              <a:t>PP</a:t>
            </a:r>
            <a:r>
              <a:rPr lang="en-US" sz="2800" dirty="0"/>
              <a:t> - Project Phases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88100" y="1473201"/>
            <a:ext cx="538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Комплексы</a:t>
            </a:r>
          </a:p>
          <a:p>
            <a:r>
              <a:rPr lang="ru-RU" sz="2800" b="1" dirty="0"/>
              <a:t>Участники</a:t>
            </a:r>
          </a:p>
          <a:p>
            <a:r>
              <a:rPr lang="ru-RU" sz="2800" b="1" dirty="0"/>
              <a:t>Мероприятия</a:t>
            </a:r>
          </a:p>
          <a:p>
            <a:r>
              <a:rPr lang="ru-RU" sz="2800" b="1" dirty="0"/>
              <a:t>Пространства</a:t>
            </a:r>
          </a:p>
          <a:p>
            <a:r>
              <a:rPr lang="ru-RU" sz="2800" b="1" dirty="0"/>
              <a:t>Объекты по форме</a:t>
            </a:r>
          </a:p>
          <a:p>
            <a:r>
              <a:rPr lang="ru-RU" sz="2800" b="1" dirty="0"/>
              <a:t>Элементы</a:t>
            </a:r>
          </a:p>
          <a:p>
            <a:r>
              <a:rPr lang="ru-RU" sz="2800" b="1" dirty="0"/>
              <a:t>Системы</a:t>
            </a:r>
          </a:p>
          <a:p>
            <a:r>
              <a:rPr lang="ru-RU" sz="2800" b="1" dirty="0"/>
              <a:t>Продукты (материалы)</a:t>
            </a:r>
          </a:p>
          <a:p>
            <a:r>
              <a:rPr lang="ru-RU" sz="2800" b="1" dirty="0"/>
              <a:t>Элементы </a:t>
            </a:r>
            <a:r>
              <a:rPr lang="en-US" sz="2800" b="1" dirty="0"/>
              <a:t>CAD</a:t>
            </a:r>
            <a:endParaRPr lang="ru-RU" sz="2800" b="1" dirty="0"/>
          </a:p>
          <a:p>
            <a:r>
              <a:rPr lang="ru-RU" sz="2800" b="1" dirty="0"/>
              <a:t>Фазы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784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cloud database">
            <a:extLst>
              <a:ext uri="{FF2B5EF4-FFF2-40B4-BE49-F238E27FC236}">
                <a16:creationId xmlns:a16="http://schemas.microsoft.com/office/drawing/2014/main" id="{905F3C41-2F82-42B1-8862-ABFB4D20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1" y="1927895"/>
            <a:ext cx="3537345" cy="26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computer vector">
            <a:extLst>
              <a:ext uri="{FF2B5EF4-FFF2-40B4-BE49-F238E27FC236}">
                <a16:creationId xmlns:a16="http://schemas.microsoft.com/office/drawing/2014/main" id="{1C4F6F87-41AA-4148-B98D-EF963B04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36" y="1927895"/>
            <a:ext cx="3517120" cy="29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A157FB2F-4501-4F3A-B7BC-E193A5260B74}"/>
              </a:ext>
            </a:extLst>
          </p:cNvPr>
          <p:cNvSpPr/>
          <p:nvPr/>
        </p:nvSpPr>
        <p:spPr>
          <a:xfrm>
            <a:off x="3999185" y="3231127"/>
            <a:ext cx="4655985" cy="540589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Картинки по запросу api">
            <a:extLst>
              <a:ext uri="{FF2B5EF4-FFF2-40B4-BE49-F238E27FC236}">
                <a16:creationId xmlns:a16="http://schemas.microsoft.com/office/drawing/2014/main" id="{132BB4FF-DBE6-46D4-B7AF-2094708D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20" y="1915400"/>
            <a:ext cx="3008560" cy="300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AFF1E9F-8E6D-4B3F-8578-1E315E63C87C}"/>
              </a:ext>
            </a:extLst>
          </p:cNvPr>
          <p:cNvSpPr/>
          <p:nvPr/>
        </p:nvSpPr>
        <p:spPr>
          <a:xfrm>
            <a:off x="3776711" y="1392180"/>
            <a:ext cx="4638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(программный интерфейс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275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AD6C98-4C47-4964-BE5E-E7F58F00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FEC7B-DC56-4A73-B305-5A32E2C2DE6D}"/>
              </a:ext>
            </a:extLst>
          </p:cNvPr>
          <p:cNvSpPr txBox="1"/>
          <p:nvPr/>
        </p:nvSpPr>
        <p:spPr>
          <a:xfrm>
            <a:off x="2654060" y="1980586"/>
            <a:ext cx="6883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7546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9545" y="4380683"/>
            <a:ext cx="6096000" cy="1767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4D6079"/>
                </a:solidFill>
                <a:latin typeface="Arial Narrow" panose="020B0606020202030204" pitchFamily="34" charset="0"/>
              </a:rPr>
              <a:t>Россия, Москва, 2-я Хуторская улица, 38Ас23</a:t>
            </a:r>
            <a:endParaRPr lang="en-US" sz="1600" dirty="0">
              <a:solidFill>
                <a:srgbClr val="4D6079"/>
              </a:solidFill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4D6079"/>
                </a:solidFill>
                <a:latin typeface="Arial Narrow" panose="020B0606020202030204" pitchFamily="34" charset="0"/>
              </a:rPr>
              <a:t>+7 (495) 134-44-67, </a:t>
            </a:r>
            <a:endParaRPr lang="en-US" sz="1600" dirty="0">
              <a:solidFill>
                <a:srgbClr val="4D6079"/>
              </a:solidFill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1600" dirty="0" err="1">
                <a:solidFill>
                  <a:srgbClr val="4D6079"/>
                </a:solidFill>
                <a:latin typeface="Arial Narrow" panose="020B0606020202030204" pitchFamily="34" charset="0"/>
              </a:rPr>
              <a:t>info</a:t>
            </a:r>
            <a:r>
              <a:rPr lang="ru-RU" sz="1600" dirty="0">
                <a:solidFill>
                  <a:srgbClr val="4D6079"/>
                </a:solidFill>
                <a:latin typeface="Arial Narrow" panose="020B0606020202030204" pitchFamily="34" charset="0"/>
              </a:rPr>
              <a:t>@ graviongroup.ru </a:t>
            </a:r>
            <a:endParaRPr lang="en-US" sz="1600" dirty="0">
              <a:solidFill>
                <a:srgbClr val="4D6079"/>
              </a:solidFill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4D6079"/>
                </a:solidFill>
                <a:latin typeface="Arial Narrow" panose="020B0606020202030204" pitchFamily="34" charset="0"/>
              </a:rPr>
              <a:t>graviongroup.ru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4D6079"/>
                </a:solidFill>
                <a:latin typeface="Arial Narrow" panose="020B0606020202030204" pitchFamily="34" charset="0"/>
              </a:rPr>
              <a:t>@</a:t>
            </a:r>
            <a:r>
              <a:rPr lang="en-US" sz="1600" dirty="0" err="1">
                <a:solidFill>
                  <a:srgbClr val="4D6079"/>
                </a:solidFill>
                <a:latin typeface="Arial Narrow" panose="020B0606020202030204" pitchFamily="34" charset="0"/>
              </a:rPr>
              <a:t>gravion_project</a:t>
            </a:r>
            <a:endParaRPr lang="en-US" sz="1600" dirty="0">
              <a:solidFill>
                <a:srgbClr val="4D6079"/>
              </a:solidFill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spcBef>
                <a:spcPts val="1000"/>
              </a:spcBef>
            </a:pPr>
            <a:endParaRPr lang="ru-RU" sz="1600" dirty="0">
              <a:solidFill>
                <a:srgbClr val="4D607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09545" y="3013866"/>
            <a:ext cx="6371772" cy="1245700"/>
            <a:chOff x="3762228" y="4823629"/>
            <a:chExt cx="6371772" cy="1245700"/>
          </a:xfrm>
        </p:grpSpPr>
        <p:sp>
          <p:nvSpPr>
            <p:cNvPr id="4" name="TextBox 3"/>
            <p:cNvSpPr txBox="1"/>
            <p:nvPr/>
          </p:nvSpPr>
          <p:spPr>
            <a:xfrm>
              <a:off x="3762228" y="4823629"/>
              <a:ext cx="2231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4D607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Митин Роман </a:t>
              </a:r>
            </a:p>
            <a:p>
              <a:r>
                <a:rPr lang="en-US" sz="2400" dirty="0">
                  <a:solidFill>
                    <a:srgbClr val="4D607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BIM</a:t>
              </a:r>
              <a:r>
                <a:rPr lang="ru-RU" sz="2400" dirty="0">
                  <a:solidFill>
                    <a:srgbClr val="4D607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-директор</a:t>
              </a:r>
              <a:endParaRPr lang="en-US" sz="2400" dirty="0">
                <a:solidFill>
                  <a:srgbClr val="4D6079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ru-RU" sz="2400" dirty="0">
                <a:solidFill>
                  <a:srgbClr val="4D6079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4000" y="4869000"/>
              <a:ext cx="414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4D607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+7 (495) 134-44-67  </a:t>
              </a:r>
            </a:p>
            <a:p>
              <a:r>
                <a:rPr lang="en-US" sz="2400" dirty="0">
                  <a:solidFill>
                    <a:srgbClr val="4D607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+7 (926) 563-38-66 </a:t>
              </a:r>
              <a:endParaRPr lang="ru-RU" sz="2400" dirty="0">
                <a:solidFill>
                  <a:srgbClr val="4D6079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ru-RU" sz="2400" dirty="0">
                <a:solidFill>
                  <a:srgbClr val="4D6079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45" y="1125538"/>
            <a:ext cx="5332910" cy="17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3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AD6C98-4C47-4964-BE5E-E7F58F00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44FD-436A-4825-B4E8-8544BE401A0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FEC7B-DC56-4A73-B305-5A32E2C2DE6D}"/>
              </a:ext>
            </a:extLst>
          </p:cNvPr>
          <p:cNvSpPr txBox="1"/>
          <p:nvPr/>
        </p:nvSpPr>
        <p:spPr>
          <a:xfrm>
            <a:off x="2654060" y="1980586"/>
            <a:ext cx="6883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КЛАССИФИКАЦИЯ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CA401-1A85-4FC7-B805-92902F517CDC}"/>
              </a:ext>
            </a:extLst>
          </p:cNvPr>
          <p:cNvSpPr txBox="1"/>
          <p:nvPr/>
        </p:nvSpPr>
        <p:spPr>
          <a:xfrm>
            <a:off x="2654060" y="2892256"/>
            <a:ext cx="6883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+</a:t>
            </a:r>
          </a:p>
          <a:p>
            <a:pPr algn="ctr"/>
            <a:r>
              <a:rPr lang="ru-RU" sz="6000" dirty="0"/>
              <a:t>ПАРАМЕТРИЗАЦИЯ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3837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buildingsmart-1xbd3ajdayi.netdna-ssl.com/wp-content/uploads/2017/03/etim-internatio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56" y="1749666"/>
            <a:ext cx="3358668" cy="33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buildingsmart-1xbd3ajdayi.netdna-ssl.com/wp-content/uploads/2017/03/etim-internatio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56" y="1749666"/>
            <a:ext cx="3358668" cy="33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08F61-D77D-43C0-AAAD-EB77432398AB}"/>
              </a:ext>
            </a:extLst>
          </p:cNvPr>
          <p:cNvSpPr txBox="1"/>
          <p:nvPr/>
        </p:nvSpPr>
        <p:spPr>
          <a:xfrm>
            <a:off x="1207697" y="966158"/>
            <a:ext cx="173957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281B0"/>
                </a:solidFill>
              </a:rPr>
              <a:t>ETIM Austria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Belgium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Denmark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Finland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France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Italy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Germany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Lithuania</a:t>
            </a:r>
          </a:p>
          <a:p>
            <a:endParaRPr lang="en-US" sz="2000" dirty="0">
              <a:solidFill>
                <a:srgbClr val="2281B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0CB65-A1C5-4482-805C-327FC9898981}"/>
              </a:ext>
            </a:extLst>
          </p:cNvPr>
          <p:cNvSpPr txBox="1"/>
          <p:nvPr/>
        </p:nvSpPr>
        <p:spPr>
          <a:xfrm>
            <a:off x="9371161" y="966158"/>
            <a:ext cx="208236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281B0"/>
                </a:solidFill>
              </a:rPr>
              <a:t>ETIM Netherlands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Norway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Poland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Slovakia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Sweden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Switzerland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UK</a:t>
            </a:r>
          </a:p>
          <a:p>
            <a:endParaRPr lang="en-US" sz="2000" dirty="0">
              <a:solidFill>
                <a:srgbClr val="2281B0"/>
              </a:solidFill>
            </a:endParaRPr>
          </a:p>
          <a:p>
            <a:r>
              <a:rPr lang="en-US" sz="2000" dirty="0">
                <a:solidFill>
                  <a:srgbClr val="2281B0"/>
                </a:solidFill>
              </a:rPr>
              <a:t>ETIM USA/Canada</a:t>
            </a:r>
          </a:p>
          <a:p>
            <a:endParaRPr lang="en-US" sz="2000" dirty="0">
              <a:solidFill>
                <a:srgbClr val="2281B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87A1D-268E-4E5D-8C4E-339C8C9AFA7E}"/>
              </a:ext>
            </a:extLst>
          </p:cNvPr>
          <p:cNvSpPr txBox="1"/>
          <p:nvPr/>
        </p:nvSpPr>
        <p:spPr>
          <a:xfrm>
            <a:off x="3744807" y="4376468"/>
            <a:ext cx="482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281B0"/>
                </a:solidFill>
              </a:rPr>
              <a:t>Electro-Technical Information Model</a:t>
            </a:r>
          </a:p>
        </p:txBody>
      </p:sp>
    </p:spTree>
    <p:extLst>
      <p:ext uri="{BB962C8B-B14F-4D97-AF65-F5344CB8AC3E}">
        <p14:creationId xmlns:p14="http://schemas.microsoft.com/office/powerpoint/2010/main" val="256430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классификатора </a:t>
            </a:r>
            <a:r>
              <a:rPr lang="en-US" dirty="0"/>
              <a:t>ETIM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9" y="1981200"/>
            <a:ext cx="11018431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3900" y="3749457"/>
            <a:ext cx="363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Группы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Классы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Синонимы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Свойства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Значения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Единицы измерения</a:t>
            </a:r>
            <a:endParaRPr lang="en-US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638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классификатора </a:t>
            </a:r>
            <a:r>
              <a:rPr lang="en-US" dirty="0"/>
              <a:t>ETIM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9" y="1981200"/>
            <a:ext cx="11018431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3900" y="3749457"/>
            <a:ext cx="363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Группы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Классы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Синонимы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Свойства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Значения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Единицы измерения</a:t>
            </a:r>
            <a:endParaRPr lang="en-US" sz="2800" dirty="0"/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3750" y="2940050"/>
            <a:ext cx="1346200" cy="9461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27110" y="4257040"/>
            <a:ext cx="1299210" cy="4064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0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классификатора </a:t>
            </a:r>
            <a:r>
              <a:rPr lang="en-US" dirty="0"/>
              <a:t>ETIM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9" y="1981200"/>
            <a:ext cx="11018431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3900" y="3749457"/>
            <a:ext cx="363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Группы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Классы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Синонимы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Свойства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Значения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Единицы измерения</a:t>
            </a:r>
            <a:endParaRPr lang="en-US" sz="2800" dirty="0"/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4450" y="3625850"/>
            <a:ext cx="1308100" cy="7048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81631" y="3860799"/>
            <a:ext cx="1183729" cy="37592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5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классификатора </a:t>
            </a:r>
            <a:r>
              <a:rPr lang="en-US" dirty="0"/>
              <a:t>ETIM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EBEFF2"/>
              </a:clrFrom>
              <a:clrTo>
                <a:srgbClr val="EBEF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9" y="1981200"/>
            <a:ext cx="11018431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3900" y="3749457"/>
            <a:ext cx="3632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Группы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Классы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Синонимы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Свойства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Значения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Единицы измерения</a:t>
            </a:r>
            <a:endParaRPr lang="en-US" sz="2800" dirty="0"/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48100" y="2559050"/>
            <a:ext cx="2190750" cy="10287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80450" y="5110480"/>
            <a:ext cx="1570990" cy="45688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80450" y="4257040"/>
            <a:ext cx="1570990" cy="45688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45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4241</TotalTime>
  <Words>221</Words>
  <Application>Microsoft Office PowerPoint</Application>
  <PresentationFormat>Широкоэкранный</PresentationFormat>
  <Paragraphs>130</Paragraphs>
  <Slides>20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</vt:lpstr>
      <vt:lpstr>Arial Narrow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классификатора ETIM</vt:lpstr>
      <vt:lpstr>Структура классификатора ETIM</vt:lpstr>
      <vt:lpstr>Структура классификатора ETIM</vt:lpstr>
      <vt:lpstr>Структура классификатора ETIM</vt:lpstr>
      <vt:lpstr>Структура классификатора ETIM</vt:lpstr>
      <vt:lpstr>Структура классификатора ETIM</vt:lpstr>
      <vt:lpstr>Структура классификатора ETIM</vt:lpstr>
      <vt:lpstr>Структура классификатора ETIM</vt:lpstr>
      <vt:lpstr>Презентация PowerPoint</vt:lpstr>
      <vt:lpstr>Презентация PowerPoint</vt:lpstr>
      <vt:lpstr>Презентация PowerPoint</vt:lpstr>
      <vt:lpstr>Презентация PowerPoint</vt:lpstr>
      <vt:lpstr>Uniclass2 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Веселко</dc:creator>
  <cp:lastModifiedBy>Александр Афонин</cp:lastModifiedBy>
  <cp:revision>175</cp:revision>
  <cp:lastPrinted>2017-08-24T07:03:58Z</cp:lastPrinted>
  <dcterms:created xsi:type="dcterms:W3CDTF">2016-08-19T09:27:21Z</dcterms:created>
  <dcterms:modified xsi:type="dcterms:W3CDTF">2018-02-22T12:02:46Z</dcterms:modified>
</cp:coreProperties>
</file>