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62" r:id="rId5"/>
    <p:sldId id="263" r:id="rId6"/>
    <p:sldId id="257" r:id="rId7"/>
    <p:sldId id="264" r:id="rId8"/>
    <p:sldId id="265" r:id="rId9"/>
    <p:sldId id="266" r:id="rId10"/>
    <p:sldId id="267" r:id="rId11"/>
    <p:sldId id="268" r:id="rId12"/>
    <p:sldId id="269" r:id="rId13"/>
    <p:sldId id="270" r:id="rId14"/>
    <p:sldId id="274" r:id="rId15"/>
    <p:sldId id="271" r:id="rId16"/>
    <p:sldId id="272" r:id="rId17"/>
    <p:sldId id="273"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3" d="100"/>
          <a:sy n="123" d="100"/>
        </p:scale>
        <p:origin x="10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9/15/2016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6296" y="1684421"/>
            <a:ext cx="6823493" cy="818147"/>
          </a:xfrm>
        </p:spPr>
        <p:txBody>
          <a:bodyPr>
            <a:normAutofit fontScale="90000"/>
          </a:bodyPr>
          <a:lstStyle/>
          <a:p>
            <a:r>
              <a:rPr lang="en-US" b="1" dirty="0" err="1" smtClean="0"/>
              <a:t>Solibri</a:t>
            </a:r>
            <a:r>
              <a:rPr lang="en-US" b="1" dirty="0" smtClean="0"/>
              <a:t> model checker</a:t>
            </a:r>
            <a:endParaRPr lang="ru-RU" b="1" dirty="0"/>
          </a:p>
        </p:txBody>
      </p:sp>
      <p:sp>
        <p:nvSpPr>
          <p:cNvPr id="3" name="Подзаголовок 2"/>
          <p:cNvSpPr>
            <a:spLocks noGrp="1"/>
          </p:cNvSpPr>
          <p:nvPr>
            <p:ph type="subTitle" idx="1"/>
          </p:nvPr>
        </p:nvSpPr>
        <p:spPr>
          <a:xfrm>
            <a:off x="283159" y="3972204"/>
            <a:ext cx="6400800" cy="1305649"/>
          </a:xfrm>
        </p:spPr>
        <p:txBody>
          <a:bodyPr>
            <a:normAutofit/>
          </a:bodyPr>
          <a:lstStyle/>
          <a:p>
            <a:pPr algn="ctr"/>
            <a:r>
              <a:rPr lang="ru-RU" sz="2400" b="1" i="1" dirty="0" smtClean="0"/>
              <a:t>Практическое применение в работе организации по экспертизе проектной документации</a:t>
            </a:r>
            <a:endParaRPr lang="ru-RU" sz="2400" b="1" i="1" dirty="0"/>
          </a:p>
        </p:txBody>
      </p:sp>
      <p:sp>
        <p:nvSpPr>
          <p:cNvPr id="4" name="TextBox 3"/>
          <p:cNvSpPr txBox="1"/>
          <p:nvPr/>
        </p:nvSpPr>
        <p:spPr>
          <a:xfrm>
            <a:off x="6811505" y="705173"/>
            <a:ext cx="4362773" cy="369332"/>
          </a:xfrm>
          <a:prstGeom prst="rect">
            <a:avLst/>
          </a:prstGeom>
          <a:noFill/>
        </p:spPr>
        <p:txBody>
          <a:bodyPr wrap="square" rtlCol="0">
            <a:spAutoFit/>
          </a:bodyPr>
          <a:lstStyle/>
          <a:p>
            <a:r>
              <a:rPr lang="ru-RU" dirty="0" smtClean="0"/>
              <a:t>Сидорин Алексей Александрович</a:t>
            </a:r>
            <a:endParaRPr lang="ru-RU" dirty="0"/>
          </a:p>
        </p:txBody>
      </p:sp>
    </p:spTree>
    <p:extLst>
      <p:ext uri="{BB962C8B-B14F-4D97-AF65-F5344CB8AC3E}">
        <p14:creationId xmlns:p14="http://schemas.microsoft.com/office/powerpoint/2010/main" val="407123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3040" y="466823"/>
            <a:ext cx="9774328" cy="946342"/>
          </a:xfrm>
        </p:spPr>
        <p:txBody>
          <a:bodyPr>
            <a:normAutofit fontScale="92500" lnSpcReduction="10000"/>
          </a:bodyPr>
          <a:lstStyle/>
          <a:p>
            <a:r>
              <a:rPr lang="ru-RU" dirty="0" smtClean="0"/>
              <a:t>Эксперт задаёт классификацию элементов (</a:t>
            </a:r>
            <a:r>
              <a:rPr lang="ru-RU" dirty="0"/>
              <a:t>по шаблону, подготовленному </a:t>
            </a:r>
            <a:r>
              <a:rPr lang="en-US" dirty="0"/>
              <a:t>BIM –</a:t>
            </a:r>
            <a:r>
              <a:rPr lang="ru-RU" dirty="0"/>
              <a:t>менеджером экспертизы)</a:t>
            </a:r>
            <a:r>
              <a:rPr lang="ru-RU" dirty="0" smtClean="0"/>
              <a:t> для возможности дальнейшей проверки модели</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13165"/>
            <a:ext cx="9641305" cy="5423234"/>
          </a:xfrm>
          <a:prstGeom prst="rect">
            <a:avLst/>
          </a:prstGeom>
        </p:spPr>
      </p:pic>
    </p:spTree>
    <p:extLst>
      <p:ext uri="{BB962C8B-B14F-4D97-AF65-F5344CB8AC3E}">
        <p14:creationId xmlns:p14="http://schemas.microsoft.com/office/powerpoint/2010/main" val="265547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3040" y="466823"/>
            <a:ext cx="9774328" cy="946342"/>
          </a:xfrm>
        </p:spPr>
        <p:txBody>
          <a:bodyPr>
            <a:normAutofit/>
          </a:bodyPr>
          <a:lstStyle/>
          <a:p>
            <a:r>
              <a:rPr lang="en-US" dirty="0" smtClean="0"/>
              <a:t>BIM</a:t>
            </a:r>
            <a:r>
              <a:rPr lang="ru-RU" dirty="0" smtClean="0"/>
              <a:t>-менеджер экспертизы создаёт пакеты проверок для каждого раздела проектной документации</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525" y="1413165"/>
            <a:ext cx="9470770" cy="5196181"/>
          </a:xfrm>
          <a:prstGeom prst="rect">
            <a:avLst/>
          </a:prstGeom>
        </p:spPr>
      </p:pic>
    </p:spTree>
    <p:extLst>
      <p:ext uri="{BB962C8B-B14F-4D97-AF65-F5344CB8AC3E}">
        <p14:creationId xmlns:p14="http://schemas.microsoft.com/office/powerpoint/2010/main" val="1959366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3040" y="466823"/>
            <a:ext cx="9774328" cy="946342"/>
          </a:xfrm>
        </p:spPr>
        <p:txBody>
          <a:bodyPr>
            <a:normAutofit/>
          </a:bodyPr>
          <a:lstStyle/>
          <a:p>
            <a:r>
              <a:rPr lang="ru-RU" dirty="0" smtClean="0"/>
              <a:t>Эксперт загружает готовый пакет проверок соответствующий его разделу проектной документации и запускает их</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0" y="1471612"/>
            <a:ext cx="7429500" cy="3914775"/>
          </a:xfrm>
          <a:prstGeom prst="rect">
            <a:avLst/>
          </a:prstGeom>
        </p:spPr>
      </p:pic>
    </p:spTree>
    <p:extLst>
      <p:ext uri="{BB962C8B-B14F-4D97-AF65-F5344CB8AC3E}">
        <p14:creationId xmlns:p14="http://schemas.microsoft.com/office/powerpoint/2010/main" val="2941940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3040" y="466822"/>
            <a:ext cx="4287928" cy="2693473"/>
          </a:xfrm>
        </p:spPr>
        <p:txBody>
          <a:bodyPr>
            <a:normAutofit/>
          </a:bodyPr>
          <a:lstStyle/>
          <a:p>
            <a:r>
              <a:rPr lang="ru-RU" dirty="0" smtClean="0"/>
              <a:t>Программа  за считанные минуты выдаёт результат проверок.</a:t>
            </a:r>
          </a:p>
          <a:p>
            <a:r>
              <a:rPr lang="ru-RU" dirty="0" smtClean="0"/>
              <a:t>Эксперту остаётся проанализировать данные результаты и оформить их для отправки заказчику.</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142" y="516409"/>
            <a:ext cx="6257925" cy="5638800"/>
          </a:xfrm>
          <a:prstGeom prst="rect">
            <a:avLst/>
          </a:prstGeom>
        </p:spPr>
      </p:pic>
    </p:spTree>
    <p:extLst>
      <p:ext uri="{BB962C8B-B14F-4D97-AF65-F5344CB8AC3E}">
        <p14:creationId xmlns:p14="http://schemas.microsoft.com/office/powerpoint/2010/main" val="2322609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3040" y="466823"/>
            <a:ext cx="10576434" cy="1206570"/>
          </a:xfrm>
        </p:spPr>
        <p:txBody>
          <a:bodyPr>
            <a:normAutofit/>
          </a:bodyPr>
          <a:lstStyle/>
          <a:p>
            <a:r>
              <a:rPr lang="ru-RU" dirty="0" smtClean="0"/>
              <a:t>В данном случае удалось обнаружить </a:t>
            </a:r>
            <a:r>
              <a:rPr lang="ru-RU" dirty="0" err="1" smtClean="0"/>
              <a:t>задвоение</a:t>
            </a:r>
            <a:r>
              <a:rPr lang="ru-RU" dirty="0" smtClean="0"/>
              <a:t> строительных элементов, которое влечет за собой </a:t>
            </a:r>
            <a:r>
              <a:rPr lang="ru-RU" dirty="0" err="1" smtClean="0"/>
              <a:t>задвоение</a:t>
            </a:r>
            <a:r>
              <a:rPr lang="ru-RU" dirty="0" smtClean="0"/>
              <a:t> сметной стоимости. При простой визуальной проверке экспертом, данный момент найти невозможно.</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78" y="1673392"/>
            <a:ext cx="8646695" cy="4863766"/>
          </a:xfrm>
          <a:prstGeom prst="rect">
            <a:avLst/>
          </a:prstGeom>
        </p:spPr>
      </p:pic>
    </p:spTree>
    <p:extLst>
      <p:ext uri="{BB962C8B-B14F-4D97-AF65-F5344CB8AC3E}">
        <p14:creationId xmlns:p14="http://schemas.microsoft.com/office/powerpoint/2010/main" val="3343869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3039" y="466822"/>
            <a:ext cx="10801023" cy="2693473"/>
          </a:xfrm>
        </p:spPr>
        <p:txBody>
          <a:bodyPr>
            <a:normAutofit/>
          </a:bodyPr>
          <a:lstStyle/>
          <a:p>
            <a:r>
              <a:rPr lang="ru-RU" dirty="0"/>
              <a:t>Р</a:t>
            </a:r>
            <a:r>
              <a:rPr lang="ru-RU" dirty="0" smtClean="0"/>
              <a:t>езультаты проверки оформляются в виде презентации, в которой каждое замечание оформляется в виде слайда с наглядным указанием места ошибки и выделением проблемного элемента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958" y="1813558"/>
            <a:ext cx="8534399" cy="4800600"/>
          </a:xfrm>
          <a:prstGeom prst="rect">
            <a:avLst/>
          </a:prstGeom>
        </p:spPr>
      </p:pic>
    </p:spTree>
    <p:extLst>
      <p:ext uri="{BB962C8B-B14F-4D97-AF65-F5344CB8AC3E}">
        <p14:creationId xmlns:p14="http://schemas.microsoft.com/office/powerpoint/2010/main" val="81796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3039" y="466822"/>
            <a:ext cx="10801023" cy="2693473"/>
          </a:xfrm>
        </p:spPr>
        <p:txBody>
          <a:bodyPr>
            <a:normAutofit/>
          </a:bodyPr>
          <a:lstStyle/>
          <a:p>
            <a:r>
              <a:rPr lang="ru-RU" dirty="0" smtClean="0"/>
              <a:t>Далее результаты проверки экспортируются в формат </a:t>
            </a:r>
            <a:r>
              <a:rPr lang="en-US" dirty="0" smtClean="0"/>
              <a:t>BCF </a:t>
            </a:r>
            <a:r>
              <a:rPr lang="ru-RU" dirty="0" smtClean="0"/>
              <a:t>и передаются заказчику</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950" y="1813558"/>
            <a:ext cx="8839200" cy="4972050"/>
          </a:xfrm>
          <a:prstGeom prst="rect">
            <a:avLst/>
          </a:prstGeom>
        </p:spPr>
      </p:pic>
    </p:spTree>
    <p:extLst>
      <p:ext uri="{BB962C8B-B14F-4D97-AF65-F5344CB8AC3E}">
        <p14:creationId xmlns:p14="http://schemas.microsoft.com/office/powerpoint/2010/main" val="2835953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3039" y="466822"/>
            <a:ext cx="10801023" cy="2693473"/>
          </a:xfrm>
        </p:spPr>
        <p:txBody>
          <a:bodyPr>
            <a:normAutofit/>
          </a:bodyPr>
          <a:lstStyle/>
          <a:p>
            <a:r>
              <a:rPr lang="ru-RU" dirty="0" smtClean="0"/>
              <a:t>Замечания подгружаются прямо в рабочую модель проектировщика. Так он видит замечания на своей рабочей модели. Все проблемные места автоматически выделяются</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925" y="1581465"/>
            <a:ext cx="8724561" cy="4907565"/>
          </a:xfrm>
          <a:prstGeom prst="rect">
            <a:avLst/>
          </a:prstGeom>
        </p:spPr>
      </p:pic>
    </p:spTree>
    <p:extLst>
      <p:ext uri="{BB962C8B-B14F-4D97-AF65-F5344CB8AC3E}">
        <p14:creationId xmlns:p14="http://schemas.microsoft.com/office/powerpoint/2010/main" val="1151110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540975"/>
            <a:ext cx="8534400" cy="1507067"/>
          </a:xfrm>
        </p:spPr>
        <p:txBody>
          <a:bodyPr/>
          <a:lstStyle/>
          <a:p>
            <a:r>
              <a:rPr lang="ru-RU" dirty="0" smtClean="0"/>
              <a:t>вывод</a:t>
            </a:r>
            <a:endParaRPr lang="ru-RU" dirty="0"/>
          </a:p>
        </p:txBody>
      </p:sp>
      <p:sp>
        <p:nvSpPr>
          <p:cNvPr id="3" name="Объект 2"/>
          <p:cNvSpPr>
            <a:spLocks noGrp="1"/>
          </p:cNvSpPr>
          <p:nvPr>
            <p:ph idx="1"/>
          </p:nvPr>
        </p:nvSpPr>
        <p:spPr>
          <a:xfrm>
            <a:off x="684212" y="1860885"/>
            <a:ext cx="10978399" cy="1718288"/>
          </a:xfrm>
        </p:spPr>
        <p:txBody>
          <a:bodyPr>
            <a:normAutofit/>
          </a:bodyPr>
          <a:lstStyle/>
          <a:p>
            <a:r>
              <a:rPr lang="ru-RU" dirty="0" smtClean="0"/>
              <a:t>Программный комплекс </a:t>
            </a:r>
            <a:r>
              <a:rPr lang="en-US" dirty="0" err="1" smtClean="0"/>
              <a:t>Solibri</a:t>
            </a:r>
            <a:r>
              <a:rPr lang="en-US" dirty="0" smtClean="0"/>
              <a:t> Model Checker</a:t>
            </a:r>
            <a:r>
              <a:rPr lang="ru-RU" dirty="0" smtClean="0"/>
              <a:t> в умелых руках </a:t>
            </a:r>
            <a:r>
              <a:rPr lang="ru-RU" dirty="0" smtClean="0"/>
              <a:t>способен </a:t>
            </a:r>
            <a:r>
              <a:rPr lang="ru-RU" dirty="0" smtClean="0"/>
              <a:t>вывести работу экспертизы на новый уровень, позволяет сократить срок проведения экспертизы, выявить больше нарушений, повысить производительность работы экспертов.</a:t>
            </a:r>
          </a:p>
          <a:p>
            <a:pPr marL="0" indent="0">
              <a:buNone/>
            </a:pPr>
            <a:endParaRPr lang="ru-RU" dirty="0" smtClean="0"/>
          </a:p>
        </p:txBody>
      </p:sp>
      <p:sp>
        <p:nvSpPr>
          <p:cNvPr id="6" name="Заголовок 1"/>
          <p:cNvSpPr txBox="1">
            <a:spLocks/>
          </p:cNvSpPr>
          <p:nvPr/>
        </p:nvSpPr>
        <p:spPr>
          <a:xfrm>
            <a:off x="684212" y="3767669"/>
            <a:ext cx="8534400" cy="113141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t>важно!</a:t>
            </a:r>
            <a:endParaRPr lang="ru-RU" dirty="0"/>
          </a:p>
        </p:txBody>
      </p:sp>
      <p:sp>
        <p:nvSpPr>
          <p:cNvPr id="7" name="Объект 2"/>
          <p:cNvSpPr txBox="1">
            <a:spLocks/>
          </p:cNvSpPr>
          <p:nvPr/>
        </p:nvSpPr>
        <p:spPr>
          <a:xfrm>
            <a:off x="684212" y="4893736"/>
            <a:ext cx="10978399" cy="168353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ru-RU" dirty="0" smtClean="0"/>
              <a:t>Программный комплекс </a:t>
            </a:r>
            <a:r>
              <a:rPr lang="en-US" dirty="0" err="1" smtClean="0"/>
              <a:t>Solibri</a:t>
            </a:r>
            <a:r>
              <a:rPr lang="en-US" dirty="0" smtClean="0"/>
              <a:t> Model Checker</a:t>
            </a:r>
            <a:r>
              <a:rPr lang="ru-RU" dirty="0" smtClean="0"/>
              <a:t> также способен анализировать сметную стоимость объектов строительства при условии привязки каждого элемента модели к определённому классификатору</a:t>
            </a:r>
          </a:p>
          <a:p>
            <a:pPr marL="0" indent="0">
              <a:buFont typeface="Wingdings 3" panose="05040102010807070707" pitchFamily="18" charset="2"/>
              <a:buNone/>
            </a:pPr>
            <a:endParaRPr lang="ru-RU" dirty="0" smtClean="0"/>
          </a:p>
        </p:txBody>
      </p:sp>
    </p:spTree>
    <p:extLst>
      <p:ext uri="{BB962C8B-B14F-4D97-AF65-F5344CB8AC3E}">
        <p14:creationId xmlns:p14="http://schemas.microsoft.com/office/powerpoint/2010/main" val="79435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47328" y="1581932"/>
            <a:ext cx="11267156" cy="3070280"/>
          </a:xfrm>
        </p:spPr>
        <p:txBody>
          <a:bodyPr>
            <a:normAutofit lnSpcReduction="10000"/>
          </a:bodyPr>
          <a:lstStyle/>
          <a:p>
            <a:pPr algn="just"/>
            <a:r>
              <a:rPr lang="en-US" sz="2800" b="1" i="1" dirty="0" err="1" smtClean="0"/>
              <a:t>Solibri</a:t>
            </a:r>
            <a:r>
              <a:rPr lang="en-US" sz="2800" b="1" i="1" dirty="0" smtClean="0"/>
              <a:t> Model Checker </a:t>
            </a:r>
            <a:r>
              <a:rPr lang="ru-RU" sz="2800" b="1" i="1" dirty="0" smtClean="0"/>
              <a:t>является мощным инструментом для анализа информационной модели объекта строительства. </a:t>
            </a:r>
          </a:p>
          <a:p>
            <a:pPr algn="just"/>
            <a:r>
              <a:rPr lang="ru-RU" dirty="0" smtClean="0"/>
              <a:t>В данной презентации будут рассмотрены следующие преимущества </a:t>
            </a:r>
            <a:r>
              <a:rPr lang="en-US" dirty="0" err="1" smtClean="0"/>
              <a:t>Solibri</a:t>
            </a:r>
            <a:r>
              <a:rPr lang="en-US" dirty="0" smtClean="0"/>
              <a:t> </a:t>
            </a:r>
            <a:r>
              <a:rPr lang="ru-RU" dirty="0" smtClean="0"/>
              <a:t> для нужд экспертной организации:</a:t>
            </a:r>
          </a:p>
          <a:p>
            <a:pPr algn="just"/>
            <a:r>
              <a:rPr lang="en-US" dirty="0" smtClean="0"/>
              <a:t>“</a:t>
            </a:r>
            <a:r>
              <a:rPr lang="ru-RU" dirty="0" smtClean="0"/>
              <a:t>всеядность</a:t>
            </a:r>
            <a:r>
              <a:rPr lang="en-US" dirty="0" smtClean="0"/>
              <a:t>”</a:t>
            </a:r>
            <a:endParaRPr lang="ru-RU" dirty="0" smtClean="0"/>
          </a:p>
          <a:p>
            <a:pPr algn="just"/>
            <a:r>
              <a:rPr lang="ru-RU" dirty="0" smtClean="0"/>
              <a:t>возможности проверки  </a:t>
            </a:r>
            <a:r>
              <a:rPr lang="en-US" dirty="0" smtClean="0"/>
              <a:t>BIM-</a:t>
            </a:r>
            <a:r>
              <a:rPr lang="ru-RU" dirty="0" smtClean="0"/>
              <a:t>модели</a:t>
            </a:r>
          </a:p>
          <a:p>
            <a:pPr algn="just"/>
            <a:r>
              <a:rPr lang="ru-RU" dirty="0" smtClean="0"/>
              <a:t>удобство и скорость взаимодействия с проектировщиками</a:t>
            </a:r>
            <a:endParaRPr lang="ru-RU" dirty="0"/>
          </a:p>
          <a:p>
            <a:pPr marL="342900" indent="-342900" algn="just">
              <a:buFontTx/>
              <a:buChar char="-"/>
            </a:pPr>
            <a:endParaRPr lang="ru-RU" dirty="0" smtClean="0"/>
          </a:p>
        </p:txBody>
      </p:sp>
    </p:spTree>
    <p:extLst>
      <p:ext uri="{BB962C8B-B14F-4D97-AF65-F5344CB8AC3E}">
        <p14:creationId xmlns:p14="http://schemas.microsoft.com/office/powerpoint/2010/main" val="2346428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4211" y="1320800"/>
            <a:ext cx="8534400" cy="1518652"/>
          </a:xfrm>
        </p:spPr>
        <p:txBody>
          <a:bodyPr>
            <a:normAutofit fontScale="90000"/>
          </a:bodyPr>
          <a:lstStyle/>
          <a:p>
            <a:r>
              <a:rPr lang="en-US" sz="2800" dirty="0"/>
              <a:t>“</a:t>
            </a:r>
            <a:r>
              <a:rPr lang="ru-RU" sz="2800" dirty="0"/>
              <a:t>всеядность</a:t>
            </a:r>
            <a:r>
              <a:rPr lang="en-US" sz="2800" dirty="0"/>
              <a:t>”</a:t>
            </a:r>
            <a:r>
              <a:rPr lang="ru-RU" sz="2800" dirty="0"/>
              <a:t/>
            </a:r>
            <a:br>
              <a:rPr lang="ru-RU" sz="2800" dirty="0"/>
            </a:br>
            <a:r>
              <a:rPr lang="ru-RU" dirty="0"/>
              <a:t/>
            </a:r>
            <a:br>
              <a:rPr lang="ru-RU" dirty="0"/>
            </a:br>
            <a:endParaRPr lang="ru-RU" dirty="0"/>
          </a:p>
        </p:txBody>
      </p:sp>
      <p:sp>
        <p:nvSpPr>
          <p:cNvPr id="5" name="Объект 4"/>
          <p:cNvSpPr>
            <a:spLocks noGrp="1"/>
          </p:cNvSpPr>
          <p:nvPr>
            <p:ph idx="1"/>
          </p:nvPr>
        </p:nvSpPr>
        <p:spPr>
          <a:xfrm>
            <a:off x="443579" y="2839452"/>
            <a:ext cx="9903577" cy="2648731"/>
          </a:xfrm>
        </p:spPr>
        <p:txBody>
          <a:bodyPr>
            <a:normAutofit/>
          </a:bodyPr>
          <a:lstStyle/>
          <a:p>
            <a:pPr algn="just"/>
            <a:r>
              <a:rPr lang="en-US" dirty="0" err="1"/>
              <a:t>Solibri</a:t>
            </a:r>
            <a:r>
              <a:rPr lang="en-US" dirty="0"/>
              <a:t> Model Checker </a:t>
            </a:r>
            <a:r>
              <a:rPr lang="ru-RU" dirty="0"/>
              <a:t>работает с моделями, представленными в открытом международном формате </a:t>
            </a:r>
            <a:r>
              <a:rPr lang="en-US" dirty="0"/>
              <a:t>IFC</a:t>
            </a:r>
            <a:r>
              <a:rPr lang="ru-RU" dirty="0"/>
              <a:t>, поддерживаемом всеми производителями программного обеспечения для </a:t>
            </a:r>
            <a:r>
              <a:rPr lang="en-US" dirty="0"/>
              <a:t>BIM</a:t>
            </a:r>
            <a:r>
              <a:rPr lang="ru-RU" dirty="0"/>
              <a:t>. </a:t>
            </a:r>
            <a:r>
              <a:rPr lang="ru-RU" dirty="0" smtClean="0"/>
              <a:t>Следовательно, экспертная организация </a:t>
            </a:r>
            <a:r>
              <a:rPr lang="ru-RU" dirty="0"/>
              <a:t>может проверять модели,</a:t>
            </a:r>
            <a:r>
              <a:rPr lang="en-US" dirty="0"/>
              <a:t> </a:t>
            </a:r>
            <a:r>
              <a:rPr lang="ru-RU" dirty="0"/>
              <a:t>созданные в любом программном комплексе не накладывая на заказчика  ограничений.</a:t>
            </a:r>
          </a:p>
          <a:p>
            <a:pPr algn="just"/>
            <a:endParaRPr lang="ru-RU" dirty="0"/>
          </a:p>
        </p:txBody>
      </p:sp>
    </p:spTree>
    <p:extLst>
      <p:ext uri="{BB962C8B-B14F-4D97-AF65-F5344CB8AC3E}">
        <p14:creationId xmlns:p14="http://schemas.microsoft.com/office/powerpoint/2010/main" val="4199698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4211" y="1320800"/>
            <a:ext cx="8534400" cy="1518652"/>
          </a:xfrm>
        </p:spPr>
        <p:txBody>
          <a:bodyPr>
            <a:normAutofit fontScale="90000"/>
          </a:bodyPr>
          <a:lstStyle/>
          <a:p>
            <a:r>
              <a:rPr lang="ru-RU" sz="2400" dirty="0"/>
              <a:t>Возможности проверки </a:t>
            </a:r>
            <a:r>
              <a:rPr lang="en-US" sz="2400" dirty="0"/>
              <a:t>BIM</a:t>
            </a:r>
            <a:r>
              <a:rPr lang="ru-RU" sz="2400" dirty="0"/>
              <a:t>-модели</a:t>
            </a:r>
            <a:br>
              <a:rPr lang="ru-RU" sz="2400" dirty="0"/>
            </a:br>
            <a:r>
              <a:rPr lang="ru-RU" sz="2800" dirty="0"/>
              <a:t/>
            </a:r>
            <a:br>
              <a:rPr lang="ru-RU" sz="2800" dirty="0"/>
            </a:br>
            <a:r>
              <a:rPr lang="ru-RU" dirty="0"/>
              <a:t/>
            </a:r>
            <a:br>
              <a:rPr lang="ru-RU" dirty="0"/>
            </a:br>
            <a:endParaRPr lang="ru-RU" dirty="0"/>
          </a:p>
        </p:txBody>
      </p:sp>
      <p:sp>
        <p:nvSpPr>
          <p:cNvPr id="5" name="Объект 4"/>
          <p:cNvSpPr>
            <a:spLocks noGrp="1"/>
          </p:cNvSpPr>
          <p:nvPr>
            <p:ph idx="1"/>
          </p:nvPr>
        </p:nvSpPr>
        <p:spPr>
          <a:xfrm>
            <a:off x="443579" y="1716505"/>
            <a:ext cx="10978400" cy="4475747"/>
          </a:xfrm>
        </p:spPr>
        <p:txBody>
          <a:bodyPr>
            <a:normAutofit/>
          </a:bodyPr>
          <a:lstStyle/>
          <a:p>
            <a:pPr algn="just"/>
            <a:r>
              <a:rPr lang="ru-RU" dirty="0"/>
              <a:t>Характерной особенностью этой программы является возможность создания правил проверки информационной модели. Пользователь может задать любую проверку на соответствие тем или иным требованиям, описываемым числовыми характеристиками. Например, больше или меньше, выше или ниже определённого числового параметра.</a:t>
            </a:r>
          </a:p>
          <a:p>
            <a:pPr algn="just"/>
            <a:r>
              <a:rPr lang="ru-RU" dirty="0"/>
              <a:t>Следовательно, с помощью данного программного комплекса  в экспертной организации возможно запустить процесс автоматической проверки </a:t>
            </a:r>
            <a:r>
              <a:rPr lang="en-US" dirty="0"/>
              <a:t>BIM</a:t>
            </a:r>
            <a:r>
              <a:rPr lang="ru-RU" dirty="0"/>
              <a:t>-модели на требования сводов правил. </a:t>
            </a:r>
            <a:endParaRPr lang="ru-RU" dirty="0" smtClean="0"/>
          </a:p>
          <a:p>
            <a:pPr algn="just"/>
            <a:r>
              <a:rPr lang="ru-RU" dirty="0" smtClean="0"/>
              <a:t>Это </a:t>
            </a:r>
            <a:r>
              <a:rPr lang="ru-RU" dirty="0"/>
              <a:t>позволить сократить срок </a:t>
            </a:r>
            <a:r>
              <a:rPr lang="ru-RU" dirty="0" smtClean="0"/>
              <a:t>выдачи замечаний экспертом, что ведёт к сокращению сроков проведения экспертизы. Также, за счет автоматической проверки исключается возможность пропустить недостатки в проекте из-за человеческого фактора (усталости, невнимательности)</a:t>
            </a:r>
            <a:endParaRPr lang="ru-RU" dirty="0"/>
          </a:p>
        </p:txBody>
      </p:sp>
    </p:spTree>
    <p:extLst>
      <p:ext uri="{BB962C8B-B14F-4D97-AF65-F5344CB8AC3E}">
        <p14:creationId xmlns:p14="http://schemas.microsoft.com/office/powerpoint/2010/main" val="1618114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32337" y="802104"/>
            <a:ext cx="10400884" cy="2021307"/>
          </a:xfrm>
        </p:spPr>
        <p:txBody>
          <a:bodyPr>
            <a:normAutofit fontScale="90000"/>
          </a:bodyPr>
          <a:lstStyle/>
          <a:p>
            <a:r>
              <a:rPr lang="ru-RU" sz="2400" dirty="0" smtClean="0"/>
              <a:t>удобство и скорость взаимодействия с проектировщиками</a:t>
            </a:r>
            <a:r>
              <a:rPr lang="ru-RU" sz="2400" dirty="0"/>
              <a:t/>
            </a:r>
            <a:br>
              <a:rPr lang="ru-RU" sz="2400" dirty="0"/>
            </a:br>
            <a:r>
              <a:rPr lang="ru-RU" sz="2800" dirty="0"/>
              <a:t/>
            </a:r>
            <a:br>
              <a:rPr lang="ru-RU" sz="2800" dirty="0"/>
            </a:br>
            <a:r>
              <a:rPr lang="ru-RU" dirty="0"/>
              <a:t/>
            </a:r>
            <a:br>
              <a:rPr lang="ru-RU" dirty="0"/>
            </a:br>
            <a:endParaRPr lang="ru-RU" dirty="0"/>
          </a:p>
        </p:txBody>
      </p:sp>
      <p:sp>
        <p:nvSpPr>
          <p:cNvPr id="5" name="Объект 4"/>
          <p:cNvSpPr>
            <a:spLocks noGrp="1"/>
          </p:cNvSpPr>
          <p:nvPr>
            <p:ph idx="1"/>
          </p:nvPr>
        </p:nvSpPr>
        <p:spPr>
          <a:xfrm>
            <a:off x="443579" y="1716505"/>
            <a:ext cx="10978400" cy="4475747"/>
          </a:xfrm>
        </p:spPr>
        <p:txBody>
          <a:bodyPr>
            <a:normAutofit/>
          </a:bodyPr>
          <a:lstStyle/>
          <a:p>
            <a:pPr algn="just"/>
            <a:r>
              <a:rPr lang="ru-RU" dirty="0" smtClean="0"/>
              <a:t>Замечания эксперта формируются в виде презентации из слайдов, которые экспортируются в международный открытый формат </a:t>
            </a:r>
            <a:r>
              <a:rPr lang="en-US" dirty="0" smtClean="0"/>
              <a:t>BCF</a:t>
            </a:r>
            <a:r>
              <a:rPr lang="ru-RU" dirty="0" smtClean="0"/>
              <a:t>.</a:t>
            </a:r>
          </a:p>
          <a:p>
            <a:pPr algn="just"/>
            <a:r>
              <a:rPr lang="ru-RU" dirty="0" smtClean="0"/>
              <a:t>Проектировщик видит замечания прямо на своей рабочей модели, что снимает потребность в разъяснении экспертом сути своих замечаний. Это ведет к сокращению сроков снятия замечаний и, в конечном итоге, к сокращению сроков проведения экспертизы.</a:t>
            </a:r>
            <a:endParaRPr lang="ru-RU" dirty="0"/>
          </a:p>
        </p:txBody>
      </p:sp>
    </p:spTree>
    <p:extLst>
      <p:ext uri="{BB962C8B-B14F-4D97-AF65-F5344CB8AC3E}">
        <p14:creationId xmlns:p14="http://schemas.microsoft.com/office/powerpoint/2010/main" val="2545804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3039" y="466823"/>
            <a:ext cx="10808133" cy="946342"/>
          </a:xfrm>
        </p:spPr>
        <p:txBody>
          <a:bodyPr/>
          <a:lstStyle/>
          <a:p>
            <a:r>
              <a:rPr lang="ru-RU" dirty="0" smtClean="0"/>
              <a:t>Для примера, создана модель в </a:t>
            </a:r>
            <a:r>
              <a:rPr lang="en-US" dirty="0" smtClean="0"/>
              <a:t>Revit</a:t>
            </a:r>
            <a:r>
              <a:rPr lang="ru-RU" dirty="0" smtClean="0"/>
              <a:t>, в которой сознательно заложены некоторые ошибки</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652" y="1568631"/>
            <a:ext cx="9673389" cy="5117259"/>
          </a:xfrm>
          <a:prstGeom prst="rect">
            <a:avLst/>
          </a:prstGeom>
        </p:spPr>
      </p:pic>
    </p:spTree>
    <p:extLst>
      <p:ext uri="{BB962C8B-B14F-4D97-AF65-F5344CB8AC3E}">
        <p14:creationId xmlns:p14="http://schemas.microsoft.com/office/powerpoint/2010/main" val="2862143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3039" y="466823"/>
            <a:ext cx="10808133" cy="946342"/>
          </a:xfrm>
        </p:spPr>
        <p:txBody>
          <a:bodyPr/>
          <a:lstStyle/>
          <a:p>
            <a:r>
              <a:rPr lang="ru-RU" dirty="0" smtClean="0"/>
              <a:t>Элементам модели присвоены необходимые свойства</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537" y="1288549"/>
            <a:ext cx="8370324" cy="5409030"/>
          </a:xfrm>
          <a:prstGeom prst="rect">
            <a:avLst/>
          </a:prstGeom>
        </p:spPr>
      </p:pic>
    </p:spTree>
    <p:extLst>
      <p:ext uri="{BB962C8B-B14F-4D97-AF65-F5344CB8AC3E}">
        <p14:creationId xmlns:p14="http://schemas.microsoft.com/office/powerpoint/2010/main" val="2842034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3040" y="466823"/>
            <a:ext cx="5827972" cy="946342"/>
          </a:xfrm>
        </p:spPr>
        <p:txBody>
          <a:bodyPr/>
          <a:lstStyle/>
          <a:p>
            <a:r>
              <a:rPr lang="ru-RU" dirty="0" smtClean="0"/>
              <a:t>Далее модель экспортируется в </a:t>
            </a:r>
            <a:r>
              <a:rPr lang="en-US" dirty="0" smtClean="0"/>
              <a:t>IFC</a:t>
            </a:r>
            <a:r>
              <a:rPr lang="ru-RU" dirty="0" smtClean="0"/>
              <a:t> формат для передачи в экспертизу</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628" y="466823"/>
            <a:ext cx="4057650" cy="5762625"/>
          </a:xfrm>
          <a:prstGeom prst="rect">
            <a:avLst/>
          </a:prstGeom>
        </p:spPr>
      </p:pic>
    </p:spTree>
    <p:extLst>
      <p:ext uri="{BB962C8B-B14F-4D97-AF65-F5344CB8AC3E}">
        <p14:creationId xmlns:p14="http://schemas.microsoft.com/office/powerpoint/2010/main" val="4174453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3040" y="466823"/>
            <a:ext cx="9774328" cy="946342"/>
          </a:xfrm>
        </p:spPr>
        <p:txBody>
          <a:bodyPr>
            <a:normAutofit/>
          </a:bodyPr>
          <a:lstStyle/>
          <a:p>
            <a:r>
              <a:rPr lang="ru-RU" dirty="0" smtClean="0"/>
              <a:t>Так модель выглядит в программе </a:t>
            </a:r>
            <a:r>
              <a:rPr lang="en-US" dirty="0" err="1" smtClean="0"/>
              <a:t>Solibri</a:t>
            </a:r>
            <a:r>
              <a:rPr lang="en-US" dirty="0" smtClean="0"/>
              <a:t> Model Checker</a:t>
            </a:r>
            <a:r>
              <a:rPr lang="ru-RU" dirty="0" smtClean="0"/>
              <a:t>. Необходимая информация и геометрия элементов передаётся без искажений</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031" y="1413165"/>
            <a:ext cx="9272337" cy="5215690"/>
          </a:xfrm>
          <a:prstGeom prst="rect">
            <a:avLst/>
          </a:prstGeom>
        </p:spPr>
      </p:pic>
    </p:spTree>
    <p:extLst>
      <p:ext uri="{BB962C8B-B14F-4D97-AF65-F5344CB8AC3E}">
        <p14:creationId xmlns:p14="http://schemas.microsoft.com/office/powerpoint/2010/main" val="1201958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1041</TotalTime>
  <Words>510</Words>
  <Application>Microsoft Office PowerPoint</Application>
  <PresentationFormat>Широкоэкранный</PresentationFormat>
  <Paragraphs>34</Paragraphs>
  <Slides>18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18</vt:i4>
      </vt:variant>
    </vt:vector>
  </HeadingPairs>
  <TitlesOfParts>
    <vt:vector size="21" baseType="lpstr">
      <vt:lpstr>Century Gothic</vt:lpstr>
      <vt:lpstr>Wingdings 3</vt:lpstr>
      <vt:lpstr>Сектор</vt:lpstr>
      <vt:lpstr>Solibri model checker</vt:lpstr>
      <vt:lpstr>Презентация PowerPoint</vt:lpstr>
      <vt:lpstr>“всеядность”  </vt:lpstr>
      <vt:lpstr>Возможности проверки BIM-модели   </vt:lpstr>
      <vt:lpstr>удобство и скорость взаимодействия с проектировщиками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Solibri model checker</dc:title>
  <dc:creator>Mge</dc:creator>
  <cp:lastModifiedBy>Сидорин Алексей Александрович</cp:lastModifiedBy>
  <cp:revision>15</cp:revision>
  <dcterms:created xsi:type="dcterms:W3CDTF">2016-08-02T14:44:32Z</dcterms:created>
  <dcterms:modified xsi:type="dcterms:W3CDTF">2016-09-15T06:03:11Z</dcterms:modified>
</cp:coreProperties>
</file>