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63" r:id="rId4"/>
    <p:sldId id="264" r:id="rId5"/>
    <p:sldId id="265" r:id="rId6"/>
    <p:sldId id="258" r:id="rId7"/>
    <p:sldId id="269" r:id="rId8"/>
    <p:sldId id="257" r:id="rId9"/>
    <p:sldId id="259" r:id="rId10"/>
    <p:sldId id="266" r:id="rId11"/>
    <p:sldId id="267" r:id="rId12"/>
    <p:sldId id="268" r:id="rId13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7D91-852B-4045-AB6E-56B55367CE50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E262-A5CA-4BF4-8646-BD0A018CF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657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7D91-852B-4045-AB6E-56B55367CE50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E262-A5CA-4BF4-8646-BD0A018CF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254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7D91-852B-4045-AB6E-56B55367CE50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E262-A5CA-4BF4-8646-BD0A018CF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760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7D91-852B-4045-AB6E-56B55367CE50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E262-A5CA-4BF4-8646-BD0A018CF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57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7D91-852B-4045-AB6E-56B55367CE50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E262-A5CA-4BF4-8646-BD0A018CF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229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7D91-852B-4045-AB6E-56B55367CE50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E262-A5CA-4BF4-8646-BD0A018CF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231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7D91-852B-4045-AB6E-56B55367CE50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E262-A5CA-4BF4-8646-BD0A018CF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66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7D91-852B-4045-AB6E-56B55367CE50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E262-A5CA-4BF4-8646-BD0A018CF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212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7D91-852B-4045-AB6E-56B55367CE50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E262-A5CA-4BF4-8646-BD0A018CF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291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7D91-852B-4045-AB6E-56B55367CE50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E262-A5CA-4BF4-8646-BD0A018CF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107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7D91-852B-4045-AB6E-56B55367CE50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E262-A5CA-4BF4-8646-BD0A018CF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334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57D91-852B-4045-AB6E-56B55367CE50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4E262-A5CA-4BF4-8646-BD0A018CF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38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6804" y="885907"/>
            <a:ext cx="10443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БРИТАНСКИЙ ИНСТИТУТ СТАНДАРТОВ.</a:t>
            </a:r>
          </a:p>
          <a:p>
            <a:pPr algn="ctr"/>
            <a:r>
              <a:rPr lang="ru-RU" sz="2400" dirty="0" smtClean="0"/>
              <a:t>ОПЫТ НОРМИРОВАНИЯ В ОБЛАСТИ ИНФОРМАЦИОННОГО МОДЕЛИРОВАНИЯ.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5988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7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10150" y="704850"/>
            <a:ext cx="68199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Требования к управлению </a:t>
            </a:r>
            <a:r>
              <a:rPr lang="ru-RU" b="1" dirty="0"/>
              <a:t>информацией для этапа </a:t>
            </a:r>
            <a:r>
              <a:rPr lang="ru-RU" b="1" dirty="0" smtClean="0"/>
              <a:t>проектирования и строительства объектов </a:t>
            </a:r>
            <a:r>
              <a:rPr lang="ru-RU" b="1" dirty="0"/>
              <a:t>с использованием </a:t>
            </a:r>
            <a:r>
              <a:rPr lang="ru-RU" b="1" dirty="0" smtClean="0"/>
              <a:t>технологии </a:t>
            </a:r>
            <a:r>
              <a:rPr lang="en-US" b="1" dirty="0" smtClean="0"/>
              <a:t>BIM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Требования в рамках PAS 1192-2 основаны на </a:t>
            </a:r>
            <a:r>
              <a:rPr lang="ru-RU" dirty="0" smtClean="0"/>
              <a:t>существующих принципах практической работы для </a:t>
            </a:r>
            <a:r>
              <a:rPr lang="ru-RU" dirty="0"/>
              <a:t>совместного производства архитектурной, инженерной и строительной информации, определенной в BS 1192: 2007 + A2: 2016.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В PAS 1192-2 основное внимание уделяется </a:t>
            </a:r>
            <a:r>
              <a:rPr lang="ru-RU" dirty="0" smtClean="0"/>
              <a:t>фазе осуществления </a:t>
            </a:r>
            <a:r>
              <a:rPr lang="ru-RU" dirty="0"/>
              <a:t>проекта, в которой большинство графических данных, неграфических данных и документов, известных как проектная информационная модель (PIM), накапливаются из проектных и строительных работ.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Целевая аудитория этого </a:t>
            </a:r>
            <a:r>
              <a:rPr lang="ru-RU" dirty="0" smtClean="0"/>
              <a:t>стандарта </a:t>
            </a:r>
            <a:r>
              <a:rPr lang="ru-RU" dirty="0"/>
              <a:t>включает организации и частных лиц, ответственных за закупки, проектирование, строительство, </a:t>
            </a:r>
            <a:r>
              <a:rPr lang="ru-RU" dirty="0" smtClean="0"/>
              <a:t>эксплуатацию </a:t>
            </a:r>
            <a:r>
              <a:rPr lang="ru-RU" dirty="0"/>
              <a:t>и обслуживание зданий и объектов инфраструктуры.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76" y="534891"/>
            <a:ext cx="3924848" cy="552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15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7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67275" y="571500"/>
            <a:ext cx="70104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Требования к управлению </a:t>
            </a:r>
            <a:r>
              <a:rPr lang="ru-RU" b="1" dirty="0"/>
              <a:t>информацией на этапе эксплуатации активов с использованием технологии </a:t>
            </a:r>
            <a:r>
              <a:rPr lang="en-US" b="1" dirty="0"/>
              <a:t>BIM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sz="1600" dirty="0"/>
              <a:t>PAS 1192-3 предоставляет руководство для менеджеров </a:t>
            </a:r>
            <a:r>
              <a:rPr lang="ru-RU" sz="1600" dirty="0" smtClean="0"/>
              <a:t>службы эксплуатации </a:t>
            </a:r>
          </a:p>
          <a:p>
            <a:r>
              <a:rPr lang="ru-RU" sz="1600" dirty="0" smtClean="0"/>
              <a:t>о </a:t>
            </a:r>
            <a:r>
              <a:rPr lang="ru-RU" sz="1600" dirty="0"/>
              <a:t>том, как </a:t>
            </a:r>
            <a:r>
              <a:rPr lang="ru-RU" sz="1600" dirty="0" smtClean="0"/>
              <a:t>управлять информацией для долгосрочной деятельности </a:t>
            </a:r>
            <a:r>
              <a:rPr lang="ru-RU" sz="1600" dirty="0"/>
              <a:t>по управлению </a:t>
            </a:r>
            <a:r>
              <a:rPr lang="ru-RU" sz="1600" dirty="0" smtClean="0"/>
              <a:t>активами.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PAS 1192-3 является </a:t>
            </a:r>
            <a:r>
              <a:rPr lang="ru-RU" sz="1600" dirty="0" smtClean="0"/>
              <a:t>«аналогом» </a:t>
            </a:r>
            <a:r>
              <a:rPr lang="ru-RU" sz="1600" dirty="0"/>
              <a:t>PAS </a:t>
            </a:r>
            <a:r>
              <a:rPr lang="ru-RU" sz="1600" dirty="0" smtClean="0"/>
              <a:t>1192-2, но PAS </a:t>
            </a:r>
            <a:r>
              <a:rPr lang="ru-RU" sz="1600" dirty="0"/>
              <a:t>1192-3 фокусируется на </a:t>
            </a:r>
            <a:r>
              <a:rPr lang="ru-RU" sz="1600" dirty="0" smtClean="0"/>
              <a:t>этапе эксплуатации активов</a:t>
            </a:r>
            <a:r>
              <a:rPr lang="ru-RU" sz="1600" dirty="0"/>
              <a:t>, независимо от того, </a:t>
            </a:r>
            <a:r>
              <a:rPr lang="ru-RU" sz="1600" dirty="0" smtClean="0"/>
              <a:t>объект ли это нового строительства или существующий объект. Как </a:t>
            </a:r>
            <a:r>
              <a:rPr lang="ru-RU" sz="1600" dirty="0"/>
              <a:t>и PAS 1192-2, PAS 1192-3 применяется как к строительным, так и к инфраструктурным активам и основывается на </a:t>
            </a:r>
            <a:r>
              <a:rPr lang="ru-RU" sz="1600" dirty="0" smtClean="0"/>
              <a:t>существующих принципах практической работы </a:t>
            </a:r>
            <a:r>
              <a:rPr lang="ru-RU" sz="1600" dirty="0"/>
              <a:t>для совместного производства архитектурной, инженерной и строительной информации, которая определена в BS 1192: 2007 + A2: 2016. </a:t>
            </a:r>
            <a:r>
              <a:rPr lang="ru-RU" sz="1600" dirty="0" smtClean="0"/>
              <a:t>Предполагается</a:t>
            </a:r>
            <a:r>
              <a:rPr lang="ru-RU" sz="1600" dirty="0"/>
              <a:t>, что экономия средств на 33% может быть достигнута на этапах капитальных и эксплуатационных расходов путем внедрения процессов, описанных в </a:t>
            </a:r>
            <a:endParaRPr lang="ru-RU" sz="1600" dirty="0" smtClean="0"/>
          </a:p>
          <a:p>
            <a:r>
              <a:rPr lang="ru-RU" sz="1600" dirty="0" smtClean="0"/>
              <a:t>PAS </a:t>
            </a:r>
            <a:r>
              <a:rPr lang="ru-RU" sz="1600" dirty="0"/>
              <a:t>1192-2 и PAS 1192-3.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PAS 1192-3 был разработан с учетом того факта, что стоимость эксплуатации и обслуживания зданий и сооружений может составлять до 85% стоимости </a:t>
            </a:r>
            <a:r>
              <a:rPr lang="ru-RU" sz="1600" dirty="0" smtClean="0"/>
              <a:t>всех затрат на протяжение жизненного цикла, </a:t>
            </a:r>
            <a:r>
              <a:rPr lang="ru-RU" sz="1600" dirty="0"/>
              <a:t>а сэкономленные средства могут в течение нескольких лет </a:t>
            </a:r>
            <a:r>
              <a:rPr lang="ru-RU" sz="1600" dirty="0" smtClean="0"/>
              <a:t>компенсировать любое увеличение расходов на этапе осуществления проекта.</a:t>
            </a: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92" y="571500"/>
            <a:ext cx="3877216" cy="550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7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73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135" y="609207"/>
            <a:ext cx="3197132" cy="44866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918" y="609208"/>
            <a:ext cx="3154449" cy="44866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6488" y="5381625"/>
            <a:ext cx="1114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COBie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139157" y="5320069"/>
            <a:ext cx="1947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Информационная</a:t>
            </a:r>
          </a:p>
          <a:p>
            <a:pPr algn="ctr"/>
            <a:r>
              <a:rPr lang="ru-RU" dirty="0" smtClean="0"/>
              <a:t>безопасность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328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7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6992" y="4835193"/>
            <a:ext cx="117049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Создан в 1901 году по инициативе профессиональных обществ инженеров-механиков, судостроителей, </a:t>
            </a:r>
            <a:r>
              <a:rPr lang="ru-RU" dirty="0" smtClean="0"/>
              <a:t>электриков</a:t>
            </a:r>
          </a:p>
          <a:p>
            <a:r>
              <a:rPr lang="ru-RU" dirty="0" smtClean="0"/>
              <a:t>и </a:t>
            </a:r>
            <a:r>
              <a:rPr lang="ru-RU" dirty="0"/>
              <a:t>металлургов. BSI является независимой негосударственной некоммерческой организацией, однако имеет </a:t>
            </a:r>
            <a:r>
              <a:rPr lang="ru-RU" dirty="0" smtClean="0"/>
              <a:t>мандат</a:t>
            </a:r>
          </a:p>
          <a:p>
            <a:r>
              <a:rPr lang="ru-RU" dirty="0" smtClean="0"/>
              <a:t>государства </a:t>
            </a:r>
            <a:r>
              <a:rPr lang="ru-RU" dirty="0"/>
              <a:t>на выполнение функций национального органа Великобритании по стандартизации. В 1952 году </a:t>
            </a:r>
            <a:r>
              <a:rPr lang="ru-RU" dirty="0" smtClean="0"/>
              <a:t>между</a:t>
            </a:r>
          </a:p>
          <a:p>
            <a:r>
              <a:rPr lang="ru-RU" dirty="0" smtClean="0"/>
              <a:t>правительством </a:t>
            </a:r>
            <a:r>
              <a:rPr lang="ru-RU" dirty="0"/>
              <a:t>Великобритании и BSI был подписан меморандум о взаимопонимании, в котором BSI </a:t>
            </a:r>
            <a:r>
              <a:rPr lang="ru-RU" dirty="0" smtClean="0"/>
              <a:t>определяется</a:t>
            </a:r>
          </a:p>
          <a:p>
            <a:r>
              <a:rPr lang="ru-RU" dirty="0" smtClean="0"/>
              <a:t>как </a:t>
            </a:r>
            <a:r>
              <a:rPr lang="ru-RU" dirty="0"/>
              <a:t>уполномоченный орган, ответственный за развитие стандартизации в стране.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682" y="231206"/>
            <a:ext cx="6565900" cy="4279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028"/>
            <a:ext cx="6568887" cy="16422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767" y="2371156"/>
            <a:ext cx="2449249" cy="217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6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732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233098" y="1168400"/>
            <a:ext cx="7819737" cy="10379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Процесс </a:t>
            </a:r>
            <a:r>
              <a:rPr lang="en-US" sz="2800" dirty="0" smtClean="0"/>
              <a:t>BSI</a:t>
            </a:r>
            <a:r>
              <a:rPr lang="ru-RU" sz="2800" dirty="0" smtClean="0"/>
              <a:t> для стандартов, поддерживающих инновации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91127" y="3362036"/>
            <a:ext cx="11103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Эффективные стандарты строятся вокруг исследований и консультаций</a:t>
            </a:r>
            <a:endParaRPr lang="ru-RU" sz="2800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468743" y="4546748"/>
            <a:ext cx="2150920" cy="1431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Создание рабочей группы</a:t>
            </a:r>
          </a:p>
          <a:p>
            <a:pPr algn="ctr"/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2794575" y="4546748"/>
            <a:ext cx="1894611" cy="1431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Обзор</a:t>
            </a:r>
          </a:p>
          <a:p>
            <a:pPr algn="ctr"/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4864099" y="4546748"/>
            <a:ext cx="2279072" cy="1431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Создание дорожной карты</a:t>
            </a:r>
          </a:p>
          <a:p>
            <a:pPr algn="ctr"/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7294307" y="4546748"/>
            <a:ext cx="2150920" cy="1431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Выбор приоритетов</a:t>
            </a:r>
          </a:p>
          <a:p>
            <a:pPr algn="ctr"/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9596363" y="4410091"/>
            <a:ext cx="2237512" cy="16928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Стратегия разработки стандарта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094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732"/>
          </a:xfrm>
          <a:prstGeom prst="rect">
            <a:avLst/>
          </a:prstGeom>
        </p:spPr>
      </p:pic>
      <p:sp>
        <p:nvSpPr>
          <p:cNvPr id="2" name="Трапеция 1"/>
          <p:cNvSpPr/>
          <p:nvPr/>
        </p:nvSpPr>
        <p:spPr>
          <a:xfrm>
            <a:off x="2023872" y="5596128"/>
            <a:ext cx="8266176" cy="560832"/>
          </a:xfrm>
          <a:prstGeom prst="trapezoid">
            <a:avLst>
              <a:gd name="adj" fmla="val 780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отраслевые стандарты, руководства, </a:t>
            </a:r>
            <a:r>
              <a:rPr lang="ru-RU" sz="2200" dirty="0"/>
              <a:t>передовая практика</a:t>
            </a:r>
          </a:p>
        </p:txBody>
      </p:sp>
      <p:sp>
        <p:nvSpPr>
          <p:cNvPr id="3" name="Трапеция 2"/>
          <p:cNvSpPr/>
          <p:nvPr/>
        </p:nvSpPr>
        <p:spPr>
          <a:xfrm>
            <a:off x="2523744" y="4916424"/>
            <a:ext cx="7266432" cy="560832"/>
          </a:xfrm>
          <a:prstGeom prst="trapezoid">
            <a:avLst>
              <a:gd name="adj" fmla="val 802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корпоративные технические спецификации</a:t>
            </a:r>
            <a:endParaRPr lang="ru-RU" sz="2200" dirty="0"/>
          </a:p>
        </p:txBody>
      </p:sp>
      <p:sp>
        <p:nvSpPr>
          <p:cNvPr id="4" name="Трапеция 3"/>
          <p:cNvSpPr/>
          <p:nvPr/>
        </p:nvSpPr>
        <p:spPr>
          <a:xfrm>
            <a:off x="3011424" y="4236720"/>
            <a:ext cx="6230112" cy="560832"/>
          </a:xfrm>
          <a:prstGeom prst="trapezoid">
            <a:avLst>
              <a:gd name="adj" fmla="val 802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smtClean="0"/>
              <a:t>частные стандарты и стандарты объединений</a:t>
            </a:r>
            <a:endParaRPr lang="ru-RU" sz="2100" dirty="0"/>
          </a:p>
        </p:txBody>
      </p:sp>
      <p:sp>
        <p:nvSpPr>
          <p:cNvPr id="5" name="Трапеция 4"/>
          <p:cNvSpPr/>
          <p:nvPr/>
        </p:nvSpPr>
        <p:spPr>
          <a:xfrm>
            <a:off x="3523488" y="3557016"/>
            <a:ext cx="5218176" cy="560832"/>
          </a:xfrm>
          <a:prstGeom prst="trapezoid">
            <a:avLst>
              <a:gd name="adj" fmla="val 8243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спонсируемые </a:t>
            </a:r>
            <a:r>
              <a:rPr lang="ru-RU" sz="2400" dirty="0" smtClean="0"/>
              <a:t>стандарты</a:t>
            </a:r>
            <a:r>
              <a:rPr lang="en-US" sz="2400" dirty="0" smtClean="0"/>
              <a:t> (PAS)</a:t>
            </a:r>
            <a:endParaRPr lang="ru-RU" sz="2200" dirty="0"/>
          </a:p>
        </p:txBody>
      </p:sp>
      <p:sp>
        <p:nvSpPr>
          <p:cNvPr id="6" name="Трапеция 5"/>
          <p:cNvSpPr/>
          <p:nvPr/>
        </p:nvSpPr>
        <p:spPr>
          <a:xfrm>
            <a:off x="4041648" y="2877312"/>
            <a:ext cx="4169664" cy="560832"/>
          </a:xfrm>
          <a:prstGeom prst="trapezoid">
            <a:avLst>
              <a:gd name="adj" fmla="val 8460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smtClean="0"/>
              <a:t>национальные стандарты </a:t>
            </a:r>
            <a:r>
              <a:rPr lang="en-US" sz="2100" dirty="0" smtClean="0"/>
              <a:t>(BS)</a:t>
            </a:r>
            <a:endParaRPr lang="ru-RU" sz="2100" dirty="0"/>
          </a:p>
        </p:txBody>
      </p:sp>
      <p:sp>
        <p:nvSpPr>
          <p:cNvPr id="7" name="Трапеция 6"/>
          <p:cNvSpPr/>
          <p:nvPr/>
        </p:nvSpPr>
        <p:spPr>
          <a:xfrm>
            <a:off x="4584192" y="2197608"/>
            <a:ext cx="3121152" cy="560832"/>
          </a:xfrm>
          <a:prstGeom prst="trapezoid">
            <a:avLst>
              <a:gd name="adj" fmla="val 8243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региональные (</a:t>
            </a:r>
            <a:r>
              <a:rPr lang="en-US" sz="2200" dirty="0" smtClean="0"/>
              <a:t>EN)</a:t>
            </a:r>
            <a:endParaRPr lang="ru-RU" sz="2200" dirty="0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5145024" y="786384"/>
            <a:ext cx="1999488" cy="129235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ISO IEC</a:t>
            </a:r>
            <a:endParaRPr lang="ru-RU" sz="22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463296" y="6156960"/>
            <a:ext cx="1450848" cy="12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463296" y="4236720"/>
            <a:ext cx="0" cy="1932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38912" y="4236720"/>
            <a:ext cx="2913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1914144" y="4236720"/>
            <a:ext cx="1402080" cy="19202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46200" y="4458176"/>
            <a:ext cx="212628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Частные и </a:t>
            </a:r>
          </a:p>
          <a:p>
            <a:r>
              <a:rPr lang="ru-RU" dirty="0" smtClean="0"/>
              <a:t>профессиональные</a:t>
            </a:r>
          </a:p>
          <a:p>
            <a:r>
              <a:rPr lang="ru-RU" dirty="0" smtClean="0"/>
              <a:t>стандарты, </a:t>
            </a:r>
          </a:p>
          <a:p>
            <a:r>
              <a:rPr lang="ru-RU" dirty="0" smtClean="0"/>
              <a:t>принципы и</a:t>
            </a:r>
          </a:p>
          <a:p>
            <a:r>
              <a:rPr lang="ru-RU" dirty="0" smtClean="0"/>
              <a:t>руководства</a:t>
            </a:r>
            <a:endParaRPr lang="ru-RU" dirty="0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438912" y="4117848"/>
            <a:ext cx="2913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438912" y="786384"/>
            <a:ext cx="5583936" cy="76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352800" y="786384"/>
            <a:ext cx="2670048" cy="33314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51104" y="808482"/>
            <a:ext cx="0" cy="33093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63296" y="1281111"/>
            <a:ext cx="490775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BSI </a:t>
            </a:r>
            <a:r>
              <a:rPr lang="ru-RU" dirty="0" smtClean="0"/>
              <a:t>как национальный орган по стандартизации</a:t>
            </a:r>
          </a:p>
          <a:p>
            <a:r>
              <a:rPr lang="ru-RU" dirty="0" smtClean="0"/>
              <a:t>разрабатывает Британские Стандарты,</a:t>
            </a:r>
          </a:p>
          <a:p>
            <a:r>
              <a:rPr lang="ru-RU" dirty="0" smtClean="0"/>
              <a:t>участвует в разработке европейских</a:t>
            </a:r>
          </a:p>
          <a:p>
            <a:r>
              <a:rPr lang="ru-RU" dirty="0" smtClean="0"/>
              <a:t>и международных </a:t>
            </a:r>
          </a:p>
          <a:p>
            <a:r>
              <a:rPr lang="ru-RU" dirty="0" smtClean="0"/>
              <a:t>стандартов</a:t>
            </a:r>
            <a:endParaRPr lang="ru-RU" dirty="0"/>
          </a:p>
        </p:txBody>
      </p:sp>
      <p:cxnSp>
        <p:nvCxnSpPr>
          <p:cNvPr id="49" name="Скругленная соединительная линия 48"/>
          <p:cNvCxnSpPr/>
          <p:nvPr/>
        </p:nvCxnSpPr>
        <p:spPr>
          <a:xfrm rot="10800000">
            <a:off x="8211314" y="3223262"/>
            <a:ext cx="530350" cy="426718"/>
          </a:xfrm>
          <a:prstGeom prst="curvedConnector3">
            <a:avLst>
              <a:gd name="adj1" fmla="val -21436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Скругленная соединительная линия 101"/>
          <p:cNvCxnSpPr/>
          <p:nvPr/>
        </p:nvCxnSpPr>
        <p:spPr>
          <a:xfrm rot="10800000">
            <a:off x="6865620" y="1524762"/>
            <a:ext cx="2145030" cy="2125218"/>
          </a:xfrm>
          <a:prstGeom prst="curvedConnector3">
            <a:avLst>
              <a:gd name="adj1" fmla="val -5368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42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7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13100" y="337204"/>
            <a:ext cx="5991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BIM </a:t>
            </a:r>
            <a:r>
              <a:rPr lang="ru-RU" sz="3600" b="1" dirty="0" smtClean="0"/>
              <a:t>стратегия правительства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124" y="3934765"/>
            <a:ext cx="471058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Эта четырехлетняя </a:t>
            </a:r>
            <a:r>
              <a:rPr lang="ru-RU" sz="1600" dirty="0"/>
              <a:t>стратегия </a:t>
            </a:r>
            <a:r>
              <a:rPr lang="ru-RU" sz="1600" dirty="0" smtClean="0"/>
              <a:t>правительства</a:t>
            </a:r>
          </a:p>
          <a:p>
            <a:r>
              <a:rPr lang="ru-RU" sz="1600" dirty="0" smtClean="0"/>
              <a:t>по </a:t>
            </a:r>
            <a:r>
              <a:rPr lang="ru-RU" sz="1600" dirty="0"/>
              <a:t>внедрению BIM изменит динамику и </a:t>
            </a:r>
            <a:endParaRPr lang="ru-RU" sz="1600" dirty="0" smtClean="0"/>
          </a:p>
          <a:p>
            <a:r>
              <a:rPr lang="ru-RU" sz="1600" dirty="0" smtClean="0"/>
              <a:t>поведение </a:t>
            </a:r>
            <a:r>
              <a:rPr lang="ru-RU" sz="1600" dirty="0"/>
              <a:t>цепочки поставок </a:t>
            </a:r>
            <a:r>
              <a:rPr lang="ru-RU" sz="1600" dirty="0" smtClean="0"/>
              <a:t>товаров и услуг </a:t>
            </a:r>
          </a:p>
          <a:p>
            <a:r>
              <a:rPr lang="ru-RU" sz="1600" dirty="0" smtClean="0"/>
              <a:t>в строительной отрасли, разблокирует </a:t>
            </a:r>
            <a:r>
              <a:rPr lang="ru-RU" sz="1600" dirty="0"/>
              <a:t>новые</a:t>
            </a:r>
            <a:r>
              <a:rPr lang="ru-RU" sz="1600" dirty="0" smtClean="0"/>
              <a:t>,</a:t>
            </a:r>
          </a:p>
          <a:p>
            <a:r>
              <a:rPr lang="ru-RU" sz="1600" dirty="0" smtClean="0"/>
              <a:t>более эффективные </a:t>
            </a:r>
            <a:r>
              <a:rPr lang="ru-RU" sz="1600" dirty="0"/>
              <a:t>способы </a:t>
            </a:r>
            <a:r>
              <a:rPr lang="ru-RU" sz="1600" dirty="0" smtClean="0"/>
              <a:t>совместной работы.</a:t>
            </a:r>
          </a:p>
          <a:p>
            <a:r>
              <a:rPr lang="ru-RU" sz="1600" dirty="0" smtClean="0"/>
              <a:t>Внедрение </a:t>
            </a:r>
            <a:r>
              <a:rPr lang="ru-RU" sz="1600" dirty="0"/>
              <a:t>BIM в этом секторе приведет нас к </a:t>
            </a:r>
            <a:endParaRPr lang="ru-RU" sz="1600" dirty="0" smtClean="0"/>
          </a:p>
          <a:p>
            <a:r>
              <a:rPr lang="ru-RU" sz="1600" dirty="0" smtClean="0"/>
              <a:t>авангарду </a:t>
            </a:r>
            <a:r>
              <a:rPr lang="ru-RU" sz="1600" dirty="0"/>
              <a:t>новой эпохи цифрового строительства </a:t>
            </a:r>
            <a:endParaRPr lang="ru-RU" sz="1600" dirty="0" smtClean="0"/>
          </a:p>
          <a:p>
            <a:r>
              <a:rPr lang="ru-RU" sz="1600" dirty="0" smtClean="0"/>
              <a:t>и выведет </a:t>
            </a:r>
            <a:r>
              <a:rPr lang="ru-RU" sz="1600" dirty="0"/>
              <a:t>Великобританию в мировые </a:t>
            </a:r>
            <a:r>
              <a:rPr lang="ru-RU" sz="1600" dirty="0" smtClean="0"/>
              <a:t>лидеры BIM</a:t>
            </a:r>
          </a:p>
          <a:p>
            <a:r>
              <a:rPr lang="ru-RU" sz="1600" b="1" i="1" dirty="0" smtClean="0"/>
              <a:t>Френсис Мод</a:t>
            </a:r>
            <a:r>
              <a:rPr lang="ru-RU" sz="1600" i="1" dirty="0" smtClean="0"/>
              <a:t>, член Кабинета Министров</a:t>
            </a:r>
            <a:endParaRPr lang="ru-RU" sz="16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4" y="1208072"/>
            <a:ext cx="3404076" cy="27140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31305" y="1526782"/>
            <a:ext cx="1648208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/>
                </a:solidFill>
              </a:rPr>
              <a:t>Снижение </a:t>
            </a:r>
          </a:p>
          <a:p>
            <a:pPr algn="ctr"/>
            <a:r>
              <a:rPr lang="ru-RU" sz="2400" dirty="0" smtClean="0">
                <a:solidFill>
                  <a:schemeClr val="accent1"/>
                </a:solidFill>
              </a:rPr>
              <a:t>стоимости</a:t>
            </a:r>
          </a:p>
          <a:p>
            <a:pPr algn="ctr"/>
            <a:r>
              <a:rPr lang="ru-RU" sz="6600" dirty="0" smtClean="0">
                <a:solidFill>
                  <a:schemeClr val="accent1"/>
                </a:solidFill>
              </a:rPr>
              <a:t>33%</a:t>
            </a:r>
            <a:endParaRPr lang="ru-RU" sz="66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92111" y="1526782"/>
            <a:ext cx="1648208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/>
                </a:solidFill>
              </a:rPr>
              <a:t>Снижение </a:t>
            </a:r>
          </a:p>
          <a:p>
            <a:pPr algn="ctr"/>
            <a:r>
              <a:rPr lang="ru-RU" sz="2400" dirty="0" smtClean="0">
                <a:solidFill>
                  <a:schemeClr val="accent1"/>
                </a:solidFill>
              </a:rPr>
              <a:t>сроков</a:t>
            </a:r>
          </a:p>
          <a:p>
            <a:pPr algn="ctr"/>
            <a:r>
              <a:rPr lang="ru-RU" sz="6600" dirty="0" smtClean="0">
                <a:solidFill>
                  <a:schemeClr val="accent1"/>
                </a:solidFill>
              </a:rPr>
              <a:t>50%</a:t>
            </a:r>
            <a:endParaRPr lang="ru-RU" sz="6600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31305" y="3916688"/>
            <a:ext cx="1648208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/>
                </a:solidFill>
              </a:rPr>
              <a:t>Снижение </a:t>
            </a:r>
          </a:p>
          <a:p>
            <a:pPr algn="ctr"/>
            <a:r>
              <a:rPr lang="ru-RU" sz="2400" dirty="0" smtClean="0">
                <a:solidFill>
                  <a:schemeClr val="accent1"/>
                </a:solidFill>
              </a:rPr>
              <a:t>выбросов</a:t>
            </a:r>
          </a:p>
          <a:p>
            <a:pPr algn="ctr"/>
            <a:r>
              <a:rPr lang="ru-RU" sz="6600" dirty="0" smtClean="0">
                <a:solidFill>
                  <a:schemeClr val="accent1"/>
                </a:solidFill>
              </a:rPr>
              <a:t>50%</a:t>
            </a:r>
            <a:endParaRPr lang="ru-RU" sz="6600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92111" y="3912518"/>
            <a:ext cx="1739835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/>
                </a:solidFill>
              </a:rPr>
              <a:t>Увеличение</a:t>
            </a:r>
          </a:p>
          <a:p>
            <a:pPr algn="ctr"/>
            <a:r>
              <a:rPr lang="ru-RU" sz="2400" dirty="0" smtClean="0">
                <a:solidFill>
                  <a:schemeClr val="accent1"/>
                </a:solidFill>
              </a:rPr>
              <a:t>экспорта</a:t>
            </a:r>
          </a:p>
          <a:p>
            <a:pPr algn="ctr"/>
            <a:r>
              <a:rPr lang="ru-RU" sz="6600" dirty="0" smtClean="0">
                <a:solidFill>
                  <a:schemeClr val="accent1"/>
                </a:solidFill>
              </a:rPr>
              <a:t>50%</a:t>
            </a:r>
            <a:endParaRPr lang="ru-RU" sz="6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71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73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29" y="297181"/>
            <a:ext cx="3906289" cy="19726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61620" y="515531"/>
            <a:ext cx="523842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Определение стадий жизненного цикла</a:t>
            </a:r>
          </a:p>
          <a:p>
            <a:r>
              <a:rPr lang="ru-RU" dirty="0" smtClean="0"/>
              <a:t>объекта капитального строительства</a:t>
            </a:r>
          </a:p>
          <a:p>
            <a:endParaRPr lang="ru-RU" dirty="0"/>
          </a:p>
          <a:p>
            <a:r>
              <a:rPr lang="ru-RU" dirty="0" smtClean="0"/>
              <a:t>Цель: </a:t>
            </a:r>
            <a:r>
              <a:rPr lang="ru-RU" dirty="0"/>
              <a:t>определении основных задач, возникающих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процессе проектирования, строительства или </a:t>
            </a:r>
            <a:endParaRPr lang="ru-RU" dirty="0" smtClean="0"/>
          </a:p>
          <a:p>
            <a:r>
              <a:rPr lang="ru-RU" dirty="0" smtClean="0"/>
              <a:t>эксплуатации </a:t>
            </a:r>
            <a:r>
              <a:rPr lang="ru-RU" dirty="0"/>
              <a:t>здания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" y="2537794"/>
            <a:ext cx="10058400" cy="10304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62075" y="4352925"/>
            <a:ext cx="77668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</a:t>
            </a:r>
            <a:r>
              <a:rPr lang="ru-RU" dirty="0" smtClean="0"/>
              <a:t>остоит из восьми этапов работы, каждый из которых имеет четкие границы</a:t>
            </a:r>
          </a:p>
          <a:p>
            <a:r>
              <a:rPr lang="ru-RU" dirty="0" smtClean="0"/>
              <a:t>и детализирует задачи и результаты, необходимые на каждом этапе.</a:t>
            </a:r>
          </a:p>
          <a:p>
            <a:r>
              <a:rPr lang="ru-RU" dirty="0" smtClean="0"/>
              <a:t>Описаны предполагаемые задачи для каждого этапа.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864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73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14" y="604454"/>
            <a:ext cx="11029639" cy="583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59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7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06882" y="706582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Британские стандарты в области </a:t>
            </a:r>
            <a:r>
              <a:rPr lang="en-US" dirty="0" smtClean="0"/>
              <a:t>BIM</a:t>
            </a:r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303360" y="2118295"/>
            <a:ext cx="622828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10419" y="1348459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BS 1192</a:t>
            </a:r>
            <a:endParaRPr lang="ru-RU" dirty="0">
              <a:solidFill>
                <a:schemeClr val="accent1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682917" y="2118295"/>
            <a:ext cx="261285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73880" y="1802303"/>
            <a:ext cx="1230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PAS 1192-2</a:t>
            </a:r>
            <a:endParaRPr lang="ru-RU" dirty="0">
              <a:solidFill>
                <a:schemeClr val="accent1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1688350" y="1711557"/>
            <a:ext cx="8843292" cy="589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653587" y="1802303"/>
            <a:ext cx="1246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PAS 1192-3</a:t>
            </a:r>
            <a:endParaRPr lang="ru-RU" dirty="0">
              <a:solidFill>
                <a:schemeClr val="accent1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682917" y="2993309"/>
            <a:ext cx="88487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682917" y="2432050"/>
            <a:ext cx="0" cy="9422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476919" y="2432050"/>
            <a:ext cx="0" cy="9422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3359586" y="2432050"/>
            <a:ext cx="1257" cy="9422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295775" y="2432050"/>
            <a:ext cx="0" cy="9422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9407022" y="2432050"/>
            <a:ext cx="0" cy="9422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0531642" y="2432050"/>
            <a:ext cx="0" cy="9422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615786" y="2347201"/>
            <a:ext cx="861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Пред</a:t>
            </a:r>
          </a:p>
          <a:p>
            <a:pPr algn="ctr"/>
            <a:r>
              <a:rPr lang="ru-RU" dirty="0" smtClean="0"/>
              <a:t>проект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2476919" y="2593745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Проект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3304394" y="2358643"/>
            <a:ext cx="1029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Строи-</a:t>
            </a:r>
          </a:p>
          <a:p>
            <a:r>
              <a:rPr lang="ru-RU" dirty="0" err="1" smtClean="0"/>
              <a:t>тельство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6044617" y="2540406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Эксплуатация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9643762" y="2569447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Снос</a:t>
            </a:r>
            <a:endParaRPr lang="ru-RU" dirty="0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1428750" y="2347201"/>
            <a:ext cx="929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1438275" y="2347201"/>
            <a:ext cx="0" cy="10699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1413792" y="3417172"/>
            <a:ext cx="929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V="1">
            <a:off x="10725150" y="2347201"/>
            <a:ext cx="0" cy="10699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2493061" y="3193071"/>
            <a:ext cx="314476" cy="197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3017514" y="3193071"/>
            <a:ext cx="314476" cy="197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>
            <a:off x="3410597" y="3193071"/>
            <a:ext cx="314476" cy="197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>
            <a:off x="3924065" y="3193071"/>
            <a:ext cx="314476" cy="197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>
            <a:off x="4571430" y="3192516"/>
            <a:ext cx="314476" cy="197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>
            <a:off x="5198472" y="3192516"/>
            <a:ext cx="314476" cy="197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Прямоугольник 79"/>
          <p:cNvSpPr/>
          <p:nvPr/>
        </p:nvSpPr>
        <p:spPr>
          <a:xfrm>
            <a:off x="4588415" y="3192516"/>
            <a:ext cx="8882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</a:rPr>
              <a:t>PAS 1192-</a:t>
            </a:r>
            <a:r>
              <a:rPr lang="ru-RU" sz="1200" dirty="0" smtClean="0">
                <a:solidFill>
                  <a:schemeClr val="accent1"/>
                </a:solidFill>
              </a:rPr>
              <a:t>4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9381573" y="3374551"/>
            <a:ext cx="1246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PAS 1192-</a:t>
            </a:r>
            <a:r>
              <a:rPr lang="ru-RU" dirty="0" smtClean="0">
                <a:solidFill>
                  <a:schemeClr val="accent1"/>
                </a:solidFill>
              </a:rPr>
              <a:t>5</a:t>
            </a: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79" y="4232803"/>
            <a:ext cx="10058400" cy="212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8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7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40367" y="1168208"/>
            <a:ext cx="65549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Совместное производство архитектурной, инженерной и строительной информации. </a:t>
            </a:r>
            <a:r>
              <a:rPr lang="ru-RU" b="1" dirty="0" smtClean="0"/>
              <a:t>Принципы практической работы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BS 1192 предоставляет «наилучшую практику» для разработки, организации и управления производственной информацией для строительной отрасли, используя </a:t>
            </a:r>
            <a:r>
              <a:rPr lang="ru-RU" dirty="0" smtClean="0"/>
              <a:t>скоординированный </a:t>
            </a:r>
            <a:r>
              <a:rPr lang="ru-RU" dirty="0"/>
              <a:t>процесс совместной работы и определенную политику именования.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Данный стандарт определяет принципы работы в среде общих данных, </a:t>
            </a:r>
            <a:r>
              <a:rPr lang="ru-RU" dirty="0"/>
              <a:t>роли </a:t>
            </a:r>
            <a:r>
              <a:rPr lang="ru-RU" dirty="0" smtClean="0"/>
              <a:t>членов </a:t>
            </a:r>
            <a:r>
              <a:rPr lang="ru-RU" dirty="0"/>
              <a:t>команды проекта, </a:t>
            </a:r>
            <a:r>
              <a:rPr lang="ru-RU" dirty="0" smtClean="0"/>
              <a:t>правила </a:t>
            </a:r>
            <a:r>
              <a:rPr lang="ru-RU" dirty="0"/>
              <a:t>именования, </a:t>
            </a:r>
            <a:r>
              <a:rPr lang="ru-RU" dirty="0" smtClean="0"/>
              <a:t>классификации </a:t>
            </a:r>
            <a:r>
              <a:rPr lang="ru-RU" dirty="0"/>
              <a:t>и обмена данными по </a:t>
            </a:r>
            <a:r>
              <a:rPr lang="ru-RU" dirty="0" smtClean="0"/>
              <a:t>проекту</a:t>
            </a:r>
            <a:r>
              <a:rPr lang="ru-RU" dirty="0"/>
              <a:t>. 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Принципы обмена информацией и общее моделирование, изложенные в этом стандарте, лежат в основе стандартов </a:t>
            </a:r>
            <a:endParaRPr lang="ru-RU" dirty="0" smtClean="0"/>
          </a:p>
          <a:p>
            <a:r>
              <a:rPr lang="ru-RU" dirty="0" smtClean="0"/>
              <a:t>BIM </a:t>
            </a:r>
            <a:r>
              <a:rPr lang="en-US" dirty="0" smtClean="0"/>
              <a:t>level</a:t>
            </a:r>
            <a:r>
              <a:rPr lang="ru-RU" dirty="0" smtClean="0"/>
              <a:t> 2 </a:t>
            </a:r>
            <a:r>
              <a:rPr lang="ru-RU" dirty="0"/>
              <a:t>и в равной степени применимы к строительным и гражданским проектам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34" y="409184"/>
            <a:ext cx="3991532" cy="560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2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349</Words>
  <Application>Microsoft Office PowerPoint</Application>
  <PresentationFormat>Широкоэкранный</PresentationFormat>
  <Paragraphs>93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Счетовод</dc:creator>
  <cp:lastModifiedBy>Счетовод</cp:lastModifiedBy>
  <cp:revision>55</cp:revision>
  <cp:lastPrinted>2018-02-19T14:55:03Z</cp:lastPrinted>
  <dcterms:created xsi:type="dcterms:W3CDTF">2018-02-18T15:46:29Z</dcterms:created>
  <dcterms:modified xsi:type="dcterms:W3CDTF">2018-02-19T20:30:19Z</dcterms:modified>
</cp:coreProperties>
</file>