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56" r:id="rId2"/>
    <p:sldId id="303" r:id="rId3"/>
    <p:sldId id="344" r:id="rId4"/>
    <p:sldId id="304" r:id="rId5"/>
    <p:sldId id="307" r:id="rId6"/>
    <p:sldId id="308" r:id="rId7"/>
    <p:sldId id="345" r:id="rId8"/>
    <p:sldId id="347" r:id="rId9"/>
    <p:sldId id="348" r:id="rId10"/>
    <p:sldId id="310" r:id="rId11"/>
    <p:sldId id="346" r:id="rId12"/>
    <p:sldId id="349" r:id="rId13"/>
    <p:sldId id="337" r:id="rId14"/>
    <p:sldId id="338" r:id="rId15"/>
    <p:sldId id="339" r:id="rId16"/>
    <p:sldId id="340" r:id="rId17"/>
    <p:sldId id="341" r:id="rId18"/>
    <p:sldId id="342" r:id="rId19"/>
    <p:sldId id="271" r:id="rId20"/>
  </p:sldIdLst>
  <p:sldSz cx="12192000" cy="6858000"/>
  <p:notesSz cx="6797675" cy="9928225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931" autoAdjust="0"/>
    <p:restoredTop sz="94660"/>
  </p:normalViewPr>
  <p:slideViewPr>
    <p:cSldViewPr>
      <p:cViewPr varScale="1">
        <p:scale>
          <a:sx n="87" d="100"/>
          <a:sy n="87" d="100"/>
        </p:scale>
        <p:origin x="840" y="90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25" d="100"/>
        <a:sy n="125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C36F450-FB3C-4AD5-8DA5-3E81D6224C11}" type="datetimeFigureOut">
              <a:rPr lang="ru-RU" smtClean="0"/>
              <a:t>21.02.2018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450" y="4778375"/>
            <a:ext cx="5438775" cy="39084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C3582F0-C1A6-425A-96AD-AB8E7A3631D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586210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422275" y="1241425"/>
            <a:ext cx="5953125" cy="33496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С 2001 года </a:t>
            </a:r>
            <a:r>
              <a:rPr lang="ru-RU" dirty="0" err="1" smtClean="0"/>
              <a:t>Senate</a:t>
            </a:r>
            <a:r>
              <a:rPr lang="ru-RU" dirty="0" smtClean="0"/>
              <a:t> </a:t>
            </a:r>
            <a:r>
              <a:rPr lang="ru-RU" dirty="0" err="1" smtClean="0"/>
              <a:t>Properties</a:t>
            </a:r>
            <a:r>
              <a:rPr lang="ru-RU" dirty="0" smtClean="0"/>
              <a:t> провел ряд пилотных проектов по разработке и изучению использования BIM, и с 1 октября 2007 г. принято решение о внедрении стандартов BIM и IFC как в строительстве, так и в реконструкции проектов нормального уровня сложности. </a:t>
            </a:r>
          </a:p>
          <a:p>
            <a:endParaRPr lang="ru-RU" dirty="0" smtClean="0"/>
          </a:p>
          <a:p>
            <a:r>
              <a:rPr lang="ru-RU" dirty="0" smtClean="0"/>
              <a:t>Планирование начальной стадии и архитектурный</a:t>
            </a:r>
            <a:r>
              <a:rPr lang="ru-RU" baseline="0" dirty="0" smtClean="0"/>
              <a:t> проект</a:t>
            </a:r>
            <a:r>
              <a:rPr lang="ru-RU" dirty="0" smtClean="0"/>
              <a:t> являются обязательными, а также контроль затрат. </a:t>
            </a:r>
          </a:p>
          <a:p>
            <a:endParaRPr lang="ru-RU" dirty="0" smtClean="0"/>
          </a:p>
          <a:p>
            <a:r>
              <a:rPr lang="ru-RU" dirty="0" smtClean="0"/>
              <a:t>Кроме того, архитектурный дизайн полезен для изучения альтернатив на основе космических моделей и подготовки тендерных документов на стадии заключения контрактов. На этапе планирования проекта BIM поддерживает решение об инвестировании, принимаемые количества из модели принимаются для содействия фазе производства, а BIM также полезен для моделирования энергии.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2AA032-1572-44D7-B58D-4BD01C0D7143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83429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BE0E4E-A5E4-46CA-9FDE-4A37BB080FE3}" type="datetimeFigureOut">
              <a:rPr lang="ru-RU"/>
              <a:pPr>
                <a:defRPr/>
              </a:pPr>
              <a:t>21.02.2018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E37EFE8-4C9D-4B52-B6EC-CC9ADE90F826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7424603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2151A1-754A-43B2-B29E-47425BDFEA99}" type="datetimeFigureOut">
              <a:rPr lang="ru-RU"/>
              <a:pPr>
                <a:defRPr/>
              </a:pPr>
              <a:t>21.02.2018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5DD9C83-33AC-47E6-8746-23BFBB31FCA1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4451413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EB5A82-9F02-4CDD-B626-2D397400510E}" type="datetimeFigureOut">
              <a:rPr lang="ru-RU"/>
              <a:pPr>
                <a:defRPr/>
              </a:pPr>
              <a:t>21.02.2018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7CE9B1D-03EE-44BD-85B8-E53AAA1A07F9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5200989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28A043-0437-4B68-B1A2-779D7DC1131F}" type="datetimeFigureOut">
              <a:rPr lang="ru-RU"/>
              <a:pPr>
                <a:defRPr/>
              </a:pPr>
              <a:t>21.02.2018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ABEB030-8E84-405E-905C-0D98889A21A3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3074439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B80327-1128-4294-9442-FF00F4AFA49A}" type="datetimeFigureOut">
              <a:rPr lang="ru-RU"/>
              <a:pPr>
                <a:defRPr/>
              </a:pPr>
              <a:t>21.02.2018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AAAE5F2-E72D-4A40-913D-BC112B660BB7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5397894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6C15F7-8C51-4315-9980-CBC3071CAE55}" type="datetimeFigureOut">
              <a:rPr lang="ru-RU"/>
              <a:pPr>
                <a:defRPr/>
              </a:pPr>
              <a:t>21.02.2018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49802A8-D8C1-4463-B5FA-55A2265AA500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8473113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FC7666-2E72-418B-8939-B6146DCD93B7}" type="datetimeFigureOut">
              <a:rPr lang="ru-RU"/>
              <a:pPr>
                <a:defRPr/>
              </a:pPr>
              <a:t>21.02.2018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40D9549-16E7-4CCA-99BE-83647EAB34E5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8012613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F96940-D151-4D46-9702-D32F6EBF3E72}" type="datetimeFigureOut">
              <a:rPr lang="ru-RU"/>
              <a:pPr>
                <a:defRPr/>
              </a:pPr>
              <a:t>21.02.2018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F1D67EC-2D73-4EF1-8E06-E1D10777533C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9297869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95AAD4-647E-4732-9F9A-6EB25B6C0086}" type="datetimeFigureOut">
              <a:rPr lang="ru-RU"/>
              <a:pPr>
                <a:defRPr/>
              </a:pPr>
              <a:t>21.02.2018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517CAD8-3B68-44E9-B9E1-239750BC2C94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5225905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924926-4337-4167-8B16-862D21C7B54E}" type="datetimeFigureOut">
              <a:rPr lang="ru-RU"/>
              <a:pPr>
                <a:defRPr/>
              </a:pPr>
              <a:t>21.02.2018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822D1A8-AEBA-4BE4-B8F9-C6A850B8CDC6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0126776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EE68D8-F15C-4D76-AACD-4B3C5BFD8C84}" type="datetimeFigureOut">
              <a:rPr lang="ru-RU"/>
              <a:pPr>
                <a:defRPr/>
              </a:pPr>
              <a:t>21.02.2018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1C5370F-32FB-43BB-81C7-565CBFF29EB6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8465724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21259BD-A177-4F6D-AF05-E76CA0E8050D}" type="datetimeFigureOut">
              <a:rPr lang="ru-RU"/>
              <a:pPr>
                <a:defRPr/>
              </a:pPr>
              <a:t>21.02.2018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fld id="{EFDB2DA6-787B-4130-97BE-09B0BD5258AC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Прямоугольник 1"/>
          <p:cNvSpPr>
            <a:spLocks noChangeArrowheads="1"/>
          </p:cNvSpPr>
          <p:nvPr/>
        </p:nvSpPr>
        <p:spPr bwMode="auto">
          <a:xfrm>
            <a:off x="1804989" y="1628775"/>
            <a:ext cx="8497887" cy="21236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sz="4400" dirty="0"/>
              <a:t>Открытый формат обмена данными. Отсутствие альтернативы для госзаказа</a:t>
            </a:r>
            <a:endParaRPr lang="ru-RU" altLang="ru-RU" sz="4400" dirty="0"/>
          </a:p>
        </p:txBody>
      </p:sp>
      <p:sp>
        <p:nvSpPr>
          <p:cNvPr id="2051" name="Прямоугольник 2"/>
          <p:cNvSpPr>
            <a:spLocks noChangeArrowheads="1"/>
          </p:cNvSpPr>
          <p:nvPr/>
        </p:nvSpPr>
        <p:spPr bwMode="auto">
          <a:xfrm>
            <a:off x="2187576" y="4221164"/>
            <a:ext cx="7561263" cy="1938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400" b="1" dirty="0">
                <a:latin typeface="Calibri Light" panose="020F0302020204030204" pitchFamily="34" charset="0"/>
              </a:rPr>
              <a:t>ЖУК Юрий Николаевич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400" dirty="0">
                <a:latin typeface="Calibri Light" panose="020F0302020204030204" pitchFamily="34" charset="0"/>
              </a:rPr>
              <a:t>к.т.н., заведующий лабораторией автоматизации исследований и проектирования сооружений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400" dirty="0">
                <a:latin typeface="Calibri Light" panose="020F0302020204030204" pitchFamily="34" charset="0"/>
              </a:rPr>
              <a:t>ЦНИИСК имени В.А. Кучеренко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400" dirty="0">
                <a:latin typeface="Calibri Light" panose="020F0302020204030204" pitchFamily="34" charset="0"/>
              </a:rPr>
              <a:t>АО «НИЦ «Строительство»</a:t>
            </a:r>
          </a:p>
        </p:txBody>
      </p:sp>
      <p:pic>
        <p:nvPicPr>
          <p:cNvPr id="2052" name="Picture 5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22" t="12575" r="9306" b="19250"/>
          <a:stretch>
            <a:fillRect/>
          </a:stretch>
        </p:blipFill>
        <p:spPr bwMode="auto">
          <a:xfrm>
            <a:off x="1793875" y="42863"/>
            <a:ext cx="6605588" cy="938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053" name="Группа 5"/>
          <p:cNvGrpSpPr>
            <a:grpSpLocks/>
          </p:cNvGrpSpPr>
          <p:nvPr/>
        </p:nvGrpSpPr>
        <p:grpSpPr bwMode="auto">
          <a:xfrm>
            <a:off x="1524000" y="-9525"/>
            <a:ext cx="9144000" cy="1158875"/>
            <a:chOff x="0" y="-489"/>
            <a:chExt cx="9144652" cy="1158055"/>
          </a:xfrm>
        </p:grpSpPr>
        <p:pic>
          <p:nvPicPr>
            <p:cNvPr id="2058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38109" y="-489"/>
              <a:ext cx="1906543" cy="11535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59" name="Picture 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V="1">
              <a:off x="0" y="1111847"/>
              <a:ext cx="7238109" cy="457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054" name="Группа 6"/>
          <p:cNvGrpSpPr>
            <a:grpSpLocks/>
          </p:cNvGrpSpPr>
          <p:nvPr/>
        </p:nvGrpSpPr>
        <p:grpSpPr bwMode="auto">
          <a:xfrm>
            <a:off x="1522413" y="6335714"/>
            <a:ext cx="9148763" cy="46037"/>
            <a:chOff x="-1914" y="4031352"/>
            <a:chExt cx="9149092" cy="45719"/>
          </a:xfrm>
        </p:grpSpPr>
        <p:pic>
          <p:nvPicPr>
            <p:cNvPr id="2056" name="Picture 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800000" flipV="1">
              <a:off x="-1914" y="4031352"/>
              <a:ext cx="7238109" cy="457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57" name="Picture 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800000" flipV="1">
              <a:off x="1909069" y="4031352"/>
              <a:ext cx="7238109" cy="457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279576" y="188641"/>
            <a:ext cx="820891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cap="all" dirty="0"/>
              <a:t>УВЕДОМЛЕНИЕ О ЗАВЕРШЕНИИ РАЗРАБОТКИ НАЦИОНАЛЬНОГО СТАНДАРТА СТ РК ISO 16739 «ФОРМАТ (IFC) ДЛЯ СОВМЕСТНОГО ИСПОЛЬЗОВАНИЯ ДАННЫХ В СТРОИТЕЛЬСТВЕ И УПРАВЛЕНИЯ ЗДАНИЯМИ И СООРУЖЕНИЯМИ»</a:t>
            </a:r>
            <a:endParaRPr lang="ru-RU" sz="2000" b="1" cap="all" dirty="0">
              <a:solidFill>
                <a:srgbClr val="474748"/>
              </a:solidFill>
              <a:latin typeface="Open Sans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70298" y="1196753"/>
            <a:ext cx="8474174" cy="55249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0168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567608" y="908720"/>
            <a:ext cx="8532948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 smtClean="0"/>
              <a:t>«Настоящий </a:t>
            </a:r>
            <a:r>
              <a:rPr lang="ru-RU" sz="2000" dirty="0"/>
              <a:t>стандарт разработан на основе ISO 16739:2013, который представляет собой объектно-ориентированный интерфейс и представлен в формате XTML, т. е. как электронный документ. Поэтому в соответствии с письмом Комитета по делам строительства и жилищно-коммунального хозяйства Министерства по инвестициям и развитию Республики Казахстан № 38-04-5/4391 от 29.05.2017 г., </a:t>
            </a:r>
            <a:r>
              <a:rPr lang="ru-RU" sz="2000" b="1" dirty="0"/>
              <a:t>с учетом специфики разрабатываемого стандарта, </a:t>
            </a:r>
            <a:r>
              <a:rPr lang="ru-RU" sz="2000" dirty="0"/>
              <a:t>отсутствия руководящих документов по разработке стандарта в форме программного продукта стандарт подготовлен следующим образом:</a:t>
            </a:r>
          </a:p>
          <a:p>
            <a:pPr algn="just"/>
            <a:r>
              <a:rPr lang="ru-RU" sz="2000" dirty="0"/>
              <a:t>- согласно требованиям действующих нормативных документов по разработке стандартов на бумажном носителе представлены на государственном и русском языках введение, содержание, область применения, нормативные ссылки, термины и определения, библиография;</a:t>
            </a:r>
          </a:p>
          <a:p>
            <a:pPr algn="just"/>
            <a:r>
              <a:rPr lang="ru-RU" sz="2000" dirty="0"/>
              <a:t> - </a:t>
            </a:r>
            <a:r>
              <a:rPr lang="ru-RU" sz="2000" b="1" dirty="0"/>
              <a:t>функциональная часть стандарта оставлена на языке оригинала </a:t>
            </a:r>
            <a:r>
              <a:rPr lang="ru-RU" sz="2000" dirty="0"/>
              <a:t>(как правило, программные продукты, т.е. языки программирования не переводятся) на CD диске (рисунок 2), что гарантирует полную передачу данных без потерь из любой платформы BIM в формат IFC;</a:t>
            </a:r>
          </a:p>
          <a:p>
            <a:pPr algn="just"/>
            <a:r>
              <a:rPr lang="ru-RU" sz="2000" dirty="0"/>
              <a:t>- для доступа к стандарту СТ РК ISO 16739 – 2017 следует открыть файл «COVER_C051622e.html</a:t>
            </a:r>
            <a:r>
              <a:rPr lang="ru-RU" sz="2000" dirty="0" smtClean="0"/>
              <a:t>».»</a:t>
            </a:r>
            <a:endParaRPr lang="ru-RU" sz="20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4522830" y="188640"/>
            <a:ext cx="308533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  <a:tabLst>
                <a:tab pos="2969895" algn="ctr"/>
                <a:tab pos="5940425" algn="r"/>
              </a:tabLst>
            </a:pPr>
            <a:r>
              <a:rPr lang="ru-RU" sz="20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СТ РК </a:t>
            </a:r>
            <a:r>
              <a:rPr lang="en-US" sz="20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ISO</a:t>
            </a:r>
            <a:r>
              <a:rPr lang="ru-RU" sz="20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16739 – 2017</a:t>
            </a:r>
            <a:endParaRPr lang="ru-RU"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791744" y="588750"/>
            <a:ext cx="518457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  <a:tabLst>
                <a:tab pos="2969895" algn="ctr"/>
                <a:tab pos="5940425" algn="r"/>
              </a:tabLst>
            </a:pPr>
            <a:r>
              <a:rPr lang="ru-RU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Фрагмент из стандарта Республики Казахстан</a:t>
            </a:r>
            <a:r>
              <a:rPr lang="en-US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:</a:t>
            </a:r>
            <a:endParaRPr lang="ru-RU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0627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933264" y="1508587"/>
            <a:ext cx="4450768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/>
              <a:t>     Настоящий стандарт (стандарт IFC) определяет концептуальные схемы данных и формат обмена файлами для данных информационной модели в строительстве (BIM). Концептуальная схема определяется языком EXPRESS-спецификации данных. Стандартный формат обмена файлами для обмена и совместного использования данными в соответствии с концептуальной схемой использует открытую кодировку текста для структуры обмена (см. ГОСТ Р ИСО 10303-21). </a:t>
            </a:r>
            <a:r>
              <a:rPr lang="ru-RU" dirty="0" smtClean="0"/>
              <a:t>Стандарт </a:t>
            </a:r>
            <a:r>
              <a:rPr lang="ru-RU" dirty="0"/>
              <a:t>IFC представляет собой открытый международный стандарт для BIM данных, которые передаются и распределяются между программными приложениями, используемыми различными участниками проекта строительства или управления объектом.</a:t>
            </a:r>
          </a:p>
          <a:p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3575720" y="334397"/>
            <a:ext cx="676875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Моделирование информационное в строительстве. Отраслевые базовые классы (IFC) для обмена информацией на всех этапах жизненного цикла. Основные положения.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791425" y="395372"/>
            <a:ext cx="178429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ГОСТ </a:t>
            </a:r>
            <a:r>
              <a:rPr lang="ru-RU" b="1" dirty="0" smtClean="0"/>
              <a:t>Р </a:t>
            </a:r>
          </a:p>
        </p:txBody>
      </p:sp>
      <p:pic>
        <p:nvPicPr>
          <p:cNvPr id="3075" name="Picture 3" descr="C:\Users\Ananjev.TSNIISK-LAIP-02\Desktop\слайды\gost 1673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8542" y="1257727"/>
            <a:ext cx="3825930" cy="5411633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45766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847529" y="3545722"/>
            <a:ext cx="4392489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/>
              <a:t>Настоящий стандарт устанавливает основополагающие принципы разработки требований к результатам работ по информационному моделированию зданий и сооружений (BIM).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3575720" y="334397"/>
            <a:ext cx="676875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Моделирование информационное в строительстве. </a:t>
            </a:r>
            <a:endParaRPr lang="ru-RU" b="1" dirty="0" smtClean="0"/>
          </a:p>
          <a:p>
            <a:r>
              <a:rPr lang="ru-RU" b="1" dirty="0" smtClean="0"/>
              <a:t>Основные </a:t>
            </a:r>
            <a:r>
              <a:rPr lang="ru-RU" b="1" dirty="0"/>
              <a:t>положения по разработке стандартов информационного моделирования зданий и сооружений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487488" y="395373"/>
            <a:ext cx="208823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ГОСТ Р </a:t>
            </a:r>
            <a:endParaRPr lang="ru-RU" b="1" dirty="0" smtClean="0"/>
          </a:p>
          <a:p>
            <a:r>
              <a:rPr lang="ru-RU" b="1" dirty="0" smtClean="0"/>
              <a:t>57563 </a:t>
            </a:r>
            <a:r>
              <a:rPr lang="ru-RU" dirty="0" smtClean="0"/>
              <a:t>─ </a:t>
            </a:r>
            <a:r>
              <a:rPr lang="ru-RU" b="1" dirty="0" smtClean="0"/>
              <a:t>2017 </a:t>
            </a:r>
          </a:p>
          <a:p>
            <a:r>
              <a:rPr lang="en-US" b="1" dirty="0" smtClean="0"/>
              <a:t>ISO/TS 12911:2012</a:t>
            </a:r>
            <a:endParaRPr lang="ru-RU" dirty="0"/>
          </a:p>
        </p:txBody>
      </p:sp>
      <p:pic>
        <p:nvPicPr>
          <p:cNvPr id="4098" name="Picture 2" descr="C:\Users\Ananjev.TSNIISK-LAIP-02\Desktop\слайды\gost 5756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5746" y="1257728"/>
            <a:ext cx="3862792" cy="5463773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68526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03512" y="1190358"/>
            <a:ext cx="4686312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/>
              <a:t>Настоящий стандарт определяет методологию и формат для разработки руководства по доставке информации.</a:t>
            </a:r>
          </a:p>
          <a:p>
            <a:endParaRPr lang="ru-RU" sz="1600" dirty="0"/>
          </a:p>
          <a:p>
            <a:r>
              <a:rPr lang="ru-RU" sz="1600" dirty="0"/>
              <a:t>Настоящий стандарт включает в себя:</a:t>
            </a:r>
          </a:p>
          <a:p>
            <a:r>
              <a:rPr lang="ru-RU" sz="1600" dirty="0"/>
              <a:t>- методологию, которая объединяет потоки строительных процессов с информацией, предусмотренной этими потоками;</a:t>
            </a:r>
          </a:p>
          <a:p>
            <a:r>
              <a:rPr lang="ru-RU" sz="1600" dirty="0"/>
              <a:t>- форму, в которую информацию следует сводить;</a:t>
            </a:r>
          </a:p>
          <a:p>
            <a:r>
              <a:rPr lang="ru-RU" sz="1600" dirty="0"/>
              <a:t>- подходящий способ для отображения и описания информационных процессов внутри жизненного цикла строительства.</a:t>
            </a:r>
          </a:p>
          <a:p>
            <a:endParaRPr lang="ru-RU" sz="1600" dirty="0"/>
          </a:p>
          <a:p>
            <a:r>
              <a:rPr lang="ru-RU" sz="1600" dirty="0"/>
              <a:t>Настоящий стандарт обеспечивает совместимость между программными приложениями, используемыми в процессе строительства, а также для улучшения виртуального взаимодействия между участниками строительного процесса, что создает основу для точного, надежного, воспроизводимого и высококачественного обмена информацией.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3575720" y="334398"/>
            <a:ext cx="676875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Моделирование </a:t>
            </a:r>
            <a:r>
              <a:rPr lang="ru-RU" b="1" dirty="0"/>
              <a:t>информационное в строительстве. Руководство по доставке информации. </a:t>
            </a:r>
            <a:r>
              <a:rPr lang="ru-RU" b="1" dirty="0" smtClean="0"/>
              <a:t>Методология </a:t>
            </a:r>
            <a:r>
              <a:rPr lang="ru-RU" b="1" dirty="0"/>
              <a:t>и </a:t>
            </a:r>
            <a:r>
              <a:rPr lang="ru-RU" b="1" dirty="0" smtClean="0"/>
              <a:t>формат</a:t>
            </a:r>
            <a:endParaRPr lang="ru-RU" dirty="0"/>
          </a:p>
        </p:txBody>
      </p:sp>
      <p:pic>
        <p:nvPicPr>
          <p:cNvPr id="4" name="Picture 2" descr="C:\Users\Ananjev.TSNIISK-LAIP-02\Desktop\слайды\gost 57310-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0439" y="1124744"/>
            <a:ext cx="3716313" cy="5256584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1282487" y="348362"/>
            <a:ext cx="221792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ГОСТ </a:t>
            </a:r>
            <a:r>
              <a:rPr lang="ru-RU" b="1" dirty="0" smtClean="0"/>
              <a:t>Р</a:t>
            </a:r>
          </a:p>
          <a:p>
            <a:r>
              <a:rPr lang="ru-RU" b="1" dirty="0" smtClean="0"/>
              <a:t>57310 </a:t>
            </a:r>
            <a:r>
              <a:rPr lang="ru-RU" dirty="0" smtClean="0"/>
              <a:t>─ </a:t>
            </a:r>
            <a:r>
              <a:rPr lang="ru-RU" b="1" dirty="0" smtClean="0"/>
              <a:t>2016</a:t>
            </a:r>
            <a:r>
              <a:rPr lang="en-US" b="1" dirty="0" smtClean="0"/>
              <a:t>  </a:t>
            </a:r>
            <a:r>
              <a:rPr lang="ru-RU" b="1" dirty="0" smtClean="0"/>
              <a:t>ИСО 29481-1</a:t>
            </a:r>
            <a:r>
              <a:rPr lang="en-US" b="1" dirty="0" smtClean="0"/>
              <a:t>:2010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59931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933264" y="2073038"/>
            <a:ext cx="4306752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/>
              <a:t>Настоящий стандарт определяет основу для разработки классификационных систем, применяемых в искусственной среде. </a:t>
            </a:r>
          </a:p>
          <a:p>
            <a:endParaRPr lang="ru-RU" sz="1600" dirty="0"/>
          </a:p>
          <a:p>
            <a:r>
              <a:rPr lang="ru-RU" sz="1600" dirty="0"/>
              <a:t>В стандарте приведен набор рекомендованных наименований классификационных таблиц для ряда классов информационных предметов в соответствии с рассматриваемым признаком (например, в соответствии с формой или функциональным назначением), а также в соответствии с их определениями. </a:t>
            </a:r>
          </a:p>
          <a:p>
            <a:endParaRPr lang="ru-RU" sz="1600" dirty="0"/>
          </a:p>
          <a:p>
            <a:r>
              <a:rPr lang="ru-RU" sz="1600" dirty="0"/>
              <a:t>Это показывает, насколько классы предметов, классифицированные в каждой таблице, связаны между собой как серии систем и подсистем, например, в информационной модели здания.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3575720" y="334398"/>
            <a:ext cx="676875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Строительство. Модель организации данных о строительных работах. Часть 2.  Основы классификации информации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791425" y="395373"/>
            <a:ext cx="178429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ГОСТ Р </a:t>
            </a:r>
            <a:r>
              <a:rPr lang="ru-RU" b="1" dirty="0" smtClean="0"/>
              <a:t>ИСО</a:t>
            </a:r>
          </a:p>
          <a:p>
            <a:r>
              <a:rPr lang="ru-RU" b="1" dirty="0" smtClean="0"/>
              <a:t>12006-2 </a:t>
            </a:r>
            <a:r>
              <a:rPr lang="ru-RU" dirty="0" smtClean="0"/>
              <a:t>─ </a:t>
            </a:r>
            <a:r>
              <a:rPr lang="ru-RU" b="1" dirty="0" smtClean="0"/>
              <a:t>2017</a:t>
            </a:r>
            <a:endParaRPr lang="ru-RU" dirty="0"/>
          </a:p>
        </p:txBody>
      </p:sp>
      <p:pic>
        <p:nvPicPr>
          <p:cNvPr id="6146" name="Picture 2" descr="C:\Users\Ananjev.TSNIISK-LAIP-02\Desktop\слайды\gost 12006-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4440" y="1041704"/>
            <a:ext cx="3874098" cy="5479765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76288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933264" y="3717033"/>
            <a:ext cx="3845502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/>
              <a:t>В настоящем стандарте представлена независимая от языка информационная модель, которую можно использовать при разработке словарей для хранения и предоставления информации о строительных работах. </a:t>
            </a:r>
          </a:p>
          <a:p>
            <a:endParaRPr lang="ru-RU" sz="1600" dirty="0"/>
          </a:p>
          <a:p>
            <a:r>
              <a:rPr lang="ru-RU" sz="1600" dirty="0"/>
              <a:t>Это позволяет давать ссылки в общей структуре на системы классификации, информационные модели, модели объектов и модели процессов.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3575720" y="334397"/>
            <a:ext cx="676875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Строительство. Модель организации данных о строительных работах. Часть </a:t>
            </a:r>
            <a:r>
              <a:rPr lang="ru-RU" b="1" dirty="0" smtClean="0"/>
              <a:t>3</a:t>
            </a:r>
            <a:r>
              <a:rPr lang="ru-RU" b="1" dirty="0"/>
              <a:t>. Основы обмена объектно-ориентированной информацией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791425" y="395373"/>
            <a:ext cx="178429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ГОСТ Р </a:t>
            </a:r>
            <a:r>
              <a:rPr lang="ru-RU" b="1" dirty="0" smtClean="0"/>
              <a:t>ИСО</a:t>
            </a:r>
          </a:p>
          <a:p>
            <a:r>
              <a:rPr lang="ru-RU" b="1" dirty="0" smtClean="0"/>
              <a:t>12006-3 </a:t>
            </a:r>
            <a:r>
              <a:rPr lang="ru-RU" dirty="0" smtClean="0"/>
              <a:t>─ </a:t>
            </a:r>
            <a:r>
              <a:rPr lang="ru-RU" b="1" dirty="0" smtClean="0"/>
              <a:t>2017</a:t>
            </a:r>
            <a:endParaRPr lang="ru-RU" dirty="0"/>
          </a:p>
        </p:txBody>
      </p:sp>
      <p:pic>
        <p:nvPicPr>
          <p:cNvPr id="7170" name="Picture 2" descr="C:\Users\Ananjev.TSNIISK-LAIP-02\Desktop\слайды\gost 12006-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6534" y="1052736"/>
            <a:ext cx="3919947" cy="5544616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57124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933264" y="2420889"/>
            <a:ext cx="3946712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/>
              <a:t>Настоящий стандарт определяет основу для организации проектной информации (связанной как с процессом, так и с продуктом) в строительных проектах. </a:t>
            </a:r>
          </a:p>
          <a:p>
            <a:endParaRPr lang="ru-RU" sz="1600" dirty="0"/>
          </a:p>
          <a:p>
            <a:r>
              <a:rPr lang="ru-RU" sz="1600" dirty="0"/>
              <a:t>Цель настоящего стандарта - облегчить процесс контроля, обмена, поиска и использования соответствующей информации о проекте и строительном объекте. </a:t>
            </a:r>
          </a:p>
          <a:p>
            <a:endParaRPr lang="ru-RU" sz="1600" dirty="0"/>
          </a:p>
          <a:p>
            <a:r>
              <a:rPr lang="ru-RU" sz="1600" dirty="0"/>
              <a:t>Стандарт предназначен для всех участников проектной команды - как для управления процессом строительства в целом, так и для координации его </a:t>
            </a:r>
            <a:r>
              <a:rPr lang="ru-RU" sz="1600" dirty="0" err="1"/>
              <a:t>подпроцессов</a:t>
            </a:r>
            <a:r>
              <a:rPr lang="ru-RU" sz="1600" dirty="0"/>
              <a:t> и мероприятий.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3575720" y="334398"/>
            <a:ext cx="676875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Модель организации данных о строительных работах. Структура управления проектной информацией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791425" y="395373"/>
            <a:ext cx="178429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ГОСТ Р </a:t>
            </a:r>
            <a:r>
              <a:rPr lang="ru-RU" b="1" dirty="0" smtClean="0"/>
              <a:t>ИСО</a:t>
            </a:r>
          </a:p>
          <a:p>
            <a:r>
              <a:rPr lang="ru-RU" b="1" dirty="0" smtClean="0"/>
              <a:t>22263 </a:t>
            </a:r>
            <a:r>
              <a:rPr lang="ru-RU" dirty="0" smtClean="0"/>
              <a:t>─ </a:t>
            </a:r>
            <a:r>
              <a:rPr lang="ru-RU" b="1" dirty="0" smtClean="0"/>
              <a:t>2016</a:t>
            </a:r>
            <a:endParaRPr lang="ru-RU" dirty="0"/>
          </a:p>
        </p:txBody>
      </p:sp>
      <p:pic>
        <p:nvPicPr>
          <p:cNvPr id="5122" name="Picture 2" descr="C:\Users\Ananjev.TSNIISK-LAIP-02\Desktop\слайды\gost 2226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2024" y="945748"/>
            <a:ext cx="4032448" cy="5703745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11778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75520" y="2348880"/>
            <a:ext cx="4325096" cy="42780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/>
              <a:t>Настоящий стандарт устанавливает требования к эксплуатационной информационной модели (ЭИМ) объекта капитального строительства.</a:t>
            </a:r>
          </a:p>
          <a:p>
            <a:endParaRPr lang="ru-RU" sz="1600" dirty="0"/>
          </a:p>
          <a:p>
            <a:r>
              <a:rPr lang="ru-RU" sz="1600" dirty="0"/>
              <a:t>Данные требования должны обеспечивать: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/>
              <a:t>целостность данных и информации, необходимой для реализации всех бизнес-процессов, связанных с управлением активами/эксплуатации завершенного объекта капитального строительства;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/>
              <a:t>доступность информации для персонала </a:t>
            </a:r>
            <a:r>
              <a:rPr lang="ru-RU" sz="1600" dirty="0" smtClean="0"/>
              <a:t>организации, собственника </a:t>
            </a:r>
            <a:r>
              <a:rPr lang="ru-RU" sz="1600" dirty="0"/>
              <a:t>объекта или эксплуатирующей организации, осуществляющей управление активом, участвующего в реализации бизнес-процессов, связанных с эксплуатацией объекта завершенного строительства.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3575720" y="334397"/>
            <a:ext cx="676875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Моделирование </a:t>
            </a:r>
            <a:r>
              <a:rPr lang="ru-RU" b="1" dirty="0"/>
              <a:t>информационное в строительстве. </a:t>
            </a:r>
            <a:endParaRPr lang="ru-RU" b="1" dirty="0" smtClean="0"/>
          </a:p>
          <a:p>
            <a:r>
              <a:rPr lang="ru-RU" b="1" dirty="0" smtClean="0"/>
              <a:t>Требования к эксплуатационной документации объектов завершенного строительства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791425" y="395373"/>
            <a:ext cx="178429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ГОСТ </a:t>
            </a:r>
            <a:r>
              <a:rPr lang="ru-RU" b="1" dirty="0" smtClean="0"/>
              <a:t>Р</a:t>
            </a:r>
          </a:p>
          <a:p>
            <a:r>
              <a:rPr lang="ru-RU" b="1" dirty="0" smtClean="0"/>
              <a:t>57311 </a:t>
            </a:r>
            <a:r>
              <a:rPr lang="ru-RU" dirty="0" smtClean="0"/>
              <a:t>─ </a:t>
            </a:r>
            <a:r>
              <a:rPr lang="ru-RU" b="1" dirty="0" smtClean="0"/>
              <a:t>2016</a:t>
            </a:r>
            <a:endParaRPr lang="ru-RU" dirty="0"/>
          </a:p>
        </p:txBody>
      </p:sp>
      <p:pic>
        <p:nvPicPr>
          <p:cNvPr id="2050" name="Picture 2" descr="C:\Users\Ananjev.TSNIISK-LAIP-02\Desktop\слайды\gost 5731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1178" y="1289746"/>
            <a:ext cx="3803294" cy="5379615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41533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458" name="Группа 1"/>
          <p:cNvGrpSpPr>
            <a:grpSpLocks/>
          </p:cNvGrpSpPr>
          <p:nvPr/>
        </p:nvGrpSpPr>
        <p:grpSpPr bwMode="auto">
          <a:xfrm>
            <a:off x="1522413" y="6335714"/>
            <a:ext cx="9148763" cy="46037"/>
            <a:chOff x="-1914" y="4031352"/>
            <a:chExt cx="9149092" cy="45719"/>
          </a:xfrm>
        </p:grpSpPr>
        <p:pic>
          <p:nvPicPr>
            <p:cNvPr id="19466" name="Picture 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800000" flipV="1">
              <a:off x="-1914" y="4031352"/>
              <a:ext cx="7238109" cy="457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9467" name="Picture 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800000" flipV="1">
              <a:off x="1909069" y="4031352"/>
              <a:ext cx="7238109" cy="457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9459" name="Picture 5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22" t="12575" r="9306" b="19250"/>
          <a:stretch>
            <a:fillRect/>
          </a:stretch>
        </p:blipFill>
        <p:spPr bwMode="auto">
          <a:xfrm>
            <a:off x="1793875" y="42863"/>
            <a:ext cx="6605588" cy="938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9460" name="Группа 15"/>
          <p:cNvGrpSpPr>
            <a:grpSpLocks/>
          </p:cNvGrpSpPr>
          <p:nvPr/>
        </p:nvGrpSpPr>
        <p:grpSpPr bwMode="auto">
          <a:xfrm>
            <a:off x="1524000" y="-9525"/>
            <a:ext cx="9144000" cy="1158875"/>
            <a:chOff x="0" y="-489"/>
            <a:chExt cx="9144652" cy="1158055"/>
          </a:xfrm>
        </p:grpSpPr>
        <p:pic>
          <p:nvPicPr>
            <p:cNvPr id="19464" name="Picture 2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38109" y="-489"/>
              <a:ext cx="1906543" cy="11535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9465" name="Picture 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V="1">
              <a:off x="0" y="1111847"/>
              <a:ext cx="7238109" cy="457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9461" name="Прямоугольник 4"/>
          <p:cNvSpPr>
            <a:spLocks noChangeArrowheads="1"/>
          </p:cNvSpPr>
          <p:nvPr/>
        </p:nvSpPr>
        <p:spPr bwMode="auto">
          <a:xfrm>
            <a:off x="6311901" y="2009776"/>
            <a:ext cx="3332163" cy="107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/>
              <a:t>СПАСИБО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/>
              <a:t>ЗА ВНИМАНИЕ!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1816100" y="3933825"/>
            <a:ext cx="4279900" cy="2184400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spc="150" dirty="0">
                <a:latin typeface="Calibri Light" panose="020F0302020204030204" pitchFamily="34" charset="0"/>
                <a:cs typeface="+mn-cs"/>
              </a:rPr>
              <a:t>ЖУК Юрий Николаевич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spc="150" dirty="0">
                <a:latin typeface="Calibri Light" panose="020F0302020204030204" pitchFamily="34" charset="0"/>
                <a:cs typeface="+mn-cs"/>
              </a:rPr>
              <a:t>shuk.eurosoft@gmail.com</a:t>
            </a:r>
            <a:br>
              <a:rPr lang="en-US" sz="2000" b="1" spc="150" dirty="0">
                <a:latin typeface="Calibri Light" panose="020F0302020204030204" pitchFamily="34" charset="0"/>
                <a:cs typeface="+mn-cs"/>
              </a:rPr>
            </a:br>
            <a:r>
              <a:rPr lang="en-US" sz="800" b="1" spc="150" dirty="0">
                <a:latin typeface="Calibri Light" panose="020F0302020204030204" pitchFamily="34" charset="0"/>
                <a:cs typeface="+mn-cs"/>
              </a:rPr>
              <a:t> </a:t>
            </a:r>
            <a:endParaRPr lang="ru-RU" sz="2000" b="1" spc="150" dirty="0">
              <a:latin typeface="Calibri Light" panose="020F0302020204030204" pitchFamily="34" charset="0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latin typeface="Calibri Light" panose="020F0302020204030204" pitchFamily="34" charset="0"/>
                <a:cs typeface="+mn-cs"/>
              </a:rPr>
              <a:t>к.т.н., заведующий лабораторией автоматизации исследований и проектирования сооружений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latin typeface="Calibri Light" panose="020F0302020204030204" pitchFamily="34" charset="0"/>
                <a:cs typeface="+mn-cs"/>
              </a:rPr>
              <a:t>ЦНИИСК имени В.А. Кучеренко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latin typeface="Calibri Light" panose="020F0302020204030204" pitchFamily="34" charset="0"/>
                <a:cs typeface="+mn-cs"/>
              </a:rPr>
              <a:t>АО «НИЦ «Строительство»</a:t>
            </a:r>
          </a:p>
        </p:txBody>
      </p:sp>
      <p:sp>
        <p:nvSpPr>
          <p:cNvPr id="20" name="Прямоугольник 19"/>
          <p:cNvSpPr/>
          <p:nvPr/>
        </p:nvSpPr>
        <p:spPr>
          <a:xfrm>
            <a:off x="6527801" y="4437063"/>
            <a:ext cx="3889375" cy="1384300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spc="150" dirty="0">
                <a:solidFill>
                  <a:srgbClr val="C00000"/>
                </a:solidFill>
                <a:latin typeface="Calibri Light" panose="020F0302020204030204" pitchFamily="34" charset="0"/>
                <a:cs typeface="+mn-cs"/>
              </a:rPr>
              <a:t>tk465-bim@mail.ru</a:t>
            </a:r>
            <a:endParaRPr lang="ru-RU" sz="2000" spc="150" dirty="0">
              <a:solidFill>
                <a:srgbClr val="C00000"/>
              </a:solidFill>
              <a:latin typeface="Calibri Light" panose="020F0302020204030204" pitchFamily="34" charset="0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latin typeface="Calibri Light" panose="020F0302020204030204" pitchFamily="34" charset="0"/>
                <a:cs typeface="+mn-cs"/>
              </a:rPr>
              <a:t>Подкомитет 5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latin typeface="Calibri Light" panose="020F0302020204030204" pitchFamily="34" charset="0"/>
                <a:cs typeface="+mn-cs"/>
              </a:rPr>
              <a:t>«Технология информационного моделирования зданий и сооружений»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latin typeface="Calibri Light" panose="020F0302020204030204" pitchFamily="34" charset="0"/>
                <a:cs typeface="+mn-cs"/>
              </a:rPr>
              <a:t>ТК 465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207568" y="116633"/>
            <a:ext cx="806489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>
                <a:solidFill>
                  <a:srgbClr val="333333"/>
                </a:solidFill>
                <a:ea typeface="Calibri" panose="020F0502020204030204" pitchFamily="34" charset="0"/>
              </a:rPr>
              <a:t>b</a:t>
            </a:r>
            <a:r>
              <a:rPr lang="ru-RU" sz="2800" b="1" dirty="0" err="1">
                <a:solidFill>
                  <a:srgbClr val="333333"/>
                </a:solidFill>
                <a:ea typeface="Calibri" panose="020F0502020204030204" pitchFamily="34" charset="0"/>
              </a:rPr>
              <a:t>uildingSMART</a:t>
            </a:r>
            <a:r>
              <a:rPr lang="en-US" sz="2800" b="1" dirty="0">
                <a:solidFill>
                  <a:srgbClr val="333333"/>
                </a:solidFill>
                <a:ea typeface="Calibri" panose="020F0502020204030204" pitchFamily="34" charset="0"/>
              </a:rPr>
              <a:t>, IFC (</a:t>
            </a:r>
            <a:r>
              <a:rPr lang="en-US" sz="2800" b="1" dirty="0"/>
              <a:t>Industry Foundation Classes, </a:t>
            </a:r>
            <a:r>
              <a:rPr lang="ru-RU" sz="2800" b="1" dirty="0"/>
              <a:t>Отраслевые базовые классы)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87452" y="1865846"/>
            <a:ext cx="3760459" cy="3075323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5951984" y="1340768"/>
            <a:ext cx="4608512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9580" algn="just">
              <a:spcAft>
                <a:spcPts val="0"/>
              </a:spcAft>
            </a:pPr>
            <a:r>
              <a:rPr lang="ru-RU" sz="1600" dirty="0">
                <a:solidFill>
                  <a:srgbClr val="333333"/>
                </a:solidFill>
                <a:ea typeface="Calibri" panose="020F0502020204030204" pitchFamily="34" charset="0"/>
              </a:rPr>
              <a:t>В настоящее время </a:t>
            </a:r>
            <a:r>
              <a:rPr lang="en-US" sz="1600" b="1" dirty="0">
                <a:solidFill>
                  <a:srgbClr val="333333"/>
                </a:solidFill>
                <a:ea typeface="Calibri" panose="020F0502020204030204" pitchFamily="34" charset="0"/>
              </a:rPr>
              <a:t>B</a:t>
            </a:r>
            <a:r>
              <a:rPr lang="ru-RU" sz="1600" b="1" dirty="0" err="1">
                <a:solidFill>
                  <a:srgbClr val="333333"/>
                </a:solidFill>
                <a:ea typeface="Calibri" panose="020F0502020204030204" pitchFamily="34" charset="0"/>
              </a:rPr>
              <a:t>uildingSMART</a:t>
            </a:r>
            <a:r>
              <a:rPr lang="ru-RU" sz="1600" b="1" dirty="0">
                <a:solidFill>
                  <a:srgbClr val="333333"/>
                </a:solidFill>
                <a:ea typeface="Calibri" panose="020F0502020204030204" pitchFamily="34" charset="0"/>
              </a:rPr>
              <a:t> - </a:t>
            </a:r>
            <a:r>
              <a:rPr lang="ru-RU" sz="1600" dirty="0">
                <a:solidFill>
                  <a:srgbClr val="333333"/>
                </a:solidFill>
                <a:ea typeface="Calibri" panose="020F0502020204030204" pitchFamily="34" charset="0"/>
              </a:rPr>
              <a:t>это международный некоммерческий альянс, поставивший целью разработку технологии комплексного информационного моделирования зданий, основанную на открытых </a:t>
            </a:r>
            <a:r>
              <a:rPr lang="ru-RU" sz="1600" dirty="0" smtClean="0">
                <a:solidFill>
                  <a:srgbClr val="333333"/>
                </a:solidFill>
                <a:ea typeface="Calibri" panose="020F0502020204030204" pitchFamily="34" charset="0"/>
              </a:rPr>
              <a:t>принципах</a:t>
            </a:r>
          </a:p>
          <a:p>
            <a:pPr indent="449580" algn="just">
              <a:spcAft>
                <a:spcPts val="0"/>
              </a:spcAft>
            </a:pPr>
            <a:r>
              <a:rPr lang="ru-RU" sz="1600" dirty="0" smtClean="0">
                <a:solidFill>
                  <a:srgbClr val="333333"/>
                </a:solidFill>
                <a:ea typeface="Calibri" panose="020F0502020204030204" pitchFamily="34" charset="0"/>
              </a:rPr>
              <a:t>Формат </a:t>
            </a:r>
            <a:r>
              <a:rPr lang="ru-RU" sz="1600" dirty="0">
                <a:solidFill>
                  <a:srgbClr val="333333"/>
                </a:solidFill>
                <a:ea typeface="Calibri" panose="020F0502020204030204" pitchFamily="34" charset="0"/>
              </a:rPr>
              <a:t>файла </a:t>
            </a:r>
            <a:r>
              <a:rPr lang="ru-RU" sz="1600" b="1" dirty="0">
                <a:solidFill>
                  <a:srgbClr val="000000"/>
                </a:solidFill>
                <a:ea typeface="Calibri" panose="020F0502020204030204" pitchFamily="34" charset="0"/>
              </a:rPr>
              <a:t>IFC (</a:t>
            </a:r>
            <a:r>
              <a:rPr lang="ru-RU" sz="1600" b="1" dirty="0" err="1">
                <a:solidFill>
                  <a:srgbClr val="000000"/>
                </a:solidFill>
                <a:ea typeface="Calibri" panose="020F0502020204030204" pitchFamily="34" charset="0"/>
              </a:rPr>
              <a:t>Industry</a:t>
            </a:r>
            <a:r>
              <a:rPr lang="ru-RU" sz="1600" b="1" dirty="0">
                <a:solidFill>
                  <a:srgbClr val="000000"/>
                </a:solidFill>
                <a:ea typeface="Calibri" panose="020F0502020204030204" pitchFamily="34" charset="0"/>
              </a:rPr>
              <a:t> </a:t>
            </a:r>
            <a:r>
              <a:rPr lang="ru-RU" sz="1600" b="1" dirty="0" err="1">
                <a:solidFill>
                  <a:srgbClr val="000000"/>
                </a:solidFill>
                <a:ea typeface="Calibri" panose="020F0502020204030204" pitchFamily="34" charset="0"/>
              </a:rPr>
              <a:t>Foundation</a:t>
            </a:r>
            <a:r>
              <a:rPr lang="ru-RU" sz="1600" b="1" dirty="0">
                <a:solidFill>
                  <a:srgbClr val="000000"/>
                </a:solidFill>
                <a:ea typeface="Calibri" panose="020F0502020204030204" pitchFamily="34" charset="0"/>
              </a:rPr>
              <a:t> </a:t>
            </a:r>
            <a:r>
              <a:rPr lang="ru-RU" sz="1600" b="1" dirty="0" err="1">
                <a:solidFill>
                  <a:srgbClr val="000000"/>
                </a:solidFill>
                <a:ea typeface="Calibri" panose="020F0502020204030204" pitchFamily="34" charset="0"/>
              </a:rPr>
              <a:t>Classes</a:t>
            </a:r>
            <a:r>
              <a:rPr lang="ru-RU" sz="1600" b="1" dirty="0">
                <a:solidFill>
                  <a:srgbClr val="000000"/>
                </a:solidFill>
                <a:ea typeface="Calibri" panose="020F0502020204030204" pitchFamily="34" charset="0"/>
              </a:rPr>
              <a:t>, Отраслевые базовые классы)</a:t>
            </a:r>
            <a:r>
              <a:rPr lang="ru-RU" sz="1600" dirty="0">
                <a:solidFill>
                  <a:srgbClr val="000000"/>
                </a:solidFill>
                <a:ea typeface="Calibri" panose="020F0502020204030204" pitchFamily="34" charset="0"/>
              </a:rPr>
              <a:t> </a:t>
            </a:r>
            <a:r>
              <a:rPr lang="ru-RU" sz="1600" b="1" dirty="0">
                <a:solidFill>
                  <a:srgbClr val="000000"/>
                </a:solidFill>
                <a:ea typeface="Calibri" panose="020F0502020204030204" pitchFamily="34" charset="0"/>
              </a:rPr>
              <a:t>-</a:t>
            </a:r>
            <a:r>
              <a:rPr lang="ru-RU" sz="1600" dirty="0">
                <a:solidFill>
                  <a:srgbClr val="000000"/>
                </a:solidFill>
                <a:ea typeface="Calibri" panose="020F0502020204030204" pitchFamily="34" charset="0"/>
              </a:rPr>
              <a:t> открытый и универсальный формат для обмена данными информационных моделей.</a:t>
            </a:r>
            <a:endParaRPr lang="en-US" sz="1600" dirty="0">
              <a:solidFill>
                <a:srgbClr val="000000"/>
              </a:solidFill>
              <a:ea typeface="Calibri" panose="020F0502020204030204" pitchFamily="34" charset="0"/>
            </a:endParaRPr>
          </a:p>
          <a:p>
            <a:pPr indent="449580" algn="just">
              <a:spcAft>
                <a:spcPts val="0"/>
              </a:spcAft>
            </a:pPr>
            <a:r>
              <a:rPr lang="ru-RU" sz="1600" dirty="0">
                <a:solidFill>
                  <a:srgbClr val="000000"/>
                </a:solidFill>
                <a:ea typeface="Calibri" panose="020F0502020204030204" pitchFamily="34" charset="0"/>
              </a:rPr>
              <a:t>Формат </a:t>
            </a:r>
            <a:r>
              <a:rPr lang="ru-RU" sz="1600" b="1" dirty="0">
                <a:solidFill>
                  <a:srgbClr val="000000"/>
                </a:solidFill>
                <a:ea typeface="Calibri" panose="020F0502020204030204" pitchFamily="34" charset="0"/>
              </a:rPr>
              <a:t>IFC</a:t>
            </a:r>
            <a:r>
              <a:rPr lang="ru-RU" sz="1600" dirty="0">
                <a:solidFill>
                  <a:srgbClr val="000000"/>
                </a:solidFill>
                <a:ea typeface="Calibri" panose="020F0502020204030204" pitchFamily="34" charset="0"/>
              </a:rPr>
              <a:t> был разработан для упрощения взаимодействия в строительной индустрии. Используется как нейтральный формат для информационной модели здания </a:t>
            </a:r>
            <a:r>
              <a:rPr lang="ru-RU" sz="1600" dirty="0" smtClean="0">
                <a:solidFill>
                  <a:srgbClr val="000000"/>
                </a:solidFill>
                <a:ea typeface="Calibri" panose="020F0502020204030204" pitchFamily="34" charset="0"/>
              </a:rPr>
              <a:t> </a:t>
            </a:r>
            <a:r>
              <a:rPr lang="ru-RU" sz="1600" dirty="0">
                <a:solidFill>
                  <a:srgbClr val="000000"/>
                </a:solidFill>
                <a:ea typeface="Calibri" panose="020F0502020204030204" pitchFamily="34" charset="0"/>
              </a:rPr>
              <a:t>и содержит соответствующие классы объектов, закрывающие различные потребности жизненного цикла зданий и сооружений. Формат </a:t>
            </a:r>
            <a:r>
              <a:rPr lang="ru-RU" sz="1600" dirty="0">
                <a:ea typeface="Calibri" panose="020F0502020204030204" pitchFamily="34" charset="0"/>
              </a:rPr>
              <a:t>IFC предназначен для структурированного хранения всей информации по строительному проекту или готовому объекту недвижимости, включая отдельные строительные элементы, их параметры и связи между ними.  </a:t>
            </a:r>
          </a:p>
        </p:txBody>
      </p:sp>
    </p:spTree>
    <p:extLst>
      <p:ext uri="{BB962C8B-B14F-4D97-AF65-F5344CB8AC3E}">
        <p14:creationId xmlns:p14="http://schemas.microsoft.com/office/powerpoint/2010/main" val="3715111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575721" y="116632"/>
            <a:ext cx="452888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2800" b="1" dirty="0"/>
              <a:t>Особенности формата IFC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5087888" y="716498"/>
            <a:ext cx="5112568" cy="50887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ru-RU" sz="2000" b="1" dirty="0">
                <a:ea typeface="Calibri" panose="020F0502020204030204" pitchFamily="34" charset="0"/>
              </a:rPr>
              <a:t>Полная открытость</a:t>
            </a:r>
            <a:endParaRPr lang="ru-RU" sz="2000" dirty="0">
              <a:ea typeface="Calibri" panose="020F0502020204030204" pitchFamily="34" charset="0"/>
            </a:endParaRPr>
          </a:p>
          <a:p>
            <a:pPr marL="342900" indent="-342900"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ru-RU" sz="2000" b="1" dirty="0">
                <a:ea typeface="Calibri" panose="020F0502020204030204" pitchFamily="34" charset="0"/>
              </a:rPr>
              <a:t>Универсальность</a:t>
            </a:r>
            <a:endParaRPr lang="ru-RU" sz="2000" dirty="0">
              <a:ea typeface="Calibri" panose="020F0502020204030204" pitchFamily="34" charset="0"/>
            </a:endParaRPr>
          </a:p>
          <a:p>
            <a:pPr marL="342900" indent="-342900"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ru-RU" sz="2000" b="1" dirty="0">
                <a:ea typeface="Calibri" panose="020F0502020204030204" pitchFamily="34" charset="0"/>
              </a:rPr>
              <a:t>Бесплатность</a:t>
            </a:r>
            <a:endParaRPr lang="ru-RU" sz="2000" dirty="0">
              <a:ea typeface="Calibri" panose="020F0502020204030204" pitchFamily="34" charset="0"/>
            </a:endParaRPr>
          </a:p>
          <a:p>
            <a:pPr marL="342900" indent="-342900"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ru-RU" sz="2000" b="1" dirty="0">
                <a:ea typeface="Calibri" panose="020F0502020204030204" pitchFamily="34" charset="0"/>
              </a:rPr>
              <a:t>Возможность сохранять и передавать самую различную информацию (не только геометрическую, но и любую другую, сметную или информацию о характеристиках материалов)</a:t>
            </a:r>
            <a:endParaRPr lang="ru-RU" sz="2000" dirty="0">
              <a:ea typeface="Calibri" panose="020F0502020204030204" pitchFamily="34" charset="0"/>
            </a:endParaRPr>
          </a:p>
          <a:p>
            <a:pPr marL="342900" indent="-342900"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ru-RU" sz="2000" b="1" dirty="0">
                <a:ea typeface="Calibri" panose="020F0502020204030204" pitchFamily="34" charset="0"/>
              </a:rPr>
              <a:t>Наличие иерархии и взаимосвязей между отдельными компонентами архитектурно-строительной модели</a:t>
            </a:r>
            <a:endParaRPr lang="ru-RU" sz="2000" dirty="0">
              <a:ea typeface="Calibri" panose="020F0502020204030204" pitchFamily="34" charset="0"/>
            </a:endParaRPr>
          </a:p>
          <a:p>
            <a:pPr marL="342900" indent="-342900"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ru-RU" sz="2000" b="1" dirty="0">
                <a:ea typeface="Calibri" panose="020F0502020204030204" pitchFamily="34" charset="0"/>
              </a:rPr>
              <a:t>Формат IFC напрямую связан с информационной модели здания  и, строго говоря, это одна из её реализаций, которая не зависит от какого-либо программного комплекса </a:t>
            </a:r>
            <a:endParaRPr lang="ru-RU" sz="2000" dirty="0">
              <a:ea typeface="Calibri" panose="020F0502020204030204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94374" y="1700808"/>
            <a:ext cx="2621507" cy="214902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79576" y="765796"/>
            <a:ext cx="2583404" cy="5029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8808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4007768" y="116633"/>
            <a:ext cx="453650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/>
              <a:t>IFC</a:t>
            </a:r>
            <a:r>
              <a:rPr lang="en-US" sz="2800" b="1" dirty="0"/>
              <a:t> </a:t>
            </a:r>
            <a:r>
              <a:rPr lang="ru-RU" sz="2800" b="1" dirty="0"/>
              <a:t>- электронный документ</a:t>
            </a:r>
          </a:p>
          <a:p>
            <a:pPr algn="ctr"/>
            <a:endParaRPr lang="ru-RU" sz="2000" b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175004" y="692697"/>
            <a:ext cx="8169469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9580" algn="just">
              <a:spcAft>
                <a:spcPts val="0"/>
              </a:spcAft>
            </a:pPr>
            <a:r>
              <a:rPr lang="ru-RU" sz="20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В </a:t>
            </a:r>
            <a:r>
              <a:rPr lang="ru-RU" sz="2000" dirty="0">
                <a:ea typeface="Calibri" panose="020F0502020204030204" pitchFamily="34" charset="0"/>
                <a:cs typeface="Times New Roman" panose="02020603050405020304" pitchFamily="18" charset="0"/>
              </a:rPr>
              <a:t>настоящее время </a:t>
            </a:r>
            <a:r>
              <a:rPr lang="ru-RU" sz="2000" dirty="0">
                <a:ea typeface="Calibri" panose="020F0502020204030204" pitchFamily="34" charset="0"/>
              </a:rPr>
              <a:t>IFC </a:t>
            </a:r>
            <a:r>
              <a:rPr lang="ru-RU" sz="20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ea typeface="Calibri" panose="020F0502020204030204" pitchFamily="34" charset="0"/>
                <a:cs typeface="Times New Roman" panose="02020603050405020304" pitchFamily="18" charset="0"/>
              </a:rPr>
              <a:t>распространяется не только на объекты типа «здание» и строительную продукцию. Разработки ведутся и для линейных объектов - автомобильных и железных дорог (</a:t>
            </a:r>
            <a:r>
              <a:rPr lang="en-US" sz="2000" dirty="0">
                <a:ea typeface="Calibri" panose="020F0502020204030204" pitchFamily="34" charset="0"/>
                <a:cs typeface="Times New Roman" panose="02020603050405020304" pitchFamily="18" charset="0"/>
              </a:rPr>
              <a:t>IFC Road</a:t>
            </a:r>
            <a:r>
              <a:rPr lang="ru-RU" sz="2000" dirty="0"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000" dirty="0">
                <a:ea typeface="Calibri" panose="020F0502020204030204" pitchFamily="34" charset="0"/>
                <a:cs typeface="Times New Roman" panose="02020603050405020304" pitchFamily="18" charset="0"/>
              </a:rPr>
              <a:t>IFC Rail</a:t>
            </a:r>
            <a:r>
              <a:rPr lang="ru-RU" sz="2000" dirty="0">
                <a:ea typeface="Calibri" panose="020F0502020204030204" pitchFamily="34" charset="0"/>
                <a:cs typeface="Times New Roman" panose="02020603050405020304" pitchFamily="18" charset="0"/>
              </a:rPr>
              <a:t>), а также для мостов и туннелей. </a:t>
            </a:r>
            <a:endParaRPr lang="en-US" sz="20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49580" algn="just">
              <a:spcAft>
                <a:spcPts val="0"/>
              </a:spcAft>
            </a:pPr>
            <a:r>
              <a:rPr lang="ru-RU" sz="2000" dirty="0">
                <a:ea typeface="Calibri" panose="020F0502020204030204" pitchFamily="34" charset="0"/>
              </a:rPr>
              <a:t>IFC является электронным документом, официально опубликованным в виде </a:t>
            </a:r>
            <a:r>
              <a:rPr lang="ru-RU" sz="2000" dirty="0" err="1">
                <a:ea typeface="Calibri" panose="020F0502020204030204" pitchFamily="34" charset="0"/>
              </a:rPr>
              <a:t>html</a:t>
            </a:r>
            <a:r>
              <a:rPr lang="ru-RU" sz="2000" dirty="0">
                <a:ea typeface="Calibri" panose="020F0502020204030204" pitchFamily="34" charset="0"/>
              </a:rPr>
              <a:t> документа, поставляется на цифровых носителях и не существует в печатном виде. Документ распространяется как архив файлов, представляющих собой пригодную для просмотра копию соответствующего раздела сайта организации разработчика стандарта IFC (некоммерческая международная организация </a:t>
            </a:r>
            <a:r>
              <a:rPr lang="ru-RU" sz="2000" dirty="0" err="1">
                <a:ea typeface="Calibri" panose="020F0502020204030204" pitchFamily="34" charset="0"/>
              </a:rPr>
              <a:t>buildingSMART</a:t>
            </a:r>
            <a:r>
              <a:rPr lang="ru-RU" sz="2000" dirty="0">
                <a:ea typeface="Calibri" panose="020F0502020204030204" pitchFamily="34" charset="0"/>
              </a:rPr>
              <a:t>).</a:t>
            </a:r>
            <a:endParaRPr lang="en-US" sz="2000" dirty="0">
              <a:ea typeface="Calibri" panose="020F0502020204030204" pitchFamily="34" charset="0"/>
            </a:endParaRPr>
          </a:p>
          <a:p>
            <a:pPr indent="449580" algn="just">
              <a:spcAft>
                <a:spcPts val="0"/>
              </a:spcAft>
            </a:pPr>
            <a:r>
              <a:rPr lang="ru-RU" sz="2000" dirty="0">
                <a:ea typeface="Calibri" panose="020F0502020204030204" pitchFamily="34" charset="0"/>
              </a:rPr>
              <a:t>Разработчиками стандарт IFC изначально сформирован как динамически развивающаяся структура взаимосвязанных данных. С момента появления первой версии выпущено уже 1</a:t>
            </a:r>
            <a:r>
              <a:rPr lang="en-US" sz="2000" dirty="0">
                <a:ea typeface="Calibri" panose="020F0502020204030204" pitchFamily="34" charset="0"/>
              </a:rPr>
              <a:t>3</a:t>
            </a:r>
            <a:r>
              <a:rPr lang="ru-RU" sz="2000" dirty="0">
                <a:ea typeface="Calibri" panose="020F0502020204030204" pitchFamily="34" charset="0"/>
              </a:rPr>
              <a:t> вариантов. Новые версии были выпущены в 2015 году и в 2016 году. Актуальная версия стандарта – </a:t>
            </a:r>
            <a:r>
              <a:rPr lang="en-US" sz="2000" dirty="0">
                <a:ea typeface="Calibri" panose="020F0502020204030204" pitchFamily="34" charset="0"/>
              </a:rPr>
              <a:t>IFC</a:t>
            </a:r>
            <a:r>
              <a:rPr lang="ru-RU" sz="2000" dirty="0">
                <a:ea typeface="Calibri" panose="020F0502020204030204" pitchFamily="34" charset="0"/>
              </a:rPr>
              <a:t> 4 </a:t>
            </a:r>
            <a:r>
              <a:rPr lang="en-US" sz="2000" dirty="0">
                <a:ea typeface="Calibri" panose="020F0502020204030204" pitchFamily="34" charset="0"/>
              </a:rPr>
              <a:t>Add</a:t>
            </a:r>
            <a:r>
              <a:rPr lang="ru-RU" sz="2000" dirty="0">
                <a:ea typeface="Calibri" panose="020F0502020204030204" pitchFamily="34" charset="0"/>
              </a:rPr>
              <a:t>2 (опубликован 15 июля 2016 г.).</a:t>
            </a:r>
          </a:p>
        </p:txBody>
      </p:sp>
    </p:spTree>
    <p:extLst>
      <p:ext uri="{BB962C8B-B14F-4D97-AF65-F5344CB8AC3E}">
        <p14:creationId xmlns:p14="http://schemas.microsoft.com/office/powerpoint/2010/main" val="3650295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207568" y="116633"/>
            <a:ext cx="799288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/>
              <a:t>Схема обмена данными на основе IFC на всех стадиях жизненного цикла зданий и сооружений</a:t>
            </a:r>
          </a:p>
        </p:txBody>
      </p:sp>
      <p:pic>
        <p:nvPicPr>
          <p:cNvPr id="4" name="Рисунок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7569" y="1268760"/>
            <a:ext cx="8280919" cy="5328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8086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511332" y="220578"/>
            <a:ext cx="560900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/>
              <a:t>Задачи, решаемые с помощью IFC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2639616" y="743798"/>
            <a:ext cx="7488832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ru-RU" sz="2400" b="1" dirty="0">
                <a:ea typeface="Calibri" panose="020F0502020204030204" pitchFamily="34" charset="0"/>
              </a:rPr>
              <a:t>обмен данными между программными платформами ИМ, программными комплексами;</a:t>
            </a:r>
            <a:endParaRPr lang="ru-RU" sz="2400" dirty="0">
              <a:ea typeface="Calibri" panose="020F0502020204030204" pitchFamily="34" charset="0"/>
            </a:endParaRPr>
          </a:p>
          <a:p>
            <a:pPr marL="342900" indent="-342900" algn="just"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ru-RU" sz="2400" b="1" dirty="0">
                <a:ea typeface="Calibri" panose="020F0502020204030204" pitchFamily="34" charset="0"/>
              </a:rPr>
              <a:t>создание библиотек компонентов для программных платформ ИМ;</a:t>
            </a:r>
            <a:endParaRPr lang="ru-RU" sz="2400" dirty="0">
              <a:ea typeface="Calibri" panose="020F0502020204030204" pitchFamily="34" charset="0"/>
            </a:endParaRPr>
          </a:p>
          <a:p>
            <a:pPr marL="342900" indent="-342900" algn="just"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ru-RU" sz="2400" b="1" dirty="0">
                <a:ea typeface="Calibri" panose="020F0502020204030204" pitchFamily="34" charset="0"/>
              </a:rPr>
              <a:t>передача данных информационных моделей на экспертизу;</a:t>
            </a:r>
            <a:endParaRPr lang="ru-RU" sz="2400" dirty="0">
              <a:ea typeface="Calibri" panose="020F0502020204030204" pitchFamily="34" charset="0"/>
            </a:endParaRPr>
          </a:p>
          <a:p>
            <a:pPr marL="342900" indent="-342900" algn="just"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ru-RU" sz="2400" b="1" dirty="0">
                <a:ea typeface="Calibri" panose="020F0502020204030204" pitchFamily="34" charset="0"/>
              </a:rPr>
              <a:t>создание и анализ сводных моделей объектов строительства;</a:t>
            </a:r>
            <a:endParaRPr lang="ru-RU" sz="2400" dirty="0">
              <a:ea typeface="Calibri" panose="020F0502020204030204" pitchFamily="34" charset="0"/>
            </a:endParaRPr>
          </a:p>
          <a:p>
            <a:pPr marL="342900" indent="-342900" algn="just"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ru-RU" sz="2400" b="1" dirty="0">
                <a:ea typeface="Calibri" panose="020F0502020204030204" pitchFamily="34" charset="0"/>
              </a:rPr>
              <a:t>создание архивов информационных моделей объектов строительства;</a:t>
            </a:r>
            <a:endParaRPr lang="ru-RU" sz="2400" dirty="0">
              <a:ea typeface="Calibri" panose="020F0502020204030204" pitchFamily="34" charset="0"/>
            </a:endParaRPr>
          </a:p>
          <a:p>
            <a:pPr marL="342900" indent="-342900" algn="just"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ru-RU" sz="2400" b="1" dirty="0">
                <a:ea typeface="Calibri" panose="020F0502020204030204" pitchFamily="34" charset="0"/>
              </a:rPr>
              <a:t>передача данных информационных моделей в программные комплексы, используемые при эксплуатации объектов строительства;</a:t>
            </a:r>
            <a:endParaRPr lang="ru-RU" sz="2400" dirty="0">
              <a:ea typeface="Calibri" panose="020F0502020204030204" pitchFamily="34" charset="0"/>
            </a:endParaRPr>
          </a:p>
          <a:p>
            <a:pPr marL="342900" indent="-342900" algn="just"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ru-RU" sz="2400" b="1" dirty="0">
                <a:ea typeface="Calibri" panose="020F0502020204030204" pitchFamily="34" charset="0"/>
              </a:rPr>
              <a:t>использование в мобильных приложениях для просмотра данных через интернет. </a:t>
            </a:r>
            <a:endParaRPr lang="ru-RU" sz="2400" dirty="0"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3590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927648" y="116632"/>
            <a:ext cx="72008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/>
              <a:t>IFC в международных и зарубежных нормах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991544" y="639852"/>
            <a:ext cx="8352928" cy="60199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9580" algn="just">
              <a:lnSpc>
                <a:spcPct val="107000"/>
              </a:lnSpc>
              <a:spcAft>
                <a:spcPts val="0"/>
              </a:spcAft>
            </a:pPr>
            <a:r>
              <a:rPr lang="ru-RU" sz="2400" dirty="0">
                <a:ea typeface="Calibri" panose="020F0502020204030204" pitchFamily="34" charset="0"/>
                <a:cs typeface="Times New Roman" panose="02020603050405020304" pitchFamily="18" charset="0"/>
              </a:rPr>
              <a:t> -      </a:t>
            </a:r>
            <a:r>
              <a:rPr lang="en-US" sz="2400" b="1" dirty="0">
                <a:ea typeface="Calibri" panose="020F0502020204030204" pitchFamily="34" charset="0"/>
                <a:cs typeface="Times New Roman" panose="02020603050405020304" pitchFamily="18" charset="0"/>
              </a:rPr>
              <a:t>ISO</a:t>
            </a:r>
            <a:r>
              <a:rPr lang="ru-RU" sz="2400" b="1" dirty="0">
                <a:ea typeface="Calibri" panose="020F0502020204030204" pitchFamily="34" charset="0"/>
                <a:cs typeface="Times New Roman" panose="02020603050405020304" pitchFamily="18" charset="0"/>
              </a:rPr>
              <a:t> 16739:2013</a:t>
            </a:r>
          </a:p>
          <a:p>
            <a:pPr indent="449580" algn="just">
              <a:lnSpc>
                <a:spcPct val="107000"/>
              </a:lnSpc>
              <a:spcAft>
                <a:spcPts val="0"/>
              </a:spcAft>
            </a:pPr>
            <a:r>
              <a:rPr lang="ru-RU" sz="2400" b="1" dirty="0">
                <a:ea typeface="Calibri" panose="020F0502020204030204" pitchFamily="34" charset="0"/>
                <a:cs typeface="Times New Roman" panose="02020603050405020304" pitchFamily="18" charset="0"/>
              </a:rPr>
              <a:t> -    </a:t>
            </a:r>
            <a:r>
              <a:rPr lang="ru-RU" sz="2400" b="1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b="1" dirty="0">
                <a:ea typeface="Calibri" panose="020F0502020204030204" pitchFamily="34" charset="0"/>
                <a:cs typeface="Times New Roman" panose="02020603050405020304" pitchFamily="18" charset="0"/>
              </a:rPr>
              <a:t>европейской организации по стандартизации </a:t>
            </a:r>
            <a:r>
              <a:rPr lang="en-US" sz="2400" b="1" dirty="0">
                <a:ea typeface="Calibri" panose="020F0502020204030204" pitchFamily="34" charset="0"/>
                <a:cs typeface="Times New Roman" panose="02020603050405020304" pitchFamily="18" charset="0"/>
              </a:rPr>
              <a:t>CEN  EN </a:t>
            </a:r>
            <a:r>
              <a:rPr lang="ru-RU" sz="2400" b="1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r>
              <a:rPr lang="en-US" sz="2400" b="1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ISO</a:t>
            </a:r>
            <a:r>
              <a:rPr lang="ru-RU" sz="2400" b="1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b="1" dirty="0">
                <a:ea typeface="Calibri" panose="020F0502020204030204" pitchFamily="34" charset="0"/>
                <a:cs typeface="Times New Roman" panose="02020603050405020304" pitchFamily="18" charset="0"/>
              </a:rPr>
              <a:t>16739 </a:t>
            </a:r>
          </a:p>
          <a:p>
            <a:pPr indent="449580" algn="just">
              <a:lnSpc>
                <a:spcPct val="107000"/>
              </a:lnSpc>
              <a:spcAft>
                <a:spcPts val="0"/>
              </a:spcAft>
            </a:pPr>
            <a:r>
              <a:rPr lang="ru-RU" sz="2400" b="1" dirty="0">
                <a:ea typeface="Calibri" panose="020F0502020204030204" pitchFamily="34" charset="0"/>
                <a:cs typeface="Times New Roman" panose="02020603050405020304" pitchFamily="18" charset="0"/>
              </a:rPr>
              <a:t> - </a:t>
            </a:r>
            <a:r>
              <a:rPr lang="ru-RU" sz="2400" b="1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  стандарты </a:t>
            </a:r>
            <a:r>
              <a:rPr lang="ru-RU" sz="2400" b="1" dirty="0">
                <a:ea typeface="Calibri" panose="020F0502020204030204" pitchFamily="34" charset="0"/>
                <a:cs typeface="Times New Roman" panose="02020603050405020304" pitchFamily="18" charset="0"/>
              </a:rPr>
              <a:t>Великобритании, Германии, Франции, США, Финляндии, Норвегии, Швеции и др.</a:t>
            </a:r>
          </a:p>
          <a:p>
            <a:pPr indent="449580" algn="just">
              <a:lnSpc>
                <a:spcPct val="107000"/>
              </a:lnSpc>
              <a:spcAft>
                <a:spcPts val="0"/>
              </a:spcAft>
            </a:pPr>
            <a:r>
              <a:rPr lang="ru-RU" sz="24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indent="449580" algn="just">
              <a:lnSpc>
                <a:spcPct val="107000"/>
              </a:lnSpc>
              <a:spcAft>
                <a:spcPts val="0"/>
              </a:spcAft>
            </a:pPr>
            <a:r>
              <a:rPr lang="ru-RU" sz="2400" dirty="0">
                <a:ea typeface="Calibri" panose="020F0502020204030204" pitchFamily="34" charset="0"/>
                <a:cs typeface="Times New Roman" panose="02020603050405020304" pitchFamily="18" charset="0"/>
              </a:rPr>
              <a:t>Требования государственных заказчиков  стран, специфицирующих применение BIM как обязательное условие выполнения бюджетных проектов,  включают представление результатов проекта в формате </a:t>
            </a:r>
            <a:r>
              <a:rPr lang="en-US" sz="2400" dirty="0">
                <a:ea typeface="Calibri" panose="020F0502020204030204" pitchFamily="34" charset="0"/>
                <a:cs typeface="Times New Roman" panose="02020603050405020304" pitchFamily="18" charset="0"/>
              </a:rPr>
              <a:t>IFC</a:t>
            </a:r>
            <a:r>
              <a:rPr lang="ru-RU" sz="2400" dirty="0"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indent="449580" algn="just">
              <a:lnSpc>
                <a:spcPct val="107000"/>
              </a:lnSpc>
              <a:spcAft>
                <a:spcPts val="0"/>
              </a:spcAft>
            </a:pPr>
            <a:r>
              <a:rPr lang="ru-RU" sz="2400" dirty="0">
                <a:ea typeface="Calibri" panose="020F0502020204030204" pitchFamily="34" charset="0"/>
                <a:cs typeface="Times New Roman" panose="02020603050405020304" pitchFamily="18" charset="0"/>
              </a:rPr>
              <a:t>Открытый и нейтральный по отношению к производителям программного обеспечения формат – это возможность для заказчика формулировать требования к результатам проекта без требований применять конкретное ПО.  </a:t>
            </a:r>
          </a:p>
        </p:txBody>
      </p:sp>
    </p:spTree>
    <p:extLst>
      <p:ext uri="{BB962C8B-B14F-4D97-AF65-F5344CB8AC3E}">
        <p14:creationId xmlns:p14="http://schemas.microsoft.com/office/powerpoint/2010/main" val="954177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871864" y="116632"/>
            <a:ext cx="6408712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/>
              <a:t>Финляндия имеет многолетний опыт применения </a:t>
            </a:r>
            <a:r>
              <a:rPr lang="ru-RU" sz="2400" dirty="0" smtClean="0"/>
              <a:t>процессов информационного </a:t>
            </a:r>
            <a:r>
              <a:rPr lang="ru-RU" sz="2400" dirty="0"/>
              <a:t>моделирования </a:t>
            </a:r>
          </a:p>
          <a:p>
            <a:r>
              <a:rPr lang="ru-RU" sz="2400" dirty="0"/>
              <a:t>и в 2007 г. </a:t>
            </a:r>
            <a:r>
              <a:rPr lang="en-US" sz="2400" i="1" dirty="0"/>
              <a:t>Senate Properties</a:t>
            </a:r>
            <a:r>
              <a:rPr lang="ru-RU" sz="2400" i="1" dirty="0"/>
              <a:t> </a:t>
            </a:r>
            <a:r>
              <a:rPr lang="ru-RU" sz="2400" dirty="0"/>
              <a:t>на государственном уровне опубликовало свои требования и рекомендации в документе </a:t>
            </a:r>
            <a:r>
              <a:rPr lang="ru-RU" sz="2400" b="1" dirty="0"/>
              <a:t>«</a:t>
            </a:r>
            <a:r>
              <a:rPr lang="en-US" sz="2400" b="1" dirty="0"/>
              <a:t>National Common BIM Requirements (COBIM)</a:t>
            </a:r>
            <a:r>
              <a:rPr lang="ru-RU" sz="2400" b="1" dirty="0"/>
              <a:t>»</a:t>
            </a:r>
            <a:r>
              <a:rPr lang="ru-RU" sz="2400" dirty="0"/>
              <a:t>, который позже </a:t>
            </a:r>
          </a:p>
          <a:p>
            <a:r>
              <a:rPr lang="ru-RU" sz="2400" dirty="0"/>
              <a:t>в 2015 г. был обновлен.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5519" y="908720"/>
            <a:ext cx="3019425" cy="419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447928" y="3429000"/>
            <a:ext cx="5616624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/>
              <a:t>С 2001 г. </a:t>
            </a:r>
            <a:r>
              <a:rPr lang="ru-RU" sz="2400" i="1" dirty="0" err="1"/>
              <a:t>Senate</a:t>
            </a:r>
            <a:r>
              <a:rPr lang="ru-RU" sz="2400" i="1" dirty="0"/>
              <a:t> </a:t>
            </a:r>
            <a:r>
              <a:rPr lang="ru-RU" sz="2400" i="1" dirty="0" err="1"/>
              <a:t>Properties</a:t>
            </a:r>
            <a:r>
              <a:rPr lang="ru-RU" sz="2400" i="1" dirty="0"/>
              <a:t> </a:t>
            </a:r>
            <a:r>
              <a:rPr lang="ru-RU" sz="2400" dirty="0"/>
              <a:t>провел ряд пилотных проектов по разработке </a:t>
            </a:r>
          </a:p>
          <a:p>
            <a:r>
              <a:rPr lang="ru-RU" sz="2400" dirty="0"/>
              <a:t>и изучению использования BIM </a:t>
            </a:r>
          </a:p>
          <a:p>
            <a:r>
              <a:rPr lang="ru-RU" sz="2400" dirty="0"/>
              <a:t>и с 1 октября 2007 г. принято решение </a:t>
            </a:r>
          </a:p>
          <a:p>
            <a:r>
              <a:rPr lang="ru-RU" sz="2400" b="1" dirty="0"/>
              <a:t>о внедрении стандартов BIM и IFC </a:t>
            </a:r>
          </a:p>
          <a:p>
            <a:r>
              <a:rPr lang="ru-RU" sz="2400" dirty="0"/>
              <a:t>как при строительстве, так и при реконструкции строительных объектов нормального уровня сложности.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2135561" y="116633"/>
            <a:ext cx="225414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>
                <a:solidFill>
                  <a:srgbClr val="0070C0"/>
                </a:solidFill>
              </a:rPr>
              <a:t>Финляндия</a:t>
            </a:r>
          </a:p>
        </p:txBody>
      </p:sp>
    </p:spTree>
    <p:extLst>
      <p:ext uri="{BB962C8B-B14F-4D97-AF65-F5344CB8AC3E}">
        <p14:creationId xmlns:p14="http://schemas.microsoft.com/office/powerpoint/2010/main" val="4202502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91544" y="260648"/>
            <a:ext cx="8610600" cy="6267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197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1498</TotalTime>
  <Words>1574</Words>
  <Application>Microsoft Office PowerPoint</Application>
  <PresentationFormat>Широкоэкранный</PresentationFormat>
  <Paragraphs>120</Paragraphs>
  <Slides>19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6" baseType="lpstr">
      <vt:lpstr>Arial</vt:lpstr>
      <vt:lpstr>Calibri</vt:lpstr>
      <vt:lpstr>Calibri Light</vt:lpstr>
      <vt:lpstr>Open Sans</vt:lpstr>
      <vt:lpstr>Symbol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ananjev</dc:creator>
  <cp:lastModifiedBy>shuk</cp:lastModifiedBy>
  <cp:revision>267</cp:revision>
  <cp:lastPrinted>2016-10-03T14:19:36Z</cp:lastPrinted>
  <dcterms:created xsi:type="dcterms:W3CDTF">2016-09-26T11:12:10Z</dcterms:created>
  <dcterms:modified xsi:type="dcterms:W3CDTF">2018-02-21T06:39:33Z</dcterms:modified>
</cp:coreProperties>
</file>