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8" autoAdjust="0"/>
    <p:restoredTop sz="73147" autoAdjust="0"/>
  </p:normalViewPr>
  <p:slideViewPr>
    <p:cSldViewPr snapToGrid="0">
      <p:cViewPr varScale="1">
        <p:scale>
          <a:sx n="80" d="100"/>
          <a:sy n="80" d="100"/>
        </p:scale>
        <p:origin x="4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48BD8D2-F9A3-4CFB-8CC0-C9DF867519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4A48838-7FB8-458F-AF30-6BAF59BA8E33}" type="slidenum">
              <a:rPr lang="de-DE" altLang="zh-CN"/>
              <a:pPr/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11811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763" indent="-30952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098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337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576" indent="-24762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3552D4-9F41-4E21-84CF-655BBA6C54B6}" type="slidenum">
              <a:rPr lang="de-DE" altLang="zh-CN"/>
              <a:pPr eaLnBrk="1" hangingPunct="1">
                <a:spcBef>
                  <a:spcPct val="0"/>
                </a:spcBef>
              </a:pPr>
              <a:t>1</a:t>
            </a:fld>
            <a:endParaRPr lang="de-DE" altLang="zh-CN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4024581" y="9726437"/>
            <a:ext cx="3074719" cy="5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 anchor="b"/>
          <a:lstStyle>
            <a:lvl1pPr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B59D19-52D6-4320-8BA0-9FB7AD6F0FA5}" type="slidenum">
              <a:rPr lang="en-GB" altLang="zh-CN" sz="1400"/>
              <a:pPr algn="r" eaLnBrk="1" hangingPunct="1">
                <a:spcBef>
                  <a:spcPct val="0"/>
                </a:spcBef>
              </a:pPr>
              <a:t>1</a:t>
            </a:fld>
            <a:endParaRPr lang="en-GB" altLang="zh-CN" sz="14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8575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13" tIns="51361" rIns="102713" bIns="51361"/>
          <a:lstStyle/>
          <a:p>
            <a:pPr eaLnBrk="1" hangingPunct="1"/>
            <a:endParaRPr lang="de-DE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82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422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322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1359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64004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14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3642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35496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45904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17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9411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18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73791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19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5138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65885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20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7558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21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64860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22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822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3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22750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4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439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5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0643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6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8915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7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0605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8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1050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838-7FB8-458F-AF30-6BAF59BA8E33}" type="slidenum">
              <a:rPr lang="de-DE" altLang="zh-CN" smtClean="0"/>
              <a:pPr/>
              <a:t>9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835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63613" y="3951288"/>
            <a:ext cx="77136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2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60438" y="5075238"/>
            <a:ext cx="7740650" cy="757237"/>
          </a:xfrm>
        </p:spPr>
        <p:txBody>
          <a:bodyPr tIns="45720" bIns="45720"/>
          <a:lstStyle>
            <a:lvl1pPr marL="0" indent="0">
              <a:buFont typeface="Wingdings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97267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9687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9220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97830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3206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64911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85458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88766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9955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00869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1618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Textmasterformate durch Klicken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zh-CN" sz="1000">
                <a:ea typeface="宋体" panose="02010600030101010101" pitchFamily="2" charset="-122"/>
              </a:rPr>
              <a:t>Page </a:t>
            </a:r>
            <a:r>
              <a:rPr lang="de-DE" altLang="zh-CN" sz="1000">
                <a:ea typeface="宋体" panose="02010600030101010101" pitchFamily="2" charset="-122"/>
                <a:sym typeface="Wingdings" panose="05000000000000000000" pitchFamily="2" charset="2"/>
              </a:rPr>
              <a:t></a:t>
            </a:r>
            <a:r>
              <a:rPr lang="de-DE" altLang="zh-CN" sz="1000">
                <a:ea typeface="宋体" panose="02010600030101010101" pitchFamily="2" charset="-122"/>
              </a:rPr>
              <a:t> </a:t>
            </a:r>
            <a:fld id="{8DD226BF-C0EC-4E40-B4F3-C50601E91E14}" type="slidenum">
              <a:rPr lang="de-DE" altLang="zh-CN" sz="1000">
                <a:ea typeface="宋体" panose="02010600030101010101" pitchFamily="2" charset="-122"/>
              </a:rPr>
              <a:pPr eaLnBrk="1" hangingPunct="1"/>
              <a:t>‹#›</a:t>
            </a:fld>
            <a:endParaRPr lang="de-DE" altLang="zh-CN" sz="1000">
              <a:ea typeface="宋体" panose="02010600030101010101" pitchFamily="2" charset="-122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72173" y="4421551"/>
            <a:ext cx="7713662" cy="1081087"/>
          </a:xfrm>
        </p:spPr>
        <p:txBody>
          <a:bodyPr/>
          <a:lstStyle/>
          <a:p>
            <a:pPr eaLnBrk="1" hangingPunct="1"/>
            <a:r>
              <a:rPr lang="ru-RU" altLang="zh-CN" sz="2800" dirty="0" smtClean="0">
                <a:ea typeface="宋体" panose="02010600030101010101" pitchFamily="2" charset="-122"/>
              </a:rPr>
              <a:t>Основополагающие принципы информационного моделирования в строительстве. </a:t>
            </a:r>
            <a:r>
              <a:rPr lang="en-US" altLang="zh-CN" sz="2800" dirty="0" smtClean="0">
                <a:ea typeface="宋体" panose="02010600030101010101" pitchFamily="2" charset="-122"/>
              </a:rPr>
              <a:t>ISO 19650-1, 19650-2</a:t>
            </a:r>
            <a:endParaRPr lang="de-DE" altLang="zh-CN" sz="2800" dirty="0" smtClean="0">
              <a:ea typeface="宋体" panose="02010600030101010101" pitchFamily="2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5920" y="2146300"/>
            <a:ext cx="8530045" cy="5842000"/>
          </a:xfrm>
        </p:spPr>
        <p:txBody>
          <a:bodyPr/>
          <a:lstStyle/>
          <a:p>
            <a:pPr algn="ctr"/>
            <a:r>
              <a:rPr lang="ru-RU" b="1" dirty="0" smtClean="0"/>
              <a:t>Совместная работа с информацией на основе </a:t>
            </a:r>
            <a:r>
              <a:rPr lang="ru-RU" b="1" dirty="0" smtClean="0"/>
              <a:t>информационных контейнеров</a:t>
            </a:r>
            <a:endParaRPr lang="ru-RU" b="1" dirty="0" smtClean="0"/>
          </a:p>
          <a:p>
            <a:pPr indent="355600" algn="just"/>
            <a:r>
              <a:rPr lang="ru-RU" sz="1200" dirty="0" smtClean="0"/>
              <a:t>Основные принципы: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Авторы создают информацию в соответствии соглашением об интеллектуальной собственности.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Предоставление четко определенных информационных требований заинтересованной стороной.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Рассмотрение предлагаемого подхода, возможностей и потенциала производителя информации до заключения отношений в соответствии с требованиями к предоставляемой информации.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Предоставление общей среды данных для управления, хранения общей информации с соответствующими условиями доступа для всех лиц, которые вовлечены в процесс предоставления информации.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Информационные модели, которые будут разработаны с использованием ряда различных технологий способных соответствовать данному стандарту.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Внедрение процессов, связанных с безопасностью информации в течении всего срока службы актива – несанкционированный доступ, потеря информации и пр.  </a:t>
            </a:r>
          </a:p>
          <a:p>
            <a:pPr marL="228600" indent="-228600" algn="just">
              <a:buAutoNum type="arabicPeriod"/>
            </a:pPr>
            <a:endParaRPr lang="ru-RU" sz="1200" dirty="0"/>
          </a:p>
          <a:p>
            <a:pPr algn="ctr"/>
            <a:r>
              <a:rPr lang="ru-RU" b="1" dirty="0" smtClean="0"/>
              <a:t>Требования к компании по реализации</a:t>
            </a:r>
            <a:endParaRPr lang="ru-RU" b="1" dirty="0"/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Обязательство соблюдать стандарт </a:t>
            </a:r>
            <a:r>
              <a:rPr lang="en-US" sz="1200" dirty="0" smtClean="0"/>
              <a:t>ISO 19650 </a:t>
            </a:r>
            <a:r>
              <a:rPr lang="ru-RU" sz="1200" dirty="0" smtClean="0"/>
              <a:t>и установленные требования к информации.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Способность будущей команды работать совместно, а также опыт в совместной работе на основе </a:t>
            </a:r>
            <a:r>
              <a:rPr lang="ru-RU" sz="1200" dirty="0" smtClean="0"/>
              <a:t>информационных контейнеров</a:t>
            </a:r>
            <a:r>
              <a:rPr lang="ru-RU" sz="1200" dirty="0" smtClean="0"/>
              <a:t>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 Опыт и доступность технологий, указанных или предусмотренных в информационных требованиях.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Наличие достаточного количества опытного персонала с оборудованными рабочими местами с возможностью работы над предлагаемым активом или проектом.</a:t>
            </a:r>
          </a:p>
          <a:p>
            <a:pPr marL="171450" indent="-171450" algn="just">
              <a:buFontTx/>
              <a:buChar char="-"/>
            </a:pPr>
            <a:endParaRPr lang="ru-RU" b="1" dirty="0"/>
          </a:p>
          <a:p>
            <a:pPr algn="ctr"/>
            <a:endParaRPr lang="ru-RU" b="1" dirty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5920" y="2146300"/>
            <a:ext cx="8530045" cy="4711700"/>
          </a:xfrm>
        </p:spPr>
        <p:txBody>
          <a:bodyPr/>
          <a:lstStyle/>
          <a:p>
            <a:pPr algn="ctr"/>
            <a:r>
              <a:rPr lang="ru-RU" b="1" dirty="0" smtClean="0"/>
              <a:t>Планирование предоставления информации</a:t>
            </a:r>
          </a:p>
          <a:p>
            <a:pPr indent="355600" algn="just"/>
            <a:r>
              <a:rPr lang="ru-RU" sz="1200" dirty="0" smtClean="0"/>
              <a:t>План предоставления  информации разрабатывается на основании требований к информации, в котором должно быть указано: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Как </a:t>
            </a:r>
            <a:r>
              <a:rPr lang="ru-RU" sz="1200" dirty="0"/>
              <a:t>информация будет соответствовать требованиям, определенным в AIR или </a:t>
            </a:r>
            <a:r>
              <a:rPr lang="ru-RU" sz="1200" dirty="0" smtClean="0"/>
              <a:t>EIR;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Когда информация будет предоставлена (первоначально для стадий проекта или этапов управления активом, а затем фактическая дата предоставления информации);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Как информация  будет предоставляться;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Как информация будет координироваться с информацией от других компаний;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Какая информация будет предоставлена;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Кто будет отвечать за предоставление информации;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Кто будет получателем информации.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Компания по реализации должна рассмотреть решения по управлению информации до начала любых задач технического проектирования, строительства и управления активами: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Заключены </a:t>
            </a:r>
            <a:r>
              <a:rPr lang="ru-RU" sz="1200" dirty="0" smtClean="0"/>
              <a:t>необходимые договорные отношения;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Определены управленческие процедуры;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График реализации учитывает возможность компании;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Компания обладает соответствующими навыками и компетенциями;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/>
              <a:t>Технология обеспечивает  управление информацией в соответствии с </a:t>
            </a:r>
            <a:r>
              <a:rPr lang="en-US" sz="1200" dirty="0" smtClean="0"/>
              <a:t>ISO 19650</a:t>
            </a:r>
            <a:r>
              <a:rPr lang="ru-RU" sz="1200" dirty="0" smtClean="0"/>
              <a:t>.</a:t>
            </a:r>
          </a:p>
          <a:p>
            <a:pPr marL="228600" indent="-228600" algn="just">
              <a:buAutoNum type="arabicPeriod"/>
            </a:pPr>
            <a:endParaRPr lang="ru-RU" sz="12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5920" y="2146300"/>
            <a:ext cx="8530045" cy="4711700"/>
          </a:xfrm>
        </p:spPr>
        <p:txBody>
          <a:bodyPr/>
          <a:lstStyle/>
          <a:p>
            <a:pPr algn="ctr"/>
            <a:r>
              <a:rPr lang="ru-RU" b="1" dirty="0" smtClean="0"/>
              <a:t>Общая среда данных и документооборот</a:t>
            </a:r>
          </a:p>
          <a:p>
            <a:pPr marL="4305300" indent="355600" algn="just"/>
            <a:r>
              <a:rPr lang="ru-RU" sz="1000" dirty="0" smtClean="0"/>
              <a:t>Для управления информацией  при управлении активами  и осуществлении проектов необходимо использовать общую среду данных. В конце проекта информационные контейнеры, необходимые для управления активами, должны быть перенесены из проектной модели в информационную модель актива. Оставшиеся информационные контейнеры должны быть сохранены только для чтения в случае возникновения спорных ситуаций. Время хранения информационных контейнеров должно быть определено в </a:t>
            </a:r>
            <a:r>
              <a:rPr lang="en-US" sz="1000" dirty="0" smtClean="0"/>
              <a:t>EIR</a:t>
            </a:r>
            <a:r>
              <a:rPr lang="ru-RU" sz="1000" dirty="0" smtClean="0"/>
              <a:t>. Общая среда данных должна обеспечивать четыре состояния информационного контейнера.:</a:t>
            </a:r>
          </a:p>
          <a:p>
            <a:pPr marL="4305300" indent="355600" algn="just"/>
            <a:r>
              <a:rPr lang="ru-RU" sz="1000" dirty="0" smtClean="0"/>
              <a:t>- </a:t>
            </a:r>
            <a:r>
              <a:rPr lang="en-US" sz="1000" dirty="0" smtClean="0"/>
              <a:t>Work in progress – </a:t>
            </a:r>
            <a:r>
              <a:rPr lang="ru-RU" sz="1000" dirty="0" smtClean="0"/>
              <a:t>используется для информации во время разработки команды. Информационный контейнер в этом состоянии не должен быть видимым или доступным другой команде.</a:t>
            </a:r>
          </a:p>
          <a:p>
            <a:pPr marL="4305300" indent="355600" algn="just">
              <a:buFontTx/>
              <a:buChar char="-"/>
            </a:pPr>
            <a:r>
              <a:rPr lang="en-US" sz="1000" dirty="0" smtClean="0"/>
              <a:t>Shared – </a:t>
            </a:r>
            <a:r>
              <a:rPr lang="ru-RU" sz="1000" dirty="0" smtClean="0"/>
              <a:t>используется для обеспечения конструктивной, совместной разработки информационной модели в команде. Информационные контейнеры  на данной стадии должны быть видимыми и доступными, но не должны редактироваться. Если требуется редактирование, то оно возможно только автором контейнера.</a:t>
            </a:r>
          </a:p>
          <a:p>
            <a:pPr marL="4305300" indent="355600" algn="just">
              <a:buFontTx/>
              <a:buChar char="-"/>
            </a:pPr>
            <a:r>
              <a:rPr lang="en-US" sz="1000" dirty="0" smtClean="0"/>
              <a:t>Published – </a:t>
            </a:r>
            <a:r>
              <a:rPr lang="ru-RU" sz="1000" dirty="0" smtClean="0"/>
              <a:t>используется для информации, которая была разрешена для использования при строительстве или эксплуатации актива. Проектная информационная модель и модель актива содержит только информацию данного состояния контейнера или состояния </a:t>
            </a:r>
            <a:r>
              <a:rPr lang="en-US" sz="1000" dirty="0" smtClean="0"/>
              <a:t> archive.</a:t>
            </a:r>
          </a:p>
          <a:p>
            <a:pPr marL="4305300" indent="355600" algn="just">
              <a:buFontTx/>
              <a:buChar char="-"/>
            </a:pPr>
            <a:r>
              <a:rPr lang="en-US" sz="1000" dirty="0" smtClean="0"/>
              <a:t>Archive – </a:t>
            </a:r>
            <a:r>
              <a:rPr lang="ru-RU" sz="1000" dirty="0" smtClean="0"/>
              <a:t>используется для хранения записей всех информационных контейнеров, которые были опубликованы в процессе управления информацией, а также контрольная  запись  о разработке.</a:t>
            </a:r>
          </a:p>
          <a:p>
            <a:pPr algn="just"/>
            <a:endParaRPr lang="ru-RU" sz="1200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25" y="1814513"/>
            <a:ext cx="4300862" cy="31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1763485"/>
            <a:ext cx="8530045" cy="6016171"/>
          </a:xfrm>
        </p:spPr>
        <p:txBody>
          <a:bodyPr/>
          <a:lstStyle/>
          <a:p>
            <a:pPr algn="ctr"/>
            <a:r>
              <a:rPr lang="en-US" b="1" dirty="0" smtClean="0"/>
              <a:t>ISO 19650-</a:t>
            </a:r>
            <a:r>
              <a:rPr lang="ru-RU" b="1" dirty="0" smtClean="0"/>
              <a:t>2</a:t>
            </a:r>
            <a:r>
              <a:rPr lang="en-US" b="1" dirty="0" smtClean="0"/>
              <a:t>.  </a:t>
            </a:r>
            <a:r>
              <a:rPr lang="ru-RU" b="1" dirty="0" smtClean="0"/>
              <a:t>Организация информации о строительных работах – управление информацией с использованием информационного моделирования зданий. Часть 2: Этап подготовки активов.</a:t>
            </a:r>
          </a:p>
          <a:p>
            <a:pPr algn="ctr"/>
            <a:r>
              <a:rPr lang="ru-RU" sz="1600" dirty="0" smtClean="0"/>
              <a:t>Процесс управления информацией на этапе подготовки активов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pPr marL="342900" indent="-342900">
              <a:buAutoNum type="arabicPeriod"/>
            </a:pPr>
            <a:r>
              <a:rPr lang="ru-RU" sz="1000" dirty="0" smtClean="0"/>
              <a:t>Оценка потребностей;			</a:t>
            </a:r>
            <a:r>
              <a:rPr lang="en-US" sz="1000" dirty="0" smtClean="0"/>
              <a:t>A. </a:t>
            </a:r>
            <a:r>
              <a:rPr lang="ru-RU" sz="1000" dirty="0" smtClean="0"/>
              <a:t>Информационная модель, выполненная каждой подрядной организацией</a:t>
            </a:r>
          </a:p>
          <a:p>
            <a:pPr marL="342900" indent="-342900">
              <a:buAutoNum type="arabicPeriod"/>
            </a:pPr>
            <a:r>
              <a:rPr lang="ru-RU" sz="1000" dirty="0" smtClean="0"/>
              <a:t>Приглашение к участию в тендере;		</a:t>
            </a:r>
            <a:r>
              <a:rPr lang="en-US" sz="1000" dirty="0" smtClean="0"/>
              <a:t>B. </a:t>
            </a:r>
            <a:r>
              <a:rPr lang="ru-RU" sz="1000" dirty="0" smtClean="0"/>
              <a:t>Мероприятия, выполняемые в проекте;</a:t>
            </a:r>
          </a:p>
          <a:p>
            <a:pPr marL="342900" indent="-342900">
              <a:buAutoNum type="arabicPeriod"/>
            </a:pPr>
            <a:r>
              <a:rPr lang="ru-RU" sz="1000" dirty="0" smtClean="0"/>
              <a:t>Результат тендера;			</a:t>
            </a:r>
            <a:r>
              <a:rPr lang="en-US" sz="1000" dirty="0" smtClean="0"/>
              <a:t>C. </a:t>
            </a:r>
            <a:r>
              <a:rPr lang="ru-RU" sz="1000" dirty="0" smtClean="0"/>
              <a:t>Мероприятия, выполняемые в соответствии с Договором; </a:t>
            </a:r>
          </a:p>
          <a:p>
            <a:pPr marL="342900" indent="-342900">
              <a:buAutoNum type="arabicPeriod"/>
            </a:pPr>
            <a:r>
              <a:rPr lang="ru-RU" sz="1000" dirty="0" smtClean="0"/>
              <a:t>Заключение договора;			</a:t>
            </a:r>
            <a:r>
              <a:rPr lang="en-US" sz="1000" dirty="0" smtClean="0"/>
              <a:t>D. </a:t>
            </a:r>
            <a:r>
              <a:rPr lang="ru-RU" sz="1000" dirty="0" smtClean="0"/>
              <a:t>Мероприятия, выполняемые на этапе закупок;</a:t>
            </a:r>
          </a:p>
          <a:p>
            <a:pPr marL="342900" indent="-342900">
              <a:buAutoNum type="arabicPeriod"/>
            </a:pPr>
            <a:r>
              <a:rPr lang="ru-RU" sz="1000" dirty="0" smtClean="0"/>
              <a:t>Мобилизация;			</a:t>
            </a:r>
            <a:r>
              <a:rPr lang="en-US" sz="1000" dirty="0" smtClean="0"/>
              <a:t>E. </a:t>
            </a:r>
            <a:r>
              <a:rPr lang="ru-RU" sz="1000" dirty="0" smtClean="0"/>
              <a:t>Мероприятия, выполняемые на этапе информационного планирования;</a:t>
            </a:r>
          </a:p>
          <a:p>
            <a:pPr marL="342900" indent="-342900">
              <a:buAutoNum type="arabicPeriod"/>
            </a:pPr>
            <a:r>
              <a:rPr lang="ru-RU" sz="1000" dirty="0" smtClean="0"/>
              <a:t>Совместная работа;			</a:t>
            </a:r>
            <a:r>
              <a:rPr lang="en-US" sz="1000" dirty="0" smtClean="0"/>
              <a:t>F. </a:t>
            </a:r>
            <a:r>
              <a:rPr lang="ru-RU" sz="1000" dirty="0" smtClean="0"/>
              <a:t>Мероприятия, выполняемые на этапе разработки информации.</a:t>
            </a:r>
          </a:p>
          <a:p>
            <a:pPr marL="342900" indent="-342900">
              <a:buAutoNum type="arabicPeriod"/>
            </a:pPr>
            <a:r>
              <a:rPr lang="ru-RU" sz="1000" dirty="0" smtClean="0"/>
              <a:t>Предоставление информационной модели;</a:t>
            </a:r>
          </a:p>
          <a:p>
            <a:pPr marL="342900" indent="-342900">
              <a:buAutoNum type="arabicPeriod"/>
            </a:pPr>
            <a:r>
              <a:rPr lang="ru-RU" sz="1000" dirty="0" smtClean="0"/>
              <a:t>Завершение проекта.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42" y="2709230"/>
            <a:ext cx="6841216" cy="18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1"/>
            <a:ext cx="8530045" cy="2327729"/>
          </a:xfrm>
        </p:spPr>
        <p:txBody>
          <a:bodyPr/>
          <a:lstStyle/>
          <a:p>
            <a:pPr algn="ctr"/>
            <a:r>
              <a:rPr lang="ru-RU" b="1" dirty="0" smtClean="0"/>
              <a:t>1. Оценка потребностей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 smtClean="0"/>
              <a:t>1.1. Определение ответственных лиц за ход работ;			</a:t>
            </a:r>
            <a:r>
              <a:rPr lang="ru-RU" sz="1000" dirty="0"/>
              <a:t>1.7. Утверждение общей среды данных</a:t>
            </a:r>
            <a:r>
              <a:rPr lang="ru-RU" sz="1000" dirty="0" smtClean="0"/>
              <a:t>;</a:t>
            </a:r>
          </a:p>
          <a:p>
            <a:r>
              <a:rPr lang="ru-RU" sz="1000" dirty="0" smtClean="0"/>
              <a:t>1.2. Утверждение требований информации по проекту;			</a:t>
            </a:r>
            <a:r>
              <a:rPr lang="ru-RU" sz="1000" dirty="0"/>
              <a:t>1.8. Утверждение информационного протокола проекта;</a:t>
            </a:r>
          </a:p>
          <a:p>
            <a:r>
              <a:rPr lang="ru-RU" sz="1000" dirty="0" smtClean="0"/>
              <a:t>1.3.  Утверждение этапов предоставления информации;</a:t>
            </a:r>
          </a:p>
          <a:p>
            <a:r>
              <a:rPr lang="ru-RU" sz="1000" dirty="0" smtClean="0"/>
              <a:t>1.4. Утверждение стандарта предоставления информации по проекту;</a:t>
            </a:r>
          </a:p>
          <a:p>
            <a:r>
              <a:rPr lang="ru-RU" sz="1000" dirty="0" smtClean="0"/>
              <a:t>1.5. Утверждение методов и процедур разработки информации;</a:t>
            </a:r>
          </a:p>
          <a:p>
            <a:r>
              <a:rPr lang="ru-RU" sz="1000" dirty="0" smtClean="0"/>
              <a:t>1.6. Утверждение общего ресурса проекта;</a:t>
            </a:r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223" y="2265467"/>
            <a:ext cx="6950878" cy="21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1"/>
            <a:ext cx="8530045" cy="2032000"/>
          </a:xfrm>
        </p:spPr>
        <p:txBody>
          <a:bodyPr/>
          <a:lstStyle/>
          <a:p>
            <a:pPr algn="ctr"/>
            <a:r>
              <a:rPr lang="ru-RU" b="1" dirty="0" smtClean="0"/>
              <a:t>2. Приглашение к участию в тендере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/>
              <a:t>2</a:t>
            </a:r>
            <a:r>
              <a:rPr lang="ru-RU" sz="1000" dirty="0" smtClean="0"/>
              <a:t>.1. Утверждение требований обмена информацией;			</a:t>
            </a:r>
          </a:p>
          <a:p>
            <a:r>
              <a:rPr lang="ru-RU" sz="1000" dirty="0" smtClean="0"/>
              <a:t>2.2. Предоставление справочной информации и общего ресурса;</a:t>
            </a:r>
            <a:endParaRPr lang="ru-RU" sz="1000" dirty="0"/>
          </a:p>
          <a:p>
            <a:r>
              <a:rPr lang="ru-RU" sz="1000" dirty="0" smtClean="0"/>
              <a:t>2.3.  Утверждение критериев оценок тендерных предложений;</a:t>
            </a:r>
          </a:p>
          <a:p>
            <a:r>
              <a:rPr lang="ru-RU" sz="1000" dirty="0" smtClean="0"/>
              <a:t>2.4. Оформление приглашения на участие в тендере;</a:t>
            </a:r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00" y="2264400"/>
            <a:ext cx="6951600" cy="1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1"/>
            <a:ext cx="8530045" cy="2423886"/>
          </a:xfrm>
        </p:spPr>
        <p:txBody>
          <a:bodyPr/>
          <a:lstStyle/>
          <a:p>
            <a:pPr algn="ctr"/>
            <a:r>
              <a:rPr lang="ru-RU" b="1" dirty="0" smtClean="0"/>
              <a:t>3. Результат тендера</a:t>
            </a:r>
          </a:p>
          <a:p>
            <a:pPr algn="ctr"/>
            <a:endParaRPr lang="ru-RU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 smtClean="0"/>
              <a:t>3.1. Назначение лиц для осуществления функции управления информацией;			</a:t>
            </a:r>
          </a:p>
          <a:p>
            <a:r>
              <a:rPr lang="ru-RU" sz="1000" dirty="0" smtClean="0"/>
              <a:t>3.2. Утверждение предварительного плана выполнения информационной модели;</a:t>
            </a:r>
            <a:endParaRPr lang="ru-RU" sz="1000" dirty="0"/>
          </a:p>
          <a:p>
            <a:r>
              <a:rPr lang="ru-RU" sz="1000" dirty="0" smtClean="0"/>
              <a:t>3.3. Оценка возможностей компании;</a:t>
            </a:r>
          </a:p>
          <a:p>
            <a:r>
              <a:rPr lang="ru-RU" sz="1000" dirty="0"/>
              <a:t>3</a:t>
            </a:r>
            <a:r>
              <a:rPr lang="ru-RU" sz="1000" dirty="0" smtClean="0"/>
              <a:t>.4. Утверждение мощности и потенциала компании;</a:t>
            </a:r>
          </a:p>
          <a:p>
            <a:r>
              <a:rPr lang="ru-RU" sz="1000" dirty="0" smtClean="0"/>
              <a:t>3.5. Утверждение плана мобилизации компании;</a:t>
            </a:r>
          </a:p>
          <a:p>
            <a:r>
              <a:rPr lang="ru-RU" sz="1000" dirty="0" smtClean="0"/>
              <a:t>3.6. Определение реестра рисков;</a:t>
            </a:r>
          </a:p>
          <a:p>
            <a:r>
              <a:rPr lang="ru-RU" sz="1000" dirty="0" smtClean="0"/>
              <a:t>3.7. Утверждение протокола тендера.</a:t>
            </a:r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69485" y="2264399"/>
            <a:ext cx="7519771" cy="2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1"/>
            <a:ext cx="8530045" cy="2423886"/>
          </a:xfrm>
        </p:spPr>
        <p:txBody>
          <a:bodyPr/>
          <a:lstStyle/>
          <a:p>
            <a:pPr algn="ctr"/>
            <a:r>
              <a:rPr lang="ru-RU" b="1" dirty="0" smtClean="0"/>
              <a:t>4. Заключение договора</a:t>
            </a:r>
          </a:p>
          <a:p>
            <a:pPr algn="ctr"/>
            <a:endParaRPr lang="ru-RU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 smtClean="0"/>
              <a:t>4.1. Подтверждение плана </a:t>
            </a:r>
            <a:r>
              <a:rPr lang="ru-RU" sz="1000" dirty="0"/>
              <a:t>выполнения информационной модели</a:t>
            </a:r>
            <a:r>
              <a:rPr lang="ru-RU" sz="1000" dirty="0" smtClean="0"/>
              <a:t>;			</a:t>
            </a:r>
          </a:p>
          <a:p>
            <a:r>
              <a:rPr lang="ru-RU" sz="1000" dirty="0" smtClean="0"/>
              <a:t>4.2. Утверждение детальной матрицы ответственности;</a:t>
            </a:r>
            <a:endParaRPr lang="ru-RU" sz="1000" dirty="0"/>
          </a:p>
          <a:p>
            <a:r>
              <a:rPr lang="ru-RU" sz="1000" dirty="0" smtClean="0"/>
              <a:t>4.3. Утверждение требование обмена информации;</a:t>
            </a:r>
          </a:p>
          <a:p>
            <a:r>
              <a:rPr lang="ru-RU" sz="1000" dirty="0" smtClean="0"/>
              <a:t>4.4. Утверждение плана выполнения задач;</a:t>
            </a:r>
          </a:p>
          <a:p>
            <a:r>
              <a:rPr lang="ru-RU" sz="1000" dirty="0" smtClean="0"/>
              <a:t>4.5. Утверждение основного плана  выполнения;</a:t>
            </a:r>
          </a:p>
          <a:p>
            <a:r>
              <a:rPr lang="ru-RU" sz="1000" dirty="0" smtClean="0"/>
              <a:t>4.6. Подписание основного договора;</a:t>
            </a:r>
          </a:p>
          <a:p>
            <a:r>
              <a:rPr lang="ru-RU" sz="1000" dirty="0" smtClean="0"/>
              <a:t>4.7. Подписание  субподрядных договоров.</a:t>
            </a:r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3371" y="2264400"/>
            <a:ext cx="7563314" cy="2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2"/>
            <a:ext cx="8530045" cy="1712686"/>
          </a:xfrm>
        </p:spPr>
        <p:txBody>
          <a:bodyPr/>
          <a:lstStyle/>
          <a:p>
            <a:pPr algn="ctr"/>
            <a:r>
              <a:rPr lang="ru-RU" b="1" dirty="0" smtClean="0"/>
              <a:t>5. Мобилизация</a:t>
            </a:r>
          </a:p>
          <a:p>
            <a:pPr algn="ctr"/>
            <a:endParaRPr lang="ru-RU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 smtClean="0"/>
              <a:t>5.1. Мобилизация ресурсов;			</a:t>
            </a:r>
          </a:p>
          <a:p>
            <a:r>
              <a:rPr lang="ru-RU" sz="1000" dirty="0"/>
              <a:t>5</a:t>
            </a:r>
            <a:r>
              <a:rPr lang="ru-RU" sz="1000" dirty="0" smtClean="0"/>
              <a:t>.2. Мобилизация информационной технологии;</a:t>
            </a:r>
            <a:endParaRPr lang="ru-RU" sz="1000" dirty="0"/>
          </a:p>
          <a:p>
            <a:r>
              <a:rPr lang="ru-RU" sz="1000" dirty="0" smtClean="0"/>
              <a:t>5.3. Тестирование методов и процедур;</a:t>
            </a:r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00" y="2264400"/>
            <a:ext cx="6951600" cy="17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1"/>
            <a:ext cx="8530045" cy="2293258"/>
          </a:xfrm>
        </p:spPr>
        <p:txBody>
          <a:bodyPr/>
          <a:lstStyle/>
          <a:p>
            <a:pPr algn="ctr"/>
            <a:r>
              <a:rPr lang="ru-RU" b="1" dirty="0" smtClean="0"/>
              <a:t>6. Совместная работа</a:t>
            </a:r>
          </a:p>
          <a:p>
            <a:pPr algn="ctr"/>
            <a:endParaRPr lang="ru-RU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 smtClean="0"/>
              <a:t>6.1. Проверка общих ресурсов;			</a:t>
            </a:r>
          </a:p>
          <a:p>
            <a:r>
              <a:rPr lang="ru-RU" sz="1000" dirty="0" smtClean="0"/>
              <a:t>6.2. Производство информации;</a:t>
            </a:r>
            <a:endParaRPr lang="ru-RU" sz="1000" dirty="0"/>
          </a:p>
          <a:p>
            <a:r>
              <a:rPr lang="ru-RU" sz="1000" dirty="0"/>
              <a:t>6</a:t>
            </a:r>
            <a:r>
              <a:rPr lang="ru-RU" sz="1000" dirty="0" smtClean="0"/>
              <a:t>.3. Проверка качества;</a:t>
            </a:r>
          </a:p>
          <a:p>
            <a:r>
              <a:rPr lang="ru-RU" sz="1000" dirty="0" smtClean="0"/>
              <a:t>6.4. Составление отчета и согласование для дальнейшего обмена;</a:t>
            </a:r>
          </a:p>
          <a:p>
            <a:r>
              <a:rPr lang="ru-RU" sz="1000" dirty="0" smtClean="0"/>
              <a:t>6.5. Проверка информационной модели</a:t>
            </a:r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организацией;</a:t>
            </a:r>
          </a:p>
          <a:p>
            <a:r>
              <a:rPr lang="ru-RU" sz="1000" dirty="0" smtClean="0"/>
              <a:t>В. Новая версия информационного контейнера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7200" y="2264400"/>
            <a:ext cx="6951600" cy="21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1763486"/>
            <a:ext cx="8530045" cy="5856514"/>
          </a:xfrm>
        </p:spPr>
        <p:txBody>
          <a:bodyPr/>
          <a:lstStyle/>
          <a:p>
            <a:pPr algn="ctr"/>
            <a:r>
              <a:rPr lang="en-US" b="1" dirty="0" smtClean="0"/>
              <a:t>ISO 19650-1.  </a:t>
            </a:r>
            <a:r>
              <a:rPr lang="ru-RU" b="1" dirty="0" smtClean="0"/>
              <a:t>Организация информации о строительных работах – управление информацией с использованием информационного моделирования зданий. Часть 1: Основные принципы.</a:t>
            </a:r>
          </a:p>
          <a:p>
            <a:r>
              <a:rPr lang="ru-RU" sz="1600" dirty="0" smtClean="0"/>
              <a:t>Содержит: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термины и определения;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понятие об информационных моделях: проектной и модели актива, совместной работе;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определение требований к информации и информационным моделям;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понятие о цикле доставки информации;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описание функций управления проектом и активом;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описание требований команды по доставке информации;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описание процесса планирования доставки информации;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описание процесса управления выполнения работ;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описание общей среды данных и документооборота  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1"/>
            <a:ext cx="8530045" cy="2293258"/>
          </a:xfrm>
        </p:spPr>
        <p:txBody>
          <a:bodyPr/>
          <a:lstStyle/>
          <a:p>
            <a:pPr algn="ctr"/>
            <a:r>
              <a:rPr lang="ru-RU" b="1" dirty="0" smtClean="0"/>
              <a:t>7. Предоставление информационной модели</a:t>
            </a:r>
          </a:p>
          <a:p>
            <a:pPr algn="ctr"/>
            <a:endParaRPr lang="ru-RU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 smtClean="0"/>
              <a:t>7.1. Предоставление информационной модели;			</a:t>
            </a:r>
          </a:p>
          <a:p>
            <a:r>
              <a:rPr lang="ru-RU" sz="1000" dirty="0" smtClean="0"/>
              <a:t>7.2. Проверка информационной модели;</a:t>
            </a:r>
            <a:endParaRPr lang="ru-RU" sz="1000" dirty="0"/>
          </a:p>
          <a:p>
            <a:r>
              <a:rPr lang="ru-RU" sz="1000" dirty="0" smtClean="0"/>
              <a:t>7.3. Предоставление информационной модели Заказчику;</a:t>
            </a:r>
          </a:p>
          <a:p>
            <a:r>
              <a:rPr lang="ru-RU" sz="1000" dirty="0" smtClean="0"/>
              <a:t>7.4.  Проверка и согласование информационной модели.</a:t>
            </a:r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организацией;</a:t>
            </a:r>
          </a:p>
          <a:p>
            <a:r>
              <a:rPr lang="ru-RU" sz="1000" dirty="0" smtClean="0"/>
              <a:t>В. Информационная модель не согласованная </a:t>
            </a:r>
            <a:r>
              <a:rPr lang="ru-RU" sz="1000" dirty="0" err="1" smtClean="0"/>
              <a:t>генпроектной</a:t>
            </a:r>
            <a:r>
              <a:rPr lang="ru-RU" sz="1000" dirty="0" smtClean="0"/>
              <a:t> организацией;</a:t>
            </a:r>
          </a:p>
          <a:p>
            <a:r>
              <a:rPr lang="ru-RU" sz="1000" dirty="0" smtClean="0"/>
              <a:t>С. Информационная модель не согласованная Заказчиком.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87199" y="2264400"/>
            <a:ext cx="7287543" cy="143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5254171"/>
            <a:ext cx="8530045" cy="1603829"/>
          </a:xfrm>
        </p:spPr>
        <p:txBody>
          <a:bodyPr/>
          <a:lstStyle/>
          <a:p>
            <a:pPr algn="ctr"/>
            <a:r>
              <a:rPr lang="ru-RU" b="1" dirty="0" smtClean="0"/>
              <a:t>8. Завершение проекта</a:t>
            </a:r>
          </a:p>
          <a:p>
            <a:pPr algn="ctr"/>
            <a:endParaRPr lang="ru-RU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r>
              <a:rPr lang="ru-RU" sz="1000" dirty="0" smtClean="0"/>
              <a:t>8.1. Архивирование принятых информационных контейнеров;			</a:t>
            </a:r>
          </a:p>
          <a:p>
            <a:r>
              <a:rPr lang="ru-RU" sz="1000" dirty="0"/>
              <a:t>8</a:t>
            </a:r>
            <a:r>
              <a:rPr lang="ru-RU" sz="1000" dirty="0" smtClean="0"/>
              <a:t>.2. Изучения приобретенного опыта для будущих проектов;</a:t>
            </a:r>
            <a:endParaRPr lang="ru-RU" sz="1000" dirty="0"/>
          </a:p>
          <a:p>
            <a:endParaRPr lang="ru-RU" sz="1000" dirty="0" smtClean="0"/>
          </a:p>
          <a:p>
            <a:r>
              <a:rPr lang="ru-RU" sz="1000" dirty="0" smtClean="0"/>
              <a:t>А. Информационная модель, выполненная каждой подрядной организацией;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91998" y="2264400"/>
            <a:ext cx="6547314" cy="14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2731169"/>
            <a:ext cx="8530045" cy="2586790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  </a:t>
            </a:r>
          </a:p>
          <a:p>
            <a:endParaRPr lang="ru-RU" sz="1000" dirty="0" smtClean="0"/>
          </a:p>
          <a:p>
            <a:pPr algn="ctr"/>
            <a:r>
              <a:rPr lang="ru-RU" sz="1600" b="1" dirty="0" smtClean="0"/>
              <a:t>На данный момент создана экспертная группа на базе ПК5 ТК465 и зеркальной рабочей группы ТК59/ПК13 для перевода и адаптации </a:t>
            </a:r>
            <a:r>
              <a:rPr lang="en-US" sz="1600" b="1" smtClean="0"/>
              <a:t>ISO 19650.</a:t>
            </a:r>
            <a:endParaRPr lang="ru-RU" sz="1600" b="1" dirty="0"/>
          </a:p>
          <a:p>
            <a:endParaRPr lang="ru-RU" sz="10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1763486"/>
            <a:ext cx="8530045" cy="4849585"/>
          </a:xfrm>
        </p:spPr>
        <p:txBody>
          <a:bodyPr/>
          <a:lstStyle/>
          <a:p>
            <a:pPr algn="ctr"/>
            <a:r>
              <a:rPr lang="ru-RU" b="1" dirty="0" smtClean="0"/>
              <a:t>Информационные </a:t>
            </a:r>
            <a:r>
              <a:rPr lang="ru-RU" b="1" dirty="0"/>
              <a:t>модели: проектная и модель актива. </a:t>
            </a:r>
            <a:endParaRPr lang="ru-RU" b="1" dirty="0" smtClean="0"/>
          </a:p>
          <a:p>
            <a:pPr algn="ctr"/>
            <a:endParaRPr lang="ru-RU" b="1" dirty="0"/>
          </a:p>
          <a:p>
            <a:r>
              <a:rPr lang="ru-RU" sz="1600" dirty="0" smtClean="0"/>
              <a:t>Модели – это структурированные хранилища информации, необходимой для принятия решения на всем жизненном цикле актива. Включает в себя </a:t>
            </a:r>
            <a:r>
              <a:rPr lang="ru-RU" sz="1600" dirty="0" smtClean="0"/>
              <a:t>стадии проектирования, строительства, реконструкции, технического обслуживания </a:t>
            </a:r>
            <a:r>
              <a:rPr lang="ru-RU" sz="1600" dirty="0" smtClean="0"/>
              <a:t>и эксплуатацию актива.</a:t>
            </a:r>
          </a:p>
          <a:p>
            <a:r>
              <a:rPr lang="ru-RU" sz="1600" dirty="0" smtClean="0"/>
              <a:t>Модели могут включать структурированную и неструктурированную информацию. Пример структурированной информации: графические модели, базы данных. Пример неструктурированной информации: документы, видеофрагменты, звукозаписи.</a:t>
            </a:r>
          </a:p>
          <a:p>
            <a:r>
              <a:rPr lang="ru-RU" sz="1600" dirty="0" smtClean="0"/>
              <a:t>Информация о моделях играют важную роль в назначении сторон, участвующих в управлении активами и проектами.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1763486"/>
            <a:ext cx="8691880" cy="6453414"/>
          </a:xfrm>
        </p:spPr>
        <p:txBody>
          <a:bodyPr/>
          <a:lstStyle/>
          <a:p>
            <a:pPr algn="ctr"/>
            <a:r>
              <a:rPr lang="ru-RU" b="1" dirty="0" smtClean="0"/>
              <a:t>Управление информацией и совместная работа</a:t>
            </a:r>
          </a:p>
          <a:p>
            <a:pPr algn="ctr"/>
            <a:endParaRPr lang="ru-RU" b="1" dirty="0" smtClean="0"/>
          </a:p>
          <a:p>
            <a:pPr marL="5740400" algn="just"/>
            <a:r>
              <a:rPr lang="ru-RU" sz="1200" dirty="0" smtClean="0"/>
              <a:t>Рекомендации и требования к управлению информацией в стандарте </a:t>
            </a:r>
            <a:r>
              <a:rPr lang="en-US" sz="1200" dirty="0" smtClean="0"/>
              <a:t>ISO 19650</a:t>
            </a:r>
            <a:r>
              <a:rPr lang="ru-RU" sz="1200" dirty="0" smtClean="0"/>
              <a:t> основаны на совместной работе заинтересованных сторон для реализации данного стандарта.</a:t>
            </a:r>
          </a:p>
          <a:p>
            <a:pPr marL="5740400" algn="just"/>
            <a:r>
              <a:rPr lang="ru-RU" sz="1200" dirty="0" smtClean="0"/>
              <a:t>Управление информацией может быть представлено в виде трех стадий.  На рисунке показано, что разработка стандартов, достижения в технологической сфере и более сложные формы управления информацией объединяются для обеспечения выгоды бизнесу. </a:t>
            </a:r>
          </a:p>
          <a:p>
            <a:pPr marL="5740400" algn="just"/>
            <a:r>
              <a:rPr lang="en-US" sz="1200" dirty="0" smtClean="0"/>
              <a:t>ISO 19650 </a:t>
            </a:r>
            <a:r>
              <a:rPr lang="ru-RU" sz="1200" dirty="0" smtClean="0"/>
              <a:t>применяется в основном на стадии 2, которая еще называется «</a:t>
            </a:r>
            <a:r>
              <a:rPr lang="en-US" sz="1200" dirty="0" smtClean="0"/>
              <a:t>BIM </a:t>
            </a:r>
            <a:r>
              <a:rPr lang="ru-RU" sz="1200" dirty="0" smtClean="0"/>
              <a:t>в соответствии с </a:t>
            </a:r>
            <a:r>
              <a:rPr lang="en-US" sz="1200" dirty="0" smtClean="0"/>
              <a:t>ISO19650</a:t>
            </a:r>
            <a:r>
              <a:rPr lang="ru-RU" sz="1200" dirty="0" smtClean="0"/>
              <a:t>» – это ручные и автоматизированные процессы управления информацией, которые используются для создания объединенной информационной модели.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" y="2142476"/>
            <a:ext cx="5693753" cy="4144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151" y="5867400"/>
            <a:ext cx="838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2"/>
                </a:solidFill>
              </a:rPr>
              <a:t>Стадия 1</a:t>
            </a:r>
            <a:endParaRPr lang="ru-RU" sz="11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7101" y="5867400"/>
            <a:ext cx="838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2"/>
                </a:solidFill>
              </a:rPr>
              <a:t>Стадия 2</a:t>
            </a:r>
            <a:endParaRPr lang="ru-RU" sz="1100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1" y="5867400"/>
            <a:ext cx="838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2"/>
                </a:solidFill>
              </a:rPr>
              <a:t>Стадия 3</a:t>
            </a:r>
            <a:endParaRPr lang="ru-RU" sz="1100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0292" y="5191124"/>
            <a:ext cx="11756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Уровень стандартов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20292" y="4419599"/>
            <a:ext cx="144778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Технологический уровень</a:t>
            </a:r>
            <a:endParaRPr lang="ru-RU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20292" y="3609974"/>
            <a:ext cx="117565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Информационный уровень</a:t>
            </a:r>
            <a:endParaRPr lang="ru-RU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39342" y="2724149"/>
            <a:ext cx="11756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Бизнес уровень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2933" y="5162577"/>
            <a:ext cx="6191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Национальные стандарты</a:t>
            </a:r>
            <a:endParaRPr lang="ru-RU" sz="6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93585" y="3843142"/>
            <a:ext cx="228058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Увеличение выгоды от совместной работы</a:t>
            </a:r>
            <a:endParaRPr lang="ru-RU" sz="7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3527" y="5377823"/>
            <a:ext cx="200977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Стандарт </a:t>
            </a:r>
            <a:r>
              <a:rPr lang="en-US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ISO 19650 </a:t>
            </a:r>
            <a:r>
              <a:rPr lang="ru-RU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часть 1, часть 2</a:t>
            </a:r>
            <a:endParaRPr lang="ru-RU" sz="7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7181" y="5185953"/>
            <a:ext cx="204469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Региональные/Национальные дополнения</a:t>
            </a:r>
            <a:endParaRPr lang="ru-RU" sz="6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577181" y="5185953"/>
            <a:ext cx="2063750" cy="184666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6055" y="5083462"/>
            <a:ext cx="63660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Разработка стандартов</a:t>
            </a:r>
          </a:p>
          <a:p>
            <a:pPr algn="ctr"/>
            <a:endParaRPr lang="ru-RU" sz="600" b="1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6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1507" y="4465741"/>
            <a:ext cx="21055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Файл/Модель/Контейнер основанный на</a:t>
            </a:r>
          </a:p>
          <a:p>
            <a:pPr algn="ctr"/>
            <a:r>
              <a:rPr lang="ru-RU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Общей среде данных (</a:t>
            </a:r>
            <a:r>
              <a:rPr lang="en-US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CDE)</a:t>
            </a:r>
            <a:endParaRPr lang="ru-RU" sz="7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6158" y="4334351"/>
            <a:ext cx="879361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Запрос/Модель/Контейнер/База данных</a:t>
            </a:r>
          </a:p>
          <a:p>
            <a:pPr algn="ctr"/>
            <a:r>
              <a:rPr lang="ru-RU" sz="54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Основанный на Общей среде данных (</a:t>
            </a:r>
            <a:r>
              <a:rPr lang="en-US" sz="54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CDE)</a:t>
            </a:r>
          </a:p>
          <a:p>
            <a:pPr algn="ctr"/>
            <a:endParaRPr lang="en-US" sz="54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6158" y="3990848"/>
            <a:ext cx="87936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Неструктурированные данные (</a:t>
            </a:r>
            <a:r>
              <a:rPr lang="en-US" sz="4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BIG data)</a:t>
            </a:r>
            <a:endParaRPr lang="en-US" sz="54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6158" y="3879033"/>
            <a:ext cx="879362" cy="979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36000" rtlCol="0">
            <a:spAutoFit/>
          </a:bodyPr>
          <a:lstStyle/>
          <a:p>
            <a:pPr algn="ctr"/>
            <a:r>
              <a:rPr lang="ru-RU" sz="4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Структурированные данные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2720" y="3639742"/>
            <a:ext cx="879362" cy="2265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ru-RU" sz="5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Общая информационная модель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989" y="3896316"/>
            <a:ext cx="879362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Структурированные данные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030" y="3609674"/>
            <a:ext cx="1748111" cy="380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Общая информационная модель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4929" y="4101228"/>
            <a:ext cx="1817846" cy="91485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3600" rIns="0" bIns="10800" rtlCol="0">
            <a:spAutoFit/>
          </a:bodyPr>
          <a:lstStyle/>
          <a:p>
            <a:pPr algn="ctr"/>
            <a:r>
              <a:rPr lang="ru-RU" sz="5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Неструктурированные данные</a:t>
            </a:r>
            <a:endParaRPr lang="en-US" sz="500" b="1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1059" y="2755161"/>
            <a:ext cx="3467101" cy="180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Увеличение </a:t>
            </a:r>
            <a:r>
              <a:rPr lang="ru-RU" sz="7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выгоды от существующих и новых </a:t>
            </a:r>
            <a:r>
              <a:rPr lang="ru-RU" sz="7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цифровых процессов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32980" y="3189359"/>
            <a:ext cx="879362" cy="4224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44000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Объектные серверные информационные модели</a:t>
            </a:r>
          </a:p>
        </p:txBody>
      </p:sp>
    </p:spTree>
    <p:extLst>
      <p:ext uri="{BB962C8B-B14F-4D97-AF65-F5344CB8AC3E}">
        <p14:creationId xmlns:p14="http://schemas.microsoft.com/office/powerpoint/2010/main" val="35869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1763487"/>
            <a:ext cx="8530045" cy="4510314"/>
          </a:xfrm>
        </p:spPr>
        <p:txBody>
          <a:bodyPr/>
          <a:lstStyle/>
          <a:p>
            <a:pPr marL="355600" indent="177800" algn="ctr"/>
            <a:r>
              <a:rPr lang="ru-RU" b="1" dirty="0" smtClean="0"/>
              <a:t>Аспекты управления информацией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81958"/>
              </p:ext>
            </p:extLst>
          </p:nvPr>
        </p:nvGraphicFramePr>
        <p:xfrm>
          <a:off x="1492594" y="2156309"/>
          <a:ext cx="6673863" cy="418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621"/>
                <a:gridCol w="2224621"/>
                <a:gridCol w="2224621"/>
              </a:tblGrid>
              <a:tr h="638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/>
                          </a:solidFill>
                        </a:rPr>
                        <a:t>Пользователь</a:t>
                      </a:r>
                      <a:endParaRPr lang="ru-RU" sz="12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/>
                          </a:solidFill>
                        </a:rPr>
                        <a:t>Цель управления информацией</a:t>
                      </a:r>
                      <a:endParaRPr lang="ru-RU" sz="12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4"/>
                          </a:solidFill>
                        </a:rPr>
                        <a:t>Результат</a:t>
                      </a:r>
                      <a:endParaRPr lang="ru-RU" sz="12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93000"/>
                      </a:schemeClr>
                    </a:solidFill>
                  </a:tcPr>
                </a:tc>
              </a:tr>
              <a:tr h="45699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Владелец актива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Установить и поддерживать цель актива или проекта.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Принятие стратегических бизнес-решений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Бизнес-план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Анализ затрат жизненного цикла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9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Пользователь актива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Определить истинные требования пользователя и убедиться</a:t>
                      </a:r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 в правильности их достижения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Задание на проектирование</a:t>
                      </a: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Информационная</a:t>
                      </a:r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 модель актива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Проектная информационная модель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Документация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146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Осуществление проекта или управление активом  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Спланировать</a:t>
                      </a:r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 и организовать работу, мобилизовать необходимые ресурсы, координировать и контролировать разработку 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Различные планы (для примера </a:t>
                      </a:r>
                      <a:r>
                        <a:rPr lang="en-US" sz="1100" dirty="0" smtClean="0">
                          <a:solidFill>
                            <a:schemeClr val="accent4"/>
                          </a:solidFill>
                        </a:rPr>
                        <a:t>BIM execution plan)</a:t>
                      </a:r>
                      <a:endParaRPr lang="ru-RU" sz="11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Организационные таблицы,</a:t>
                      </a:r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 графики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Распределение обязанностей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99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Общество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Убедиться, что интерес общества учтен при планировании жизненного цикла объекта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accent4"/>
                          </a:solidFill>
                        </a:rPr>
                        <a:t>Государственная</a:t>
                      </a:r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 политика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Проекты планировки</a:t>
                      </a:r>
                    </a:p>
                    <a:p>
                      <a:pPr algn="l"/>
                      <a:r>
                        <a:rPr lang="ru-RU" sz="1100" baseline="0" dirty="0" smtClean="0">
                          <a:solidFill>
                            <a:schemeClr val="accent4"/>
                          </a:solidFill>
                        </a:rPr>
                        <a:t>Разрешения на строительство</a:t>
                      </a:r>
                      <a:endParaRPr lang="ru-RU" sz="11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1763486"/>
            <a:ext cx="8530045" cy="5424714"/>
          </a:xfrm>
        </p:spPr>
        <p:txBody>
          <a:bodyPr/>
          <a:lstStyle/>
          <a:p>
            <a:pPr algn="ctr"/>
            <a:r>
              <a:rPr lang="ru-RU" b="1" dirty="0" smtClean="0"/>
              <a:t>Определение </a:t>
            </a:r>
            <a:r>
              <a:rPr lang="ru-RU" b="1" dirty="0"/>
              <a:t>требований к информации и информационным моделям </a:t>
            </a:r>
          </a:p>
          <a:p>
            <a:pPr algn="ctr"/>
            <a:endParaRPr lang="ru-RU" b="1" dirty="0"/>
          </a:p>
          <a:p>
            <a:pPr indent="355600"/>
            <a:r>
              <a:rPr lang="ru-RU" sz="1200" dirty="0" smtClean="0"/>
              <a:t>Заказчик должен указывать свои цели, для которых требуется информация, включая аспекты актива, которые предназначены для управления для возможности формирования правильной информационной модели. Это может быть: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Обеспечение безопасности и здоровья пользователей актива;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Управление рисками;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Анализ бизнес привлекательности актива;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Управление потенциалом актива;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Обеспечение  физической безопасности пользователей актива;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Необходимость благоустройства</a:t>
            </a:r>
            <a:r>
              <a:rPr lang="ru-RU" sz="1200" dirty="0" smtClean="0"/>
              <a:t>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Выявление прогнозируемых воздействий на окружающую среду;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Определение стоимости  операций с активами;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Определение расходов на техническое обслуживание и ремонт актива;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Определение расходов на замену  частей актива;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Определение затрат на вывод эксплуатации и утилизации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6057895" y="2082800"/>
            <a:ext cx="2878549" cy="3695700"/>
          </a:xfrm>
          <a:prstGeom prst="rect">
            <a:avLst/>
          </a:prstGeom>
          <a:solidFill>
            <a:srgbClr val="40E2F8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32148" y="2082800"/>
            <a:ext cx="2825750" cy="3695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06400" y="2082800"/>
            <a:ext cx="2825750" cy="3695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74320" y="1763487"/>
            <a:ext cx="8530045" cy="4259942"/>
          </a:xfrm>
        </p:spPr>
        <p:txBody>
          <a:bodyPr/>
          <a:lstStyle/>
          <a:p>
            <a:pPr algn="ctr"/>
            <a:r>
              <a:rPr lang="ru-RU" b="1" dirty="0" smtClean="0"/>
              <a:t>Иерархия требований  к информации</a:t>
            </a:r>
          </a:p>
          <a:p>
            <a:pPr algn="ctr"/>
            <a:endParaRPr lang="ru-RU" b="1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100" y="2870200"/>
            <a:ext cx="2336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Организационные требования к информации (</a:t>
            </a:r>
            <a:r>
              <a:rPr lang="en-US" sz="1600" dirty="0" smtClean="0"/>
              <a:t>OIR)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8800" y="4254500"/>
            <a:ext cx="2336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Требования к информации по проекту (</a:t>
            </a:r>
            <a:r>
              <a:rPr lang="en-US" sz="1600" dirty="0" smtClean="0"/>
              <a:t>PIR)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68700" y="2882900"/>
            <a:ext cx="23368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Требования к информации об активах (А</a:t>
            </a:r>
            <a:r>
              <a:rPr lang="en-US" sz="1600" dirty="0" smtClean="0"/>
              <a:t>IR)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68700" y="4241800"/>
            <a:ext cx="23368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Требования обмена информацией (Е</a:t>
            </a:r>
            <a:r>
              <a:rPr lang="en-US" sz="1600" dirty="0" smtClean="0"/>
              <a:t>IR)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9700" y="2882900"/>
            <a:ext cx="2336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Информационная модель актива (А</a:t>
            </a:r>
            <a:r>
              <a:rPr lang="en-US" sz="1600" dirty="0" smtClean="0"/>
              <a:t>I</a:t>
            </a:r>
            <a:r>
              <a:rPr lang="en-US" sz="1600" dirty="0"/>
              <a:t>M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9700" y="4229100"/>
            <a:ext cx="2336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Проектная информационная модель (</a:t>
            </a:r>
            <a:r>
              <a:rPr lang="en-US" sz="1600" dirty="0" smtClean="0"/>
              <a:t>PIM)</a:t>
            </a:r>
            <a:endParaRPr lang="ru-RU" sz="1600" dirty="0"/>
          </a:p>
        </p:txBody>
      </p:sp>
      <p:cxnSp>
        <p:nvCxnSpPr>
          <p:cNvPr id="13" name="Прямая со стрелкой 12"/>
          <p:cNvCxnSpPr>
            <a:stCxn id="4" idx="2"/>
          </p:cNvCxnSpPr>
          <p:nvPr/>
        </p:nvCxnSpPr>
        <p:spPr bwMode="auto">
          <a:xfrm>
            <a:off x="1714500" y="3701197"/>
            <a:ext cx="0" cy="540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Прямая со стрелкой 14"/>
          <p:cNvCxnSpPr>
            <a:stCxn id="8" idx="3"/>
          </p:cNvCxnSpPr>
          <p:nvPr/>
        </p:nvCxnSpPr>
        <p:spPr bwMode="auto">
          <a:xfrm flipV="1">
            <a:off x="2895600" y="4669998"/>
            <a:ext cx="6731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Прямая со стрелкой 16"/>
          <p:cNvCxnSpPr>
            <a:stCxn id="4" idx="3"/>
            <a:endCxn id="9" idx="1"/>
          </p:cNvCxnSpPr>
          <p:nvPr/>
        </p:nvCxnSpPr>
        <p:spPr bwMode="auto">
          <a:xfrm>
            <a:off x="2882900" y="3285699"/>
            <a:ext cx="685800" cy="12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Прямая со стрелкой 18"/>
          <p:cNvCxnSpPr>
            <a:stCxn id="9" idx="2"/>
            <a:endCxn id="10" idx="0"/>
          </p:cNvCxnSpPr>
          <p:nvPr/>
        </p:nvCxnSpPr>
        <p:spPr bwMode="auto">
          <a:xfrm>
            <a:off x="4737100" y="3713897"/>
            <a:ext cx="0" cy="527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Прямая со стрелкой 20"/>
          <p:cNvCxnSpPr>
            <a:stCxn id="10" idx="3"/>
          </p:cNvCxnSpPr>
          <p:nvPr/>
        </p:nvCxnSpPr>
        <p:spPr bwMode="auto">
          <a:xfrm flipV="1">
            <a:off x="5905500" y="4534187"/>
            <a:ext cx="5842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Прямая со стрелкой 22"/>
          <p:cNvCxnSpPr>
            <a:stCxn id="12" idx="0"/>
            <a:endCxn id="11" idx="2"/>
          </p:cNvCxnSpPr>
          <p:nvPr/>
        </p:nvCxnSpPr>
        <p:spPr bwMode="auto">
          <a:xfrm flipV="1">
            <a:off x="7658100" y="3467675"/>
            <a:ext cx="0" cy="7614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Прямая со стрелкой 24"/>
          <p:cNvCxnSpPr>
            <a:stCxn id="9" idx="3"/>
          </p:cNvCxnSpPr>
          <p:nvPr/>
        </p:nvCxnSpPr>
        <p:spPr bwMode="auto">
          <a:xfrm>
            <a:off x="5905500" y="3298399"/>
            <a:ext cx="584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98495" y="2184401"/>
            <a:ext cx="2184405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Требования заинтересованных сторон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695695" y="2184401"/>
            <a:ext cx="2184405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Договорные требования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6540495" y="2184401"/>
            <a:ext cx="2184405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Результат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34995" y="3810001"/>
            <a:ext cx="2184405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содействует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619495" y="3810001"/>
            <a:ext cx="2184405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содействует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578595" y="3759201"/>
            <a:ext cx="2184405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содействует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556899" y="3193448"/>
            <a:ext cx="1279101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воплощает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2568748" y="4588051"/>
            <a:ext cx="1279101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содействует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5541399" y="3256948"/>
            <a:ext cx="1279101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определяет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566799" y="4590448"/>
            <a:ext cx="1279101" cy="27699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определяет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201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0520" y="1460500"/>
            <a:ext cx="8530045" cy="6362700"/>
          </a:xfrm>
        </p:spPr>
        <p:txBody>
          <a:bodyPr/>
          <a:lstStyle/>
          <a:p>
            <a:pPr algn="ctr"/>
            <a:r>
              <a:rPr lang="ru-RU" sz="1400" b="1" dirty="0" smtClean="0"/>
              <a:t>Организационные </a:t>
            </a:r>
            <a:r>
              <a:rPr lang="ru-RU" sz="1400" b="1" dirty="0"/>
              <a:t>требования к информации (</a:t>
            </a:r>
            <a:r>
              <a:rPr lang="en-US" sz="1400" b="1" dirty="0"/>
              <a:t>OIR)</a:t>
            </a:r>
            <a:endParaRPr lang="ru-RU" sz="1400" b="1" dirty="0"/>
          </a:p>
          <a:p>
            <a:pPr indent="355600">
              <a:spcAft>
                <a:spcPts val="0"/>
              </a:spcAft>
            </a:pPr>
            <a:r>
              <a:rPr lang="ru-RU" sz="1050" dirty="0" smtClean="0"/>
              <a:t>Определяют информацию, необходимую для </a:t>
            </a:r>
            <a:r>
              <a:rPr lang="ru-RU" sz="1050" dirty="0" smtClean="0"/>
              <a:t>высоких целей</a:t>
            </a:r>
            <a:r>
              <a:rPr lang="ru-RU" sz="1050" dirty="0" smtClean="0"/>
              <a:t>. Требования могут возникнуть по ряду причин: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050" dirty="0" smtClean="0"/>
              <a:t>Бизнес стратегии;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050" dirty="0" smtClean="0"/>
              <a:t>Планирование портфеля;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050" dirty="0" smtClean="0"/>
              <a:t>Процесс выработки политики.</a:t>
            </a:r>
          </a:p>
          <a:p>
            <a:pPr algn="ctr"/>
            <a:r>
              <a:rPr lang="ru-RU" sz="1400" b="1" dirty="0"/>
              <a:t>Требования к информации об активах (А</a:t>
            </a:r>
            <a:r>
              <a:rPr lang="en-US" sz="1400" b="1" dirty="0"/>
              <a:t>IR)</a:t>
            </a:r>
            <a:endParaRPr lang="ru-RU" sz="1400" b="1" dirty="0"/>
          </a:p>
          <a:p>
            <a:pPr indent="444500"/>
            <a:r>
              <a:rPr lang="ru-RU" sz="1050" dirty="0"/>
              <a:t>Устанавливают </a:t>
            </a:r>
            <a:r>
              <a:rPr lang="ru-RU" sz="1050" dirty="0" smtClean="0"/>
              <a:t>управленческие,  коммерческие и технические аспекты производства информации . Управленческие и коммерческие требования должны включать стандарты и методы выполнения работ командой по реализации. Технические  аспекты определяют детали, которые необходимы для ответы на требования к организационной информации, связанной с активами.</a:t>
            </a:r>
          </a:p>
          <a:p>
            <a:pPr algn="ctr"/>
            <a:r>
              <a:rPr lang="ru-RU" sz="1400" b="1" dirty="0"/>
              <a:t>Требования к информации по проекту (</a:t>
            </a:r>
            <a:r>
              <a:rPr lang="en-US" sz="1400" b="1" dirty="0"/>
              <a:t>PIR)</a:t>
            </a:r>
            <a:endParaRPr lang="ru-RU" sz="1400" b="1" dirty="0"/>
          </a:p>
          <a:p>
            <a:pPr indent="444500"/>
            <a:r>
              <a:rPr lang="ru-RU" sz="1050" dirty="0"/>
              <a:t>Необходимы для формирования стратегических задач в отношении конкретного актива. Требования к информации по проекту генерируются как из процесса управления проектами, так и из процесса управления активами. Набор требований должен быть сформирован в каждой из ключевых точек в ходе проекта.</a:t>
            </a:r>
          </a:p>
          <a:p>
            <a:pPr algn="ctr"/>
            <a:r>
              <a:rPr lang="ru-RU" sz="1400" b="1" dirty="0"/>
              <a:t>Требования обмена информацией (Е</a:t>
            </a:r>
            <a:r>
              <a:rPr lang="en-US" sz="1400" b="1" dirty="0"/>
              <a:t>IR)</a:t>
            </a:r>
            <a:endParaRPr lang="ru-RU" sz="1400" b="1" dirty="0"/>
          </a:p>
          <a:p>
            <a:pPr algn="ctr"/>
            <a:r>
              <a:rPr lang="ru-RU" sz="1400" b="1" dirty="0" smtClean="0"/>
              <a:t>Информационная </a:t>
            </a:r>
            <a:r>
              <a:rPr lang="ru-RU" sz="1400" b="1" dirty="0"/>
              <a:t>модель актива (А</a:t>
            </a:r>
            <a:r>
              <a:rPr lang="en-US" sz="1400" b="1" dirty="0"/>
              <a:t>IM)</a:t>
            </a:r>
            <a:endParaRPr lang="ru-RU" sz="1400" b="1" dirty="0"/>
          </a:p>
          <a:p>
            <a:pPr indent="444500"/>
            <a:r>
              <a:rPr lang="ru-RU" sz="1050" dirty="0"/>
              <a:t>Модель определяет стратегические и повседневные процессы управления активами. Модель, например, может содержать информацию об оборудовании, совокупные затраты на техническое обслуживание, учетные данные о сроках установки и обслуживания, и другие данные, которыми планируется управлять и систематизировать.</a:t>
            </a:r>
          </a:p>
          <a:p>
            <a:pPr algn="ctr"/>
            <a:r>
              <a:rPr lang="ru-RU" sz="1400" b="1" dirty="0" smtClean="0"/>
              <a:t>Проектная </a:t>
            </a:r>
            <a:r>
              <a:rPr lang="ru-RU" sz="1400" b="1" dirty="0"/>
              <a:t>информационная модель (</a:t>
            </a:r>
            <a:r>
              <a:rPr lang="en-US" sz="1400" b="1" dirty="0"/>
              <a:t>PIM)</a:t>
            </a:r>
            <a:endParaRPr lang="ru-RU" sz="1400" b="1" dirty="0"/>
          </a:p>
          <a:p>
            <a:pPr indent="444500"/>
            <a:r>
              <a:rPr lang="ru-RU" sz="1050" dirty="0"/>
              <a:t>Модель обеспечивает завершение проектных работ и вносит свой вклад в </a:t>
            </a:r>
            <a:r>
              <a:rPr lang="en-US" sz="1050" dirty="0"/>
              <a:t>AIM </a:t>
            </a:r>
            <a:r>
              <a:rPr lang="ru-RU" sz="1050" dirty="0"/>
              <a:t>для поддержки деятельности активом. Модель также должна храниться целей аудита.  Модель должна содержать сведения о геометрии, местонахождении оборудования, требования к производительности  оборудования, методы строительства, стоимость  оборудования, информацию о компонентах установленных систем, включая требования по техническому обслуживанию и пр. </a:t>
            </a:r>
          </a:p>
          <a:p>
            <a:pPr indent="444500"/>
            <a:endParaRPr lang="ru-RU" sz="1200" dirty="0"/>
          </a:p>
          <a:p>
            <a:endParaRPr lang="ru-RU" sz="12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5920" y="2146300"/>
            <a:ext cx="8530045" cy="3352800"/>
          </a:xfrm>
        </p:spPr>
        <p:txBody>
          <a:bodyPr/>
          <a:lstStyle/>
          <a:p>
            <a:pPr algn="ctr"/>
            <a:r>
              <a:rPr lang="ru-RU" b="1" dirty="0" smtClean="0"/>
              <a:t>Цикл доставки информации </a:t>
            </a:r>
            <a:endParaRPr lang="ru-RU" b="1" dirty="0"/>
          </a:p>
          <a:p>
            <a:pPr algn="ctr"/>
            <a:endParaRPr lang="ru-RU" b="1" dirty="0"/>
          </a:p>
          <a:p>
            <a:pPr indent="533400"/>
            <a:r>
              <a:rPr lang="ru-RU" sz="1200" dirty="0" smtClean="0"/>
              <a:t>Предоставление информации о проекте и активах соответствует четырем всеобъемлющим принципам: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Информация необходимая для принятия решений на всех частях жизненного цикла, в </a:t>
            </a:r>
            <a:r>
              <a:rPr lang="ru-RU" sz="1200" dirty="0" err="1" smtClean="0"/>
              <a:t>т.ч</a:t>
            </a:r>
            <a:r>
              <a:rPr lang="ru-RU" sz="1200" dirty="0" smtClean="0"/>
              <a:t>. когда есть намерение создать новый актив, изменить или улучшить новый актив или ликвидация  актива в составе общей системы управления активами;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Информация определяется постепенно с помощью наборов требований  Заказчика;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Требования  к информации должны передаваться  по цепочке  к субъекту, к которому возможно доставить информацию наиболее простым способом;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Обмен информацией предполагает обмен и координацию  через общую среду данных с использованием четко определенных оперативных процедур, позволяющих обеспечить последовательный подход всех задействованных организаций.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8" y="72008"/>
            <a:ext cx="3517221" cy="12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1684</Words>
  <Application>Microsoft Office PowerPoint</Application>
  <PresentationFormat>Экран (4:3)</PresentationFormat>
  <Paragraphs>384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宋体</vt:lpstr>
      <vt:lpstr>Arial</vt:lpstr>
      <vt:lpstr>Wingdings</vt:lpstr>
      <vt:lpstr>Standarddesign</vt:lpstr>
      <vt:lpstr>Основополагающие принципы информационного моделирования в строительстве. ISO 19650-1, 19650-2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Михаил Назаров</dc:creator>
  <dc:description>PresentationLoad.com</dc:description>
  <cp:lastModifiedBy>Михаил Назаров</cp:lastModifiedBy>
  <cp:revision>181</cp:revision>
  <cp:lastPrinted>2018-02-16T08:44:35Z</cp:lastPrinted>
  <dcterms:created xsi:type="dcterms:W3CDTF">2007-11-27T23:54:21Z</dcterms:created>
  <dcterms:modified xsi:type="dcterms:W3CDTF">2018-02-20T08:34:12Z</dcterms:modified>
</cp:coreProperties>
</file>