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842" r:id="rId2"/>
    <p:sldMasterId id="2147483827" r:id="rId3"/>
    <p:sldMasterId id="2147483852" r:id="rId4"/>
    <p:sldMasterId id="2147483860" r:id="rId5"/>
    <p:sldMasterId id="2147483844" r:id="rId6"/>
    <p:sldMasterId id="2147483871" r:id="rId7"/>
  </p:sldMasterIdLst>
  <p:notesMasterIdLst>
    <p:notesMasterId r:id="rId26"/>
  </p:notesMasterIdLst>
  <p:handoutMasterIdLst>
    <p:handoutMasterId r:id="rId27"/>
  </p:handoutMasterIdLst>
  <p:sldIdLst>
    <p:sldId id="486" r:id="rId8"/>
    <p:sldId id="521" r:id="rId9"/>
    <p:sldId id="522" r:id="rId10"/>
    <p:sldId id="510" r:id="rId11"/>
    <p:sldId id="511" r:id="rId12"/>
    <p:sldId id="502" r:id="rId13"/>
    <p:sldId id="503" r:id="rId14"/>
    <p:sldId id="506" r:id="rId15"/>
    <p:sldId id="501" r:id="rId16"/>
    <p:sldId id="512" r:id="rId17"/>
    <p:sldId id="500" r:id="rId18"/>
    <p:sldId id="513" r:id="rId19"/>
    <p:sldId id="509" r:id="rId20"/>
    <p:sldId id="514" r:id="rId21"/>
    <p:sldId id="504" r:id="rId22"/>
    <p:sldId id="505" r:id="rId23"/>
    <p:sldId id="523" r:id="rId24"/>
    <p:sldId id="461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pos="5511" userDrawn="1">
          <p15:clr>
            <a:srgbClr val="A4A3A4"/>
          </p15:clr>
        </p15:guide>
        <p15:guide id="7" orient="horz" pos="1620">
          <p15:clr>
            <a:srgbClr val="A4A3A4"/>
          </p15:clr>
        </p15:guide>
        <p15:guide id="8" orient="horz" pos="395">
          <p15:clr>
            <a:srgbClr val="A4A3A4"/>
          </p15:clr>
        </p15:guide>
        <p15:guide id="9" orient="horz" pos="2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curator6" initials="C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961921"/>
    <a:srgbClr val="1A6B7E"/>
    <a:srgbClr val="8B9091"/>
    <a:srgbClr val="464B55"/>
    <a:srgbClr val="80CAE4"/>
    <a:srgbClr val="F7E931"/>
    <a:srgbClr val="FFFFFF"/>
    <a:srgbClr val="00B0F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12" autoAdjust="0"/>
    <p:restoredTop sz="81873" autoAdjust="0"/>
  </p:normalViewPr>
  <p:slideViewPr>
    <p:cSldViewPr>
      <p:cViewPr>
        <p:scale>
          <a:sx n="75" d="100"/>
          <a:sy n="75" d="100"/>
        </p:scale>
        <p:origin x="341" y="86"/>
      </p:cViewPr>
      <p:guideLst>
        <p:guide orient="horz" pos="2160"/>
        <p:guide pos="2880"/>
        <p:guide orient="horz" pos="527"/>
        <p:guide orient="horz" pos="3884"/>
        <p:guide pos="431"/>
        <p:guide pos="5511"/>
        <p:guide orient="horz" pos="1620"/>
        <p:guide orient="horz" pos="395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6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814690259923903E-2"/>
          <c:y val="0.142491697334171"/>
          <c:w val="0.91218530974007594"/>
          <c:h val="0.77608447561773097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Продажи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0AD8F-00F7-4DC2-A77A-7C106B53B1C8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6661-F938-4A85-8527-FE18A9D6F0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13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48680" y="44229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457" y="3779912"/>
            <a:ext cx="5486400" cy="51125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D037-CB52-45C2-A257-6C69DFC9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58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1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09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3238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4664" y="3572644"/>
            <a:ext cx="6192687" cy="53918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344A-2B62-4CD0-A0D7-F4CD396F3E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0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9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77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52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1350" y="32385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0B1D1-3AB7-4EA8-A656-D153B15EBE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0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1350" y="32385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0B1D1-3AB7-4EA8-A656-D153B15EBE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9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019D037-CB52-45C2-A257-6C69DFC9CEE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8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4457" y="3779912"/>
            <a:ext cx="5486400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144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41943" y="3827255"/>
            <a:ext cx="5486400" cy="5078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440B1D1-3AB7-4EA8-A656-D153B15EBE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3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5A1C9BC-2C24-4826-BA92-85BAC188DA3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95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019D037-CB52-45C2-A257-6C69DFC9CE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0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0019D037-CB52-45C2-A257-6C69DFC9CE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3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5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9275" y="442913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9D037-CB52-45C2-A257-6C69DFC9CE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18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3238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344A-2B62-4CD0-A0D7-F4CD396F3E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6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552" y="3219822"/>
            <a:ext cx="7548673" cy="78819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F4E79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539750" y="4156075"/>
            <a:ext cx="3887788" cy="647700"/>
          </a:xfrm>
        </p:spPr>
        <p:txBody>
          <a:bodyPr/>
          <a:lstStyle>
            <a:lvl1pPr marL="0" indent="0">
              <a:buNone/>
              <a:defRPr sz="2000">
                <a:solidFill>
                  <a:srgbClr val="464B55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54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85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610" y="123478"/>
            <a:ext cx="8335838" cy="43204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29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886700" cy="43204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77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886700" cy="432049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/>
          <a:srcRect l="20530" r="22449"/>
          <a:stretch/>
        </p:blipFill>
        <p:spPr>
          <a:xfrm>
            <a:off x="1619673" y="4421554"/>
            <a:ext cx="1094793" cy="720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3278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02" y="123479"/>
            <a:ext cx="8335838" cy="43204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059582"/>
            <a:ext cx="386715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386715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16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80920" cy="432048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843558"/>
            <a:ext cx="4629150" cy="35522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843558"/>
            <a:ext cx="2949575" cy="355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9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610" y="123478"/>
            <a:ext cx="8335838" cy="43204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5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373041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251520" y="3075806"/>
            <a:ext cx="7886700" cy="993775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1F4E79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3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610" y="123478"/>
            <a:ext cx="8335838" cy="432049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886700" cy="432049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7574"/>
            <a:ext cx="788670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245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02" y="123479"/>
            <a:ext cx="8335838" cy="43204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059582"/>
            <a:ext cx="386715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3867150" cy="32623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849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280920" cy="432048"/>
          </a:xfrm>
        </p:spPr>
        <p:txBody>
          <a:bodyPr anchor="b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843558"/>
            <a:ext cx="4629150" cy="35522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843558"/>
            <a:ext cx="2949575" cy="355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089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23478"/>
            <a:ext cx="7814692" cy="424904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8313" y="915988"/>
            <a:ext cx="6983412" cy="35274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355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86700" cy="424904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1F4E79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11188" y="915988"/>
            <a:ext cx="7632700" cy="35274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07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9751" y="1869672"/>
            <a:ext cx="7548673" cy="78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833910" y="2841780"/>
            <a:ext cx="7554515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56376" y="4137924"/>
            <a:ext cx="1152128" cy="97040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2143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77" r:id="rId2"/>
  </p:sldLayoutIdLst>
  <mc:AlternateContent xmlns:mc="http://schemas.openxmlformats.org/markup-compatibility/2006" xmlns:p14="http://schemas.microsoft.com/office/powerpoint/2010/main">
    <mc:Choice Requires="p14">
      <p:transition p14:dur="7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venir Next" charset="0"/>
          <a:ea typeface="Avenir Next" charset="0"/>
          <a:cs typeface="Avenir Nex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venir Next" charset="0"/>
          <a:ea typeface="Avenir Next" charset="0"/>
          <a:cs typeface="Avenir Nex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BA4F-EC72-4F0E-B334-066F4611D2D7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CD75-DD7D-4C3A-9B6A-8A6CEA0ADB8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3730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F8B3-BB0A-4FFD-8E61-C8424C917630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2090-A21D-4B5B-8762-279736BC991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251520" y="4443958"/>
            <a:ext cx="1224136" cy="597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3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9" r:id="rId2"/>
    <p:sldLayoutId id="2147483831" r:id="rId3"/>
    <p:sldLayoutId id="214748383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0D9C-3C4F-4275-9379-9948D13A336B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2A0F-6DEB-405A-8C60-1103C5D72E1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5971-6DAB-4686-94DE-17D64A0B83C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3AD7F-D433-491C-8E4C-D6FB7AF439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7373041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7" y="3323885"/>
            <a:ext cx="3868897" cy="936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7974"/>
            <a:ext cx="1297499" cy="421687"/>
          </a:xfrm>
          <a:prstGeom prst="rect">
            <a:avLst/>
          </a:prstGeom>
        </p:spPr>
      </p:pic>
      <p:sp>
        <p:nvSpPr>
          <p:cNvPr id="11" name="Текст 1"/>
          <p:cNvSpPr txBox="1">
            <a:spLocks/>
          </p:cNvSpPr>
          <p:nvPr userDrawn="1"/>
        </p:nvSpPr>
        <p:spPr>
          <a:xfrm>
            <a:off x="656821" y="2787774"/>
            <a:ext cx="3195099" cy="313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961921"/>
                </a:solidFill>
              </a:rPr>
              <a:t>www.concurator.ru</a:t>
            </a:r>
            <a:endParaRPr lang="ru-RU" sz="1600" b="1" dirty="0">
              <a:solidFill>
                <a:srgbClr val="96192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83568" y="3435846"/>
            <a:ext cx="4248472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/>
              <a:t>ООО «КОНКУРАТОР»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113076, Москва, 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ул. Профсоюзная 3, офис 817</a:t>
            </a:r>
          </a:p>
          <a:p>
            <a:pPr>
              <a:lnSpc>
                <a:spcPct val="80000"/>
              </a:lnSpc>
            </a:pPr>
            <a:r>
              <a:rPr lang="ru-RU" sz="1200" b="1" dirty="0"/>
              <a:t>Тел:  +7 (499) 124 64 24</a:t>
            </a:r>
            <a:r>
              <a:rPr lang="ru-RU" sz="1400" b="1" dirty="0"/>
              <a:t> 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9552" y="1077871"/>
            <a:ext cx="4572000" cy="9898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C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ПАСИБО 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568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F8B3-BB0A-4FFD-8E61-C8424C9176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32090-A21D-4B5B-8762-279736BC99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_________Microsoft_Visio_2003_20101111111111111111111111111111111111111111111111111111111111111111111111111111111111111.vsd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g"/><Relationship Id="rId7" Type="http://schemas.openxmlformats.org/officeDocument/2006/relationships/hyperlink" Target="http://www.concurator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arina.Korol@concurator.ru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206512"/>
            <a:ext cx="5336849" cy="1728192"/>
          </a:xfrm>
        </p:spPr>
        <p:txBody>
          <a:bodyPr>
            <a:normAutofit/>
          </a:bodyPr>
          <a:lstStyle/>
          <a:p>
            <a:r>
              <a:rPr lang="ru-RU" b="0" dirty="0" smtClean="0"/>
              <a:t>Разработка ГОСТ и СП для информационного моделирования в строительстве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76036" y="3108161"/>
            <a:ext cx="4824536" cy="9577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600" b="1" dirty="0" smtClean="0"/>
              <a:t>Король Марина Георгиевна</a:t>
            </a:r>
            <a:r>
              <a:rPr lang="ru-RU" sz="16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Зам</a:t>
            </a:r>
            <a:r>
              <a:rPr lang="ru-RU" sz="1600" dirty="0"/>
              <a:t>. председателя ПК 5 ТК 465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Зам. председателя российского отд. </a:t>
            </a:r>
            <a:r>
              <a:rPr lang="en-US" sz="1600" dirty="0" err="1" smtClean="0"/>
              <a:t>buildingSMART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/>
              <a:t>Генеральный директор ООО «Конкуратор</a:t>
            </a:r>
            <a:r>
              <a:rPr lang="ru-RU" sz="1600" dirty="0" smtClean="0"/>
              <a:t>»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253866" y="4227934"/>
            <a:ext cx="4808481" cy="915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64B55"/>
                </a:solidFill>
                <a:latin typeface="+mj-lt"/>
                <a:ea typeface="Avenir Next" charset="0"/>
                <a:cs typeface="Avenir Nex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Семинар РСПП «Информационное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моделирование. Цифровая среда как основа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взаимодействия»</a:t>
            </a:r>
          </a:p>
          <a:p>
            <a:r>
              <a:rPr lang="ru-RU" sz="1600" dirty="0" smtClean="0"/>
              <a:t>21 февраля  2018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866" y="207177"/>
            <a:ext cx="2724528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1F4E79"/>
                </a:solidFill>
              </a:rPr>
              <a:t>Технический комитет </a:t>
            </a:r>
            <a:r>
              <a:rPr lang="ru-RU" b="1" dirty="0" smtClean="0">
                <a:solidFill>
                  <a:srgbClr val="1F4E79"/>
                </a:solidFill>
              </a:rPr>
              <a:t>465</a:t>
            </a:r>
          </a:p>
          <a:p>
            <a:pPr algn="ctr"/>
            <a:r>
              <a:rPr lang="ru-RU" b="1" dirty="0" smtClean="0">
                <a:solidFill>
                  <a:srgbClr val="1F4E79"/>
                </a:solidFill>
              </a:rPr>
              <a:t> «Строительство»  </a:t>
            </a:r>
          </a:p>
          <a:p>
            <a:pPr algn="ctr"/>
            <a:r>
              <a:rPr lang="ru-RU" b="1" dirty="0" smtClean="0">
                <a:solidFill>
                  <a:srgbClr val="1F4E79"/>
                </a:solidFill>
              </a:rPr>
              <a:t>ПК 5</a:t>
            </a:r>
            <a:endParaRPr lang="ru-RU" dirty="0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15566"/>
            <a:ext cx="3633102" cy="346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609663"/>
            <a:ext cx="385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Введен в действие. 1 октября 2017 год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84525"/>
            <a:ext cx="7886700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ISO 12006-2: 2015 – ГОСТ Р ИСО 12006-2 2017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621693"/>
              </p:ext>
            </p:extLst>
          </p:nvPr>
        </p:nvGraphicFramePr>
        <p:xfrm>
          <a:off x="4644008" y="644006"/>
          <a:ext cx="3888432" cy="430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6229266" imgH="6905520" progId="Visio.Drawing.11">
                  <p:embed/>
                </p:oleObj>
              </mc:Choice>
              <mc:Fallback>
                <p:oleObj r:id="rId5" imgW="6229266" imgH="6905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644006"/>
                        <a:ext cx="3888432" cy="4304211"/>
                      </a:xfrm>
                      <a:prstGeom prst="rect">
                        <a:avLst/>
                      </a:prstGeom>
                      <a:solidFill>
                        <a:srgbClr val="8B9091">
                          <a:alpha val="43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940152" y="1995686"/>
            <a:ext cx="792089" cy="2291145"/>
          </a:xfrm>
          <a:prstGeom prst="roundRect">
            <a:avLst/>
          </a:prstGeom>
          <a:noFill/>
          <a:ln w="44450">
            <a:solidFill>
              <a:srgbClr val="9619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Базовые стандарты </a:t>
            </a:r>
            <a:r>
              <a:rPr lang="en-US" dirty="0" smtClean="0"/>
              <a:t>ISO</a:t>
            </a:r>
            <a:r>
              <a:rPr lang="ru-RU" dirty="0" smtClean="0"/>
              <a:t> (</a:t>
            </a:r>
            <a:r>
              <a:rPr lang="en-US" dirty="0" err="1" smtClean="0"/>
              <a:t>buildingSMART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76" y="1787675"/>
            <a:ext cx="1712819" cy="1403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 descr="logo lin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29" y="4132563"/>
            <a:ext cx="558084" cy="5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1751677"/>
            <a:ext cx="3089482" cy="14754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12006-3-2017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«Строительство. Модель организации данных о строительных работах. Часть 3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обмена объектно-ориентированной информацией. (ISO 12006-3:2007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751677"/>
            <a:ext cx="2953080" cy="14754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57310-2016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«Моделирование информационное зданий и сооружений. Руководство по доставке информации. Методология и формат» (ISO 29481-1:2010)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7340" y="3651870"/>
            <a:ext cx="4410490" cy="355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Отраслевые базовые классы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(IFC)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ifd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8820"/>
            <a:ext cx="817452" cy="43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7164288" y="1192198"/>
            <a:ext cx="405131" cy="456357"/>
            <a:chOff x="3648" y="1488"/>
            <a:chExt cx="1632" cy="1632"/>
          </a:xfrm>
        </p:grpSpPr>
        <p:sp>
          <p:nvSpPr>
            <p:cNvPr id="11" name="Rectangle 7"/>
            <p:cNvSpPr>
              <a:spLocks noChangeAspect="1" noChangeArrowheads="1"/>
            </p:cNvSpPr>
            <p:nvPr/>
          </p:nvSpPr>
          <p:spPr bwMode="auto">
            <a:xfrm>
              <a:off x="3983" y="1873"/>
              <a:ext cx="288" cy="19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125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Rectangle 8"/>
            <p:cNvSpPr>
              <a:spLocks noChangeAspect="1" noChangeArrowheads="1"/>
            </p:cNvSpPr>
            <p:nvPr/>
          </p:nvSpPr>
          <p:spPr bwMode="auto">
            <a:xfrm>
              <a:off x="4368" y="2111"/>
              <a:ext cx="288" cy="1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125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Rectangle 9"/>
            <p:cNvSpPr>
              <a:spLocks noChangeAspect="1" noChangeArrowheads="1"/>
            </p:cNvSpPr>
            <p:nvPr/>
          </p:nvSpPr>
          <p:spPr bwMode="auto">
            <a:xfrm>
              <a:off x="4801" y="2353"/>
              <a:ext cx="288" cy="19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125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15" name="AutoShape 12"/>
            <p:cNvCxnSpPr>
              <a:cxnSpLocks noChangeAspect="1" noChangeShapeType="1"/>
              <a:endCxn id="11" idx="1"/>
            </p:cNvCxnSpPr>
            <p:nvPr/>
          </p:nvCxnSpPr>
          <p:spPr bwMode="auto">
            <a:xfrm>
              <a:off x="3792" y="196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3"/>
            <p:cNvCxnSpPr>
              <a:cxnSpLocks noChangeAspect="1" noChangeShapeType="1"/>
              <a:stCxn id="11" idx="3"/>
              <a:endCxn id="12" idx="1"/>
            </p:cNvCxnSpPr>
            <p:nvPr/>
          </p:nvCxnSpPr>
          <p:spPr bwMode="auto">
            <a:xfrm>
              <a:off x="4272" y="1968"/>
              <a:ext cx="96" cy="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4"/>
            <p:cNvCxnSpPr>
              <a:cxnSpLocks noChangeAspect="1" noChangeShapeType="1"/>
              <a:stCxn id="12" idx="3"/>
              <a:endCxn id="13" idx="1"/>
            </p:cNvCxnSpPr>
            <p:nvPr/>
          </p:nvCxnSpPr>
          <p:spPr bwMode="auto">
            <a:xfrm>
              <a:off x="4656" y="2208"/>
              <a:ext cx="144" cy="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Aspect="1" noChangeShapeType="1"/>
              <a:stCxn id="13" idx="3"/>
            </p:cNvCxnSpPr>
            <p:nvPr/>
          </p:nvCxnSpPr>
          <p:spPr bwMode="auto">
            <a:xfrm>
              <a:off x="5088" y="2448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Aspect="1" noChangeShapeType="1"/>
              <a:endCxn id="11" idx="0"/>
            </p:cNvCxnSpPr>
            <p:nvPr/>
          </p:nvCxnSpPr>
          <p:spPr bwMode="auto">
            <a:xfrm rot="5400000">
              <a:off x="4056" y="1800"/>
              <a:ext cx="1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Aspect="1" noChangeShapeType="1"/>
              <a:endCxn id="12" idx="0"/>
            </p:cNvCxnSpPr>
            <p:nvPr/>
          </p:nvCxnSpPr>
          <p:spPr bwMode="auto">
            <a:xfrm rot="5400000">
              <a:off x="4440" y="1848"/>
              <a:ext cx="336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/>
            <p:cNvCxnSpPr>
              <a:cxnSpLocks noChangeAspect="1" noChangeShapeType="1"/>
              <a:endCxn id="13" idx="0"/>
            </p:cNvCxnSpPr>
            <p:nvPr/>
          </p:nvCxnSpPr>
          <p:spPr bwMode="auto">
            <a:xfrm rot="16200000" flipH="1">
              <a:off x="4536" y="1944"/>
              <a:ext cx="576" cy="240"/>
            </a:xfrm>
            <a:prstGeom prst="bentConnector3">
              <a:avLst>
                <a:gd name="adj1" fmla="val 2916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Aspect="1" noChangeShapeType="1"/>
            </p:cNvCxnSpPr>
            <p:nvPr/>
          </p:nvCxnSpPr>
          <p:spPr bwMode="auto">
            <a:xfrm rot="-5400000">
              <a:off x="4272" y="2352"/>
              <a:ext cx="288" cy="1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0"/>
            <p:cNvCxnSpPr>
              <a:cxnSpLocks noChangeAspect="1" noChangeShapeType="1"/>
              <a:endCxn id="13" idx="2"/>
            </p:cNvCxnSpPr>
            <p:nvPr/>
          </p:nvCxnSpPr>
          <p:spPr bwMode="auto">
            <a:xfrm rot="-5400000">
              <a:off x="4848" y="264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1"/>
            <p:cNvCxnSpPr>
              <a:cxnSpLocks noChangeAspect="1" noChangeShapeType="1"/>
            </p:cNvCxnSpPr>
            <p:nvPr/>
          </p:nvCxnSpPr>
          <p:spPr bwMode="auto">
            <a:xfrm rot="5400000" flipH="1">
              <a:off x="3960" y="2232"/>
              <a:ext cx="528" cy="192"/>
            </a:xfrm>
            <a:prstGeom prst="bentConnector3">
              <a:avLst>
                <a:gd name="adj1" fmla="val 272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3648" y="1488"/>
              <a:ext cx="1632" cy="16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125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07340" y="736089"/>
            <a:ext cx="4509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Организация данных и правила обмена объектно-ориентированной информацией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54621" y="3207604"/>
            <a:ext cx="2576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Введен в действие. 1 </a:t>
            </a:r>
            <a:r>
              <a:rPr lang="ru-RU" sz="1200" dirty="0" smtClean="0"/>
              <a:t>июля </a:t>
            </a:r>
            <a:r>
              <a:rPr lang="ru-RU" sz="1200" dirty="0" smtClean="0"/>
              <a:t>2017 год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8" y="3255848"/>
            <a:ext cx="288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Введен в действие. 1 </a:t>
            </a:r>
            <a:r>
              <a:rPr lang="ru-RU" sz="1200" dirty="0" smtClean="0"/>
              <a:t>октября </a:t>
            </a:r>
            <a:r>
              <a:rPr lang="ru-RU" sz="1200" dirty="0" smtClean="0"/>
              <a:t>2017 год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692931" y="4770800"/>
            <a:ext cx="44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Введение </a:t>
            </a:r>
            <a:r>
              <a:rPr lang="ru-RU" sz="1200" dirty="0" smtClean="0"/>
              <a:t>в </a:t>
            </a:r>
            <a:r>
              <a:rPr lang="ru-RU" sz="1200" dirty="0" smtClean="0"/>
              <a:t>действие блокируется по формальным признакам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60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кого </a:t>
            </a:r>
            <a:r>
              <a:rPr lang="ru-RU" dirty="0" smtClean="0"/>
              <a:t>разрабатываются </a:t>
            </a:r>
            <a:r>
              <a:rPr lang="ru-RU" dirty="0" smtClean="0"/>
              <a:t>стандарты. Или Нам пишут…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87574"/>
            <a:ext cx="8191822" cy="18722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i="1" dirty="0" smtClean="0"/>
              <a:t>«Добрый </a:t>
            </a:r>
            <a:r>
              <a:rPr lang="ru-RU" i="1" dirty="0"/>
              <a:t>день! </a:t>
            </a:r>
            <a:endParaRPr lang="ru-RU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i="1" dirty="0" smtClean="0"/>
              <a:t>Изучая </a:t>
            </a:r>
            <a:r>
              <a:rPr lang="ru-RU" i="1" dirty="0"/>
              <a:t>информацию по BIM-стандартам вообще, нашел три новых ГОСТа по информационному моделированию в строительстве: ГОСТ Р 57310-2016, ГОСТ Р 57311-2016, ГОСТ Р 57563-2017! И вот главный вопрос, эти три ГОСТа вообще кто-то </a:t>
            </a:r>
            <a:r>
              <a:rPr lang="ru-RU" i="1" dirty="0" smtClean="0"/>
              <a:t>их …  </a:t>
            </a:r>
            <a:r>
              <a:rPr lang="ru-RU" i="1" dirty="0"/>
              <a:t>читал? </a:t>
            </a:r>
            <a:r>
              <a:rPr lang="ru-RU" i="1" dirty="0" smtClean="0"/>
              <a:t>В </a:t>
            </a:r>
            <a:r>
              <a:rPr lang="ru-RU" i="1" dirty="0"/>
              <a:t>этих ГОСТах столько непонятной "воды" - одним словом муть. Так зачем было писать эти </a:t>
            </a:r>
            <a:r>
              <a:rPr lang="ru-RU" i="1" dirty="0" smtClean="0"/>
              <a:t>… </a:t>
            </a:r>
            <a:r>
              <a:rPr lang="ru-RU" i="1" dirty="0"/>
              <a:t>бумаги</a:t>
            </a:r>
            <a:r>
              <a:rPr lang="ru-RU" i="1" dirty="0" smtClean="0"/>
              <a:t>?!»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650" y="3003798"/>
            <a:ext cx="819182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i="1" dirty="0" smtClean="0"/>
              <a:t>«(</a:t>
            </a:r>
            <a:r>
              <a:rPr lang="ru-RU" i="1" dirty="0"/>
              <a:t>В стандарте по </a:t>
            </a:r>
            <a:r>
              <a:rPr lang="en-US" i="1" dirty="0"/>
              <a:t>IFC )…</a:t>
            </a:r>
            <a:r>
              <a:rPr lang="ru-RU" i="1" dirty="0"/>
              <a:t> не упомянуты и не описаны почти все базовые сущности строительной модели: </a:t>
            </a:r>
            <a:r>
              <a:rPr lang="ru-RU" i="1" dirty="0" err="1"/>
              <a:t>ifcWall</a:t>
            </a:r>
            <a:r>
              <a:rPr lang="ru-RU" i="1" dirty="0"/>
              <a:t>, </a:t>
            </a:r>
            <a:r>
              <a:rPr lang="ru-RU" i="1" dirty="0" err="1"/>
              <a:t>ifcWindow</a:t>
            </a:r>
            <a:r>
              <a:rPr lang="ru-RU" i="1" dirty="0"/>
              <a:t>, </a:t>
            </a:r>
            <a:r>
              <a:rPr lang="ru-RU" i="1" dirty="0" err="1"/>
              <a:t>ifcDoor</a:t>
            </a:r>
            <a:r>
              <a:rPr lang="ru-RU" i="1" dirty="0"/>
              <a:t> и многие другие.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i="1" dirty="0"/>
              <a:t>Фактически следуя этому стандарту невозможно создать модель здания, в котором есть стены, окна, двери, крупные и малые архитектурные формы, инженерные коммуникации</a:t>
            </a:r>
            <a:r>
              <a:rPr lang="ru-RU" i="1" dirty="0" smtClean="0"/>
              <a:t>.»</a:t>
            </a:r>
            <a:endParaRPr lang="ru-RU" i="1" dirty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8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57310-2016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en-US" dirty="0" smtClean="0"/>
              <a:t>IDM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71550"/>
            <a:ext cx="7848871" cy="4132703"/>
          </a:xfrm>
        </p:spPr>
      </p:pic>
    </p:spTree>
    <p:extLst>
      <p:ext uri="{BB962C8B-B14F-4D97-AF65-F5344CB8AC3E}">
        <p14:creationId xmlns:p14="http://schemas.microsoft.com/office/powerpoint/2010/main" val="9361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IFC </a:t>
            </a:r>
            <a:r>
              <a:rPr lang="ru-RU" dirty="0" smtClean="0"/>
              <a:t>для определения объекта «СТЕНА»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9582"/>
            <a:ext cx="8382874" cy="3528541"/>
          </a:xfrm>
        </p:spPr>
      </p:pic>
    </p:spTree>
    <p:extLst>
      <p:ext uri="{BB962C8B-B14F-4D97-AF65-F5344CB8AC3E}">
        <p14:creationId xmlns:p14="http://schemas.microsoft.com/office/powerpoint/2010/main" val="11636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Своды правил проходят регистрацию в Минстрое</a:t>
            </a:r>
          </a:p>
        </p:txBody>
      </p:sp>
      <p:sp>
        <p:nvSpPr>
          <p:cNvPr id="10" name="Текст 7"/>
          <p:cNvSpPr>
            <a:spLocks noGrp="1"/>
          </p:cNvSpPr>
          <p:nvPr>
            <p:ph idx="4294967295"/>
          </p:nvPr>
        </p:nvSpPr>
        <p:spPr>
          <a:xfrm>
            <a:off x="1655763" y="827088"/>
            <a:ext cx="7488237" cy="38179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Arial" panose="020B0604020202020204" pitchFamily="34" charset="0"/>
              </a:rPr>
              <a:t>СП «Информационное моделирование в строительстве. Правила организации работ производственно-техническими </a:t>
            </a:r>
            <a:r>
              <a:rPr lang="ru-RU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отделами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libri" panose="020F0502020204030204" pitchFamily="34" charset="0"/>
                <a:cs typeface="Arial" panose="020B0604020202020204" pitchFamily="34" charset="0"/>
              </a:rPr>
              <a:t>СП  </a:t>
            </a:r>
            <a:r>
              <a:rPr lang="ru-RU" sz="1700" dirty="0">
                <a:latin typeface="Calibri" panose="020F0502020204030204" pitchFamily="34" charset="0"/>
                <a:cs typeface="Arial" panose="020B0604020202020204" pitchFamily="34" charset="0"/>
              </a:rPr>
              <a:t>«Информационное моделирование в строительстве. Правила обмена между информационными моделями объектов и моделями, используемыми в программных комплексах»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7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 «Информационное моделирование в строительстве. Правила формирования информационной модели объектов на различных стадиях жизненного цикла»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СП «Информационное моделирование в строительстве. Правила описания компонентов информационной модели»</a:t>
            </a:r>
          </a:p>
          <a:p>
            <a:pPr>
              <a:spcBef>
                <a:spcPts val="0"/>
              </a:spcBef>
            </a:pPr>
            <a:endParaRPr lang="ru-RU" sz="15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15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US" sz="1500" dirty="0">
              <a:latin typeface="Calibri" panose="020F0502020204030204" pitchFamily="34" charset="0"/>
            </a:endParaRPr>
          </a:p>
          <a:p>
            <a:pPr marL="0" indent="0"/>
            <a:endParaRPr lang="ru-RU" sz="1500" dirty="0">
              <a:latin typeface="Calibri" panose="020F0502020204030204" pitchFamily="34" charset="0"/>
            </a:endParaRPr>
          </a:p>
          <a:p>
            <a:pPr marL="224972" lvl="1" indent="0"/>
            <a:endParaRPr lang="ru-RU" sz="1500" dirty="0">
              <a:latin typeface="Calibri" panose="020F0502020204030204" pitchFamily="34" charset="0"/>
            </a:endParaRPr>
          </a:p>
        </p:txBody>
      </p:sp>
      <p:sp>
        <p:nvSpPr>
          <p:cNvPr id="2" name="Пятно 2 1"/>
          <p:cNvSpPr/>
          <p:nvPr/>
        </p:nvSpPr>
        <p:spPr bwMode="auto">
          <a:xfrm>
            <a:off x="0" y="555526"/>
            <a:ext cx="1872208" cy="978134"/>
          </a:xfrm>
          <a:prstGeom prst="irregularSeal2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</a:rPr>
              <a:t>принят</a:t>
            </a:r>
          </a:p>
        </p:txBody>
      </p:sp>
    </p:spTree>
    <p:extLst>
      <p:ext uri="{BB962C8B-B14F-4D97-AF65-F5344CB8AC3E}">
        <p14:creationId xmlns:p14="http://schemas.microsoft.com/office/powerpoint/2010/main" val="9258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Новые проекты </a:t>
            </a:r>
            <a:r>
              <a:rPr lang="ru-RU" dirty="0" smtClean="0"/>
              <a:t>СП - 2017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43558"/>
            <a:ext cx="757884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500" dirty="0">
              <a:solidFill>
                <a:srgbClr val="96192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Свод правил «Информационное моделирование в строительстве.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Правила разработки планов проектов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реализуемых с применением технологии информационного моделирования»</a:t>
            </a:r>
          </a:p>
          <a:p>
            <a:pPr>
              <a:buClr>
                <a:srgbClr val="C00000"/>
              </a:buClr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latin typeface="Calibri" panose="020F0502020204030204" pitchFamily="34" charset="0"/>
                <a:cs typeface="Arial" panose="020B0604020202020204" pitchFamily="34" charset="0"/>
              </a:rPr>
              <a:t>Свод правил «Информационное моделирование в строительстве. Требования к формированию информационных моделей объектов капитального строительства для </a:t>
            </a:r>
            <a:r>
              <a:rPr lang="ru-RU" sz="1500" b="1" dirty="0">
                <a:latin typeface="Calibri" panose="020F0502020204030204" pitchFamily="34" charset="0"/>
                <a:cs typeface="Arial" panose="020B0604020202020204" pitchFamily="34" charset="0"/>
              </a:rPr>
              <a:t>эксплуатации многоквартирных домов</a:t>
            </a:r>
            <a:r>
              <a:rPr lang="ru-RU" sz="1500" dirty="0">
                <a:latin typeface="Calibri" panose="020F0502020204030204" pitchFamily="34" charset="0"/>
                <a:cs typeface="Arial" panose="020B0604020202020204" pitchFamily="34" charset="0"/>
              </a:rPr>
              <a:t>, реализованных по проектам повторного использования»</a:t>
            </a:r>
          </a:p>
          <a:p>
            <a:r>
              <a:rPr lang="ru-RU" sz="1500" dirty="0"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latin typeface="Calibri" panose="020F0502020204030204" pitchFamily="34" charset="0"/>
                <a:cs typeface="Arial" panose="020B0604020202020204" pitchFamily="34" charset="0"/>
              </a:rPr>
              <a:t>Свод правил «Информационное моделирование в строительстве. Информационное моделирование в строительстве. </a:t>
            </a:r>
            <a:r>
              <a:rPr lang="ru-RU" sz="1500" b="1" dirty="0">
                <a:latin typeface="Calibri" panose="020F0502020204030204" pitchFamily="34" charset="0"/>
                <a:cs typeface="Arial" panose="020B0604020202020204" pitchFamily="34" charset="0"/>
              </a:rPr>
              <a:t>Правила применения в проектах повторного использования и при их привязке</a:t>
            </a:r>
            <a:r>
              <a:rPr lang="ru-RU" sz="1500" dirty="0"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036"/>
            <a:ext cx="7886700" cy="4320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Руководство </a:t>
            </a:r>
            <a:r>
              <a:rPr lang="ru-RU" dirty="0">
                <a:solidFill>
                  <a:srgbClr val="FFFFFF"/>
                </a:solidFill>
              </a:rPr>
              <a:t>Минстроя о </a:t>
            </a:r>
            <a:r>
              <a:rPr lang="en-US" dirty="0">
                <a:solidFill>
                  <a:srgbClr val="FFFFFF"/>
                </a:solidFill>
              </a:rPr>
              <a:t>BIM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3350" y="915566"/>
            <a:ext cx="4896544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«Важным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шагом является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этапе проектирования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технологий информационного моделирования: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сначала для зданий и сооружений, строящихся в рамках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государственного заказа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затем это должно стать отраслевым стандартом. Это – одна из задач Стратегии.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Цифровая модернизация отрасли позволит повысить качество проектирования, строительства и эксплуатации объектов, снизить себестоимость строительства и повысить производительность труда, а также обеспечить эффективное управление на всех этапах жизненного цикла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объекта».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(Из доклада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министра М.А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Меня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стратегии жилищной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политики)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lvl="1"/>
            <a:endParaRPr lang="ru-RU" dirty="0"/>
          </a:p>
        </p:txBody>
      </p:sp>
      <p:pic>
        <p:nvPicPr>
          <p:cNvPr id="1026" name="Picture 2" descr="Доклад министра М.А.Меня по стратегии жилищной политики на заседании Совета при Президенте РФ по стратегическому развитию и приоритетным проект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558"/>
            <a:ext cx="3524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512839"/>
            <a:ext cx="36952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/>
              <a:t>20 декабря </a:t>
            </a:r>
            <a:r>
              <a:rPr lang="ru-RU" sz="1600" b="1" i="1" dirty="0" smtClean="0"/>
              <a:t>2017</a:t>
            </a:r>
          </a:p>
          <a:p>
            <a:r>
              <a:rPr lang="ru-RU" sz="1600" b="1" i="1" dirty="0" smtClean="0"/>
              <a:t>заседание </a:t>
            </a:r>
            <a:r>
              <a:rPr lang="ru-RU" sz="1600" b="1" i="1" dirty="0"/>
              <a:t>Совета при Президенте </a:t>
            </a:r>
            <a:r>
              <a:rPr lang="ru-RU" sz="1600" b="1" i="1" dirty="0" smtClean="0"/>
              <a:t>РФ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/>
              <a:t>по стратегическому </a:t>
            </a:r>
            <a:r>
              <a:rPr lang="ru-RU" sz="1600" b="1" i="1" dirty="0" smtClean="0"/>
              <a:t>развитию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/>
              <a:t>и приоритетным проектам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012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3041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0" y="1896534"/>
            <a:ext cx="3868897" cy="1467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2950" y="3579862"/>
            <a:ext cx="4572000" cy="989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F4E79"/>
                </a:solidFill>
              </a:rPr>
              <a:t>БЛАГОДАРЮ</a:t>
            </a:r>
            <a:endParaRPr lang="ru-RU" sz="3600" b="1" dirty="0" smtClean="0">
              <a:solidFill>
                <a:srgbClr val="1F4E7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F4E79"/>
                </a:solidFill>
              </a:rPr>
              <a:t>ЗА ВНИМАНИЕ !</a:t>
            </a:r>
            <a:endParaRPr lang="ru-RU" sz="3600" b="1" dirty="0">
              <a:solidFill>
                <a:srgbClr val="1F4E79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323528" y="1992898"/>
            <a:ext cx="3481534" cy="1226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Марина Король,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Генеральный директор, «</a:t>
            </a:r>
            <a:r>
              <a:rPr lang="ru-RU" sz="1400" dirty="0" err="1" smtClean="0"/>
              <a:t>Конкуратор</a:t>
            </a:r>
            <a:r>
              <a:rPr lang="ru-RU" sz="1400" dirty="0" smtClean="0"/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hlinkClick r:id="rId6"/>
              </a:rPr>
              <a:t>Marina.Korol@concurator.ru</a:t>
            </a: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Москва, ул. Профсоюзная, дом 3, офис 817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/>
              <a:t>Тел. </a:t>
            </a:r>
            <a:r>
              <a:rPr lang="en-US" sz="1400" dirty="0" smtClean="0"/>
              <a:t>+7(499)124 </a:t>
            </a:r>
            <a:r>
              <a:rPr lang="en-US" sz="1400" dirty="0"/>
              <a:t>6424</a:t>
            </a:r>
            <a:endParaRPr lang="ru-RU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hlinkClick r:id="rId7"/>
              </a:rPr>
              <a:t>www.concurator.ru</a:t>
            </a:r>
            <a:r>
              <a:rPr lang="en-US" sz="1400" dirty="0" smtClean="0"/>
              <a:t>	</a:t>
            </a:r>
            <a:endParaRPr lang="ru-RU" sz="1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015" r="14903" b="1"/>
          <a:stretch/>
        </p:blipFill>
        <p:spPr>
          <a:xfrm>
            <a:off x="323528" y="107361"/>
            <a:ext cx="1342485" cy="17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/>
              </a:rPr>
              <a:t>BIM </a:t>
            </a:r>
            <a:r>
              <a:rPr lang="ru-RU" dirty="0" smtClean="0">
                <a:solidFill>
                  <a:srgbClr val="FFFFFF"/>
                </a:solidFill>
                <a:effectLst/>
              </a:rPr>
              <a:t>на повестке строительной отрасли</a:t>
            </a:r>
            <a:endParaRPr lang="ru-RU" dirty="0">
              <a:solidFill>
                <a:srgbClr val="FFFFFF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4342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74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президиума Совета при Президенте РФ по модернизации экономики и инновационному развитию России 4 марта 2014</a:t>
            </a:r>
          </a:p>
          <a:p>
            <a:endParaRPr lang="ru-RU" sz="1200" dirty="0">
              <a:solidFill>
                <a:srgbClr val="474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1219"/>
            <a:ext cx="3168352" cy="1782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8588" y="789552"/>
            <a:ext cx="4353891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AutoNum type="arabicPeriod"/>
            </a:pPr>
            <a:r>
              <a:rPr lang="ru-RU" sz="1350" b="1" dirty="0">
                <a:solidFill>
                  <a:srgbClr val="1A6B7E"/>
                </a:solidFill>
              </a:rPr>
              <a:t>Несогласованность</a:t>
            </a:r>
            <a:r>
              <a:rPr lang="ru-RU" sz="1350" dirty="0">
                <a:solidFill>
                  <a:srgbClr val="47444A"/>
                </a:solidFill>
              </a:rPr>
              <a:t> между участниками инновационного цикла: государство, бизнес, СРО, институты развития, отраслевые и образовательные центры</a:t>
            </a:r>
          </a:p>
          <a:p>
            <a:pPr marL="257175" indent="-257175">
              <a:buFontTx/>
              <a:buAutoNum type="arabicPeriod"/>
            </a:pPr>
            <a:endParaRPr lang="ru-RU" sz="1350" dirty="0">
              <a:solidFill>
                <a:srgbClr val="47444A"/>
              </a:solidFill>
            </a:endParaRPr>
          </a:p>
          <a:p>
            <a:pPr marL="257175" indent="-257175">
              <a:buFontTx/>
              <a:buAutoNum type="arabicPeriod"/>
            </a:pPr>
            <a:r>
              <a:rPr lang="ru-RU" sz="1350" b="1" dirty="0">
                <a:solidFill>
                  <a:srgbClr val="1A6B7E"/>
                </a:solidFill>
              </a:rPr>
              <a:t>Б</a:t>
            </a:r>
            <a:r>
              <a:rPr lang="ru-RU" sz="1500" b="1" i="1" dirty="0">
                <a:solidFill>
                  <a:srgbClr val="1A6B7E"/>
                </a:solidFill>
              </a:rPr>
              <a:t>о</a:t>
            </a:r>
            <a:r>
              <a:rPr lang="ru-RU" sz="1350" b="1" dirty="0">
                <a:solidFill>
                  <a:srgbClr val="1A6B7E"/>
                </a:solidFill>
              </a:rPr>
              <a:t>льшие затраты </a:t>
            </a:r>
            <a:r>
              <a:rPr lang="ru-RU" sz="1350" dirty="0">
                <a:solidFill>
                  <a:srgbClr val="47444A"/>
                </a:solidFill>
              </a:rPr>
              <a:t>на этапе проектирования и строительства с </a:t>
            </a:r>
            <a:r>
              <a:rPr lang="ru-RU" sz="1350" b="1" dirty="0">
                <a:solidFill>
                  <a:srgbClr val="1A6B7E"/>
                </a:solidFill>
              </a:rPr>
              <a:t>последующими выгодами </a:t>
            </a:r>
            <a:r>
              <a:rPr lang="ru-RU" sz="1350" dirty="0">
                <a:solidFill>
                  <a:srgbClr val="47444A"/>
                </a:solidFill>
              </a:rPr>
              <a:t>на эксплуатации</a:t>
            </a:r>
          </a:p>
          <a:p>
            <a:pPr marL="257175" indent="-257175">
              <a:buFontTx/>
              <a:buAutoNum type="arabicPeriod"/>
            </a:pPr>
            <a:endParaRPr lang="ru-RU" sz="1350" dirty="0">
              <a:solidFill>
                <a:srgbClr val="47444A"/>
              </a:solidFill>
            </a:endParaRPr>
          </a:p>
          <a:p>
            <a:pPr marL="257175" indent="-257175">
              <a:buFontTx/>
              <a:buAutoNum type="arabicPeriod"/>
            </a:pPr>
            <a:r>
              <a:rPr lang="ru-RU" sz="1350" dirty="0">
                <a:solidFill>
                  <a:srgbClr val="47444A"/>
                </a:solidFill>
              </a:rPr>
              <a:t>Проблема </a:t>
            </a:r>
            <a:r>
              <a:rPr lang="ru-RU" sz="1350" b="1" dirty="0">
                <a:solidFill>
                  <a:srgbClr val="1A6B7E"/>
                </a:solidFill>
              </a:rPr>
              <a:t>актуализации  нормативно-технической документации</a:t>
            </a:r>
            <a:r>
              <a:rPr lang="ru-RU" sz="1350" dirty="0">
                <a:solidFill>
                  <a:srgbClr val="1A6B7E"/>
                </a:solidFill>
              </a:rPr>
              <a:t>:</a:t>
            </a:r>
            <a:r>
              <a:rPr lang="ru-RU" sz="1350" dirty="0">
                <a:solidFill>
                  <a:srgbClr val="47444A"/>
                </a:solidFill>
              </a:rPr>
              <a:t> выпуск стандартов и сводов правил не успевает за развитием технологий.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7744" y="3795886"/>
            <a:ext cx="6372708" cy="1246495"/>
          </a:xfrm>
          <a:prstGeom prst="rect">
            <a:avLst/>
          </a:prstGeom>
          <a:solidFill>
            <a:srgbClr val="80CAE4">
              <a:alpha val="1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173D64"/>
                </a:solidFill>
              </a:rPr>
              <a:t>«</a:t>
            </a:r>
            <a:r>
              <a:rPr lang="ru-RU" sz="1200" b="1" i="1" dirty="0">
                <a:solidFill>
                  <a:srgbClr val="173D64"/>
                </a:solidFill>
              </a:rPr>
              <a:t>Приоритетными направлениями </a:t>
            </a:r>
            <a:r>
              <a:rPr lang="ru-RU" sz="1200" i="1" dirty="0">
                <a:solidFill>
                  <a:srgbClr val="173D64"/>
                </a:solidFill>
              </a:rPr>
              <a:t>в государственной политике поддержки инноваций в строительстве являются: наращивание темпов разработки технических документов в проектировании и строительстве; </a:t>
            </a:r>
            <a:r>
              <a:rPr lang="ru-RU" sz="1200" b="1" i="1" dirty="0">
                <a:solidFill>
                  <a:srgbClr val="173D64"/>
                </a:solidFill>
              </a:rPr>
              <a:t>переход на новые стандарты, обеспечивающие внедрение прогрессивных инновационных решений и продуктов</a:t>
            </a:r>
            <a:r>
              <a:rPr lang="ru-RU" sz="1200" i="1" dirty="0">
                <a:solidFill>
                  <a:srgbClr val="173D64"/>
                </a:solidFill>
              </a:rPr>
              <a:t>».</a:t>
            </a:r>
          </a:p>
          <a:p>
            <a:pPr algn="r"/>
            <a:r>
              <a:rPr lang="ru-RU" sz="1350" i="1" dirty="0">
                <a:solidFill>
                  <a:srgbClr val="7D0B15"/>
                </a:solidFill>
              </a:rPr>
              <a:t>Д.А. Медведев</a:t>
            </a:r>
          </a:p>
          <a:p>
            <a:pPr algn="r"/>
            <a:endParaRPr lang="ru-RU" sz="1350" i="1" dirty="0">
              <a:solidFill>
                <a:srgbClr val="7D0B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6" y="123478"/>
            <a:ext cx="7272808" cy="504057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FFFF"/>
                </a:solidFill>
                <a:effectLst/>
              </a:rPr>
              <a:t>Программа </a:t>
            </a:r>
            <a:r>
              <a:rPr lang="ru-RU" sz="1800" dirty="0" smtClean="0">
                <a:solidFill>
                  <a:srgbClr val="FFFFFF"/>
                </a:solidFill>
                <a:effectLst/>
              </a:rPr>
              <a:t/>
            </a:r>
            <a:br>
              <a:rPr lang="ru-RU" sz="1800" dirty="0" smtClean="0">
                <a:solidFill>
                  <a:srgbClr val="FFFFFF"/>
                </a:solidFill>
                <a:effectLst/>
              </a:rPr>
            </a:br>
            <a:r>
              <a:rPr lang="ru-RU" sz="1800" dirty="0" smtClean="0">
                <a:solidFill>
                  <a:srgbClr val="FFFFFF"/>
                </a:solidFill>
                <a:effectLst/>
              </a:rPr>
              <a:t>«</a:t>
            </a:r>
            <a:r>
              <a:rPr lang="ru-RU" sz="1800" dirty="0" smtClean="0">
                <a:solidFill>
                  <a:srgbClr val="FFFFFF"/>
                </a:solidFill>
                <a:effectLst/>
              </a:rPr>
              <a:t>Цифровая экономика Российской </a:t>
            </a:r>
            <a:r>
              <a:rPr lang="ru-RU" sz="1800" dirty="0" smtClean="0">
                <a:effectLst/>
              </a:rPr>
              <a:t>Федера</a:t>
            </a:r>
            <a:r>
              <a:rPr lang="ru-RU" sz="1800" dirty="0" smtClean="0"/>
              <a:t>ции»</a:t>
            </a:r>
            <a:endParaRPr lang="ru-RU" sz="18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43558"/>
            <a:ext cx="842493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Основные направления: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Нормативное регулирование (правовое и техническое)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Кадры и образование</a:t>
            </a:r>
          </a:p>
          <a:p>
            <a:pPr marL="742950" lvl="1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Формирование исследовательских компетенций и технических заделов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Информационная инфраструктура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Информационная безопасность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Стандартизация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"</a:t>
            </a:r>
            <a:r>
              <a:rPr lang="ru-RU" sz="1400" b="1" dirty="0" smtClean="0"/>
              <a:t>драйвер</a:t>
            </a:r>
            <a:r>
              <a:rPr lang="ru-RU" sz="1400" dirty="0" smtClean="0"/>
              <a:t>" развития ЦЭ, формирование </a:t>
            </a:r>
            <a:r>
              <a:rPr lang="ru-RU" sz="1400" dirty="0"/>
              <a:t>соответствующей нормативной правовой базы, а также </a:t>
            </a:r>
            <a:r>
              <a:rPr lang="ru-RU" sz="1400" b="1" dirty="0"/>
              <a:t>библиотеки действующих национальных стандартов по приоритетным направлениям в машиночитаемом формате</a:t>
            </a:r>
            <a:r>
              <a:rPr lang="ru-RU" sz="1400" dirty="0"/>
              <a:t>».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400" dirty="0"/>
              <a:t>внедрение механизмов ускоренного принятия </a:t>
            </a:r>
            <a:r>
              <a:rPr lang="ru-RU" sz="1400" b="1" dirty="0"/>
              <a:t>национальных стандартов </a:t>
            </a:r>
            <a:r>
              <a:rPr lang="ru-RU" sz="1400" dirty="0"/>
              <a:t>на основе отраслевых (корпоративных) и международных (иностранных) документов; обеспечение возможности применения </a:t>
            </a:r>
            <a:r>
              <a:rPr lang="ru-RU" sz="1400" b="1" dirty="0"/>
              <a:t>международных, региональных, иностранных документов по стандартизации на английском языке</a:t>
            </a:r>
            <a:r>
              <a:rPr lang="ru-RU" sz="1400" dirty="0"/>
              <a:t>, в том числе для участников специальных правовых режимов, </a:t>
            </a:r>
            <a:r>
              <a:rPr lang="ru-RU" sz="1400" b="1" dirty="0"/>
              <a:t>обеспечивающих максимально комфортное развитие современных </a:t>
            </a:r>
            <a:r>
              <a:rPr lang="ru-RU" sz="1400" b="1" dirty="0" smtClean="0"/>
              <a:t>технологий</a:t>
            </a:r>
            <a:endParaRPr lang="ru-RU" dirty="0">
              <a:solidFill>
                <a:schemeClr val="tx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+mn-lt"/>
              </a:rPr>
              <a:t>Из чего состоит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BIM?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61921"/>
              </a:buClr>
              <a:buSzPct val="130000"/>
              <a:buNone/>
            </a:pPr>
            <a:endParaRPr lang="ru-RU" sz="14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61921"/>
              </a:buClr>
              <a:buSzPct val="130000"/>
              <a:buNone/>
            </a:pPr>
            <a:endParaRPr lang="ru-RU" sz="1400" dirty="0"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117548"/>
            <a:ext cx="7626318" cy="3496498"/>
            <a:chOff x="-566662" y="-52463"/>
            <a:chExt cx="9330974" cy="5924238"/>
          </a:xfrm>
        </p:grpSpPr>
        <p:graphicFrame>
          <p:nvGraphicFramePr>
            <p:cNvPr id="6" name="Диаграмма 5"/>
            <p:cNvGraphicFramePr/>
            <p:nvPr>
              <p:extLst/>
            </p:nvPr>
          </p:nvGraphicFramePr>
          <p:xfrm>
            <a:off x="1767734" y="606730"/>
            <a:ext cx="4421996" cy="2462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-566662" y="2777459"/>
              <a:ext cx="1373077" cy="6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961921"/>
                  </a:solidFill>
                  <a:ea typeface="Avenir Next" charset="0"/>
                  <a:cs typeface="Avenir Next" charset="0"/>
                </a:rPr>
                <a:t>ЛЮДИ</a:t>
              </a:r>
              <a:endParaRPr lang="ru-RU" b="1" dirty="0">
                <a:solidFill>
                  <a:srgbClr val="961921"/>
                </a:solidFill>
                <a:ea typeface="Avenir Next" charset="0"/>
                <a:cs typeface="Avenir Next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9716" y="2533448"/>
              <a:ext cx="2194596" cy="62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961921"/>
                  </a:solidFill>
                  <a:ea typeface="Avenir Next" charset="0"/>
                  <a:cs typeface="Avenir Next" charset="0"/>
                </a:rPr>
                <a:t>     ПРОЦЕССЫ</a:t>
              </a:r>
              <a:endParaRPr lang="ru-RU" b="1" dirty="0">
                <a:solidFill>
                  <a:srgbClr val="961921"/>
                </a:solidFill>
                <a:ea typeface="Avenir Next" charset="0"/>
                <a:cs typeface="Avenir Next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0134" y="5265166"/>
              <a:ext cx="2476757" cy="606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961921"/>
                  </a:solidFill>
                  <a:ea typeface="Avenir Next" charset="0"/>
                  <a:cs typeface="Avenir Next" charset="0"/>
                </a:rPr>
                <a:t>ТЕХНОЛОГИИ</a:t>
              </a:r>
              <a:endParaRPr lang="ru-RU" b="1" dirty="0">
                <a:solidFill>
                  <a:srgbClr val="961921"/>
                </a:solidFill>
                <a:ea typeface="Avenir Next" charset="0"/>
                <a:cs typeface="Avenir Next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9947" y="-52463"/>
              <a:ext cx="1469579" cy="88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4744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4008" y="2715766"/>
            <a:ext cx="964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744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sz="2800" b="1" dirty="0">
              <a:solidFill>
                <a:srgbClr val="474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648236" y="2133390"/>
            <a:ext cx="1808392" cy="188650"/>
          </a:xfrm>
          <a:prstGeom prst="rightArrow">
            <a:avLst/>
          </a:prstGeom>
          <a:solidFill>
            <a:srgbClr val="96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4130780" y="3053693"/>
            <a:ext cx="378384" cy="209408"/>
          </a:xfrm>
          <a:prstGeom prst="rightArrow">
            <a:avLst/>
          </a:prstGeom>
          <a:solidFill>
            <a:srgbClr val="96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242123" y="2112742"/>
            <a:ext cx="1396058" cy="188650"/>
          </a:xfrm>
          <a:prstGeom prst="rightArrow">
            <a:avLst/>
          </a:prstGeom>
          <a:solidFill>
            <a:srgbClr val="96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4540" r="8194" b="7191"/>
          <a:stretch/>
        </p:blipFill>
        <p:spPr>
          <a:xfrm>
            <a:off x="395536" y="1491630"/>
            <a:ext cx="1361873" cy="1429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5447" r="6607" b="7409"/>
          <a:stretch/>
        </p:blipFill>
        <p:spPr>
          <a:xfrm>
            <a:off x="6588224" y="1347614"/>
            <a:ext cx="1357226" cy="14350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t="8381" r="7164" b="8529"/>
          <a:stretch/>
        </p:blipFill>
        <p:spPr>
          <a:xfrm>
            <a:off x="3638816" y="3132173"/>
            <a:ext cx="1440160" cy="13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5496" y="687202"/>
            <a:ext cx="9000000" cy="25326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496" y="3363838"/>
            <a:ext cx="9001000" cy="106547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Трапеция 4"/>
          <p:cNvSpPr/>
          <p:nvPr/>
        </p:nvSpPr>
        <p:spPr>
          <a:xfrm>
            <a:off x="287672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ОБИН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9712" y="2076762"/>
            <a:ext cx="1620000" cy="900000"/>
          </a:xfrm>
          <a:prstGeom prst="rect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разработки компонентов и каталогов</a:t>
            </a: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2076763"/>
            <a:ext cx="1620000" cy="900000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3118"/>
            </a:lvl1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формирования информационных моделей </a:t>
            </a: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100" dirty="0" smtClean="0"/>
          </a:p>
          <a:p>
            <a:endParaRPr lang="ru-RU" sz="1100" dirty="0"/>
          </a:p>
          <a:p>
            <a:endParaRPr lang="ru-RU" sz="1100" dirty="0" smtClean="0"/>
          </a:p>
          <a:p>
            <a:r>
              <a:rPr lang="ru-RU" sz="1100" dirty="0" smtClean="0"/>
              <a:t>Организация </a:t>
            </a:r>
            <a:r>
              <a:rPr lang="ru-RU" sz="1100" dirty="0"/>
              <a:t>данных и правила обмена объектно-ориентированной информацией</a:t>
            </a:r>
          </a:p>
          <a:p>
            <a:endParaRPr lang="ru-RU" sz="1100" dirty="0"/>
          </a:p>
          <a:p>
            <a:endParaRPr lang="ru-RU" sz="1100" dirty="0"/>
          </a:p>
          <a:p>
            <a:endParaRPr lang="ru-RU" sz="779" dirty="0"/>
          </a:p>
        </p:txBody>
      </p:sp>
      <p:sp>
        <p:nvSpPr>
          <p:cNvPr id="31" name="TextBox 30"/>
          <p:cNvSpPr txBox="1"/>
          <p:nvPr/>
        </p:nvSpPr>
        <p:spPr>
          <a:xfrm>
            <a:off x="6804248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100" dirty="0" smtClean="0"/>
          </a:p>
          <a:p>
            <a:r>
              <a:rPr lang="ru-RU" sz="1100" dirty="0" smtClean="0"/>
              <a:t>Общероссийская </a:t>
            </a:r>
            <a:r>
              <a:rPr lang="ru-RU" sz="1100" dirty="0"/>
              <a:t>система классификации строительной информации</a:t>
            </a:r>
          </a:p>
          <a:p>
            <a:endParaRPr lang="ru-RU" sz="779" dirty="0"/>
          </a:p>
          <a:p>
            <a:endParaRPr lang="ru-RU" sz="779" dirty="0"/>
          </a:p>
          <a:p>
            <a:endParaRPr lang="ru-RU" sz="779" dirty="0"/>
          </a:p>
        </p:txBody>
      </p:sp>
      <p:sp>
        <p:nvSpPr>
          <p:cNvPr id="32" name="TextBox 31"/>
          <p:cNvSpPr txBox="1"/>
          <p:nvPr/>
        </p:nvSpPr>
        <p:spPr>
          <a:xfrm>
            <a:off x="323752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100" b="0" dirty="0" smtClean="0">
              <a:solidFill>
                <a:schemeClr val="tx1"/>
              </a:solidFill>
            </a:endParaRPr>
          </a:p>
          <a:p>
            <a:endParaRPr lang="ru-RU" sz="1100" b="0" dirty="0">
              <a:solidFill>
                <a:schemeClr val="tx1"/>
              </a:solidFill>
            </a:endParaRPr>
          </a:p>
          <a:p>
            <a:r>
              <a:rPr lang="ru-RU" sz="1100" b="0" dirty="0" smtClean="0">
                <a:solidFill>
                  <a:schemeClr val="tx1"/>
                </a:solidFill>
              </a:rPr>
              <a:t>Основные </a:t>
            </a:r>
            <a:r>
              <a:rPr lang="ru-RU" sz="1100" b="0" dirty="0">
                <a:solidFill>
                  <a:schemeClr val="tx1"/>
                </a:solidFill>
              </a:rPr>
              <a:t>положения. Концепция и принципы. Терминология</a:t>
            </a:r>
          </a:p>
          <a:p>
            <a:endParaRPr lang="ru-RU" sz="779" b="0" dirty="0">
              <a:solidFill>
                <a:schemeClr val="tx1"/>
              </a:solidFill>
            </a:endParaRPr>
          </a:p>
          <a:p>
            <a:endParaRPr lang="ru-RU" sz="779" b="0" dirty="0">
              <a:solidFill>
                <a:schemeClr val="tx1"/>
              </a:solidFill>
            </a:endParaRPr>
          </a:p>
          <a:p>
            <a:endParaRPr lang="ru-RU" sz="779" b="0" dirty="0">
              <a:solidFill>
                <a:schemeClr val="tx1"/>
              </a:solidFill>
            </a:endParaRPr>
          </a:p>
          <a:p>
            <a:endParaRPr lang="ru-RU" sz="779" b="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4008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sz="1100" dirty="0" smtClean="0"/>
          </a:p>
          <a:p>
            <a:endParaRPr lang="ru-RU" sz="1100" dirty="0"/>
          </a:p>
          <a:p>
            <a:r>
              <a:rPr lang="ru-RU" sz="1100" dirty="0" smtClean="0"/>
              <a:t>Основы </a:t>
            </a:r>
            <a:r>
              <a:rPr lang="ru-RU" sz="1100" dirty="0"/>
              <a:t>организации и управления процессом информационного моделирования</a:t>
            </a:r>
          </a:p>
          <a:p>
            <a:endParaRPr lang="ru-RU" sz="1100" dirty="0"/>
          </a:p>
          <a:p>
            <a:endParaRPr lang="ru-RU" sz="779" dirty="0"/>
          </a:p>
          <a:p>
            <a:endParaRPr lang="ru-RU" sz="779" dirty="0"/>
          </a:p>
        </p:txBody>
      </p:sp>
      <p:sp>
        <p:nvSpPr>
          <p:cNvPr id="48" name="TextBox 47"/>
          <p:cNvSpPr txBox="1"/>
          <p:nvPr/>
        </p:nvSpPr>
        <p:spPr>
          <a:xfrm>
            <a:off x="3744088" y="2076762"/>
            <a:ext cx="1620000" cy="900000"/>
          </a:xfrm>
          <a:prstGeom prst="rect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организации коллективной работы</a:t>
            </a: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72280" y="2076762"/>
            <a:ext cx="1620000" cy="900000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 контроль  качества </a:t>
            </a: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0472" y="2076762"/>
            <a:ext cx="1620000" cy="900000"/>
          </a:xfrm>
          <a:prstGeom prst="rect">
            <a:avLst/>
          </a:prstGeom>
          <a:solidFill>
            <a:srgbClr val="00B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безопасности</a:t>
            </a: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Трапеция 4"/>
          <p:cNvSpPr/>
          <p:nvPr/>
        </p:nvSpPr>
        <p:spPr>
          <a:xfrm>
            <a:off x="1799840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изыскания</a:t>
            </a: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Трапеция 4"/>
          <p:cNvSpPr/>
          <p:nvPr/>
        </p:nvSpPr>
        <p:spPr>
          <a:xfrm>
            <a:off x="3240000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Трапеция 4"/>
          <p:cNvSpPr/>
          <p:nvPr/>
        </p:nvSpPr>
        <p:spPr>
          <a:xfrm>
            <a:off x="4644008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496" y="4515966"/>
            <a:ext cx="9001000" cy="2749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документы, отражающие отраслевую специфику</a:t>
            </a:r>
          </a:p>
        </p:txBody>
      </p:sp>
      <p:sp>
        <p:nvSpPr>
          <p:cNvPr id="60" name="Трапеция 4"/>
          <p:cNvSpPr/>
          <p:nvPr/>
        </p:nvSpPr>
        <p:spPr>
          <a:xfrm>
            <a:off x="6012160" y="3687934"/>
            <a:ext cx="1512168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Трапеция 4"/>
          <p:cNvSpPr/>
          <p:nvPr/>
        </p:nvSpPr>
        <p:spPr>
          <a:xfrm>
            <a:off x="7560480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снос</a:t>
            </a: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2"/>
          <p:cNvSpPr>
            <a:spLocks noGrp="1"/>
          </p:cNvSpPr>
          <p:nvPr>
            <p:ph type="title"/>
          </p:nvPr>
        </p:nvSpPr>
        <p:spPr>
          <a:xfrm>
            <a:off x="61461" y="114200"/>
            <a:ext cx="5372910" cy="39275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Аспекты стандартизации </a:t>
            </a:r>
            <a:r>
              <a:rPr lang="en-US" sz="1800" dirty="0" smtClean="0"/>
              <a:t>BIM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49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35496" y="687202"/>
            <a:ext cx="9000000" cy="25326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496" y="3363838"/>
            <a:ext cx="9001000" cy="106547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рапеция 4"/>
          <p:cNvSpPr/>
          <p:nvPr/>
        </p:nvSpPr>
        <p:spPr>
          <a:xfrm>
            <a:off x="287672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7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ОБИН</a:t>
            </a: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2076762"/>
            <a:ext cx="1620000" cy="900000"/>
          </a:xfrm>
          <a:prstGeom prst="rect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разработки компонентов и каталогов</a:t>
            </a: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2076763"/>
            <a:ext cx="1620000" cy="900000"/>
          </a:xfrm>
          <a:prstGeom prst="rect">
            <a:avLst/>
          </a:prstGeom>
          <a:solidFill>
            <a:srgbClr val="00B05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3118"/>
            </a:lvl1pPr>
          </a:lstStyle>
          <a:p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формирования информационных моделей </a:t>
            </a: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4008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79" dirty="0"/>
              <a:t>Организация данных и правила обмена объектно-ориентированной информацией</a:t>
            </a:r>
          </a:p>
          <a:p>
            <a:endParaRPr lang="ru-RU" sz="779" dirty="0"/>
          </a:p>
          <a:p>
            <a:endParaRPr lang="ru-RU" sz="779" dirty="0"/>
          </a:p>
          <a:p>
            <a:endParaRPr lang="ru-RU" sz="779" dirty="0"/>
          </a:p>
        </p:txBody>
      </p:sp>
      <p:sp>
        <p:nvSpPr>
          <p:cNvPr id="42" name="TextBox 41"/>
          <p:cNvSpPr txBox="1"/>
          <p:nvPr/>
        </p:nvSpPr>
        <p:spPr>
          <a:xfrm>
            <a:off x="6876256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79" dirty="0"/>
              <a:t>Общероссийская система классификации строительной информации</a:t>
            </a:r>
          </a:p>
          <a:p>
            <a:endParaRPr lang="ru-RU" sz="779" dirty="0"/>
          </a:p>
          <a:p>
            <a:endParaRPr lang="ru-RU" sz="779" dirty="0"/>
          </a:p>
          <a:p>
            <a:endParaRPr lang="ru-RU" sz="779" dirty="0"/>
          </a:p>
        </p:txBody>
      </p:sp>
      <p:sp>
        <p:nvSpPr>
          <p:cNvPr id="40" name="TextBox 39"/>
          <p:cNvSpPr txBox="1"/>
          <p:nvPr/>
        </p:nvSpPr>
        <p:spPr>
          <a:xfrm>
            <a:off x="251520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79" b="0" dirty="0">
                <a:solidFill>
                  <a:schemeClr val="tx1"/>
                </a:solidFill>
              </a:rPr>
              <a:t>Основные положения. Концепция и принципы. Терминология</a:t>
            </a:r>
          </a:p>
          <a:p>
            <a:endParaRPr lang="ru-RU" sz="779" b="0" dirty="0">
              <a:solidFill>
                <a:schemeClr val="tx1"/>
              </a:solidFill>
            </a:endParaRPr>
          </a:p>
          <a:p>
            <a:endParaRPr lang="ru-RU" sz="779" b="0" dirty="0">
              <a:solidFill>
                <a:schemeClr val="tx1"/>
              </a:solidFill>
            </a:endParaRPr>
          </a:p>
          <a:p>
            <a:endParaRPr lang="ru-RU" sz="779" b="0" dirty="0">
              <a:solidFill>
                <a:schemeClr val="tx1"/>
              </a:solidFill>
            </a:endParaRPr>
          </a:p>
          <a:p>
            <a:endParaRPr lang="ru-RU" sz="779" b="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43608" y="697210"/>
            <a:ext cx="7488832" cy="189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Основополагающие (базовые) направления разработки нормативных документов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386621" y="4948014"/>
            <a:ext cx="311747" cy="155873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06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587573" y="4948014"/>
            <a:ext cx="311747" cy="155873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06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191394" y="4948014"/>
            <a:ext cx="311747" cy="1558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6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6759" y="4943413"/>
            <a:ext cx="636713" cy="185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6" dirty="0"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23928" y="4948014"/>
            <a:ext cx="687966" cy="185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6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Разработаны</a:t>
            </a:r>
            <a:endParaRPr lang="ru-RU" sz="6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08104" y="4948014"/>
            <a:ext cx="1867819" cy="185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6" dirty="0">
                <a:latin typeface="Arial" panose="020B0604020202020204" pitchFamily="34" charset="0"/>
                <a:cs typeface="Arial" panose="020B0604020202020204" pitchFamily="34" charset="0"/>
              </a:rPr>
              <a:t>Запланированы в разработке в 2018 – 2020 гг.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84008" y="1023678"/>
            <a:ext cx="2016000" cy="90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79" dirty="0"/>
              <a:t>Основы организации и управления процессом информационного моделирования</a:t>
            </a:r>
          </a:p>
          <a:p>
            <a:endParaRPr lang="ru-RU" sz="779" dirty="0"/>
          </a:p>
          <a:p>
            <a:endParaRPr lang="ru-RU" sz="779" dirty="0"/>
          </a:p>
          <a:p>
            <a:endParaRPr lang="ru-RU" sz="779" dirty="0"/>
          </a:p>
        </p:txBody>
      </p:sp>
      <p:sp>
        <p:nvSpPr>
          <p:cNvPr id="70" name="TextBox 69"/>
          <p:cNvSpPr txBox="1"/>
          <p:nvPr/>
        </p:nvSpPr>
        <p:spPr>
          <a:xfrm>
            <a:off x="3744088" y="2076762"/>
            <a:ext cx="1620000" cy="900000"/>
          </a:xfrm>
          <a:prstGeom prst="rect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организации коллективной работы</a:t>
            </a: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72280" y="2076762"/>
            <a:ext cx="1620000" cy="900000"/>
          </a:xfrm>
          <a:prstGeom prst="rect">
            <a:avLst/>
          </a:prstGeom>
          <a:solidFill>
            <a:srgbClr val="00B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 контроль  качества </a:t>
            </a: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200472" y="2076762"/>
            <a:ext cx="1620000" cy="900000"/>
          </a:xfrm>
          <a:prstGeom prst="rect">
            <a:avLst/>
          </a:prstGeom>
          <a:solidFill>
            <a:srgbClr val="00B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информационной безопасности</a:t>
            </a: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Трапеция 4"/>
          <p:cNvSpPr/>
          <p:nvPr/>
        </p:nvSpPr>
        <p:spPr>
          <a:xfrm>
            <a:off x="1799840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изыскания</a:t>
            </a: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Трапеция 4"/>
          <p:cNvSpPr/>
          <p:nvPr/>
        </p:nvSpPr>
        <p:spPr>
          <a:xfrm>
            <a:off x="3240000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7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Трапеция 4"/>
          <p:cNvSpPr/>
          <p:nvPr/>
        </p:nvSpPr>
        <p:spPr>
          <a:xfrm>
            <a:off x="4644008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7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96" y="4515966"/>
            <a:ext cx="9001000" cy="2749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документы, отражающие отраслевую специфику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03648" y="1491630"/>
            <a:ext cx="324000" cy="144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83568" y="1491630"/>
            <a:ext cx="324000" cy="144542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043608" y="1491630"/>
            <a:ext cx="324000" cy="144542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91830"/>
            <a:ext cx="8640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разработки документов  для различных стадий жизненного цикла</a:t>
            </a:r>
          </a:p>
        </p:txBody>
      </p:sp>
      <p:sp>
        <p:nvSpPr>
          <p:cNvPr id="37" name="Трапеция 4"/>
          <p:cNvSpPr/>
          <p:nvPr/>
        </p:nvSpPr>
        <p:spPr>
          <a:xfrm>
            <a:off x="6012160" y="3687934"/>
            <a:ext cx="1512168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7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Трапеция 4"/>
          <p:cNvSpPr/>
          <p:nvPr/>
        </p:nvSpPr>
        <p:spPr>
          <a:xfrm>
            <a:off x="7560480" y="3687934"/>
            <a:ext cx="1332000" cy="54000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anchor="ctr" anchorCtr="0">
            <a:noAutofit/>
          </a:bodyPr>
          <a:lstStyle/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77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Утилизация </a:t>
            </a:r>
            <a:r>
              <a:rPr lang="ru-RU" sz="77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снос</a:t>
            </a: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333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7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27920" y="1630344"/>
            <a:ext cx="324000" cy="144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07840" y="1635646"/>
            <a:ext cx="324000" cy="144000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67880" y="1635646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24128" y="1707654"/>
            <a:ext cx="324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endPara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32040" y="1707654"/>
            <a:ext cx="360040" cy="144016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596336" y="1635646"/>
            <a:ext cx="360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3.11</a:t>
            </a:r>
            <a:endParaRPr lang="ru-RU" sz="60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9592" y="2715766"/>
            <a:ext cx="324000" cy="144542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95736" y="2715766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951856" y="2726242"/>
            <a:ext cx="324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067943" y="2715766"/>
            <a:ext cx="324000" cy="144000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401872" y="2725191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752056" y="2729905"/>
            <a:ext cx="324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578811" y="2760562"/>
            <a:ext cx="324000" cy="144537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298890" y="2754631"/>
            <a:ext cx="324000" cy="1452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848400" y="2715766"/>
            <a:ext cx="324000" cy="144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91616" y="4011384"/>
            <a:ext cx="324000" cy="144542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123727" y="4005100"/>
            <a:ext cx="324000" cy="144542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519808" y="4005100"/>
            <a:ext cx="324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563888" y="3991378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932040" y="4008239"/>
            <a:ext cx="324000" cy="144542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292080" y="4011384"/>
            <a:ext cx="324000" cy="144542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084168" y="4011910"/>
            <a:ext cx="324000" cy="144000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804248" y="4011926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164288" y="4005870"/>
            <a:ext cx="324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064424" y="4011926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355976" y="3075806"/>
            <a:ext cx="566646" cy="23399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79"/>
          </a:p>
        </p:txBody>
      </p:sp>
      <p:sp>
        <p:nvSpPr>
          <p:cNvPr id="83" name="Стрелка вниз 82"/>
          <p:cNvSpPr/>
          <p:nvPr/>
        </p:nvSpPr>
        <p:spPr>
          <a:xfrm>
            <a:off x="4355976" y="4299942"/>
            <a:ext cx="566646" cy="23399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79"/>
          </a:p>
        </p:txBody>
      </p:sp>
      <p:sp>
        <p:nvSpPr>
          <p:cNvPr id="84" name="Прямоугольник 83"/>
          <p:cNvSpPr/>
          <p:nvPr/>
        </p:nvSpPr>
        <p:spPr>
          <a:xfrm>
            <a:off x="3887960" y="1635120"/>
            <a:ext cx="324000" cy="144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004048" y="1491630"/>
            <a:ext cx="324000" cy="144566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364088" y="1491630"/>
            <a:ext cx="324000" cy="144000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724128" y="1491630"/>
            <a:ext cx="324000" cy="142723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084168" y="1491630"/>
            <a:ext cx="324000" cy="144000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364088" y="1725229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591816" y="2722495"/>
            <a:ext cx="324000" cy="1451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938851" y="2754630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660272" y="2746309"/>
            <a:ext cx="360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3.10</a:t>
            </a:r>
            <a:endParaRPr lang="ru-RU" sz="60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959968" y="3991379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444208" y="4011926"/>
            <a:ext cx="324000" cy="144000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61" y="114200"/>
            <a:ext cx="5372910" cy="392757"/>
          </a:xfrm>
        </p:spPr>
        <p:txBody>
          <a:bodyPr>
            <a:normAutofit/>
          </a:bodyPr>
          <a:lstStyle/>
          <a:p>
            <a:r>
              <a:rPr lang="ru-RU" sz="1800" dirty="0"/>
              <a:t>Система нормативно-технических </a:t>
            </a:r>
            <a:r>
              <a:rPr lang="ru-RU" sz="1800" dirty="0" smtClean="0"/>
              <a:t>документов </a:t>
            </a:r>
            <a:r>
              <a:rPr lang="en-US" sz="1800" dirty="0" smtClean="0"/>
              <a:t>BIM</a:t>
            </a:r>
            <a:endParaRPr lang="ru-RU" sz="1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084168" y="1707654"/>
            <a:ext cx="360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3.12</a:t>
            </a:r>
            <a:endParaRPr lang="ru-RU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0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0440330"/>
              </p:ext>
            </p:extLst>
          </p:nvPr>
        </p:nvGraphicFramePr>
        <p:xfrm>
          <a:off x="3995738" y="627063"/>
          <a:ext cx="5148299" cy="4224445"/>
        </p:xfrm>
        <a:graphic>
          <a:graphicData uri="http://schemas.openxmlformats.org/drawingml/2006/table">
            <a:tbl>
              <a:tblPr firstRow="1" bandRow="1"/>
              <a:tblGrid>
                <a:gridCol w="1460134"/>
                <a:gridCol w="1276170"/>
                <a:gridCol w="2411995"/>
              </a:tblGrid>
              <a:tr h="1923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Утверждены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94" marR="29694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Разработаны </a:t>
                      </a:r>
                      <a:r>
                        <a:rPr lang="ru-RU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На стадии подготовки к утверждению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94" marR="29694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Запланированы </a:t>
                      </a:r>
                      <a:r>
                        <a:rPr lang="ru-RU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разработке в 2018-2020 гг.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94" marR="29694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28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57310-2016 «Моделирование информационное зданий и сооружений. Руководство по доставке информации. Методология и формат» (ISO 29481-1:2010)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57563-2017 «Моделирование информационное в строительстве. Основные положения по разработке стандартов информационного моделирования зданий и сооружений (ISO/TS 12911:2012)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57311-2016 «Информационное моделирование в строительстве. Требования к эксплуатационной документации объектов завершенного строительства»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57309-2016 «Руководящие принципы по библиотекам знаний и библиотекам объектов» (ИСО 16354:2013)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12006-2-2017  «Строительство. Модель организации данных о строительных работах. Часть 2. Основы классификации информации» (ISO 12006-2:2015).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12006-3-2017 «Строительство. Модель организации данных о строительных работах. Часть 3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обмена объектно-ориентированной информацией. (ISO 12006-3:2007).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«Модель организации данных о строительных работах. Структура управления проектной информацией (ISO 22263:2008).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301.1325800.2017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«Информационное моделирование. Правила организации работ производственно-техническими отделами»</a:t>
                      </a:r>
                    </a:p>
                  </a:txBody>
                  <a:tcPr marL="29694" marR="29694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Правила формирования информационной модели объектов на различных стадиях жизненного цикла».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Правила описания компонентов информационной модели»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Правила обмена между информационными моделями объектов и моделями, используемыми в программных комплексах»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Правила разработки планов проектов, реализуемых с применением технологии информационного моделирования»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2.5)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Правила применения в проектах повторного использования и при их привязке»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моделирование. Требования к формированию информационных моделей объектов капитального строительства для эксплуатации многоквартирных домов, реализованных по проектам повторного использования»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2.7 )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Р Отраслевые базовые классы 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(IFC)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94" marR="29694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ISO/DIS 19650-1 «Организация информации о строительных работах. Информационный менеджмент с применением информационного моделирования. Часть 1. Основные принципы и понятия»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ISO/DIS 19650-2 «Организация информации о строительных работах. Информационный менеджмент с применением информационного моделирования. Часть 2. Этап капитальных вложений»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ISO/NP 19650-5 «Организация информации о строительных работах. Информационный менеджмент с применением информационного моделирования. Часть 5. Управление информационной безопасностью»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ISO 16757-1:2015 «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Структуры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каталогов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компонентов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Часть1.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Понятия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архитектура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ISO 16757-2: 2016 «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Структуры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каталогов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компонентов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инженерных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компонентов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ISO 15686-4:2014 «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срока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службы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зданий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срока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службы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информационного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моделирования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ISO 29481-2:2012 «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Моделирование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информационное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зданий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сооружений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Руководство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доставке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информации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Часть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взаимодействия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3.8)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Правила формирования информационной (цифровой) модели местности по результатам инженерных изысканий»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3.9)</a:t>
                      </a: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Обеспечение и контроль качества цифровых информационных моделей</a:t>
                      </a:r>
                      <a:r>
                        <a:rPr lang="ru-RU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3.10)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 «Информационное моделирование в строительстве. Контроль качества производства строительных работ»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ru-RU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Общероссийская система классификации строительной информации</a:t>
                      </a:r>
                      <a:b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r>
                        <a:rPr lang="ru-RU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электронный словарь строительных терминов</a:t>
                      </a:r>
                    </a:p>
                  </a:txBody>
                  <a:tcPr marL="29694" marR="29694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36096" y="627534"/>
            <a:ext cx="1284954" cy="210284"/>
          </a:xfrm>
          <a:prstGeom prst="rect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60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Разработаны / На стадии подготовки к утверждению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1050" y="627534"/>
            <a:ext cx="2422950" cy="2102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60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Запланированы к разработке в 2018-2020 </a:t>
            </a:r>
            <a:r>
              <a:rPr lang="ru-RU" sz="606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60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3598"/>
            <a:ext cx="2664296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7026" y="627534"/>
            <a:ext cx="1469070" cy="214637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48476" indent="-148476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ru-RU" sz="60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60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61461" y="114200"/>
            <a:ext cx="5372910" cy="392757"/>
          </a:xfrm>
        </p:spPr>
        <p:txBody>
          <a:bodyPr>
            <a:normAutofit/>
          </a:bodyPr>
          <a:lstStyle/>
          <a:p>
            <a:r>
              <a:rPr lang="ru-RU" sz="1800" dirty="0"/>
              <a:t>Система нормативно-технических </a:t>
            </a:r>
            <a:r>
              <a:rPr lang="ru-RU" sz="1800" dirty="0" smtClean="0"/>
              <a:t>документов </a:t>
            </a:r>
            <a:r>
              <a:rPr lang="en-US" sz="1800" dirty="0" smtClean="0"/>
              <a:t>BIM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3334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 появилась схема</a:t>
            </a:r>
            <a:r>
              <a:rPr lang="en-US" sz="2000" dirty="0" smtClean="0"/>
              <a:t> </a:t>
            </a:r>
            <a:r>
              <a:rPr lang="ru-RU" sz="2000" dirty="0" smtClean="0"/>
              <a:t>и что будет дальше?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9582"/>
            <a:ext cx="8486784" cy="38884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Разработки ГОСТ на основе стандартов ИСО  начаты в 2015 году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Изучен </a:t>
            </a:r>
            <a:r>
              <a:rPr lang="ru-RU" sz="2200" dirty="0" smtClean="0"/>
              <a:t>и обобщен наиболее передовой мировой </a:t>
            </a:r>
            <a:r>
              <a:rPr lang="ru-RU" sz="2200" dirty="0" smtClean="0"/>
              <a:t>опыт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 smtClean="0"/>
              <a:t>Работа российских специалистов (в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из ПК 5) в зеркальных </a:t>
            </a:r>
            <a:r>
              <a:rPr lang="ru-RU" sz="2000" dirty="0" smtClean="0"/>
              <a:t>ТК ИСО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 smtClean="0"/>
              <a:t>Участие </a:t>
            </a:r>
            <a:r>
              <a:rPr lang="ru-RU" sz="2000" dirty="0" smtClean="0"/>
              <a:t>в работе международной организации </a:t>
            </a:r>
            <a:r>
              <a:rPr lang="en-US" sz="2000" dirty="0" err="1" smtClean="0"/>
              <a:t>buildingSMART</a:t>
            </a:r>
            <a:r>
              <a:rPr lang="en-US" sz="2000" dirty="0" smtClean="0"/>
              <a:t> (</a:t>
            </a:r>
            <a:r>
              <a:rPr lang="ru-RU" sz="2000" dirty="0" smtClean="0"/>
              <a:t>российско</a:t>
            </a:r>
            <a:r>
              <a:rPr lang="ru-RU" sz="2000" dirty="0"/>
              <a:t>е</a:t>
            </a:r>
            <a:r>
              <a:rPr lang="ru-RU" sz="2000" dirty="0" smtClean="0"/>
              <a:t> отделение)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 smtClean="0"/>
              <a:t>Сотрудничество с Британским институтом стандартов (</a:t>
            </a:r>
            <a:r>
              <a:rPr lang="en-US" sz="2000" dirty="0" smtClean="0"/>
              <a:t>BSI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000" dirty="0" smtClean="0"/>
              <a:t>На основании изучения и анализа десятков документов разных стран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Схема </a:t>
            </a:r>
            <a:r>
              <a:rPr lang="ru-RU" sz="2200" dirty="0" smtClean="0"/>
              <a:t>прошла обсуждение на заседании ПК-5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П</a:t>
            </a:r>
            <a:r>
              <a:rPr lang="ru-RU" sz="2200" dirty="0" smtClean="0"/>
              <a:t>одлежит </a:t>
            </a:r>
            <a:r>
              <a:rPr lang="ru-RU" sz="2200" dirty="0" smtClean="0"/>
              <a:t>актуализации и развитию на постоянной основе</a:t>
            </a:r>
            <a:endParaRPr lang="en-US" sz="2200" dirty="0"/>
          </a:p>
          <a:p>
            <a:pPr lvl="1"/>
            <a:endParaRPr lang="ru-RU" sz="2000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ГОСТ Р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57563-2017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  <a:r>
              <a:rPr lang="ru-RU" dirty="0">
                <a:latin typeface="Calibri" panose="020F0502020204030204" pitchFamily="34" charset="0"/>
                <a:cs typeface="Geneva"/>
              </a:rPr>
              <a:t>Как писать </a:t>
            </a:r>
            <a:r>
              <a:rPr lang="ru-RU" dirty="0" smtClean="0">
                <a:latin typeface="Calibri" panose="020F0502020204030204" pitchFamily="34" charset="0"/>
                <a:cs typeface="Geneva"/>
              </a:rPr>
              <a:t>стандарты </a:t>
            </a:r>
            <a:r>
              <a:rPr lang="ru-RU" dirty="0">
                <a:latin typeface="Calibri" panose="020F0502020204030204" pitchFamily="34" charset="0"/>
                <a:cs typeface="Geneva"/>
              </a:rPr>
              <a:t>по </a:t>
            </a:r>
            <a:r>
              <a:rPr lang="en-US" dirty="0" smtClean="0">
                <a:latin typeface="Calibri" panose="020F0502020204030204" pitchFamily="34" charset="0"/>
                <a:cs typeface="Geneva"/>
              </a:rPr>
              <a:t>BIM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491631"/>
            <a:ext cx="4591661" cy="292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Geneva"/>
              </a:rPr>
              <a:t> </a:t>
            </a:r>
            <a:r>
              <a:rPr lang="ru-RU" sz="1400" b="1" dirty="0">
                <a:solidFill>
                  <a:srgbClr val="961921"/>
                </a:solidFill>
                <a:latin typeface="Calibri" panose="020F0502020204030204" pitchFamily="34" charset="0"/>
                <a:cs typeface="Geneva"/>
              </a:rPr>
              <a:t>Принцип разработки </a:t>
            </a:r>
            <a:r>
              <a:rPr lang="en-GB" sz="1400" b="1" dirty="0">
                <a:solidFill>
                  <a:srgbClr val="961921"/>
                </a:solidFill>
                <a:latin typeface="Calibri" panose="020F0502020204030204" pitchFamily="34" charset="0"/>
                <a:cs typeface="Geneva"/>
              </a:rPr>
              <a:t>BIM </a:t>
            </a:r>
            <a:r>
              <a:rPr lang="ru-RU" sz="1400" b="1" dirty="0">
                <a:solidFill>
                  <a:srgbClr val="961921"/>
                </a:solidFill>
                <a:latin typeface="Calibri" panose="020F0502020204030204" pitchFamily="34" charset="0"/>
                <a:cs typeface="Geneva"/>
              </a:rPr>
              <a:t>процесса</a:t>
            </a:r>
            <a:r>
              <a:rPr lang="en-US" sz="1400" b="1" dirty="0">
                <a:solidFill>
                  <a:srgbClr val="961921"/>
                </a:solidFill>
                <a:latin typeface="Calibri" panose="020F0502020204030204" pitchFamily="34" charset="0"/>
                <a:cs typeface="Geneva"/>
              </a:rPr>
              <a:t>: </a:t>
            </a:r>
            <a:r>
              <a:rPr lang="ru-RU" sz="1400" b="1" dirty="0">
                <a:solidFill>
                  <a:srgbClr val="961921"/>
                </a:solidFill>
                <a:latin typeface="Calibri" panose="020F0502020204030204" pitchFamily="34" charset="0"/>
                <a:cs typeface="Geneva"/>
              </a:rPr>
              <a:t>     начни с конца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66860"/>
            <a:ext cx="5832648" cy="23259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735547"/>
            <a:ext cx="86409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57563-2017 «Моделирование информационное в строительстве. Основные положения по разработке стандартов информационного моделирования зданий и сооружений (ISO/TS 12911:2012)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609663"/>
            <a:ext cx="385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Введен в действие. 1 октября 2017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298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 v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разделитель v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15574</TotalTime>
  <Words>1561</Words>
  <Application>Microsoft Office PowerPoint</Application>
  <PresentationFormat>Экран (16:9)</PresentationFormat>
  <Paragraphs>268</Paragraphs>
  <Slides>18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Avenir Next</vt:lpstr>
      <vt:lpstr>Calibri</vt:lpstr>
      <vt:lpstr>Calibri Light</vt:lpstr>
      <vt:lpstr>Geneva</vt:lpstr>
      <vt:lpstr>Times New Roman</vt:lpstr>
      <vt:lpstr>Wingdings</vt:lpstr>
      <vt:lpstr>Титульный слайд v2</vt:lpstr>
      <vt:lpstr>Слайд разделитель v2</vt:lpstr>
      <vt:lpstr>Специальное оформление</vt:lpstr>
      <vt:lpstr>4_Специальное оформление</vt:lpstr>
      <vt:lpstr>1_Специальное оформление</vt:lpstr>
      <vt:lpstr>3_Специальное оформление</vt:lpstr>
      <vt:lpstr>2_Специальное оформление</vt:lpstr>
      <vt:lpstr>Visio.Drawing.11</vt:lpstr>
      <vt:lpstr>Разработка ГОСТ и СП для информационного моделирования в строительстве</vt:lpstr>
      <vt:lpstr>BIM на повестке строительной отрасли</vt:lpstr>
      <vt:lpstr>Программа  «Цифровая экономика Российской Федерации»</vt:lpstr>
      <vt:lpstr>Из чего состоит BIM?</vt:lpstr>
      <vt:lpstr>Аспекты стандартизации BIM</vt:lpstr>
      <vt:lpstr>Система нормативно-технических документов BIM</vt:lpstr>
      <vt:lpstr>Система нормативно-технических документов BIM</vt:lpstr>
      <vt:lpstr>Как появилась схема и что будет дальше?</vt:lpstr>
      <vt:lpstr>ГОСТ Р 57563-2017 -  Как писать стандарты по BIM</vt:lpstr>
      <vt:lpstr>Презентация PowerPoint</vt:lpstr>
      <vt:lpstr>Базовые стандарты ISO (buildingSMART)</vt:lpstr>
      <vt:lpstr>Для кого разрабатываются стандарты. Или Нам пишут…</vt:lpstr>
      <vt:lpstr>ГОСТ Р 57310-2016   - IDM</vt:lpstr>
      <vt:lpstr>Структура IFC для определения объекта «СТЕНА» </vt:lpstr>
      <vt:lpstr>Своды правил проходят регистрацию в Минстрое</vt:lpstr>
      <vt:lpstr>Новые проекты СП - 2017</vt:lpstr>
      <vt:lpstr>Руководство Минстроя о BIM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Marina Korol</dc:creator>
  <cp:lastModifiedBy>Marina Korol</cp:lastModifiedBy>
  <cp:revision>977</cp:revision>
  <dcterms:created xsi:type="dcterms:W3CDTF">2014-04-10T12:16:19Z</dcterms:created>
  <dcterms:modified xsi:type="dcterms:W3CDTF">2018-02-20T23:42:18Z</dcterms:modified>
</cp:coreProperties>
</file>