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sldIdLst>
    <p:sldId id="256" r:id="rId4"/>
    <p:sldId id="273" r:id="rId5"/>
    <p:sldId id="271" r:id="rId6"/>
    <p:sldId id="274" r:id="rId7"/>
    <p:sldId id="276" r:id="rId8"/>
    <p:sldId id="259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E6348-0B15-4155-A489-0FD2FB31CE22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43F59-2B94-41BE-A2B3-48683D49E53D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СТРОИТЕЛЬНАЯ ОТРАСЛЬ РОССИЙСКОЙ ФЕДЕРАЦИИ</a:t>
          </a:r>
          <a:endParaRPr lang="ru-RU" sz="1600" dirty="0">
            <a:latin typeface="+mj-lt"/>
          </a:endParaRPr>
        </a:p>
      </dgm:t>
    </dgm:pt>
    <dgm:pt modelId="{8997C5D9-233C-462B-998E-125C6540F791}" type="parTrans" cxnId="{7E5FE5C6-17DB-45DD-A31A-11175D149085}">
      <dgm:prSet/>
      <dgm:spPr/>
      <dgm:t>
        <a:bodyPr/>
        <a:lstStyle/>
        <a:p>
          <a:endParaRPr lang="ru-RU"/>
        </a:p>
      </dgm:t>
    </dgm:pt>
    <dgm:pt modelId="{3E301865-FFE6-4288-A664-BD449657D485}" type="sibTrans" cxnId="{7E5FE5C6-17DB-45DD-A31A-11175D149085}">
      <dgm:prSet/>
      <dgm:spPr/>
      <dgm:t>
        <a:bodyPr/>
        <a:lstStyle/>
        <a:p>
          <a:endParaRPr lang="ru-RU"/>
        </a:p>
      </dgm:t>
    </dgm:pt>
    <dgm:pt modelId="{2BA3A262-8116-4925-8CF3-EF9779D03EC3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ПК 5 «ТЕХНОЛОГИИ ИНФОРМАЦИОННОГО МОДЕЛИРОВАНИЯ</a:t>
          </a:r>
        </a:p>
        <a:p>
          <a:r>
            <a:rPr lang="ru-RU" sz="1200" dirty="0" smtClean="0">
              <a:latin typeface="+mj-lt"/>
            </a:rPr>
            <a:t> ЗДАНИЙ И СООРУЖЕНИЙ»</a:t>
          </a:r>
        </a:p>
        <a:p>
          <a:r>
            <a:rPr lang="ru-RU" sz="1200" dirty="0" smtClean="0">
              <a:latin typeface="+mj-lt"/>
            </a:rPr>
            <a:t>ТК</a:t>
          </a:r>
          <a:r>
            <a:rPr lang="ru-RU" sz="1200" baseline="0" dirty="0" smtClean="0">
              <a:latin typeface="+mj-lt"/>
            </a:rPr>
            <a:t> 465 «СТРОИТЕЛЬСТВО»</a:t>
          </a:r>
          <a:endParaRPr lang="ru-RU" sz="1200" dirty="0">
            <a:latin typeface="+mj-lt"/>
          </a:endParaRPr>
        </a:p>
      </dgm:t>
    </dgm:pt>
    <dgm:pt modelId="{EC9CFFAD-A165-4A4E-95E0-29DF624F17B6}" type="parTrans" cxnId="{6A4852BB-8938-4710-B3F8-2B729AA4C351}">
      <dgm:prSet/>
      <dgm:spPr/>
      <dgm:t>
        <a:bodyPr/>
        <a:lstStyle/>
        <a:p>
          <a:endParaRPr lang="ru-RU"/>
        </a:p>
      </dgm:t>
    </dgm:pt>
    <dgm:pt modelId="{F273B20F-9108-48EF-AAF3-03B81602AFBD}" type="sibTrans" cxnId="{6A4852BB-8938-4710-B3F8-2B729AA4C351}">
      <dgm:prSet/>
      <dgm:spPr/>
      <dgm:t>
        <a:bodyPr/>
        <a:lstStyle/>
        <a:p>
          <a:endParaRPr lang="ru-RU"/>
        </a:p>
      </dgm:t>
    </dgm:pt>
    <dgm:pt modelId="{AF3E3F1F-A3FF-4345-BF17-1E0A5E4FBE78}">
      <dgm:prSet phldrT="[Текст]" custT="1"/>
      <dgm:spPr/>
      <dgm:t>
        <a:bodyPr/>
        <a:lstStyle/>
        <a:p>
          <a:r>
            <a:rPr lang="ru-RU" sz="1200" b="0" smtClean="0"/>
            <a:t>СОГЛАШЕНИЕ О ВЗАИМОДЕЙСТВИИ С </a:t>
          </a:r>
          <a:r>
            <a:rPr lang="en-US" sz="1200" b="0" smtClean="0"/>
            <a:t>British Standard Institute </a:t>
          </a:r>
          <a:r>
            <a:rPr lang="ru-RU" sz="1200" b="0" smtClean="0"/>
            <a:t>(</a:t>
          </a:r>
          <a:r>
            <a:rPr lang="en-US" sz="1200" b="0" smtClean="0"/>
            <a:t>BSI</a:t>
          </a:r>
          <a:r>
            <a:rPr lang="ru-RU" sz="1200" b="0" smtClean="0"/>
            <a:t>)</a:t>
          </a:r>
          <a:endParaRPr lang="ru-RU" sz="1200" b="0" dirty="0"/>
        </a:p>
      </dgm:t>
    </dgm:pt>
    <dgm:pt modelId="{AFB80E24-81AB-4A0A-9936-3371C84BD92B}" type="parTrans" cxnId="{285A9311-7E5A-4937-92B9-430E3242E026}">
      <dgm:prSet/>
      <dgm:spPr/>
      <dgm:t>
        <a:bodyPr/>
        <a:lstStyle/>
        <a:p>
          <a:endParaRPr lang="ru-RU"/>
        </a:p>
      </dgm:t>
    </dgm:pt>
    <dgm:pt modelId="{A323FC91-DFAA-45A3-B0ED-139F89258A6C}" type="sibTrans" cxnId="{285A9311-7E5A-4937-92B9-430E3242E026}">
      <dgm:prSet/>
      <dgm:spPr/>
      <dgm:t>
        <a:bodyPr/>
        <a:lstStyle/>
        <a:p>
          <a:endParaRPr lang="ru-RU"/>
        </a:p>
      </dgm:t>
    </dgm:pt>
    <dgm:pt modelId="{782DC3CF-E998-4DC5-85B7-E2739FF7CD31}">
      <dgm:prSet phldrT="[Текст]" custT="1"/>
      <dgm:spPr/>
      <dgm:t>
        <a:bodyPr/>
        <a:lstStyle/>
        <a:p>
          <a:r>
            <a:rPr lang="ru-RU" sz="1200" smtClean="0"/>
            <a:t>ПОДКОМИССИЯ БАЗОВОЙ ОРГАНИЗАЦИИ</a:t>
          </a:r>
          <a:r>
            <a:rPr lang="en-US" sz="1200" smtClean="0"/>
            <a:t> </a:t>
          </a:r>
          <a:r>
            <a:rPr lang="ru-RU" sz="1200" smtClean="0"/>
            <a:t>ГОСУДАРСТВ - СНГ ПО </a:t>
          </a:r>
          <a:r>
            <a:rPr lang="en-US" sz="1200" smtClean="0"/>
            <a:t>BIM</a:t>
          </a:r>
          <a:endParaRPr lang="ru-RU" sz="1200" dirty="0"/>
        </a:p>
      </dgm:t>
    </dgm:pt>
    <dgm:pt modelId="{03214466-3ABB-4957-A623-8743534E83DF}" type="parTrans" cxnId="{C98C6ADD-EB14-43FA-82C2-79E681D256E3}">
      <dgm:prSet/>
      <dgm:spPr/>
      <dgm:t>
        <a:bodyPr/>
        <a:lstStyle/>
        <a:p>
          <a:endParaRPr lang="ru-RU"/>
        </a:p>
      </dgm:t>
    </dgm:pt>
    <dgm:pt modelId="{4C10FE5A-730D-486D-A2F2-D8426FF19C5D}" type="sibTrans" cxnId="{C98C6ADD-EB14-43FA-82C2-79E681D256E3}">
      <dgm:prSet/>
      <dgm:spPr/>
      <dgm:t>
        <a:bodyPr/>
        <a:lstStyle/>
        <a:p>
          <a:endParaRPr lang="ru-RU"/>
        </a:p>
      </dgm:t>
    </dgm:pt>
    <dgm:pt modelId="{08A47FBD-2683-42D5-831C-654664D5B816}">
      <dgm:prSet custT="1"/>
      <dgm:spPr/>
      <dgm:t>
        <a:bodyPr/>
        <a:lstStyle/>
        <a:p>
          <a:r>
            <a:rPr lang="ru-RU" sz="1100" dirty="0" smtClean="0">
              <a:latin typeface="+mj-lt"/>
            </a:rPr>
            <a:t>РГ ТК 465 «СТРОИТЕЛЬСТВО», ЗЕРКАЛЬНАЯ </a:t>
          </a:r>
          <a:r>
            <a:rPr lang="en-US" sz="1100" dirty="0" smtClean="0">
              <a:latin typeface="+mj-lt"/>
            </a:rPr>
            <a:t>ISO/TC 59 «C</a:t>
          </a:r>
          <a:r>
            <a:rPr lang="ru-RU" sz="1100" dirty="0" smtClean="0">
              <a:latin typeface="+mj-lt"/>
            </a:rPr>
            <a:t>ТРОИТЕЛЬСТВО ЗДАНИЙ»</a:t>
          </a:r>
          <a:r>
            <a:rPr lang="en-US" sz="1100" dirty="0" smtClean="0">
              <a:latin typeface="+mj-lt"/>
            </a:rPr>
            <a:t> /SC 13 </a:t>
          </a:r>
          <a:r>
            <a:rPr lang="ru-RU" sz="1100" dirty="0" smtClean="0">
              <a:latin typeface="+mj-lt"/>
            </a:rPr>
            <a:t>«ОРГАНИЗАЦИЯ ИНФОРМАЦИИ О СТРОИТЕЛЬНЫХ РАБОТАХ» </a:t>
          </a:r>
        </a:p>
      </dgm:t>
    </dgm:pt>
    <dgm:pt modelId="{C0F8EE5F-031F-43ED-B3D2-27E626B20281}" type="parTrans" cxnId="{478674AF-384B-48CB-9493-84481C98E4BF}">
      <dgm:prSet/>
      <dgm:spPr/>
      <dgm:t>
        <a:bodyPr/>
        <a:lstStyle/>
        <a:p>
          <a:endParaRPr lang="ru-RU"/>
        </a:p>
      </dgm:t>
    </dgm:pt>
    <dgm:pt modelId="{C572CE6E-641A-446B-8774-8455027D45C3}" type="sibTrans" cxnId="{478674AF-384B-48CB-9493-84481C98E4BF}">
      <dgm:prSet/>
      <dgm:spPr/>
      <dgm:t>
        <a:bodyPr/>
        <a:lstStyle/>
        <a:p>
          <a:endParaRPr lang="ru-RU"/>
        </a:p>
      </dgm:t>
    </dgm:pt>
    <dgm:pt modelId="{6AA476CD-DA9B-4A41-8ED5-368C37214538}">
      <dgm:prSet/>
      <dgm:spPr/>
      <dgm:t>
        <a:bodyPr/>
        <a:lstStyle/>
        <a:p>
          <a:r>
            <a:rPr lang="ru-RU" smtClean="0"/>
            <a:t>РОССИЙСКОЕ ОТДЕЛЕНИЕ </a:t>
          </a:r>
          <a:r>
            <a:rPr lang="en-US" smtClean="0"/>
            <a:t>buildingSMART</a:t>
          </a:r>
          <a:endParaRPr lang="ru-RU" dirty="0"/>
        </a:p>
      </dgm:t>
    </dgm:pt>
    <dgm:pt modelId="{6AE39E69-956D-4AE7-B8C7-24ECE7A45D66}" type="parTrans" cxnId="{AF74E10E-A898-49D1-8B3D-938539103CD4}">
      <dgm:prSet/>
      <dgm:spPr/>
      <dgm:t>
        <a:bodyPr/>
        <a:lstStyle/>
        <a:p>
          <a:endParaRPr lang="ru-RU"/>
        </a:p>
      </dgm:t>
    </dgm:pt>
    <dgm:pt modelId="{84F93A33-0001-4722-975F-05C50ECD029D}" type="sibTrans" cxnId="{AF74E10E-A898-49D1-8B3D-938539103CD4}">
      <dgm:prSet/>
      <dgm:spPr/>
      <dgm:t>
        <a:bodyPr/>
        <a:lstStyle/>
        <a:p>
          <a:endParaRPr lang="ru-RU"/>
        </a:p>
      </dgm:t>
    </dgm:pt>
    <dgm:pt modelId="{31C7C1F6-74B2-40DE-9B8D-3F7E2A69E4B5}" type="pres">
      <dgm:prSet presAssocID="{D88E6348-0B15-4155-A489-0FD2FB31CE2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5B8D6C-0ECF-4640-B170-4C7D502DE6FA}" type="pres">
      <dgm:prSet presAssocID="{7C543F59-2B94-41BE-A2B3-48683D49E53D}" presName="singleCycle" presStyleCnt="0"/>
      <dgm:spPr/>
      <dgm:t>
        <a:bodyPr/>
        <a:lstStyle/>
        <a:p>
          <a:endParaRPr lang="ru-RU"/>
        </a:p>
      </dgm:t>
    </dgm:pt>
    <dgm:pt modelId="{CC234A7D-A293-4C10-8A98-29322FFD5B11}" type="pres">
      <dgm:prSet presAssocID="{7C543F59-2B94-41BE-A2B3-48683D49E53D}" presName="singleCenter" presStyleLbl="node1" presStyleIdx="0" presStyleCnt="6" custScaleX="224135" custScaleY="45769" custLinFactNeighborX="-10707" custLinFactNeighborY="-1362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2585238-3FD9-4EA7-A2FD-F5EF85A399AA}" type="pres">
      <dgm:prSet presAssocID="{EC9CFFAD-A165-4A4E-95E0-29DF624F17B6}" presName="Name56" presStyleLbl="parChTrans1D2" presStyleIdx="0" presStyleCnt="5"/>
      <dgm:spPr/>
      <dgm:t>
        <a:bodyPr/>
        <a:lstStyle/>
        <a:p>
          <a:endParaRPr lang="ru-RU"/>
        </a:p>
      </dgm:t>
    </dgm:pt>
    <dgm:pt modelId="{1EF4464A-0C2E-4819-B488-1F44D43F1F9B}" type="pres">
      <dgm:prSet presAssocID="{2BA3A262-8116-4925-8CF3-EF9779D03EC3}" presName="text0" presStyleLbl="node1" presStyleIdx="1" presStyleCnt="6" custScaleX="465261" custScaleY="91438" custRadScaleRad="95972" custRadScaleInc="-49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51EA7-4FE6-421B-9AE3-36A33124EF15}" type="pres">
      <dgm:prSet presAssocID="{C0F8EE5F-031F-43ED-B3D2-27E626B20281}" presName="Name56" presStyleLbl="parChTrans1D2" presStyleIdx="1" presStyleCnt="5"/>
      <dgm:spPr/>
      <dgm:t>
        <a:bodyPr/>
        <a:lstStyle/>
        <a:p>
          <a:endParaRPr lang="ru-RU"/>
        </a:p>
      </dgm:t>
    </dgm:pt>
    <dgm:pt modelId="{FC1DA724-7A76-4C2D-8D02-7CF468AEDA4B}" type="pres">
      <dgm:prSet presAssocID="{08A47FBD-2683-42D5-831C-654664D5B816}" presName="text0" presStyleLbl="node1" presStyleIdx="2" presStyleCnt="6" custScaleX="248780" custScaleY="108584" custRadScaleRad="134709" custRadScaleInc="1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866A-F548-4A4C-87C3-65578532890F}" type="pres">
      <dgm:prSet presAssocID="{AFB80E24-81AB-4A0A-9936-3371C84BD92B}" presName="Name56" presStyleLbl="parChTrans1D2" presStyleIdx="2" presStyleCnt="5"/>
      <dgm:spPr/>
      <dgm:t>
        <a:bodyPr/>
        <a:lstStyle/>
        <a:p>
          <a:endParaRPr lang="ru-RU"/>
        </a:p>
      </dgm:t>
    </dgm:pt>
    <dgm:pt modelId="{949AC781-EF7C-4AA3-A732-4944191B6B6C}" type="pres">
      <dgm:prSet presAssocID="{AF3E3F1F-A3FF-4345-BF17-1E0A5E4FBE78}" presName="text0" presStyleLbl="node1" presStyleIdx="3" presStyleCnt="6" custScaleX="218035" custScaleY="85761" custRadScaleRad="54606" custRadScaleInc="1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6CBB7-59EF-41B1-AD4D-66B9968EB175}" type="pres">
      <dgm:prSet presAssocID="{03214466-3ABB-4957-A623-8743534E83DF}" presName="Name56" presStyleLbl="parChTrans1D2" presStyleIdx="3" presStyleCnt="5"/>
      <dgm:spPr/>
      <dgm:t>
        <a:bodyPr/>
        <a:lstStyle/>
        <a:p>
          <a:endParaRPr lang="ru-RU"/>
        </a:p>
      </dgm:t>
    </dgm:pt>
    <dgm:pt modelId="{BA0E28A9-D204-4BFA-9257-041BD3F58BF2}" type="pres">
      <dgm:prSet presAssocID="{782DC3CF-E998-4DC5-85B7-E2739FF7CD31}" presName="text0" presStyleLbl="node1" presStyleIdx="4" presStyleCnt="6" custScaleX="254168" custScaleY="81811" custRadScaleRad="102836" custRadScaleInc="78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FBE6-67F7-43A9-A0D9-D935A7A8A9C1}" type="pres">
      <dgm:prSet presAssocID="{6AE39E69-956D-4AE7-B8C7-24ECE7A45D66}" presName="Name56" presStyleLbl="parChTrans1D2" presStyleIdx="4" presStyleCnt="5"/>
      <dgm:spPr/>
      <dgm:t>
        <a:bodyPr/>
        <a:lstStyle/>
        <a:p>
          <a:endParaRPr lang="ru-RU"/>
        </a:p>
      </dgm:t>
    </dgm:pt>
    <dgm:pt modelId="{55790CFE-AC1C-4EE1-918C-D1127DD26F01}" type="pres">
      <dgm:prSet presAssocID="{6AA476CD-DA9B-4A41-8ED5-368C37214538}" presName="text0" presStyleLbl="node1" presStyleIdx="5" presStyleCnt="6" custScaleX="168272" custScaleY="83464" custRadScaleRad="146070" custRadScaleInc="499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C86A7-9F9E-4642-A244-3E6E09D04234}" type="presOf" srcId="{6AA476CD-DA9B-4A41-8ED5-368C37214538}" destId="{55790CFE-AC1C-4EE1-918C-D1127DD26F01}" srcOrd="0" destOrd="0" presId="urn:microsoft.com/office/officeart/2008/layout/RadialCluster"/>
    <dgm:cxn modelId="{AF74E10E-A898-49D1-8B3D-938539103CD4}" srcId="{7C543F59-2B94-41BE-A2B3-48683D49E53D}" destId="{6AA476CD-DA9B-4A41-8ED5-368C37214538}" srcOrd="4" destOrd="0" parTransId="{6AE39E69-956D-4AE7-B8C7-24ECE7A45D66}" sibTransId="{84F93A33-0001-4722-975F-05C50ECD029D}"/>
    <dgm:cxn modelId="{8430EF93-9D1B-4CAA-8A8B-973FE4B664B0}" type="presOf" srcId="{7C543F59-2B94-41BE-A2B3-48683D49E53D}" destId="{CC234A7D-A293-4C10-8A98-29322FFD5B11}" srcOrd="0" destOrd="0" presId="urn:microsoft.com/office/officeart/2008/layout/RadialCluster"/>
    <dgm:cxn modelId="{5B2C7292-9107-4341-A175-EBEE5ECD194A}" type="presOf" srcId="{2BA3A262-8116-4925-8CF3-EF9779D03EC3}" destId="{1EF4464A-0C2E-4819-B488-1F44D43F1F9B}" srcOrd="0" destOrd="0" presId="urn:microsoft.com/office/officeart/2008/layout/RadialCluster"/>
    <dgm:cxn modelId="{129F3EF8-8DD1-4CE6-B2A6-62A3B6A270B8}" type="presOf" srcId="{08A47FBD-2683-42D5-831C-654664D5B816}" destId="{FC1DA724-7A76-4C2D-8D02-7CF468AEDA4B}" srcOrd="0" destOrd="0" presId="urn:microsoft.com/office/officeart/2008/layout/RadialCluster"/>
    <dgm:cxn modelId="{AE92B497-D9E6-4407-A11F-F9F76D3EE119}" type="presOf" srcId="{6AE39E69-956D-4AE7-B8C7-24ECE7A45D66}" destId="{35CAFBE6-67F7-43A9-A0D9-D935A7A8A9C1}" srcOrd="0" destOrd="0" presId="urn:microsoft.com/office/officeart/2008/layout/RadialCluster"/>
    <dgm:cxn modelId="{7E5FE5C6-17DB-45DD-A31A-11175D149085}" srcId="{D88E6348-0B15-4155-A489-0FD2FB31CE22}" destId="{7C543F59-2B94-41BE-A2B3-48683D49E53D}" srcOrd="0" destOrd="0" parTransId="{8997C5D9-233C-462B-998E-125C6540F791}" sibTransId="{3E301865-FFE6-4288-A664-BD449657D485}"/>
    <dgm:cxn modelId="{68D8F0FA-0BAC-43D0-AD17-37834B00804A}" type="presOf" srcId="{AFB80E24-81AB-4A0A-9936-3371C84BD92B}" destId="{1634866A-F548-4A4C-87C3-65578532890F}" srcOrd="0" destOrd="0" presId="urn:microsoft.com/office/officeart/2008/layout/RadialCluster"/>
    <dgm:cxn modelId="{34B136DF-776E-49AC-A3EC-27AA5DFEF051}" type="presOf" srcId="{D88E6348-0B15-4155-A489-0FD2FB31CE22}" destId="{31C7C1F6-74B2-40DE-9B8D-3F7E2A69E4B5}" srcOrd="0" destOrd="0" presId="urn:microsoft.com/office/officeart/2008/layout/RadialCluster"/>
    <dgm:cxn modelId="{285A9311-7E5A-4937-92B9-430E3242E026}" srcId="{7C543F59-2B94-41BE-A2B3-48683D49E53D}" destId="{AF3E3F1F-A3FF-4345-BF17-1E0A5E4FBE78}" srcOrd="2" destOrd="0" parTransId="{AFB80E24-81AB-4A0A-9936-3371C84BD92B}" sibTransId="{A323FC91-DFAA-45A3-B0ED-139F89258A6C}"/>
    <dgm:cxn modelId="{78E607CC-76E3-4F0E-B7A0-285B6194255A}" type="presOf" srcId="{C0F8EE5F-031F-43ED-B3D2-27E626B20281}" destId="{C0951EA7-4FE6-421B-9AE3-36A33124EF15}" srcOrd="0" destOrd="0" presId="urn:microsoft.com/office/officeart/2008/layout/RadialCluster"/>
    <dgm:cxn modelId="{6A4852BB-8938-4710-B3F8-2B729AA4C351}" srcId="{7C543F59-2B94-41BE-A2B3-48683D49E53D}" destId="{2BA3A262-8116-4925-8CF3-EF9779D03EC3}" srcOrd="0" destOrd="0" parTransId="{EC9CFFAD-A165-4A4E-95E0-29DF624F17B6}" sibTransId="{F273B20F-9108-48EF-AAF3-03B81602AFBD}"/>
    <dgm:cxn modelId="{079677BF-A94D-471C-970F-C7636EA2E060}" type="presOf" srcId="{782DC3CF-E998-4DC5-85B7-E2739FF7CD31}" destId="{BA0E28A9-D204-4BFA-9257-041BD3F58BF2}" srcOrd="0" destOrd="0" presId="urn:microsoft.com/office/officeart/2008/layout/RadialCluster"/>
    <dgm:cxn modelId="{6875B39A-B328-4BEC-A3CB-34E3AEE61037}" type="presOf" srcId="{03214466-3ABB-4957-A623-8743534E83DF}" destId="{11D6CBB7-59EF-41B1-AD4D-66B9968EB175}" srcOrd="0" destOrd="0" presId="urn:microsoft.com/office/officeart/2008/layout/RadialCluster"/>
    <dgm:cxn modelId="{C98C6ADD-EB14-43FA-82C2-79E681D256E3}" srcId="{7C543F59-2B94-41BE-A2B3-48683D49E53D}" destId="{782DC3CF-E998-4DC5-85B7-E2739FF7CD31}" srcOrd="3" destOrd="0" parTransId="{03214466-3ABB-4957-A623-8743534E83DF}" sibTransId="{4C10FE5A-730D-486D-A2F2-D8426FF19C5D}"/>
    <dgm:cxn modelId="{478674AF-384B-48CB-9493-84481C98E4BF}" srcId="{7C543F59-2B94-41BE-A2B3-48683D49E53D}" destId="{08A47FBD-2683-42D5-831C-654664D5B816}" srcOrd="1" destOrd="0" parTransId="{C0F8EE5F-031F-43ED-B3D2-27E626B20281}" sibTransId="{C572CE6E-641A-446B-8774-8455027D45C3}"/>
    <dgm:cxn modelId="{7551053D-969A-45F8-B671-E638AA331B83}" type="presOf" srcId="{AF3E3F1F-A3FF-4345-BF17-1E0A5E4FBE78}" destId="{949AC781-EF7C-4AA3-A732-4944191B6B6C}" srcOrd="0" destOrd="0" presId="urn:microsoft.com/office/officeart/2008/layout/RadialCluster"/>
    <dgm:cxn modelId="{98C9E12B-3614-4BF5-8468-ADAF1005950B}" type="presOf" srcId="{EC9CFFAD-A165-4A4E-95E0-29DF624F17B6}" destId="{F2585238-3FD9-4EA7-A2FD-F5EF85A399AA}" srcOrd="0" destOrd="0" presId="urn:microsoft.com/office/officeart/2008/layout/RadialCluster"/>
    <dgm:cxn modelId="{CD1ECD86-0300-4DE3-B235-B9E368CFB5B6}" type="presParOf" srcId="{31C7C1F6-74B2-40DE-9B8D-3F7E2A69E4B5}" destId="{E15B8D6C-0ECF-4640-B170-4C7D502DE6FA}" srcOrd="0" destOrd="0" presId="urn:microsoft.com/office/officeart/2008/layout/RadialCluster"/>
    <dgm:cxn modelId="{474FA9C6-2A7F-4963-B2D3-F7403E16A41B}" type="presParOf" srcId="{E15B8D6C-0ECF-4640-B170-4C7D502DE6FA}" destId="{CC234A7D-A293-4C10-8A98-29322FFD5B11}" srcOrd="0" destOrd="0" presId="urn:microsoft.com/office/officeart/2008/layout/RadialCluster"/>
    <dgm:cxn modelId="{12327257-1968-4220-89CA-65FBAAC22F51}" type="presParOf" srcId="{E15B8D6C-0ECF-4640-B170-4C7D502DE6FA}" destId="{F2585238-3FD9-4EA7-A2FD-F5EF85A399AA}" srcOrd="1" destOrd="0" presId="urn:microsoft.com/office/officeart/2008/layout/RadialCluster"/>
    <dgm:cxn modelId="{269EE4C2-DE87-465F-8C02-85EA3CFA3156}" type="presParOf" srcId="{E15B8D6C-0ECF-4640-B170-4C7D502DE6FA}" destId="{1EF4464A-0C2E-4819-B488-1F44D43F1F9B}" srcOrd="2" destOrd="0" presId="urn:microsoft.com/office/officeart/2008/layout/RadialCluster"/>
    <dgm:cxn modelId="{81BC28DF-D013-488B-BEF7-A73567BDC942}" type="presParOf" srcId="{E15B8D6C-0ECF-4640-B170-4C7D502DE6FA}" destId="{C0951EA7-4FE6-421B-9AE3-36A33124EF15}" srcOrd="3" destOrd="0" presId="urn:microsoft.com/office/officeart/2008/layout/RadialCluster"/>
    <dgm:cxn modelId="{6E96678B-042C-4D92-A98E-5995F3B48A2A}" type="presParOf" srcId="{E15B8D6C-0ECF-4640-B170-4C7D502DE6FA}" destId="{FC1DA724-7A76-4C2D-8D02-7CF468AEDA4B}" srcOrd="4" destOrd="0" presId="urn:microsoft.com/office/officeart/2008/layout/RadialCluster"/>
    <dgm:cxn modelId="{ADD96A04-BCE0-461E-ACF9-A7BDD220E46D}" type="presParOf" srcId="{E15B8D6C-0ECF-4640-B170-4C7D502DE6FA}" destId="{1634866A-F548-4A4C-87C3-65578532890F}" srcOrd="5" destOrd="0" presId="urn:microsoft.com/office/officeart/2008/layout/RadialCluster"/>
    <dgm:cxn modelId="{10A44EB3-776A-4D16-9A3C-17452EE67D95}" type="presParOf" srcId="{E15B8D6C-0ECF-4640-B170-4C7D502DE6FA}" destId="{949AC781-EF7C-4AA3-A732-4944191B6B6C}" srcOrd="6" destOrd="0" presId="urn:microsoft.com/office/officeart/2008/layout/RadialCluster"/>
    <dgm:cxn modelId="{05A85B03-232B-4202-936F-2F321998B22E}" type="presParOf" srcId="{E15B8D6C-0ECF-4640-B170-4C7D502DE6FA}" destId="{11D6CBB7-59EF-41B1-AD4D-66B9968EB175}" srcOrd="7" destOrd="0" presId="urn:microsoft.com/office/officeart/2008/layout/RadialCluster"/>
    <dgm:cxn modelId="{20A46F2F-4795-46FE-95AB-D9EDD8A71064}" type="presParOf" srcId="{E15B8D6C-0ECF-4640-B170-4C7D502DE6FA}" destId="{BA0E28A9-D204-4BFA-9257-041BD3F58BF2}" srcOrd="8" destOrd="0" presId="urn:microsoft.com/office/officeart/2008/layout/RadialCluster"/>
    <dgm:cxn modelId="{C6E2A043-A586-44E2-92AA-7A229FA79254}" type="presParOf" srcId="{E15B8D6C-0ECF-4640-B170-4C7D502DE6FA}" destId="{35CAFBE6-67F7-43A9-A0D9-D935A7A8A9C1}" srcOrd="9" destOrd="0" presId="urn:microsoft.com/office/officeart/2008/layout/RadialCluster"/>
    <dgm:cxn modelId="{385EA255-E7C4-4E0B-A0FE-B66F851A27E8}" type="presParOf" srcId="{E15B8D6C-0ECF-4640-B170-4C7D502DE6FA}" destId="{55790CFE-AC1C-4EE1-918C-D1127DD26F01}" srcOrd="10" destOrd="0" presId="urn:microsoft.com/office/officeart/2008/layout/RadialCluster"/>
  </dgm:cxnLst>
  <dgm:bg/>
  <dgm:whole>
    <a:ln>
      <a:solidFill>
        <a:schemeClr val="tx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F4AD9-72CC-4D8A-8F83-235B00E4596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C0AB7-17CD-4251-B8C9-C37609A627EE}">
      <dgm:prSet phldrT="[Текст]" custT="1"/>
      <dgm:spPr>
        <a:noFill/>
      </dgm:spPr>
      <dgm:t>
        <a:bodyPr/>
        <a:lstStyle/>
        <a:p>
          <a:endParaRPr lang="ru-RU" sz="14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ЗАКАЗЧИК</a:t>
          </a:r>
        </a:p>
        <a:p>
          <a:endParaRPr lang="ru-RU" sz="14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МИНСТРОЙ РОССИИ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B576AF86-EB7A-4021-B98E-CB35CC84DAA3}" type="parTrans" cxnId="{CA2C67FF-77CB-405D-B5DC-0601C2FAC14F}">
      <dgm:prSet/>
      <dgm:spPr/>
      <dgm:t>
        <a:bodyPr/>
        <a:lstStyle/>
        <a:p>
          <a:endParaRPr lang="ru-RU"/>
        </a:p>
      </dgm:t>
    </dgm:pt>
    <dgm:pt modelId="{9CAFF3A6-FAFB-4E9B-A4D5-D53803A3E602}" type="sibTrans" cxnId="{CA2C67FF-77CB-405D-B5DC-0601C2FAC14F}">
      <dgm:prSet/>
      <dgm:spPr/>
      <dgm:t>
        <a:bodyPr/>
        <a:lstStyle/>
        <a:p>
          <a:endParaRPr lang="ru-RU"/>
        </a:p>
      </dgm:t>
    </dgm:pt>
    <dgm:pt modelId="{8A66E279-D038-490E-9573-7C27924FCBBE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4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КООРДИНАТОР</a:t>
          </a:r>
        </a:p>
        <a:p>
          <a:endParaRPr lang="ru-RU" sz="14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ФАУ «ФЦС»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2E6ABEF7-A0C1-4F93-8B2B-C63B395F2F12}" type="parTrans" cxnId="{272AEC05-6572-428E-BAF2-CB8D4B16EC5A}">
      <dgm:prSet/>
      <dgm:spPr/>
      <dgm:t>
        <a:bodyPr/>
        <a:lstStyle/>
        <a:p>
          <a:endParaRPr lang="ru-RU"/>
        </a:p>
      </dgm:t>
    </dgm:pt>
    <dgm:pt modelId="{21BDDA27-7F62-4968-93FA-4A2C3CFE2BD9}" type="sibTrans" cxnId="{272AEC05-6572-428E-BAF2-CB8D4B16EC5A}">
      <dgm:prSet/>
      <dgm:spPr/>
      <dgm:t>
        <a:bodyPr/>
        <a:lstStyle/>
        <a:p>
          <a:endParaRPr lang="ru-RU"/>
        </a:p>
      </dgm:t>
    </dgm:pt>
    <dgm:pt modelId="{BE944E90-9002-40BB-A87E-526D291EE1E2}" type="pres">
      <dgm:prSet presAssocID="{CB8F4AD9-72CC-4D8A-8F83-235B00E4596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D6FB98-360A-416A-AACA-1CCDB2EAF528}" type="pres">
      <dgm:prSet presAssocID="{CB8F4AD9-72CC-4D8A-8F83-235B00E4596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D8C90-6183-4159-BDE2-8B8883D62763}" type="pres">
      <dgm:prSet presAssocID="{CB8F4AD9-72CC-4D8A-8F83-235B00E45962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B1EEE2DB-7A21-4F8E-A9F6-809DC395BA15}" type="pres">
      <dgm:prSet presAssocID="{CB8F4AD9-72CC-4D8A-8F83-235B00E4596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4C839-CFF6-485E-827B-E7EED28E1B1C}" type="pres">
      <dgm:prSet presAssocID="{CB8F4AD9-72CC-4D8A-8F83-235B00E45962}" presName="RightNode" presStyleLbl="bgImgPlace1" presStyleIdx="1" presStyleCnt="2" custScaleX="113605" custLinFactNeighborX="38860" custLinFactNeighborY="-159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CF121C7-E434-4E43-8EAA-84B1FAEDF436}" type="pres">
      <dgm:prSet presAssocID="{CB8F4AD9-72CC-4D8A-8F83-235B00E45962}" presName="TopArrow" presStyleLbl="node1" presStyleIdx="0" presStyleCnt="2" custScaleX="226911" custLinFactNeighborX="11892" custLinFactNeighborY="-1723"/>
      <dgm:spPr/>
      <dgm:t>
        <a:bodyPr/>
        <a:lstStyle/>
        <a:p>
          <a:endParaRPr lang="ru-RU"/>
        </a:p>
      </dgm:t>
    </dgm:pt>
    <dgm:pt modelId="{A05FC586-309A-4D24-9968-3AB53ADDF9E3}" type="pres">
      <dgm:prSet presAssocID="{CB8F4AD9-72CC-4D8A-8F83-235B00E45962}" presName="BottomArrow" presStyleLbl="node1" presStyleIdx="1" presStyleCnt="2" custScaleX="224420" custScaleY="103400"/>
      <dgm:spPr/>
      <dgm:t>
        <a:bodyPr/>
        <a:lstStyle/>
        <a:p>
          <a:endParaRPr lang="ru-RU"/>
        </a:p>
      </dgm:t>
    </dgm:pt>
  </dgm:ptLst>
  <dgm:cxnLst>
    <dgm:cxn modelId="{4A67486A-382E-44CB-9A9A-61E2DABF3589}" type="presOf" srcId="{D25C0AB7-17CD-4251-B8C9-C37609A627EE}" destId="{E5D6FB98-360A-416A-AACA-1CCDB2EAF528}" srcOrd="0" destOrd="0" presId="urn:microsoft.com/office/officeart/2009/layout/ReverseList"/>
    <dgm:cxn modelId="{2DDB7E57-4353-4D40-BB9A-849F89C8FD03}" type="presOf" srcId="{D25C0AB7-17CD-4251-B8C9-C37609A627EE}" destId="{B7CD8C90-6183-4159-BDE2-8B8883D62763}" srcOrd="1" destOrd="0" presId="urn:microsoft.com/office/officeart/2009/layout/ReverseList"/>
    <dgm:cxn modelId="{CA2C67FF-77CB-405D-B5DC-0601C2FAC14F}" srcId="{CB8F4AD9-72CC-4D8A-8F83-235B00E45962}" destId="{D25C0AB7-17CD-4251-B8C9-C37609A627EE}" srcOrd="0" destOrd="0" parTransId="{B576AF86-EB7A-4021-B98E-CB35CC84DAA3}" sibTransId="{9CAFF3A6-FAFB-4E9B-A4D5-D53803A3E602}"/>
    <dgm:cxn modelId="{B9259E7B-72A1-48A7-AD2A-8C7F5D3C559F}" type="presOf" srcId="{8A66E279-D038-490E-9573-7C27924FCBBE}" destId="{B1EEE2DB-7A21-4F8E-A9F6-809DC395BA15}" srcOrd="0" destOrd="0" presId="urn:microsoft.com/office/officeart/2009/layout/ReverseList"/>
    <dgm:cxn modelId="{272AEC05-6572-428E-BAF2-CB8D4B16EC5A}" srcId="{CB8F4AD9-72CC-4D8A-8F83-235B00E45962}" destId="{8A66E279-D038-490E-9573-7C27924FCBBE}" srcOrd="1" destOrd="0" parTransId="{2E6ABEF7-A0C1-4F93-8B2B-C63B395F2F12}" sibTransId="{21BDDA27-7F62-4968-93FA-4A2C3CFE2BD9}"/>
    <dgm:cxn modelId="{66B9983E-9A78-4E21-AD3D-A1A99E501EF4}" type="presOf" srcId="{CB8F4AD9-72CC-4D8A-8F83-235B00E45962}" destId="{BE944E90-9002-40BB-A87E-526D291EE1E2}" srcOrd="0" destOrd="0" presId="urn:microsoft.com/office/officeart/2009/layout/ReverseList"/>
    <dgm:cxn modelId="{5605D01F-144D-4513-B129-A227120DCF86}" type="presOf" srcId="{8A66E279-D038-490E-9573-7C27924FCBBE}" destId="{8A54C839-CFF6-485E-827B-E7EED28E1B1C}" srcOrd="1" destOrd="0" presId="urn:microsoft.com/office/officeart/2009/layout/ReverseList"/>
    <dgm:cxn modelId="{A95E126E-18F1-43C7-9F1D-DC97CC57FF8D}" type="presParOf" srcId="{BE944E90-9002-40BB-A87E-526D291EE1E2}" destId="{E5D6FB98-360A-416A-AACA-1CCDB2EAF528}" srcOrd="0" destOrd="0" presId="urn:microsoft.com/office/officeart/2009/layout/ReverseList"/>
    <dgm:cxn modelId="{5A37A8CB-AB7D-474C-AC0F-C1AB0771A342}" type="presParOf" srcId="{BE944E90-9002-40BB-A87E-526D291EE1E2}" destId="{B7CD8C90-6183-4159-BDE2-8B8883D62763}" srcOrd="1" destOrd="0" presId="urn:microsoft.com/office/officeart/2009/layout/ReverseList"/>
    <dgm:cxn modelId="{644A1106-43A9-4750-AEB3-4DB0CDA3F701}" type="presParOf" srcId="{BE944E90-9002-40BB-A87E-526D291EE1E2}" destId="{B1EEE2DB-7A21-4F8E-A9F6-809DC395BA15}" srcOrd="2" destOrd="0" presId="urn:microsoft.com/office/officeart/2009/layout/ReverseList"/>
    <dgm:cxn modelId="{AAB496B5-E0B2-4BE4-9438-43C612571E6D}" type="presParOf" srcId="{BE944E90-9002-40BB-A87E-526D291EE1E2}" destId="{8A54C839-CFF6-485E-827B-E7EED28E1B1C}" srcOrd="3" destOrd="0" presId="urn:microsoft.com/office/officeart/2009/layout/ReverseList"/>
    <dgm:cxn modelId="{628D1F05-A8CB-4AE0-8537-FB614F546A15}" type="presParOf" srcId="{BE944E90-9002-40BB-A87E-526D291EE1E2}" destId="{FCF121C7-E434-4E43-8EAA-84B1FAEDF436}" srcOrd="4" destOrd="0" presId="urn:microsoft.com/office/officeart/2009/layout/ReverseList"/>
    <dgm:cxn modelId="{0516D90F-B133-4B7C-8108-ADCFAD932DCC}" type="presParOf" srcId="{BE944E90-9002-40BB-A87E-526D291EE1E2}" destId="{A05FC586-309A-4D24-9968-3AB53ADDF9E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34A7D-A293-4C10-8A98-29322FFD5B11}">
      <dsp:nvSpPr>
        <dsp:cNvPr id="0" name=""/>
        <dsp:cNvSpPr/>
      </dsp:nvSpPr>
      <dsp:spPr>
        <a:xfrm>
          <a:off x="1520535" y="1603607"/>
          <a:ext cx="2996570" cy="611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СТРОИТЕЛЬНАЯ ОТРАСЛЬ РОССИЙСКОЙ ФЕДЕРАЦИИ</a:t>
          </a:r>
          <a:endParaRPr lang="ru-RU" sz="1600" kern="1200" dirty="0">
            <a:latin typeface="+mj-lt"/>
          </a:endParaRPr>
        </a:p>
      </dsp:txBody>
      <dsp:txXfrm>
        <a:off x="1550406" y="1633478"/>
        <a:ext cx="2936828" cy="552166"/>
      </dsp:txXfrm>
    </dsp:sp>
    <dsp:sp modelId="{F2585238-3FD9-4EA7-A2FD-F5EF85A399AA}">
      <dsp:nvSpPr>
        <dsp:cNvPr id="0" name=""/>
        <dsp:cNvSpPr/>
      </dsp:nvSpPr>
      <dsp:spPr>
        <a:xfrm rot="15761883">
          <a:off x="2705341" y="1362234"/>
          <a:ext cx="486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6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4464A-0C2E-4819-B488-1F44D43F1F9B}">
      <dsp:nvSpPr>
        <dsp:cNvPr id="0" name=""/>
        <dsp:cNvSpPr/>
      </dsp:nvSpPr>
      <dsp:spPr>
        <a:xfrm>
          <a:off x="781481" y="301799"/>
          <a:ext cx="4167602" cy="81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ПК 5 «ТЕХНОЛОГИИ ИНФОРМАЦИОННОГО МОДЕЛИРОВАНИЯ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 ЗДАНИЙ И СООРУЖЕНИЙ»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ТК</a:t>
          </a:r>
          <a:r>
            <a:rPr lang="ru-RU" sz="1200" kern="1200" baseline="0" dirty="0" smtClean="0">
              <a:latin typeface="+mj-lt"/>
            </a:rPr>
            <a:t> 465 «СТРОИТЕЛЬСТВО»</a:t>
          </a:r>
          <a:endParaRPr lang="ru-RU" sz="1200" kern="1200" dirty="0">
            <a:latin typeface="+mj-lt"/>
          </a:endParaRPr>
        </a:p>
      </dsp:txBody>
      <dsp:txXfrm>
        <a:off x="821464" y="341782"/>
        <a:ext cx="4087636" cy="739095"/>
      </dsp:txXfrm>
    </dsp:sp>
    <dsp:sp modelId="{C0951EA7-4FE6-421B-9AE3-36A33124EF15}">
      <dsp:nvSpPr>
        <dsp:cNvPr id="0" name=""/>
        <dsp:cNvSpPr/>
      </dsp:nvSpPr>
      <dsp:spPr>
        <a:xfrm rot="21528015">
          <a:off x="4517079" y="1875630"/>
          <a:ext cx="243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9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DA724-7A76-4C2D-8D02-7CF468AEDA4B}">
      <dsp:nvSpPr>
        <dsp:cNvPr id="0" name=""/>
        <dsp:cNvSpPr/>
      </dsp:nvSpPr>
      <dsp:spPr>
        <a:xfrm>
          <a:off x="4760978" y="1363417"/>
          <a:ext cx="2228461" cy="97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j-lt"/>
            </a:rPr>
            <a:t>РГ ТК 465 «СТРОИТЕЛЬСТВО», ЗЕРКАЛЬНАЯ </a:t>
          </a:r>
          <a:r>
            <a:rPr lang="en-US" sz="1100" kern="1200" dirty="0" smtClean="0">
              <a:latin typeface="+mj-lt"/>
            </a:rPr>
            <a:t>ISO/TC 59 «C</a:t>
          </a:r>
          <a:r>
            <a:rPr lang="ru-RU" sz="1100" kern="1200" dirty="0" smtClean="0">
              <a:latin typeface="+mj-lt"/>
            </a:rPr>
            <a:t>ТРОИТЕЛЬСТВО ЗДАНИЙ»</a:t>
          </a:r>
          <a:r>
            <a:rPr lang="en-US" sz="1100" kern="1200" dirty="0" smtClean="0">
              <a:latin typeface="+mj-lt"/>
            </a:rPr>
            <a:t> /SC 13 </a:t>
          </a:r>
          <a:r>
            <a:rPr lang="ru-RU" sz="1100" kern="1200" dirty="0" smtClean="0">
              <a:latin typeface="+mj-lt"/>
            </a:rPr>
            <a:t>«ОРГАНИЗАЦИЯ ИНФОРМАЦИИ О СТРОИТЕЛЬНЫХ РАБОТАХ» </a:t>
          </a:r>
        </a:p>
      </dsp:txBody>
      <dsp:txXfrm>
        <a:off x="4808459" y="1410898"/>
        <a:ext cx="2133499" cy="877685"/>
      </dsp:txXfrm>
    </dsp:sp>
    <dsp:sp modelId="{1634866A-F548-4A4C-87C3-65578532890F}">
      <dsp:nvSpPr>
        <dsp:cNvPr id="0" name=""/>
        <dsp:cNvSpPr/>
      </dsp:nvSpPr>
      <dsp:spPr>
        <a:xfrm rot="3213129">
          <a:off x="3079935" y="2542199"/>
          <a:ext cx="8122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2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AC781-EF7C-4AA3-A732-4944191B6B6C}">
      <dsp:nvSpPr>
        <dsp:cNvPr id="0" name=""/>
        <dsp:cNvSpPr/>
      </dsp:nvSpPr>
      <dsp:spPr>
        <a:xfrm>
          <a:off x="3034483" y="2868883"/>
          <a:ext cx="1953061" cy="768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/>
            <a:t>СОГЛАШЕНИЕ О ВЗАИМОДЕЙСТВИИ С </a:t>
          </a:r>
          <a:r>
            <a:rPr lang="en-US" sz="1200" b="0" kern="1200" smtClean="0"/>
            <a:t>British Standard Institute </a:t>
          </a:r>
          <a:r>
            <a:rPr lang="ru-RU" sz="1200" b="0" kern="1200" smtClean="0"/>
            <a:t>(</a:t>
          </a:r>
          <a:r>
            <a:rPr lang="en-US" sz="1200" b="0" kern="1200" smtClean="0"/>
            <a:t>BSI</a:t>
          </a:r>
          <a:r>
            <a:rPr lang="ru-RU" sz="1200" b="0" kern="1200" smtClean="0"/>
            <a:t>)</a:t>
          </a:r>
          <a:endParaRPr lang="ru-RU" sz="1200" b="0" kern="1200" dirty="0"/>
        </a:p>
      </dsp:txBody>
      <dsp:txXfrm>
        <a:off x="3071984" y="2906384"/>
        <a:ext cx="1878059" cy="693207"/>
      </dsp:txXfrm>
    </dsp:sp>
    <dsp:sp modelId="{11D6CBB7-59EF-41B1-AD4D-66B9968EB175}">
      <dsp:nvSpPr>
        <dsp:cNvPr id="0" name=""/>
        <dsp:cNvSpPr/>
      </dsp:nvSpPr>
      <dsp:spPr>
        <a:xfrm rot="8088142">
          <a:off x="1909074" y="2550958"/>
          <a:ext cx="945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55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E28A9-D204-4BFA-9257-041BD3F58BF2}">
      <dsp:nvSpPr>
        <dsp:cNvPr id="0" name=""/>
        <dsp:cNvSpPr/>
      </dsp:nvSpPr>
      <dsp:spPr>
        <a:xfrm>
          <a:off x="546440" y="2886400"/>
          <a:ext cx="2276724" cy="732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ПОДКОМИССИЯ БАЗОВОЙ ОРГАНИЗАЦИИ</a:t>
          </a:r>
          <a:r>
            <a:rPr lang="en-US" sz="1200" kern="1200" smtClean="0"/>
            <a:t> </a:t>
          </a:r>
          <a:r>
            <a:rPr lang="ru-RU" sz="1200" kern="1200" smtClean="0"/>
            <a:t>ГОСУДАРСТВ - СНГ ПО </a:t>
          </a:r>
          <a:r>
            <a:rPr lang="en-US" sz="1200" kern="1200" smtClean="0"/>
            <a:t>BIM</a:t>
          </a:r>
          <a:endParaRPr lang="ru-RU" sz="1200" kern="1200" dirty="0"/>
        </a:p>
      </dsp:txBody>
      <dsp:txXfrm>
        <a:off x="582214" y="2922174"/>
        <a:ext cx="2205176" cy="661278"/>
      </dsp:txXfrm>
    </dsp:sp>
    <dsp:sp modelId="{35CAFBE6-67F7-43A9-A0D9-D935A7A8A9C1}">
      <dsp:nvSpPr>
        <dsp:cNvPr id="0" name=""/>
        <dsp:cNvSpPr/>
      </dsp:nvSpPr>
      <dsp:spPr>
        <a:xfrm rot="1455186">
          <a:off x="3621993" y="2568862"/>
          <a:ext cx="17204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04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90CFE-AC1C-4EE1-918C-D1127DD26F01}">
      <dsp:nvSpPr>
        <dsp:cNvPr id="0" name=""/>
        <dsp:cNvSpPr/>
      </dsp:nvSpPr>
      <dsp:spPr>
        <a:xfrm>
          <a:off x="5266490" y="2887937"/>
          <a:ext cx="1507306" cy="74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РОССИЙСКОЕ ОТДЕЛЕНИЕ </a:t>
          </a:r>
          <a:r>
            <a:rPr lang="en-US" sz="1300" kern="1200" smtClean="0"/>
            <a:t>buildingSMART</a:t>
          </a:r>
          <a:endParaRPr lang="ru-RU" sz="1300" kern="1200" dirty="0"/>
        </a:p>
      </dsp:txBody>
      <dsp:txXfrm>
        <a:off x="5302986" y="2924433"/>
        <a:ext cx="1434314" cy="674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D8C90-6183-4159-BDE2-8B8883D62763}">
      <dsp:nvSpPr>
        <dsp:cNvPr id="0" name=""/>
        <dsp:cNvSpPr/>
      </dsp:nvSpPr>
      <dsp:spPr>
        <a:xfrm rot="16200000">
          <a:off x="958989" y="900641"/>
          <a:ext cx="1929309" cy="1179012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ЗАКАЗЧИК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МИНСТРОЙ РОССИИ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1391703" y="583058"/>
        <a:ext cx="1121447" cy="1814179"/>
      </dsp:txXfrm>
    </dsp:sp>
    <dsp:sp modelId="{8A54C839-CFF6-485E-827B-E7EED28E1B1C}">
      <dsp:nvSpPr>
        <dsp:cNvPr id="0" name=""/>
        <dsp:cNvSpPr/>
      </dsp:nvSpPr>
      <dsp:spPr>
        <a:xfrm rot="5400000">
          <a:off x="2649703" y="789705"/>
          <a:ext cx="1929309" cy="1339417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КООРДИНАТОР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ФАУ «ФЦС»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944649" y="560157"/>
        <a:ext cx="1274020" cy="1798515"/>
      </dsp:txXfrm>
    </dsp:sp>
    <dsp:sp modelId="{FCF121C7-E434-4E43-8EAA-84B1FAEDF436}">
      <dsp:nvSpPr>
        <dsp:cNvPr id="0" name=""/>
        <dsp:cNvSpPr/>
      </dsp:nvSpPr>
      <dsp:spPr>
        <a:xfrm>
          <a:off x="1287978" y="-31711"/>
          <a:ext cx="2796789" cy="123248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FC586-309A-4D24-9968-3AB53ADDF9E3}">
      <dsp:nvSpPr>
        <dsp:cNvPr id="0" name=""/>
        <dsp:cNvSpPr/>
      </dsp:nvSpPr>
      <dsp:spPr>
        <a:xfrm rot="10800000">
          <a:off x="1156754" y="1737030"/>
          <a:ext cx="2766087" cy="127439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0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4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1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81557" y="1122813"/>
            <a:ext cx="5831639" cy="2388558"/>
          </a:xfrm>
          <a:prstGeom prst="rect">
            <a:avLst/>
          </a:prstGeom>
        </p:spPr>
        <p:txBody>
          <a:bodyPr anchor="b"/>
          <a:lstStyle>
            <a:lvl1pPr algn="ctr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24593" y="3603483"/>
            <a:ext cx="5145564" cy="165642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600"/>
            </a:lvl1pPr>
            <a:lvl2pPr marL="0" indent="296975" algn="ctr">
              <a:buSzTx/>
              <a:buFontTx/>
              <a:buNone/>
              <a:defRPr sz="1600"/>
            </a:lvl2pPr>
            <a:lvl3pPr marL="0" indent="593948" algn="ctr">
              <a:buSzTx/>
              <a:buFontTx/>
              <a:buNone/>
              <a:defRPr sz="1600"/>
            </a:lvl3pPr>
            <a:lvl4pPr marL="0" indent="890923" algn="ctr">
              <a:buSzTx/>
              <a:buFontTx/>
              <a:buNone/>
              <a:defRPr sz="1600"/>
            </a:lvl4pPr>
            <a:lvl5pPr marL="0" indent="1187897" algn="ctr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8877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2760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5104" y="1710425"/>
            <a:ext cx="5917398" cy="2853883"/>
          </a:xfrm>
          <a:prstGeom prst="rect">
            <a:avLst/>
          </a:prstGeom>
        </p:spPr>
        <p:txBody>
          <a:bodyPr anchor="b"/>
          <a:lstStyle>
            <a:lvl1pPr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5104" y="4591305"/>
            <a:ext cx="5917398" cy="15007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296975">
              <a:buSzTx/>
              <a:buFontTx/>
              <a:buNone/>
              <a:defRPr sz="1600"/>
            </a:lvl2pPr>
            <a:lvl3pPr marL="0" indent="593948">
              <a:buSzTx/>
              <a:buFontTx/>
              <a:buNone/>
              <a:defRPr sz="1600"/>
            </a:lvl3pPr>
            <a:lvl4pPr marL="0" indent="890923">
              <a:buSzTx/>
              <a:buFontTx/>
              <a:buNone/>
              <a:defRPr sz="1600"/>
            </a:lvl4pPr>
            <a:lvl5pPr marL="0" indent="1187897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8183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8676" y="1826357"/>
            <a:ext cx="2915820" cy="43530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9727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9570" y="365273"/>
            <a:ext cx="5917398" cy="132609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9571" y="1681837"/>
            <a:ext cx="2902420" cy="8242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600" b="1"/>
            </a:lvl1pPr>
            <a:lvl2pPr marL="0" indent="296975">
              <a:buSzTx/>
              <a:buFontTx/>
              <a:buNone/>
              <a:defRPr sz="1600" b="1"/>
            </a:lvl2pPr>
            <a:lvl3pPr marL="0" indent="593948">
              <a:buSzTx/>
              <a:buFontTx/>
              <a:buNone/>
              <a:defRPr sz="1600" b="1"/>
            </a:lvl3pPr>
            <a:lvl4pPr marL="0" indent="890923">
              <a:buSzTx/>
              <a:buFontTx/>
              <a:buNone/>
              <a:defRPr sz="1600" b="1"/>
            </a:lvl4pPr>
            <a:lvl5pPr marL="0" indent="1187897">
              <a:buSzTx/>
              <a:buFontTx/>
              <a:buNone/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40255" y="1681837"/>
            <a:ext cx="2916714" cy="82424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buSzTx/>
              <a:buFontTx/>
              <a:buNone/>
              <a:defRPr sz="3200" b="1"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 marL="0" indent="0">
              <a:buSzTx/>
              <a:buFontTx/>
              <a:buNone/>
              <a:defRPr sz="3200" b="1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1487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11479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573532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9570" y="457383"/>
            <a:ext cx="2212772" cy="1600843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83713" y="987823"/>
            <a:ext cx="3473256" cy="4875581"/>
          </a:xfrm>
          <a:prstGeom prst="rect">
            <a:avLst/>
          </a:prstGeom>
        </p:spPr>
        <p:txBody>
          <a:bodyPr/>
          <a:lstStyle>
            <a:lvl1pPr marL="159352" indent="-159352">
              <a:defRPr sz="2200"/>
            </a:lvl1pPr>
            <a:lvl2pPr marL="478459" indent="-181484">
              <a:defRPr sz="2200"/>
            </a:lvl2pPr>
            <a:lvl3pPr marL="804704" indent="-210756">
              <a:defRPr sz="2200"/>
            </a:lvl3pPr>
            <a:lvl4pPr marL="1152260" indent="-261337">
              <a:defRPr sz="2200"/>
            </a:lvl4pPr>
            <a:lvl5pPr marL="1449234" indent="-261337"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39570" y="2058225"/>
            <a:ext cx="2212772" cy="3813118"/>
          </a:xfrm>
          <a:prstGeom prst="rect">
            <a:avLst/>
          </a:prstGeom>
          <a:ln w="12700"/>
        </p:spPr>
        <p:txBody>
          <a:bodyPr/>
          <a:lstStyle>
            <a:lvl1pPr marL="0" indent="0">
              <a:buSzTx/>
              <a:buFontTx/>
              <a:buNone/>
              <a:defRPr sz="2200"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 marL="0" indent="0">
              <a:buSzTx/>
              <a:buFontTx/>
              <a:buNone/>
              <a:defRPr sz="22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593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6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9570" y="457383"/>
            <a:ext cx="2212772" cy="1600843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583713" y="987823"/>
            <a:ext cx="3473256" cy="487558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9570" y="2058225"/>
            <a:ext cx="2212772" cy="381311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/>
            </a:lvl1pPr>
            <a:lvl2pPr marL="0" indent="296975">
              <a:buSzTx/>
              <a:buFontTx/>
              <a:buNone/>
              <a:defRPr sz="1100"/>
            </a:lvl2pPr>
            <a:lvl3pPr marL="0" indent="593948">
              <a:buSzTx/>
              <a:buFontTx/>
              <a:buNone/>
              <a:defRPr sz="1100"/>
            </a:lvl3pPr>
            <a:lvl4pPr marL="0" indent="890923">
              <a:buSzTx/>
              <a:buFontTx/>
              <a:buNone/>
              <a:defRPr sz="1100"/>
            </a:lvl4pPr>
            <a:lvl5pPr marL="0" indent="1187897">
              <a:buSzTx/>
              <a:buFontTx/>
              <a:buNone/>
              <a:defRPr sz="1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31787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8428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576725" y="365272"/>
            <a:ext cx="1479350" cy="58141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138677" y="365272"/>
            <a:ext cx="4352289" cy="581416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83330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81557" y="1122813"/>
            <a:ext cx="5831639" cy="2388558"/>
          </a:xfrm>
          <a:prstGeom prst="rect">
            <a:avLst/>
          </a:prstGeom>
        </p:spPr>
        <p:txBody>
          <a:bodyPr anchor="b"/>
          <a:lstStyle>
            <a:lvl1pPr algn="ctr"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24593" y="3603483"/>
            <a:ext cx="5145564" cy="165642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600"/>
            </a:lvl1pPr>
            <a:lvl2pPr marL="0" indent="296975" algn="ctr">
              <a:buSzTx/>
              <a:buFontTx/>
              <a:buNone/>
              <a:defRPr sz="1600"/>
            </a:lvl2pPr>
            <a:lvl3pPr marL="0" indent="593948" algn="ctr">
              <a:buSzTx/>
              <a:buFontTx/>
              <a:buNone/>
              <a:defRPr sz="1600"/>
            </a:lvl3pPr>
            <a:lvl4pPr marL="0" indent="890923" algn="ctr">
              <a:buSzTx/>
              <a:buFontTx/>
              <a:buNone/>
              <a:defRPr sz="1600"/>
            </a:lvl4pPr>
            <a:lvl5pPr marL="0" indent="1187897" algn="ctr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74941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06483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5104" y="1710425"/>
            <a:ext cx="5917398" cy="2853883"/>
          </a:xfrm>
          <a:prstGeom prst="rect">
            <a:avLst/>
          </a:prstGeom>
        </p:spPr>
        <p:txBody>
          <a:bodyPr anchor="b"/>
          <a:lstStyle>
            <a:lvl1pPr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5104" y="4591305"/>
            <a:ext cx="5917398" cy="15007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296975">
              <a:buSzTx/>
              <a:buFontTx/>
              <a:buNone/>
              <a:defRPr sz="1600"/>
            </a:lvl2pPr>
            <a:lvl3pPr marL="0" indent="593948">
              <a:buSzTx/>
              <a:buFontTx/>
              <a:buNone/>
              <a:defRPr sz="1600"/>
            </a:lvl3pPr>
            <a:lvl4pPr marL="0" indent="890923">
              <a:buSzTx/>
              <a:buFontTx/>
              <a:buNone/>
              <a:defRPr sz="1600"/>
            </a:lvl4pPr>
            <a:lvl5pPr marL="0" indent="1187897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69717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8676" y="1826357"/>
            <a:ext cx="2915820" cy="43530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01962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9570" y="365273"/>
            <a:ext cx="5917398" cy="132609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9571" y="1681837"/>
            <a:ext cx="2902420" cy="82424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600" b="1"/>
            </a:lvl1pPr>
            <a:lvl2pPr marL="0" indent="296975">
              <a:buSzTx/>
              <a:buFontTx/>
              <a:buNone/>
              <a:defRPr sz="1600" b="1"/>
            </a:lvl2pPr>
            <a:lvl3pPr marL="0" indent="593948">
              <a:buSzTx/>
              <a:buFontTx/>
              <a:buNone/>
              <a:defRPr sz="1600" b="1"/>
            </a:lvl3pPr>
            <a:lvl4pPr marL="0" indent="890923">
              <a:buSzTx/>
              <a:buFontTx/>
              <a:buNone/>
              <a:defRPr sz="1600" b="1"/>
            </a:lvl4pPr>
            <a:lvl5pPr marL="0" indent="1187897">
              <a:buSzTx/>
              <a:buFontTx/>
              <a:buNone/>
              <a:defRPr sz="1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40255" y="1681837"/>
            <a:ext cx="2916714" cy="82424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buSzTx/>
              <a:buFontTx/>
              <a:buNone/>
              <a:defRPr sz="3200" b="1"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 marL="0" indent="0">
              <a:buSzTx/>
              <a:buFontTx/>
              <a:buNone/>
              <a:defRPr sz="3200" b="1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5911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26573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786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78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9570" y="457383"/>
            <a:ext cx="2212772" cy="1600843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83713" y="987823"/>
            <a:ext cx="3473256" cy="4875581"/>
          </a:xfrm>
          <a:prstGeom prst="rect">
            <a:avLst/>
          </a:prstGeom>
        </p:spPr>
        <p:txBody>
          <a:bodyPr/>
          <a:lstStyle>
            <a:lvl1pPr marL="159352" indent="-159352">
              <a:defRPr sz="2200"/>
            </a:lvl1pPr>
            <a:lvl2pPr marL="478459" indent="-181484">
              <a:defRPr sz="2200"/>
            </a:lvl2pPr>
            <a:lvl3pPr marL="804704" indent="-210756">
              <a:defRPr sz="2200"/>
            </a:lvl3pPr>
            <a:lvl4pPr marL="1152260" indent="-261337">
              <a:defRPr sz="2200"/>
            </a:lvl4pPr>
            <a:lvl5pPr marL="1449234" indent="-261337"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39570" y="2058225"/>
            <a:ext cx="2212772" cy="3813118"/>
          </a:xfrm>
          <a:prstGeom prst="rect">
            <a:avLst/>
          </a:prstGeom>
          <a:ln w="12700"/>
        </p:spPr>
        <p:txBody>
          <a:bodyPr/>
          <a:lstStyle>
            <a:lvl1pPr marL="0" indent="0">
              <a:buSzTx/>
              <a:buFontTx/>
              <a:buNone/>
              <a:defRPr sz="2200"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 marL="0" indent="0">
              <a:buSzTx/>
              <a:buFontTx/>
              <a:buNone/>
              <a:defRPr sz="22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31511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9570" y="457383"/>
            <a:ext cx="2212772" cy="1600843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583713" y="987823"/>
            <a:ext cx="3473256" cy="487558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39570" y="2058225"/>
            <a:ext cx="2212772" cy="381311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/>
            </a:lvl1pPr>
            <a:lvl2pPr marL="0" indent="296975">
              <a:buSzTx/>
              <a:buFontTx/>
              <a:buNone/>
              <a:defRPr sz="1100"/>
            </a:lvl2pPr>
            <a:lvl3pPr marL="0" indent="593948">
              <a:buSzTx/>
              <a:buFontTx/>
              <a:buNone/>
              <a:defRPr sz="1100"/>
            </a:lvl3pPr>
            <a:lvl4pPr marL="0" indent="890923">
              <a:buSzTx/>
              <a:buFontTx/>
              <a:buNone/>
              <a:defRPr sz="1100"/>
            </a:lvl4pPr>
            <a:lvl5pPr marL="0" indent="1187897">
              <a:buSzTx/>
              <a:buFontTx/>
              <a:buNone/>
              <a:defRPr sz="1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4815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25309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576725" y="365272"/>
            <a:ext cx="1479350" cy="581416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138677" y="365272"/>
            <a:ext cx="4352289" cy="581416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827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6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9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1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100D-B495-4D8A-911E-AD4F5BD74F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211B-0DC9-40C5-9FAA-03894A90E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5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8676" y="365273"/>
            <a:ext cx="5917398" cy="1326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2810" tIns="52810" rIns="52810" bIns="5281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38676" y="1826357"/>
            <a:ext cx="5917398" cy="43530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2810" tIns="52810" rIns="52810" bIns="5281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27594" y="6426656"/>
            <a:ext cx="228481" cy="229762"/>
          </a:xfrm>
          <a:prstGeom prst="rect">
            <a:avLst/>
          </a:prstGeom>
          <a:ln w="3175">
            <a:miter lim="400000"/>
          </a:ln>
        </p:spPr>
        <p:txBody>
          <a:bodyPr wrap="none" lIns="52810" tIns="52810" rIns="52810" bIns="52810" anchor="ctr">
            <a:spAutoFit/>
          </a:bodyPr>
          <a:lstStyle>
            <a:lvl1pPr algn="r">
              <a:defRPr sz="800">
                <a:solidFill>
                  <a:srgbClr val="888888"/>
                </a:solidFill>
              </a:defRPr>
            </a:lvl1pPr>
          </a:lstStyle>
          <a:p>
            <a:pPr defTabSz="528103" hangingPunct="0"/>
            <a:fld id="{86CB4B4D-7CA3-9044-876B-883B54F8677D}" type="slidenum">
              <a:rPr lang="ru-RU" kern="0" smtClean="0">
                <a:sym typeface="Calibri"/>
              </a:rPr>
              <a:pPr defTabSz="528103" hangingPunct="0"/>
              <a:t>‹#›</a:t>
            </a:fld>
            <a:endParaRPr lang="ru-RU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6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56736" marR="0" indent="-15673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78991" marR="0" indent="-18201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819649" marR="0" indent="-225700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136249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433223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730198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027172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324147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621120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38676" y="365273"/>
            <a:ext cx="5917398" cy="1326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2810" tIns="52810" rIns="52810" bIns="5281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38676" y="1826357"/>
            <a:ext cx="5917398" cy="43530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2810" tIns="52810" rIns="52810" bIns="5281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27594" y="6426656"/>
            <a:ext cx="228481" cy="229762"/>
          </a:xfrm>
          <a:prstGeom prst="rect">
            <a:avLst/>
          </a:prstGeom>
          <a:ln w="3175">
            <a:miter lim="400000"/>
          </a:ln>
        </p:spPr>
        <p:txBody>
          <a:bodyPr wrap="none" lIns="52810" tIns="52810" rIns="52810" bIns="52810" anchor="ctr">
            <a:spAutoFit/>
          </a:bodyPr>
          <a:lstStyle>
            <a:lvl1pPr algn="r">
              <a:defRPr sz="800">
                <a:solidFill>
                  <a:srgbClr val="888888"/>
                </a:solidFill>
              </a:defRPr>
            </a:lvl1pPr>
          </a:lstStyle>
          <a:p>
            <a:pPr defTabSz="528103" hangingPunct="0"/>
            <a:fld id="{86CB4B4D-7CA3-9044-876B-883B54F8677D}" type="slidenum">
              <a:rPr lang="ru-RU" kern="0" smtClean="0">
                <a:sym typeface="Calibri"/>
              </a:rPr>
              <a:pPr defTabSz="528103" hangingPunct="0"/>
              <a:t>‹#›</a:t>
            </a:fld>
            <a:endParaRPr lang="ru-RU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6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xStyles>
    <p:titleStyle>
      <a:lvl1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60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56736" marR="0" indent="-15673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78991" marR="0" indent="-18201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819649" marR="0" indent="-225700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136249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433223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730198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027172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324147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621120" marR="0" indent="-245326" algn="l" defTabSz="686058" rtl="0" latinLnBrk="0">
        <a:lnSpc>
          <a:spcPct val="9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5281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783" y="815732"/>
            <a:ext cx="113124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МИНСТРОЙ РОССИИ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ФЕДЕРАЛЬНЫЙ ЦЕНТР НОРМИРОВАНИЯ, СТАНДАРТИЗАЦИИ И ТЕХНИЧЕСКОЙ ОЦЕНКИ СООТВЕТСТВИЯ В СТРОИТЕЛЬСТВЕ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3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2"/>
            <a:ext cx="12192000" cy="6860732"/>
          </a:xfrm>
          <a:prstGeom prst="rect">
            <a:avLst/>
          </a:prstGeom>
        </p:spPr>
      </p:pic>
      <p:sp>
        <p:nvSpPr>
          <p:cNvPr id="27" name="Трапеция 4"/>
          <p:cNvSpPr/>
          <p:nvPr/>
        </p:nvSpPr>
        <p:spPr>
          <a:xfrm>
            <a:off x="3767737" y="2021131"/>
            <a:ext cx="3574963" cy="1665490"/>
          </a:xfrm>
          <a:prstGeom prst="rect">
            <a:avLst/>
          </a:prstGeom>
          <a:solidFill>
            <a:srgbClr val="FFFFFF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37" name="Определение нормативных сроков…"/>
          <p:cNvSpPr txBox="1"/>
          <p:nvPr/>
        </p:nvSpPr>
        <p:spPr>
          <a:xfrm>
            <a:off x="8554527" y="1279738"/>
            <a:ext cx="2319689" cy="1161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algn="ctr" defTabSz="528103" hangingPunct="0">
              <a:defRPr sz="3000"/>
            </a:pP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ОПРЕДЕЛЕНИЕ НОРМАТИВНЫХ СРОКОВ </a:t>
            </a:r>
          </a:p>
          <a:p>
            <a:pPr algn="ctr" defTabSz="528103" hangingPunct="0">
              <a:defRPr sz="3000"/>
            </a:pP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ЭКСПЛУАТАЦИИ ЗДАНИЙ, СООРУЖЕНИЙ, </a:t>
            </a:r>
          </a:p>
          <a:p>
            <a:pPr algn="ctr" defTabSz="528103" hangingPunct="0">
              <a:defRPr sz="3000"/>
            </a:pP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СТРОИТЕЛЬНЫХ МАТЕРИАЛОВ, </a:t>
            </a:r>
          </a:p>
          <a:p>
            <a:pPr algn="ctr" defTabSz="528103" hangingPunct="0">
              <a:defRPr sz="3000"/>
            </a:pP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СТРОИТЕЛЬНЫХ КОНСТРУКЦИЙ</a:t>
            </a:r>
            <a:endParaRPr lang="ru-RU" sz="1200" kern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38" name="Разработка методики классификации строительных материалов изделий и конструкций с учетом требований…"/>
          <p:cNvSpPr txBox="1"/>
          <p:nvPr/>
        </p:nvSpPr>
        <p:spPr>
          <a:xfrm>
            <a:off x="3814893" y="2087757"/>
            <a:ext cx="3480650" cy="7919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algn="ctr" defTabSz="528103" hangingPunct="0">
              <a:defRPr sz="3000"/>
            </a:pP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ГОСТ </a:t>
            </a:r>
            <a:r>
              <a:rPr lang="ru-RU" sz="12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Р 12006-2-2017  «Строительство. Модель организации данных о строительных работах. Часть 2. Основы классификации информации</a:t>
            </a: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»</a:t>
            </a:r>
          </a:p>
          <a:p>
            <a:pPr algn="ctr" defTabSz="528103" hangingPunct="0">
              <a:defRPr sz="3000"/>
            </a:pP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(</a:t>
            </a:r>
            <a:r>
              <a:rPr lang="ru-RU" sz="12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ISO 12006-2:2015</a:t>
            </a: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)</a:t>
            </a:r>
            <a:endParaRPr lang="ru-RU" sz="1200" kern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52" name="Прямоугольник 60"/>
          <p:cNvSpPr txBox="1"/>
          <p:nvPr/>
        </p:nvSpPr>
        <p:spPr>
          <a:xfrm>
            <a:off x="1627824" y="252200"/>
            <a:ext cx="8936351" cy="7919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 anchor="ctr">
            <a:spAutoFit/>
          </a:bodyPr>
          <a:lstStyle>
            <a:lvl1pPr algn="ctr">
              <a:defRPr sz="3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528103" hangingPunct="0"/>
            <a:r>
              <a:rPr lang="ru-RU" sz="2400" b="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ВНЕДРЕНИЕ ТЕХНОЛОГИИ ИНФОРМАЦИОННОГО МОДЕЛИРОВАНИЯ</a:t>
            </a:r>
            <a:r>
              <a:rPr lang="en-US" sz="2400" b="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ДОРОЖНАЯ КАРТА </a:t>
            </a:r>
            <a:r>
              <a:rPr lang="ru-RU" sz="2000" b="0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 11 апреля 2017 </a:t>
            </a:r>
            <a:r>
              <a:rPr lang="ru-RU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года</a:t>
            </a:r>
          </a:p>
        </p:txBody>
      </p:sp>
      <p:sp>
        <p:nvSpPr>
          <p:cNvPr id="26" name="Трапеция 4"/>
          <p:cNvSpPr/>
          <p:nvPr/>
        </p:nvSpPr>
        <p:spPr>
          <a:xfrm>
            <a:off x="3884375" y="2896915"/>
            <a:ext cx="3272590" cy="660321"/>
          </a:xfrm>
          <a:prstGeom prst="rect">
            <a:avLst/>
          </a:prstGeom>
          <a:solidFill>
            <a:sysClr val="window" lastClr="FFFFFF"/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noProof="0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РАЗРАБОТКА МЕТОДИКИ КЛАССИФИКАЦИИ СТРОИТЕЛЬНЫХ МАТЕРИАЛОВ, ИЗДЕЛИЙ И КОНСТРУКЦИЙ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1" name="Трапеция 4"/>
          <p:cNvSpPr/>
          <p:nvPr/>
        </p:nvSpPr>
        <p:spPr>
          <a:xfrm>
            <a:off x="8401073" y="1219283"/>
            <a:ext cx="2728444" cy="1261855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2" name="Трапеция 4"/>
          <p:cNvSpPr/>
          <p:nvPr/>
        </p:nvSpPr>
        <p:spPr>
          <a:xfrm>
            <a:off x="1413398" y="1211598"/>
            <a:ext cx="2179659" cy="2700362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6" name="Определение нормативных сроков…"/>
          <p:cNvSpPr txBox="1"/>
          <p:nvPr/>
        </p:nvSpPr>
        <p:spPr>
          <a:xfrm>
            <a:off x="1238718" y="1424830"/>
            <a:ext cx="2500399" cy="2453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algn="ctr" defTabSz="528103" hangingPunct="0">
              <a:defRPr sz="3000"/>
            </a:pP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Практическое применение требований:</a:t>
            </a:r>
          </a:p>
          <a:p>
            <a:pPr algn="ctr" defTabSz="528103" hangingPunct="0">
              <a:defRPr sz="3000"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7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ГОСТ, 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1 СП</a:t>
            </a:r>
          </a:p>
          <a:p>
            <a:pPr algn="ctr" defTabSz="528103" hangingPunct="0">
              <a:defRPr sz="3000"/>
            </a:pPr>
            <a:endParaRPr lang="ru-RU" sz="2000" kern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  <a:p>
            <a:pPr algn="ctr" defTabSz="528103" hangingPunct="0">
              <a:defRPr sz="3000"/>
            </a:pP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Утверждение: </a:t>
            </a:r>
          </a:p>
          <a:p>
            <a:pPr algn="ctr" defTabSz="528103" hangingPunct="0">
              <a:defRPr sz="3000"/>
            </a:pP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1 ГОСТ, 6 СП</a:t>
            </a:r>
          </a:p>
          <a:p>
            <a:pPr algn="ctr" defTabSz="528103" hangingPunct="0">
              <a:defRPr sz="3000"/>
            </a:pPr>
            <a:endParaRPr lang="ru-RU" sz="2000" kern="0" dirty="0" smtClean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  <a:p>
            <a:pPr algn="ctr" defTabSz="528103" hangingPunct="0">
              <a:defRPr sz="3000"/>
            </a:pP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Разработка:</a:t>
            </a:r>
          </a:p>
          <a:p>
            <a:pPr algn="ctr" defTabSz="528103" hangingPunct="0">
              <a:defRPr sz="3000"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3</a:t>
            </a: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ГОСТ</a:t>
            </a:r>
            <a:endParaRPr sz="2000" kern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37" name="Трапеция 4"/>
          <p:cNvSpPr/>
          <p:nvPr/>
        </p:nvSpPr>
        <p:spPr>
          <a:xfrm>
            <a:off x="2691245" y="5666539"/>
            <a:ext cx="6573447" cy="551610"/>
          </a:xfrm>
          <a:prstGeom prst="rect">
            <a:avLst/>
          </a:prstGeom>
          <a:solidFill>
            <a:sysClr val="window" lastClr="FFFFFF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0" dirty="0" smtClean="0">
              <a:solidFill>
                <a:srgbClr val="5B9BD5">
                  <a:lumMod val="50000"/>
                </a:srgb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0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ОБЩЕРОССИЙСКАЯ </a:t>
            </a:r>
            <a:r>
              <a:rPr lang="ru-RU" sz="1600" kern="0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СИСТЕМА КЛАССИФИКАЦИИ </a:t>
            </a:r>
            <a:r>
              <a:rPr lang="ru-RU" sz="1600" kern="0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СТРОИТЕЛЬНОЙ ИНФОРМАЦИИ</a:t>
            </a:r>
            <a:endParaRPr lang="ru-RU" sz="1600" kern="0" dirty="0">
              <a:solidFill>
                <a:srgbClr val="5B9BD5">
                  <a:lumMod val="50000"/>
                </a:srgb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8" name="Трапеция 4"/>
          <p:cNvSpPr/>
          <p:nvPr/>
        </p:nvSpPr>
        <p:spPr>
          <a:xfrm>
            <a:off x="2691245" y="5256663"/>
            <a:ext cx="6573447" cy="4098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5B9BD5">
                <a:lumMod val="75000"/>
              </a:srgbClr>
            </a:soli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bg1"/>
                </a:solidFill>
                <a:latin typeface="Calibri Light" panose="020F0302020204030204"/>
                <a:cs typeface="Arial" panose="020B0604020202020204" pitchFamily="34" charset="0"/>
              </a:rPr>
              <a:t>2019-2020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>
            <a:off x="7909566" y="1283660"/>
            <a:ext cx="479350" cy="43691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Соединительная линия уступом 43"/>
          <p:cNvCxnSpPr/>
          <p:nvPr/>
        </p:nvCxnSpPr>
        <p:spPr>
          <a:xfrm rot="10800000" flipV="1">
            <a:off x="3575504" y="1280083"/>
            <a:ext cx="706929" cy="58031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Соединительная линия уступом 47"/>
          <p:cNvCxnSpPr/>
          <p:nvPr/>
        </p:nvCxnSpPr>
        <p:spPr>
          <a:xfrm rot="5400000">
            <a:off x="5676619" y="1604208"/>
            <a:ext cx="489164" cy="33207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Трапеция 4"/>
          <p:cNvSpPr/>
          <p:nvPr/>
        </p:nvSpPr>
        <p:spPr>
          <a:xfrm>
            <a:off x="4278673" y="1219283"/>
            <a:ext cx="3634654" cy="4098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5B9BD5">
                <a:lumMod val="75000"/>
              </a:srgbClr>
            </a:soli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bg1"/>
                </a:solidFill>
                <a:latin typeface="Calibri Light" panose="020F0302020204030204"/>
                <a:cs typeface="Arial" panose="020B0604020202020204" pitchFamily="34" charset="0"/>
              </a:rPr>
              <a:t>2018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520669" y="3686621"/>
            <a:ext cx="1" cy="369990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Трапеция 4"/>
          <p:cNvSpPr/>
          <p:nvPr/>
        </p:nvSpPr>
        <p:spPr>
          <a:xfrm>
            <a:off x="7580171" y="2859087"/>
            <a:ext cx="2368086" cy="1012529"/>
          </a:xfrm>
          <a:prstGeom prst="rect">
            <a:avLst/>
          </a:prstGeom>
          <a:solidFill>
            <a:srgbClr val="FFFFFF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РАЗРАБОТКА КЛАССИФИКАТОРА</a:t>
            </a:r>
          </a:p>
          <a:p>
            <a:pPr algn="ctr" defTabSz="444500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СТРОИТЕЛЬНЫХ </a:t>
            </a:r>
            <a:endParaRPr lang="ru-RU" sz="1200" kern="0" dirty="0">
              <a:solidFill>
                <a:srgbClr val="5B9BD5">
                  <a:lumMod val="50000"/>
                </a:srgbClr>
              </a:solidFill>
              <a:latin typeface="Calibri Light" panose="020F0302020204030204"/>
              <a:cs typeface="Arial" panose="020B0604020202020204" pitchFamily="34" charset="0"/>
            </a:endParaRPr>
          </a:p>
          <a:p>
            <a:pPr algn="ctr" defTabSz="444500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РЕСУРСОВ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038588" y="3878813"/>
            <a:ext cx="1" cy="1364623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Трапеция 4"/>
          <p:cNvSpPr/>
          <p:nvPr/>
        </p:nvSpPr>
        <p:spPr>
          <a:xfrm>
            <a:off x="4336626" y="4059681"/>
            <a:ext cx="2368086" cy="813765"/>
          </a:xfrm>
          <a:prstGeom prst="rect">
            <a:avLst/>
          </a:prstGeom>
          <a:solidFill>
            <a:srgbClr val="FFFFFF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444500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rPr>
              <a:t>РАЗРАБОТКА СТРУКТУРЫ ОБЩЕРОССИЙСКОЙ СИСТЕМЫ КЛАССИФИКАЦИИ СТРОИТЕЛЬНОЙ ИНФОРМАЦИИ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644342" y="4873446"/>
            <a:ext cx="8313" cy="369990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7249776" y="1959553"/>
            <a:ext cx="1216701" cy="555911"/>
          </a:xfrm>
          <a:prstGeom prst="bentConnector3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472492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49" name="Стрелка вправо 48"/>
          <p:cNvSpPr/>
          <p:nvPr/>
        </p:nvSpPr>
        <p:spPr>
          <a:xfrm>
            <a:off x="2718870" y="1033171"/>
            <a:ext cx="7536229" cy="852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64177" y="4964191"/>
            <a:ext cx="27179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ОРГАНИЗАЦИЯ ДАННЫХ И ПРАВИЛА </a:t>
            </a:r>
          </a:p>
          <a:p>
            <a:pPr algn="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ОБМЕНА ОБЪЕКТНО-ОРИЕНТИРОВАННОЙ ИНФОРМАЦИЕЙ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4490" y="3010100"/>
            <a:ext cx="22773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ОБЩЕРОССИЙСКАЯ СИСТЕМА КЛАССИФИКАЦИИ СТРОИТЕЛЬНОЙ ИНФОРМАЦИИ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7455" y="3062021"/>
            <a:ext cx="20170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ПРАВИЛА РАЗРАБОТКИ КОМПОНЕНТОВ И КАТАЛОГОВ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23051" y="4917989"/>
            <a:ext cx="1699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ОБЕСПЕЧЕНИЕ И КОНТРОЛЬ КАЧЕСТВА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2452" y="4031427"/>
            <a:ext cx="20738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ПРАВИЛА ОРГАНИЗАЦИИ КОЛЛЕКТИВНОЙ РАБОТЫ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Трапеция 4"/>
          <p:cNvSpPr/>
          <p:nvPr/>
        </p:nvSpPr>
        <p:spPr>
          <a:xfrm>
            <a:off x="657307" y="965096"/>
            <a:ext cx="2061563" cy="100464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ОБОСНОВАНИЕ ИНВЕСТИЦИЙ НА ЭТАПЕ ПРЕДПРОЕКТНОЙ ПРОРАБОТКИ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Трапеция 4"/>
          <p:cNvSpPr/>
          <p:nvPr/>
        </p:nvSpPr>
        <p:spPr>
          <a:xfrm>
            <a:off x="2954834" y="948414"/>
            <a:ext cx="1469032" cy="100464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ИНЖЕНЕРНЫЕ ИЗЫСКАНИЯ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Трапеция 4"/>
          <p:cNvSpPr/>
          <p:nvPr/>
        </p:nvSpPr>
        <p:spPr>
          <a:xfrm>
            <a:off x="4635679" y="938790"/>
            <a:ext cx="1480736" cy="100366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ПРОЕКТИРОВАНИЕ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Трапеция 4"/>
          <p:cNvSpPr/>
          <p:nvPr/>
        </p:nvSpPr>
        <p:spPr>
          <a:xfrm>
            <a:off x="6370198" y="965097"/>
            <a:ext cx="1595194" cy="100464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СТРОИТЕЛЬСТВО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Трапеция 4"/>
          <p:cNvSpPr/>
          <p:nvPr/>
        </p:nvSpPr>
        <p:spPr>
          <a:xfrm>
            <a:off x="8250008" y="948414"/>
            <a:ext cx="1518476" cy="100464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ЭКСПЛУАТАЦИЯ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Трапеция 4"/>
          <p:cNvSpPr/>
          <p:nvPr/>
        </p:nvSpPr>
        <p:spPr>
          <a:xfrm>
            <a:off x="10273461" y="938789"/>
            <a:ext cx="1545570" cy="100366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УТИЛИЗАЦИЯ И СНОС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982804" y="2435192"/>
            <a:ext cx="8797491" cy="3676850"/>
          </a:xfrm>
          <a:prstGeom prst="ellipse">
            <a:avLst/>
          </a:prstGeom>
          <a:noFill/>
          <a:ln w="6350">
            <a:solidFill>
              <a:schemeClr val="accent1">
                <a:lumMod val="75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16200000" flipV="1">
            <a:off x="491688" y="2632425"/>
            <a:ext cx="2153798" cy="828433"/>
          </a:xfrm>
          <a:prstGeom prst="bentConnector3">
            <a:avLst>
              <a:gd name="adj1" fmla="val 50000"/>
            </a:avLst>
          </a:prstGeom>
          <a:ln w="63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V="1">
            <a:off x="3036291" y="2039978"/>
            <a:ext cx="861851" cy="635625"/>
          </a:xfrm>
          <a:prstGeom prst="bentConnector3">
            <a:avLst>
              <a:gd name="adj1" fmla="val 50000"/>
            </a:avLst>
          </a:prstGeom>
          <a:ln w="31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V="1">
            <a:off x="5131712" y="2000585"/>
            <a:ext cx="540705" cy="39326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5400000" flipH="1" flipV="1">
            <a:off x="6576943" y="1988568"/>
            <a:ext cx="477769" cy="44011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5400000" flipH="1" flipV="1">
            <a:off x="8220376" y="1969987"/>
            <a:ext cx="679328" cy="62425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 flipH="1" flipV="1">
            <a:off x="10051737" y="2521273"/>
            <a:ext cx="1871108" cy="68222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9179" y="314713"/>
            <a:ext cx="1129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ВНЕДРЕНИЕ </a:t>
            </a:r>
            <a:r>
              <a:rPr lang="ru-RU" sz="2400" kern="0" dirty="0" smtClean="0">
                <a:solidFill>
                  <a:srgbClr val="5B9BD5">
                    <a:lumMod val="50000"/>
                  </a:srgbClr>
                </a:solidFill>
              </a:rPr>
              <a:t>ТЕХНОЛОГИИ ИНФОРМАЦИОННОГО МОДЕЛИРОВАНИЯ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. СИСТЕМА НТД.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23" y="3554762"/>
            <a:ext cx="5238603" cy="1367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6249" y="3509429"/>
            <a:ext cx="2709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ОСНОВНЫЕ ПОЛОЖЕНИЯ. КОНЦЕПЦИЯ</a:t>
            </a:r>
          </a:p>
          <a:p>
            <a:pPr algn="ctr"/>
            <a:r>
              <a:rPr lang="ru-RU" sz="11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И ПРИНЦИПЫ. ТЕРМИНОЛОГИЯ</a:t>
            </a:r>
            <a:endParaRPr lang="ru-RU" sz="11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7557" y="3409519"/>
            <a:ext cx="2108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ПРАВИЛА РАЗРАБОТКИ</a:t>
            </a:r>
          </a:p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ИНФОРМАЦИОННЫХ МОДЕЛЕЙ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6543" y="4599289"/>
            <a:ext cx="2355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ОБЕСПЕЧЕНИЕ ИНФОРМАЦИОННОЙ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БЕЗОПАСНОСТИ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48784" y="4274079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ОСНОВЫ ОРГАНИЗАЦИИ И 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УПРАВЛЕНИЯ ПРОЦЕССОМ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ИНФОРМАЦИОННОГО 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МОДЕЛИРОВАНИЯ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38"/>
            <a:ext cx="12257070" cy="69859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2" name="План 2018-2020 гг…"/>
          <p:cNvSpPr txBox="1"/>
          <p:nvPr/>
        </p:nvSpPr>
        <p:spPr>
          <a:xfrm>
            <a:off x="894208" y="5048542"/>
            <a:ext cx="1605507" cy="307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algn="ctr" defTabSz="528103" hangingPunct="0">
              <a:defRPr sz="3300" b="1"/>
            </a:pPr>
            <a:endParaRPr sz="1650" b="1" kern="0" dirty="0">
              <a:solidFill>
                <a:srgbClr val="FF2600"/>
              </a:solidFill>
              <a:sym typeface="Calibri"/>
            </a:endParaRPr>
          </a:p>
        </p:txBody>
      </p:sp>
      <p:sp>
        <p:nvSpPr>
          <p:cNvPr id="331" name="Прямоугольник"/>
          <p:cNvSpPr/>
          <p:nvPr/>
        </p:nvSpPr>
        <p:spPr>
          <a:xfrm>
            <a:off x="3636818" y="1490738"/>
            <a:ext cx="4416137" cy="795261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32" name="Прямоугольник 60"/>
          <p:cNvSpPr txBox="1"/>
          <p:nvPr/>
        </p:nvSpPr>
        <p:spPr>
          <a:xfrm>
            <a:off x="1387510" y="677501"/>
            <a:ext cx="9482050" cy="4226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 anchor="ctr">
            <a:spAutoFit/>
          </a:bodyPr>
          <a:lstStyle>
            <a:lvl1pPr algn="ctr">
              <a:defRPr sz="3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defTabSz="528103" hangingPunct="0"/>
            <a:r>
              <a:rPr lang="ru-RU" sz="2400" b="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СИСТЕМА НТД В ОБЛАСТИ ИНФОРМАЦИОННОГО МОДЕЛИРОВАНИЯ </a:t>
            </a:r>
            <a:endParaRPr lang="ru-RU" sz="2400" b="0" kern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Разработано…"/>
          <p:cNvSpPr txBox="1"/>
          <p:nvPr/>
        </p:nvSpPr>
        <p:spPr>
          <a:xfrm>
            <a:off x="940783" y="3302429"/>
            <a:ext cx="1510162" cy="307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405" tIns="26405" rIns="26405" bIns="26405">
            <a:spAutoFit/>
          </a:bodyPr>
          <a:lstStyle/>
          <a:p>
            <a:pPr algn="ctr" defTabSz="528103" hangingPunct="0">
              <a:defRPr sz="3300" b="1"/>
            </a:pPr>
            <a:endParaRPr sz="1650" b="1" kern="0" dirty="0">
              <a:solidFill>
                <a:srgbClr val="FF2600"/>
              </a:solidFill>
              <a:sym typeface="Calibri"/>
            </a:endParaRPr>
          </a:p>
        </p:txBody>
      </p:sp>
      <p:sp>
        <p:nvSpPr>
          <p:cNvPr id="22" name="Прямоугольник"/>
          <p:cNvSpPr/>
          <p:nvPr/>
        </p:nvSpPr>
        <p:spPr>
          <a:xfrm>
            <a:off x="3563074" y="3351646"/>
            <a:ext cx="2372184" cy="427664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4988" y="1559810"/>
            <a:ext cx="2233900" cy="6606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2810" tIns="52810" rIns="52810" bIns="52810" numCol="1" spcCol="38100" rtlCol="0" anchor="t">
            <a:spAutoFit/>
          </a:bodyPr>
          <a:lstStyle/>
          <a:p>
            <a:pPr marL="0" marR="0" indent="0" algn="ctr" defTabSz="10562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15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НАЦИОНАЛЬНЫХ</a:t>
            </a:r>
          </a:p>
          <a:p>
            <a:pPr marL="0" marR="0" indent="0" algn="ctr" defTabSz="10562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СТАНДАРТОВ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(ГОСТ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Р)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883" y="1555685"/>
            <a:ext cx="1211506" cy="6606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2810" tIns="52810" rIns="52810" bIns="52810" numCol="1" spcCol="38100" rtlCol="0" anchor="t">
            <a:spAutoFit/>
          </a:bodyPr>
          <a:lstStyle/>
          <a:p>
            <a:pPr marL="0" marR="0" indent="0" algn="ctr" defTabSz="10562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СВОДОВ</a:t>
            </a:r>
          </a:p>
          <a:p>
            <a:pPr marL="0" marR="0" indent="0" algn="ctr" defTabSz="10562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ПРАВИЛ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23" name="Прямоугольник"/>
          <p:cNvSpPr/>
          <p:nvPr/>
        </p:nvSpPr>
        <p:spPr>
          <a:xfrm>
            <a:off x="1695864" y="2436860"/>
            <a:ext cx="2755069" cy="483318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2634" y="2493853"/>
            <a:ext cx="252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6205"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ОСНОВОПОЛАГАЮЩИЕ</a:t>
            </a:r>
            <a:endParaRPr lang="ru-RU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29" name="Прямоугольник"/>
          <p:cNvSpPr/>
          <p:nvPr/>
        </p:nvSpPr>
        <p:spPr>
          <a:xfrm>
            <a:off x="7708335" y="2433536"/>
            <a:ext cx="2755069" cy="1008952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25105" y="2490529"/>
            <a:ext cx="2521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6205"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ДЛЯ РАЗЛИЧНЫХ СТАДИЙ</a:t>
            </a:r>
          </a:p>
          <a:p>
            <a:pPr algn="ctr" defTabSz="1056205"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ЖИЗНЕННОГО ЦИКЛА</a:t>
            </a:r>
            <a:endParaRPr lang="ru-RU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cxnSp>
        <p:nvCxnSpPr>
          <p:cNvPr id="7" name="Соединительная линия уступом 6"/>
          <p:cNvCxnSpPr>
            <a:stCxn id="331" idx="1"/>
          </p:cNvCxnSpPr>
          <p:nvPr/>
        </p:nvCxnSpPr>
        <p:spPr>
          <a:xfrm rot="10800000" flipV="1">
            <a:off x="2971800" y="1888369"/>
            <a:ext cx="665018" cy="545164"/>
          </a:xfrm>
          <a:prstGeom prst="bentConnector3">
            <a:avLst>
              <a:gd name="adj1" fmla="val 100130"/>
            </a:avLst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Соединительная линия уступом 9"/>
          <p:cNvCxnSpPr>
            <a:stCxn id="331" idx="3"/>
          </p:cNvCxnSpPr>
          <p:nvPr/>
        </p:nvCxnSpPr>
        <p:spPr>
          <a:xfrm>
            <a:off x="8052955" y="1888369"/>
            <a:ext cx="667994" cy="545166"/>
          </a:xfrm>
          <a:prstGeom prst="bentConnector3">
            <a:avLst>
              <a:gd name="adj1" fmla="val 99907"/>
            </a:avLst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 11"/>
          <p:cNvSpPr/>
          <p:nvPr/>
        </p:nvSpPr>
        <p:spPr>
          <a:xfrm>
            <a:off x="1101613" y="3359608"/>
            <a:ext cx="232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6205"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13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НАЦИОНАЛЬНЫХ</a:t>
            </a:r>
          </a:p>
          <a:p>
            <a:pPr algn="ctr" defTabSz="1056205" hangingPunct="0"/>
            <a:r>
              <a:rPr lang="ru-RU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СТАНДАРТОВ (ГОСТ Р)</a:t>
            </a:r>
          </a:p>
        </p:txBody>
      </p:sp>
      <p:sp>
        <p:nvSpPr>
          <p:cNvPr id="35" name="Прямоугольник"/>
          <p:cNvSpPr/>
          <p:nvPr/>
        </p:nvSpPr>
        <p:spPr>
          <a:xfrm>
            <a:off x="6130340" y="3785442"/>
            <a:ext cx="2372184" cy="764079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75884" y="3865978"/>
            <a:ext cx="232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6205" hangingPunct="0"/>
            <a:r>
              <a:rPr lang="ru-RU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НАЦИОНАЛЬНЫХ</a:t>
            </a:r>
          </a:p>
          <a:p>
            <a:pPr algn="ctr" defTabSz="1056205"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СТАНДАРТА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(ГОСТ Р)</a:t>
            </a:r>
          </a:p>
        </p:txBody>
      </p:sp>
      <p:sp>
        <p:nvSpPr>
          <p:cNvPr id="37" name="Прямоугольник"/>
          <p:cNvSpPr/>
          <p:nvPr/>
        </p:nvSpPr>
        <p:spPr>
          <a:xfrm>
            <a:off x="1057166" y="3359608"/>
            <a:ext cx="2372184" cy="646332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08618" y="3409977"/>
            <a:ext cx="232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6205"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4 СВОДА ПРАВИЛ</a:t>
            </a:r>
            <a:endParaRPr lang="ru-RU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sp>
        <p:nvSpPr>
          <p:cNvPr id="39" name="Прямоугольник"/>
          <p:cNvSpPr/>
          <p:nvPr/>
        </p:nvSpPr>
        <p:spPr>
          <a:xfrm>
            <a:off x="9137768" y="3765530"/>
            <a:ext cx="2372184" cy="427664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183312" y="3823861"/>
            <a:ext cx="232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6205" hangingPunct="0"/>
            <a:r>
              <a:rPr lang="ru-RU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6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 СВОДОВ ПРАВИЛ</a:t>
            </a:r>
            <a:endParaRPr lang="ru-RU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072641" y="2920178"/>
            <a:ext cx="3809" cy="455981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 стрелкой 31"/>
          <p:cNvCxnSpPr/>
          <p:nvPr/>
        </p:nvCxnSpPr>
        <p:spPr>
          <a:xfrm>
            <a:off x="4057651" y="2920178"/>
            <a:ext cx="12380" cy="431468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8052955" y="3442488"/>
            <a:ext cx="29875" cy="336821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Прямая со стрелкой 45"/>
          <p:cNvCxnSpPr/>
          <p:nvPr/>
        </p:nvCxnSpPr>
        <p:spPr>
          <a:xfrm>
            <a:off x="10005060" y="3435599"/>
            <a:ext cx="385" cy="329931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Прямоугольник"/>
          <p:cNvSpPr/>
          <p:nvPr/>
        </p:nvSpPr>
        <p:spPr>
          <a:xfrm>
            <a:off x="1027434" y="4342269"/>
            <a:ext cx="4861453" cy="682932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59" name="Прямоугольник"/>
          <p:cNvSpPr/>
          <p:nvPr/>
        </p:nvSpPr>
        <p:spPr>
          <a:xfrm>
            <a:off x="1022897" y="5196236"/>
            <a:ext cx="4451395" cy="646332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60" name="Прямоугольник"/>
          <p:cNvSpPr/>
          <p:nvPr/>
        </p:nvSpPr>
        <p:spPr>
          <a:xfrm>
            <a:off x="628651" y="625475"/>
            <a:ext cx="10687049" cy="514938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cxnSp>
        <p:nvCxnSpPr>
          <p:cNvPr id="55" name="Прямая со стрелкой 54"/>
          <p:cNvCxnSpPr>
            <a:stCxn id="60" idx="2"/>
          </p:cNvCxnSpPr>
          <p:nvPr/>
        </p:nvCxnSpPr>
        <p:spPr>
          <a:xfrm flipH="1">
            <a:off x="5935258" y="1140413"/>
            <a:ext cx="36918" cy="350325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TextBox 61"/>
          <p:cNvSpPr txBox="1"/>
          <p:nvPr/>
        </p:nvSpPr>
        <p:spPr>
          <a:xfrm>
            <a:off x="1057166" y="4359050"/>
            <a:ext cx="4975633" cy="9376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810" tIns="52810" rIns="52810" bIns="52810" numCol="1" spcCol="38100" rtlCol="0" anchor="t">
            <a:spAutoFit/>
          </a:bodyPr>
          <a:lstStyle/>
          <a:p>
            <a:pPr defTabSz="1056205" hangingPunct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ОБЩЕРОССИЙСКАЯ СИСТЕМА КЛАССИФИКАЦИИ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1056205"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СТРОИТЕЛЬНОЙ ИНФОРМАЦИИ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10562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57166" y="5213897"/>
            <a:ext cx="4417127" cy="9376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2810" tIns="52810" rIns="52810" bIns="52810" numCol="1" spcCol="38100" rtlCol="0" anchor="t">
            <a:spAutoFit/>
          </a:bodyPr>
          <a:lstStyle/>
          <a:p>
            <a:pPr defTabSz="1056205" hangingPunct="0"/>
            <a:r>
              <a:rPr lang="ru-RU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НАЦИОНАЛЬНЫЙ ЭЛЕКТРОННЫЙ СЛОВАРЬ </a:t>
            </a:r>
            <a:endParaRPr lang="ru-RU" kern="0" dirty="0" smtClean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defTabSz="1056205" hangingPunct="0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СТРОИТЕЛЬНЫХ </a:t>
            </a:r>
            <a:r>
              <a:rPr lang="ru-RU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ТЕРМИНОВ</a:t>
            </a:r>
          </a:p>
          <a:p>
            <a:pPr marL="0" marR="0" indent="0" algn="l" defTabSz="10562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767449" y="1140413"/>
            <a:ext cx="0" cy="4386627"/>
          </a:xfrm>
          <a:prstGeom prst="line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Прямая со стрелкой 72"/>
          <p:cNvCxnSpPr>
            <a:endCxn id="59" idx="1"/>
          </p:cNvCxnSpPr>
          <p:nvPr/>
        </p:nvCxnSpPr>
        <p:spPr>
          <a:xfrm flipV="1">
            <a:off x="767449" y="5519402"/>
            <a:ext cx="255448" cy="5098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Прямая со стрелкой 74"/>
          <p:cNvCxnSpPr>
            <a:endCxn id="58" idx="1"/>
          </p:cNvCxnSpPr>
          <p:nvPr/>
        </p:nvCxnSpPr>
        <p:spPr>
          <a:xfrm>
            <a:off x="767449" y="4679950"/>
            <a:ext cx="259985" cy="3785"/>
          </a:xfrm>
          <a:prstGeom prst="straightConnector1">
            <a:avLst/>
          </a:prstGeom>
          <a:noFill/>
          <a:ln w="31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255206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16" name="Комментарий в прямоугольнике"/>
          <p:cNvSpPr/>
          <p:nvPr/>
        </p:nvSpPr>
        <p:spPr>
          <a:xfrm>
            <a:off x="2569957" y="3999938"/>
            <a:ext cx="9210438" cy="2278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7" y="0"/>
                </a:moveTo>
                <a:cubicBezTo>
                  <a:pt x="443" y="0"/>
                  <a:pt x="400" y="206"/>
                  <a:pt x="400" y="459"/>
                </a:cubicBezTo>
                <a:lnTo>
                  <a:pt x="400" y="8527"/>
                </a:lnTo>
                <a:lnTo>
                  <a:pt x="0" y="9446"/>
                </a:lnTo>
                <a:lnTo>
                  <a:pt x="400" y="10364"/>
                </a:lnTo>
                <a:lnTo>
                  <a:pt x="400" y="21141"/>
                </a:lnTo>
                <a:cubicBezTo>
                  <a:pt x="400" y="21394"/>
                  <a:pt x="443" y="21600"/>
                  <a:pt x="497" y="21600"/>
                </a:cubicBezTo>
                <a:lnTo>
                  <a:pt x="21504" y="21600"/>
                </a:lnTo>
                <a:cubicBezTo>
                  <a:pt x="21557" y="21600"/>
                  <a:pt x="21600" y="21394"/>
                  <a:pt x="21600" y="21141"/>
                </a:cubicBezTo>
                <a:lnTo>
                  <a:pt x="21600" y="459"/>
                </a:lnTo>
                <a:cubicBezTo>
                  <a:pt x="21600" y="206"/>
                  <a:pt x="21557" y="0"/>
                  <a:pt x="21504" y="0"/>
                </a:cubicBezTo>
                <a:lnTo>
                  <a:pt x="497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400000"/>
          </a:ln>
        </p:spPr>
        <p:txBody>
          <a:bodyPr lIns="26405" tIns="26405" rIns="26405" bIns="26405" anchor="ctr"/>
          <a:lstStyle/>
          <a:p>
            <a:pPr algn="ctr" defTabSz="444670" hangingPunct="0">
              <a:lnSpc>
                <a:spcPct val="90000"/>
              </a:lnSpc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 sz="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Комментарий в прямоугольнике"/>
          <p:cNvSpPr/>
          <p:nvPr/>
        </p:nvSpPr>
        <p:spPr>
          <a:xfrm>
            <a:off x="2569957" y="2813186"/>
            <a:ext cx="9088162" cy="107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4" y="0"/>
                </a:moveTo>
                <a:cubicBezTo>
                  <a:pt x="482" y="0"/>
                  <a:pt x="432" y="378"/>
                  <a:pt x="432" y="844"/>
                </a:cubicBezTo>
                <a:lnTo>
                  <a:pt x="432" y="8885"/>
                </a:lnTo>
                <a:lnTo>
                  <a:pt x="0" y="10197"/>
                </a:lnTo>
                <a:lnTo>
                  <a:pt x="432" y="11506"/>
                </a:lnTo>
                <a:lnTo>
                  <a:pt x="432" y="20756"/>
                </a:lnTo>
                <a:cubicBezTo>
                  <a:pt x="432" y="21222"/>
                  <a:pt x="482" y="21600"/>
                  <a:pt x="544" y="21600"/>
                </a:cubicBezTo>
                <a:lnTo>
                  <a:pt x="21488" y="21600"/>
                </a:lnTo>
                <a:cubicBezTo>
                  <a:pt x="21550" y="21600"/>
                  <a:pt x="21600" y="21222"/>
                  <a:pt x="21600" y="20756"/>
                </a:cubicBezTo>
                <a:lnTo>
                  <a:pt x="21600" y="844"/>
                </a:lnTo>
                <a:cubicBezTo>
                  <a:pt x="21600" y="378"/>
                  <a:pt x="21550" y="0"/>
                  <a:pt x="21488" y="0"/>
                </a:cubicBezTo>
                <a:lnTo>
                  <a:pt x="544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400000"/>
          </a:ln>
        </p:spPr>
        <p:txBody>
          <a:bodyPr lIns="26405" tIns="26405" rIns="26405" bIns="26405" anchor="ctr"/>
          <a:lstStyle/>
          <a:p>
            <a:pPr algn="ctr" defTabSz="444670" hangingPunct="0">
              <a:lnSpc>
                <a:spcPct val="90000"/>
              </a:lnSpc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 sz="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Комментарий в прямоугольнике"/>
          <p:cNvSpPr/>
          <p:nvPr/>
        </p:nvSpPr>
        <p:spPr>
          <a:xfrm>
            <a:off x="2652731" y="1047403"/>
            <a:ext cx="9061214" cy="1651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9" y="0"/>
                </a:moveTo>
                <a:cubicBezTo>
                  <a:pt x="518" y="0"/>
                  <a:pt x="468" y="310"/>
                  <a:pt x="468" y="694"/>
                </a:cubicBezTo>
                <a:lnTo>
                  <a:pt x="468" y="7951"/>
                </a:lnTo>
                <a:lnTo>
                  <a:pt x="0" y="9339"/>
                </a:lnTo>
                <a:lnTo>
                  <a:pt x="468" y="10729"/>
                </a:lnTo>
                <a:lnTo>
                  <a:pt x="468" y="20906"/>
                </a:lnTo>
                <a:cubicBezTo>
                  <a:pt x="468" y="21290"/>
                  <a:pt x="518" y="21600"/>
                  <a:pt x="579" y="21600"/>
                </a:cubicBezTo>
                <a:lnTo>
                  <a:pt x="21489" y="21600"/>
                </a:lnTo>
                <a:cubicBezTo>
                  <a:pt x="21550" y="21600"/>
                  <a:pt x="21600" y="21290"/>
                  <a:pt x="21600" y="20906"/>
                </a:cubicBezTo>
                <a:lnTo>
                  <a:pt x="21600" y="694"/>
                </a:lnTo>
                <a:cubicBezTo>
                  <a:pt x="21600" y="310"/>
                  <a:pt x="21550" y="0"/>
                  <a:pt x="21489" y="0"/>
                </a:cubicBezTo>
                <a:lnTo>
                  <a:pt x="579" y="0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400000"/>
          </a:ln>
        </p:spPr>
        <p:txBody>
          <a:bodyPr lIns="26405" tIns="26405" rIns="26405" bIns="26405" anchor="ctr"/>
          <a:lstStyle/>
          <a:p>
            <a:pPr algn="ctr" defTabSz="528103" hangingPunct="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1.1) ГОСТ Р 57310-2016 «Моделирование информационное зданий и сооружений. Руководство по доставке информации. Методология и формат» (ISO 29481-1:2010).…"/>
          <p:cNvSpPr txBox="1"/>
          <p:nvPr/>
        </p:nvSpPr>
        <p:spPr>
          <a:xfrm>
            <a:off x="3037741" y="1085037"/>
            <a:ext cx="8662737" cy="1601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57310-2016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зданий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сооружений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Руководство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доставке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Методология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формат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 29481-1:2010).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57563-2017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Основные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положения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разработке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стандартов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информационного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зданий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сооружений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(ISO/TS 12911:2012).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57311-2016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Требования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к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эксплуатационной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документации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объектов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завершенного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57309-2016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Руководящие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принципы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библиотекам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знаний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библиотекам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объектов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(ИСО 16354:2013) 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1100" kern="0" dirty="0" smtClean="0">
                <a:solidFill>
                  <a:srgbClr val="FF0000"/>
                </a:solidFill>
                <a:sym typeface="Calibri"/>
              </a:rPr>
              <a:t>ГОСТ </a:t>
            </a:r>
            <a:r>
              <a:rPr sz="1100" kern="0" dirty="0">
                <a:solidFill>
                  <a:srgbClr val="FF0000"/>
                </a:solidFill>
                <a:sym typeface="Calibri"/>
              </a:rPr>
              <a:t>Р </a:t>
            </a:r>
            <a:r>
              <a:rPr lang="ru-RU" sz="1100" kern="0" dirty="0" smtClean="0">
                <a:solidFill>
                  <a:srgbClr val="FF0000"/>
                </a:solidFill>
                <a:sym typeface="Calibri"/>
              </a:rPr>
              <a:t>12006-2-2017  «СТРОИТЕЛЬСТВО. МОДЕЛЬ ОРГАНИЗАЦИИ ДАННЫХ О СТРОИТЕЛЬНЫХ РАБОТАХ. ЧАСТЬ 2. ОСНОВЫ КЛАССИФИКАЦИИ ИНФОРМАЦИИ» (ISO 12006-2:2015).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12006-3-2017 «Строительство.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организации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данных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о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работах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Часть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3.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Основы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обмена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объектно-ориентированной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информацией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 12006-3:2007).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 ИСО 22263–2017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организации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данных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о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работах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Структура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управления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проектной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информацией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 22263:2008).</a:t>
            </a:r>
          </a:p>
        </p:txBody>
      </p:sp>
      <p:sp>
        <p:nvSpPr>
          <p:cNvPr id="320" name="2.1) СП «Информационное моделирование в строительстве. Правила формирования информационной модели объектов на различных стадиях жизненного цикла».…"/>
          <p:cNvSpPr txBox="1"/>
          <p:nvPr/>
        </p:nvSpPr>
        <p:spPr>
          <a:xfrm>
            <a:off x="3052177" y="2909786"/>
            <a:ext cx="8123722" cy="9753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СП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Правила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описания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компонентов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СП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Правила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обмена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между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информационными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моделями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объектов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моделями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,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используемыми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программных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комплексах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СП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Правила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разработки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планов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проектов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,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реализуемых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с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применением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технологии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информационного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моделирования</a:t>
            </a: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»</a:t>
            </a:r>
            <a:endParaRPr lang="ru-RU" sz="900" kern="0" dirty="0" smtClean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defTabSz="686058" hangingPunct="0">
              <a:lnSpc>
                <a:spcPct val="107000"/>
              </a:lnSpc>
              <a:defRPr b="1"/>
            </a:pPr>
            <a:r>
              <a:rPr lang="ru-RU" sz="1100" kern="0" dirty="0" smtClean="0">
                <a:solidFill>
                  <a:srgbClr val="FF0000"/>
                </a:solidFill>
                <a:sym typeface="Calibri"/>
              </a:rPr>
              <a:t>ГОСТ Р ОТРАСЛЕВЫЕ БАЗОВЫЕ КЛАССЫ (IFC)</a:t>
            </a:r>
            <a:endParaRPr lang="ru-RU" sz="1100" kern="0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321" name="3.1) ГОСТ Р «Организация информации о строительных работах. Информационный менеджмент с применением информационного моделирования. Часть 1. Основные принципы и понятия» (ISO/DIS 19650-1).…"/>
          <p:cNvSpPr txBox="1"/>
          <p:nvPr/>
        </p:nvSpPr>
        <p:spPr>
          <a:xfrm>
            <a:off x="3005579" y="4038263"/>
            <a:ext cx="8680555" cy="22415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defTabSz="686058" hangingPunct="0">
              <a:lnSpc>
                <a:spcPct val="107000"/>
              </a:lnSpc>
              <a:defRPr b="1"/>
            </a:pPr>
            <a:r>
              <a:rPr lang="ru-RU" sz="1100" kern="0" dirty="0" smtClean="0">
                <a:solidFill>
                  <a:srgbClr val="FF0000"/>
                </a:solidFill>
                <a:sym typeface="Calibri"/>
              </a:rPr>
              <a:t>ГОСТ Р «ОРГАНИЗАЦИЯ ИНФОРМАЦИИ О СТРОИТЕЛЬНЫХ РАБОТАХ. ИНФОРМАЦИОННЫЙ МЕНЕДЖМЕНТ С ПРИМЕНЕНИЕМ ИНФОРМАЦИОННОГО МОДЕЛИРОВАНИЯ. ЧАСТЬ 1. ОСНОВНЫЕ ПРИНЦИПЫ И ПОНЯТИЯ» (ISO/DIS 19650-1).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lang="ru-RU" sz="1100" kern="0" dirty="0" smtClean="0">
                <a:solidFill>
                  <a:srgbClr val="FF0000"/>
                </a:solidFill>
                <a:sym typeface="Calibri"/>
              </a:rPr>
              <a:t>ГОСТ Р «ОРГАНИЗАЦИЯ ИНФОРМАЦИИ О СТРОИТЕЛЬНЫХ РАБОТАХ. ИНФОРМАЦИОННЫЙ МЕНЕДЖМЕНТ С ПРИМЕНЕНИЕМ ИНФОРМАЦИОННОГО МОДЕЛИРОВАНИЯ. ЧАСТЬ 2. ЭТАП КАПИТАЛЬНЫХ ВЛОЖЕНИЙ» (ISO/DIS 19650-2). 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Организация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о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работах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Информационный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менеджмент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с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применением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информационного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Часть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5.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Управление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безопасностью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(ISO/NP 19650-5).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Структуры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данных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для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электронных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каталогов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компонентов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инженерных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систем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здания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Часть1.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Понятия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,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архитектура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данных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 16757-1:2015).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Структуры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данных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для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электронных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каталогов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компонентов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инженерных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систем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здания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Часть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2.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Геометрия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компонентов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 16757-2: 2016).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ГОСТ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Р 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зданий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сооружений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Руководство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по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доставке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информации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Часть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2.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Инфраструктура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взаимодействия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 (ISO 29481-2:2012).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СП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Обеспечение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и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контроль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качества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цифровых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моделей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</a:t>
            </a:r>
          </a:p>
          <a:p>
            <a:pPr defTabSz="686058" hangingPunct="0">
              <a:lnSpc>
                <a:spcPct val="107000"/>
              </a:lnSpc>
              <a:defRPr b="1"/>
            </a:pPr>
            <a:r>
              <a:rPr sz="900" kern="0" dirty="0" smtClean="0">
                <a:solidFill>
                  <a:schemeClr val="accent1">
                    <a:lumMod val="50000"/>
                  </a:schemeClr>
                </a:solidFill>
                <a:sym typeface="Calibri"/>
              </a:rPr>
              <a:t>СП 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«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Информационное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моделирование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в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строительстве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.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Контроль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качества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производства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строительных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 </a:t>
            </a:r>
            <a:r>
              <a:rPr sz="900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работ</a:t>
            </a:r>
            <a:r>
              <a:rPr sz="900" kern="0" dirty="0">
                <a:solidFill>
                  <a:schemeClr val="accent1">
                    <a:lumMod val="50000"/>
                  </a:schemeClr>
                </a:solidFill>
                <a:sym typeface="Calibri"/>
              </a:rPr>
              <a:t>»</a:t>
            </a:r>
          </a:p>
          <a:p>
            <a:pPr defTabSz="686058" hangingPunct="0">
              <a:lnSpc>
                <a:spcPct val="107000"/>
              </a:lnSpc>
              <a:spcBef>
                <a:spcPts val="450"/>
              </a:spcBef>
              <a:defRPr b="1"/>
            </a:pPr>
            <a:r>
              <a:rPr lang="ru-RU" sz="1100" kern="0" dirty="0" smtClean="0">
                <a:solidFill>
                  <a:srgbClr val="FF0000"/>
                </a:solidFill>
                <a:sym typeface="Calibri"/>
              </a:rPr>
              <a:t>ОБЩЕРОССИЙСКАЯ СИСТЕМА КЛАССИФИКАЦИИ СТРОИТЕЛЬНОЙ ИНФОРМАЦИИ</a:t>
            </a:r>
            <a:br>
              <a:rPr lang="ru-RU" sz="1100" kern="0" dirty="0" smtClean="0">
                <a:solidFill>
                  <a:srgbClr val="FF0000"/>
                </a:solidFill>
                <a:sym typeface="Calibri"/>
              </a:rPr>
            </a:br>
            <a:r>
              <a:rPr lang="ru-RU" sz="1100" kern="0" dirty="0" smtClean="0">
                <a:solidFill>
                  <a:srgbClr val="FF0000"/>
                </a:solidFill>
                <a:sym typeface="Calibri"/>
              </a:rPr>
              <a:t>НАЦИОНАЛЬНЫЙ ЭЛЕКТРОННЫЙ СЛОВАРЬ СТРОИТЕЛЬНЫХ ТЕРМИНОВ</a:t>
            </a:r>
            <a:endParaRPr lang="ru-RU" sz="1100" kern="0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322" name="План 2018-2020 гг…"/>
          <p:cNvSpPr txBox="1"/>
          <p:nvPr/>
        </p:nvSpPr>
        <p:spPr>
          <a:xfrm>
            <a:off x="894208" y="5048542"/>
            <a:ext cx="1605507" cy="561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>
            <a:spAutoFit/>
          </a:bodyPr>
          <a:lstStyle/>
          <a:p>
            <a:pPr algn="ctr" defTabSz="528103" hangingPunct="0">
              <a:defRPr sz="3300" b="1"/>
            </a:pPr>
            <a:r>
              <a:rPr sz="1650" b="1" kern="0" dirty="0" smtClean="0">
                <a:solidFill>
                  <a:srgbClr val="000000"/>
                </a:solidFill>
                <a:sym typeface="Calibri"/>
              </a:rPr>
              <a:t>2018-2020 </a:t>
            </a:r>
            <a:r>
              <a:rPr sz="1650" b="1" kern="0" dirty="0" err="1">
                <a:solidFill>
                  <a:srgbClr val="000000"/>
                </a:solidFill>
                <a:sym typeface="Calibri"/>
              </a:rPr>
              <a:t>гг</a:t>
            </a:r>
            <a:endParaRPr sz="1650" b="1" kern="0" dirty="0">
              <a:solidFill>
                <a:srgbClr val="000000"/>
              </a:solidFill>
              <a:sym typeface="Calibri"/>
            </a:endParaRPr>
          </a:p>
          <a:p>
            <a:pPr algn="ctr" defTabSz="528103" hangingPunct="0">
              <a:defRPr sz="3300" b="1">
                <a:solidFill>
                  <a:srgbClr val="FF2600"/>
                </a:solidFill>
              </a:defRPr>
            </a:pPr>
            <a:r>
              <a:rPr sz="1650" b="1" kern="0" dirty="0">
                <a:solidFill>
                  <a:srgbClr val="FF2600"/>
                </a:solidFill>
                <a:sym typeface="Calibri"/>
              </a:rPr>
              <a:t>10</a:t>
            </a:r>
          </a:p>
        </p:txBody>
      </p:sp>
      <p:sp>
        <p:nvSpPr>
          <p:cNvPr id="323" name="Принято…"/>
          <p:cNvSpPr txBox="1"/>
          <p:nvPr/>
        </p:nvSpPr>
        <p:spPr>
          <a:xfrm>
            <a:off x="1162062" y="1547370"/>
            <a:ext cx="1012614" cy="561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405" tIns="26405" rIns="26405" bIns="26405">
            <a:spAutoFit/>
          </a:bodyPr>
          <a:lstStyle/>
          <a:p>
            <a:pPr algn="ctr" defTabSz="528103" hangingPunct="0">
              <a:defRPr sz="3300" b="1"/>
            </a:pPr>
            <a:r>
              <a:rPr sz="1650" b="1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Принято</a:t>
            </a:r>
            <a:endParaRPr sz="1650" b="1" kern="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algn="ctr" defTabSz="528103" hangingPunct="0">
              <a:defRPr sz="3300" b="1">
                <a:solidFill>
                  <a:srgbClr val="FF2600"/>
                </a:solidFill>
              </a:defRPr>
            </a:pPr>
            <a:r>
              <a:rPr sz="1650" b="1" kern="0" dirty="0">
                <a:solidFill>
                  <a:srgbClr val="FF2600"/>
                </a:solidFill>
                <a:sym typeface="Calibri"/>
              </a:rPr>
              <a:t>7</a:t>
            </a:r>
          </a:p>
        </p:txBody>
      </p:sp>
      <p:sp>
        <p:nvSpPr>
          <p:cNvPr id="331" name="Прямоугольник"/>
          <p:cNvSpPr/>
          <p:nvPr/>
        </p:nvSpPr>
        <p:spPr>
          <a:xfrm>
            <a:off x="893110" y="1459159"/>
            <a:ext cx="1605507" cy="833861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332" name="Прямоугольник 60"/>
          <p:cNvSpPr txBox="1"/>
          <p:nvPr/>
        </p:nvSpPr>
        <p:spPr>
          <a:xfrm>
            <a:off x="767449" y="653624"/>
            <a:ext cx="11424551" cy="4226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405" tIns="26405" rIns="26405" bIns="26405" anchor="ctr">
            <a:spAutoFit/>
          </a:bodyPr>
          <a:lstStyle>
            <a:lvl1pPr algn="ctr">
              <a:defRPr sz="3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defTabSz="528103" hangingPunct="0"/>
            <a:r>
              <a:rPr lang="ru-RU" sz="2400" b="0" kern="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ОСНОВОПОЛАГАЮЩИЕ (БАЗОВЫЕ) ДОКУМЕНТЫ </a:t>
            </a:r>
            <a:endParaRPr lang="ru-RU" sz="2400" b="0" kern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Прямоугольник"/>
          <p:cNvSpPr/>
          <p:nvPr/>
        </p:nvSpPr>
        <p:spPr>
          <a:xfrm>
            <a:off x="894207" y="3166077"/>
            <a:ext cx="1605507" cy="833861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1" name="Разработано…"/>
          <p:cNvSpPr txBox="1"/>
          <p:nvPr/>
        </p:nvSpPr>
        <p:spPr>
          <a:xfrm>
            <a:off x="940783" y="3302429"/>
            <a:ext cx="1510162" cy="561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405" tIns="26405" rIns="26405" bIns="26405">
            <a:spAutoFit/>
          </a:bodyPr>
          <a:lstStyle/>
          <a:p>
            <a:pPr algn="ctr" defTabSz="528103" hangingPunct="0">
              <a:defRPr sz="3300" b="1"/>
            </a:pPr>
            <a:r>
              <a:rPr sz="1650" b="1" kern="0" dirty="0" err="1">
                <a:solidFill>
                  <a:schemeClr val="accent1">
                    <a:lumMod val="50000"/>
                  </a:schemeClr>
                </a:solidFill>
                <a:sym typeface="Calibri"/>
              </a:rPr>
              <a:t>Разработано</a:t>
            </a:r>
            <a:endParaRPr sz="1650" b="1" kern="0" dirty="0">
              <a:solidFill>
                <a:schemeClr val="accent1">
                  <a:lumMod val="50000"/>
                </a:schemeClr>
              </a:solidFill>
              <a:sym typeface="Calibri"/>
            </a:endParaRPr>
          </a:p>
          <a:p>
            <a:pPr algn="ctr" defTabSz="528103" hangingPunct="0">
              <a:defRPr sz="3300" b="1">
                <a:solidFill>
                  <a:srgbClr val="FF2600"/>
                </a:solidFill>
              </a:defRPr>
            </a:pPr>
            <a:r>
              <a:rPr lang="ru-RU" sz="1650" b="1" kern="0" dirty="0" smtClean="0">
                <a:solidFill>
                  <a:srgbClr val="FF2600"/>
                </a:solidFill>
                <a:sym typeface="Calibri"/>
              </a:rPr>
              <a:t>4</a:t>
            </a:r>
            <a:endParaRPr sz="1650" b="1" kern="0" dirty="0">
              <a:solidFill>
                <a:srgbClr val="FF2600"/>
              </a:solidFill>
              <a:sym typeface="Calibri"/>
            </a:endParaRPr>
          </a:p>
        </p:txBody>
      </p:sp>
      <p:sp>
        <p:nvSpPr>
          <p:cNvPr id="22" name="Прямоугольник"/>
          <p:cNvSpPr/>
          <p:nvPr/>
        </p:nvSpPr>
        <p:spPr>
          <a:xfrm>
            <a:off x="895962" y="4912191"/>
            <a:ext cx="1605507" cy="833861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/>
          </a:ln>
        </p:spPr>
        <p:txBody>
          <a:bodyPr lIns="26405" tIns="26405" rIns="26405" bIns="26405" anchor="ctr"/>
          <a:lstStyle/>
          <a:p>
            <a:pPr defTabSz="528103" hangingPunct="0">
              <a:defRPr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0688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"/>
            <a:ext cx="12192000" cy="6860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7300" y="1298004"/>
            <a:ext cx="10515600" cy="489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07231" y="1459164"/>
            <a:ext cx="10415738" cy="4733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58" y="378191"/>
            <a:ext cx="7677083" cy="638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ИНФРАСТУКТУРА СОЗДАНИЯ НТД ДЛЯ ВНЕДРЕНИЯ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ТЕХНОЛОГИИ ИНФОРМАЦИОННОГО МОДЕЛИРОВАНИЯ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87362"/>
              </p:ext>
            </p:extLst>
          </p:nvPr>
        </p:nvGraphicFramePr>
        <p:xfrm>
          <a:off x="4427621" y="1520792"/>
          <a:ext cx="7199695" cy="445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ая соединительная линия 3"/>
          <p:cNvSpPr/>
          <p:nvPr/>
        </p:nvSpPr>
        <p:spPr>
          <a:xfrm rot="2099647" flipV="1">
            <a:off x="4854811" y="4048994"/>
            <a:ext cx="791524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945519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ая соединительная линия 3"/>
          <p:cNvSpPr/>
          <p:nvPr/>
        </p:nvSpPr>
        <p:spPr>
          <a:xfrm rot="7976452">
            <a:off x="4256748" y="2818649"/>
            <a:ext cx="1347777" cy="3813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945519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913250" y="3526464"/>
            <a:ext cx="1035163" cy="341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695402" y="2658951"/>
            <a:ext cx="6863" cy="2575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308657" y="3898232"/>
            <a:ext cx="0" cy="5197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2848159"/>
              </p:ext>
            </p:extLst>
          </p:nvPr>
        </p:nvGraphicFramePr>
        <p:xfrm>
          <a:off x="655120" y="2248566"/>
          <a:ext cx="5079597" cy="300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738042" y="1704109"/>
            <a:ext cx="1512916" cy="954842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  <a:latin typeface="+mj-lt"/>
              </a:rPr>
              <a:t>ВЗАИМОДЕЙСТВИЕ СО СМЕЖНЫМИ ТЕХНИЧЕСКИМИ КОМИТЕТАМИ</a:t>
            </a:r>
            <a:endParaRPr lang="ru-RU" sz="11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9376756" y="2181530"/>
            <a:ext cx="325509" cy="670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2810" tIns="52810" rIns="52810" bIns="52810" numCol="1" spcCol="38100" rtlCol="0" anchor="ctr">
        <a:spAutoFit/>
      </a:bodyPr>
      <a:lstStyle>
        <a:defPPr marL="0" marR="0" indent="0" algn="l" defTabSz="105620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5">
                <a:satOff val="-3547"/>
                <a:lumOff val="-10352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2810" tIns="52810" rIns="52810" bIns="52810" numCol="1" spcCol="38100" rtlCol="0" anchor="t">
        <a:spAutoFit/>
      </a:bodyPr>
      <a:lstStyle>
        <a:defPPr marL="0" marR="0" indent="0" algn="l" defTabSz="105620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4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2810" tIns="52810" rIns="52810" bIns="52810" numCol="1" spcCol="38100" rtlCol="0" anchor="ctr">
        <a:spAutoFit/>
      </a:bodyPr>
      <a:lstStyle>
        <a:defPPr marL="0" marR="0" indent="0" algn="l" defTabSz="105620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5">
                <a:satOff val="-3547"/>
                <a:lumOff val="-10352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2810" tIns="52810" rIns="52810" bIns="52810" numCol="1" spcCol="38100" rtlCol="0" anchor="t">
        <a:spAutoFit/>
      </a:bodyPr>
      <a:lstStyle>
        <a:defPPr marL="0" marR="0" indent="0" algn="l" defTabSz="105620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726</Words>
  <Application>Microsoft Office PowerPoint</Application>
  <PresentationFormat>Широкоэкранный</PresentationFormat>
  <Paragraphs>115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ИНФРАСТУКТУРА СОЗДАНИЯ НТД ДЛЯ ВНЕДРЕНИЯ  ТЕХНОЛОГИИ ИНФОРМАЦИОННОГО МОДЕЛИРОВАНИЯ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Тельянц</dc:creator>
  <cp:lastModifiedBy>Алексей Сидорин</cp:lastModifiedBy>
  <cp:revision>91</cp:revision>
  <cp:lastPrinted>2018-02-20T14:18:35Z</cp:lastPrinted>
  <dcterms:created xsi:type="dcterms:W3CDTF">2018-02-12T13:12:49Z</dcterms:created>
  <dcterms:modified xsi:type="dcterms:W3CDTF">2018-02-20T15:32:25Z</dcterms:modified>
</cp:coreProperties>
</file>