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4189" r:id="rId1"/>
  </p:sldMasterIdLst>
  <p:notesMasterIdLst>
    <p:notesMasterId r:id="rId24"/>
  </p:notesMasterIdLst>
  <p:sldIdLst>
    <p:sldId id="555" r:id="rId2"/>
    <p:sldId id="806" r:id="rId3"/>
    <p:sldId id="807" r:id="rId4"/>
    <p:sldId id="798" r:id="rId5"/>
    <p:sldId id="810" r:id="rId6"/>
    <p:sldId id="814" r:id="rId7"/>
    <p:sldId id="815" r:id="rId8"/>
    <p:sldId id="816" r:id="rId9"/>
    <p:sldId id="817" r:id="rId10"/>
    <p:sldId id="818" r:id="rId11"/>
    <p:sldId id="819" r:id="rId12"/>
    <p:sldId id="820" r:id="rId13"/>
    <p:sldId id="821" r:id="rId14"/>
    <p:sldId id="811" r:id="rId15"/>
    <p:sldId id="788" r:id="rId16"/>
    <p:sldId id="822" r:id="rId17"/>
    <p:sldId id="824" r:id="rId18"/>
    <p:sldId id="812" r:id="rId19"/>
    <p:sldId id="823" r:id="rId20"/>
    <p:sldId id="804" r:id="rId21"/>
    <p:sldId id="793" r:id="rId22"/>
    <p:sldId id="784" r:id="rId2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0066FF"/>
    <a:srgbClr val="FF3300"/>
    <a:srgbClr val="66FF99"/>
    <a:srgbClr val="99FF99"/>
    <a:srgbClr val="FFFF00"/>
    <a:srgbClr val="CC0066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Средний стиль 3 -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929F9F4-4A8F-4326-A1B4-22849713DDAB}" styleName="Темный стиль 1 - акцент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Темный стиль 1 -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60" autoAdjust="0"/>
    <p:restoredTop sz="89064" autoAdjust="0"/>
  </p:normalViewPr>
  <p:slideViewPr>
    <p:cSldViewPr>
      <p:cViewPr varScale="1">
        <p:scale>
          <a:sx n="90" d="100"/>
          <a:sy n="90" d="100"/>
        </p:scale>
        <p:origin x="-123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5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63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86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3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63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63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93D910A0-4743-4B00-A417-BC35CEF8F7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49892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D910A0-4743-4B00-A417-BC35CEF8F723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1201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A20493-0BB9-45A2-8882-1C49038242A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3689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3CCE42-A2B2-45BB-B724-271D36413AD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967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3CCE42-A2B2-45BB-B724-271D36413AD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041849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3CCE42-A2B2-45BB-B724-271D36413AD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69122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3CCE42-A2B2-45BB-B724-271D36413AD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350631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3CCE42-A2B2-45BB-B724-271D36413AD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32829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71271A-5AB4-44AD-9439-8B686A63850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75319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EF0127-2D3F-4447-ABBC-797A645B761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9207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74DB84-38A4-4BF4-8557-123C65F3C93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786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E11978-5CB8-4DF8-BDDD-BCB881A5057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3339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725685-1264-4476-9E34-85BC9D65455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7424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8E658C-0010-4493-9795-02589F5D6E9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8089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8368EB-89A4-4609-829C-A89644E4060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8631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EEE499-021A-4CFF-85C5-B3697CE3529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9718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581325-0908-40B3-A779-800124492F2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6302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5715AE-21C2-46C8-9F2B-9871D7B224C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3891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2D4D8172-EB43-4EB4-B90B-CDC636321D3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0396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0" r:id="rId1"/>
    <p:sldLayoutId id="2147484191" r:id="rId2"/>
    <p:sldLayoutId id="2147484192" r:id="rId3"/>
    <p:sldLayoutId id="2147484193" r:id="rId4"/>
    <p:sldLayoutId id="2147484194" r:id="rId5"/>
    <p:sldLayoutId id="2147484195" r:id="rId6"/>
    <p:sldLayoutId id="2147484196" r:id="rId7"/>
    <p:sldLayoutId id="2147484197" r:id="rId8"/>
    <p:sldLayoutId id="2147484198" r:id="rId9"/>
    <p:sldLayoutId id="2147484199" r:id="rId10"/>
    <p:sldLayoutId id="2147484200" r:id="rId11"/>
    <p:sldLayoutId id="2147484201" r:id="rId12"/>
    <p:sldLayoutId id="2147484202" r:id="rId13"/>
    <p:sldLayoutId id="2147484203" r:id="rId14"/>
    <p:sldLayoutId id="2147484204" r:id="rId15"/>
    <p:sldLayoutId id="214748420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755576" y="332656"/>
            <a:ext cx="6296347" cy="2232397"/>
          </a:xfrm>
        </p:spPr>
        <p:txBody>
          <a:bodyPr>
            <a:noAutofit/>
          </a:bodyPr>
          <a:lstStyle/>
          <a:p>
            <a:r>
              <a:rPr lang="ru-RU" sz="2200" b="1" dirty="0">
                <a:solidFill>
                  <a:srgbClr val="FFC000"/>
                </a:solidFill>
              </a:rPr>
              <a:t>35-ая сессия ИСО/ТК 98 «Основы расчета строительных конструкций»: </a:t>
            </a:r>
            <a:endParaRPr lang="en-US" sz="2200" b="1" dirty="0" smtClean="0">
              <a:solidFill>
                <a:srgbClr val="FFC000"/>
              </a:solidFill>
            </a:endParaRPr>
          </a:p>
          <a:p>
            <a:r>
              <a:rPr lang="ru-RU" sz="2200" b="1" dirty="0" smtClean="0">
                <a:solidFill>
                  <a:srgbClr val="FFC000"/>
                </a:solidFill>
              </a:rPr>
              <a:t>основные </a:t>
            </a:r>
            <a:r>
              <a:rPr lang="ru-RU" sz="2200" b="1" dirty="0">
                <a:solidFill>
                  <a:srgbClr val="FFC000"/>
                </a:solidFill>
              </a:rPr>
              <a:t>направления развития стандартизации в рамках работы подкомитетов SC1, SC2 </a:t>
            </a:r>
            <a:endParaRPr lang="ru-RU" sz="2200" b="1" dirty="0" smtClean="0">
              <a:solidFill>
                <a:srgbClr val="FFC000"/>
              </a:solidFill>
            </a:endParaRPr>
          </a:p>
          <a:p>
            <a:r>
              <a:rPr lang="ru-RU" sz="2200" b="1" dirty="0" smtClean="0">
                <a:solidFill>
                  <a:srgbClr val="FFC000"/>
                </a:solidFill>
              </a:rPr>
              <a:t>(</a:t>
            </a:r>
            <a:r>
              <a:rPr lang="ru-RU" sz="2200" b="1" dirty="0">
                <a:solidFill>
                  <a:srgbClr val="FFC000"/>
                </a:solidFill>
              </a:rPr>
              <a:t>рабочих групп WG 8 и WG </a:t>
            </a:r>
            <a:r>
              <a:rPr lang="ru-RU" sz="2200" b="1" dirty="0" smtClean="0">
                <a:solidFill>
                  <a:srgbClr val="FFC000"/>
                </a:solidFill>
              </a:rPr>
              <a:t>11</a:t>
            </a:r>
            <a:r>
              <a:rPr lang="en-US" sz="2200" b="1" dirty="0" smtClean="0">
                <a:solidFill>
                  <a:srgbClr val="FFC000"/>
                </a:solidFill>
              </a:rPr>
              <a:t>) </a:t>
            </a:r>
            <a:endParaRPr lang="ru-RU" sz="2200" b="1" dirty="0" smtClean="0">
              <a:solidFill>
                <a:srgbClr val="FFC000"/>
              </a:solidFill>
            </a:endParaRP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571203" y="3065082"/>
            <a:ext cx="4447550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ru-RU" sz="1200" dirty="0" smtClean="0">
                <a:solidFill>
                  <a:schemeClr val="accent4"/>
                </a:solidFill>
              </a:rPr>
              <a:t>Кандидат</a:t>
            </a:r>
            <a:r>
              <a:rPr lang="ru-RU" sz="1200" dirty="0" smtClean="0"/>
              <a:t> </a:t>
            </a:r>
            <a:r>
              <a:rPr lang="ru-RU" sz="1200" dirty="0" smtClean="0">
                <a:solidFill>
                  <a:schemeClr val="accent4"/>
                </a:solidFill>
              </a:rPr>
              <a:t>технических наук  </a:t>
            </a:r>
            <a:r>
              <a:rPr lang="ru-RU" sz="1600" dirty="0" smtClean="0">
                <a:solidFill>
                  <a:srgbClr val="66FF99"/>
                </a:solidFill>
              </a:rPr>
              <a:t>Н.А. Попов</a:t>
            </a:r>
            <a:endParaRPr lang="ru-RU" sz="1600" dirty="0">
              <a:solidFill>
                <a:srgbClr val="66FF99"/>
              </a:solidFill>
            </a:endParaRPr>
          </a:p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ru-RU" sz="1400" dirty="0">
                <a:solidFill>
                  <a:srgbClr val="66FF99"/>
                </a:solidFill>
              </a:rPr>
              <a:t> </a:t>
            </a:r>
            <a:r>
              <a:rPr lang="ru-RU" sz="1200" dirty="0" smtClean="0">
                <a:solidFill>
                  <a:srgbClr val="66FF99"/>
                </a:solidFill>
              </a:rPr>
              <a:t>(АО </a:t>
            </a:r>
            <a:r>
              <a:rPr lang="ru-RU" sz="1200" dirty="0">
                <a:solidFill>
                  <a:srgbClr val="66FF99"/>
                </a:solidFill>
              </a:rPr>
              <a:t>"НИЦ "Строительство" </a:t>
            </a:r>
            <a:r>
              <a:rPr lang="ru-RU" sz="1200" b="1" i="1" dirty="0">
                <a:solidFill>
                  <a:srgbClr val="66FF99"/>
                </a:solidFill>
              </a:rPr>
              <a:t>-</a:t>
            </a:r>
            <a:r>
              <a:rPr lang="ru-RU" sz="1200" b="1" i="1" dirty="0" smtClean="0">
                <a:solidFill>
                  <a:srgbClr val="66FF99"/>
                </a:solidFill>
              </a:rPr>
              <a:t> </a:t>
            </a:r>
            <a:r>
              <a:rPr lang="ru-RU" sz="1200" dirty="0" smtClean="0">
                <a:solidFill>
                  <a:srgbClr val="66FF99"/>
                </a:solidFill>
              </a:rPr>
              <a:t>ЦНИИСК </a:t>
            </a:r>
            <a:r>
              <a:rPr lang="ru-RU" sz="1200" dirty="0">
                <a:solidFill>
                  <a:srgbClr val="66FF99"/>
                </a:solidFill>
              </a:rPr>
              <a:t>им. В.А. Кучеренко)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933057"/>
            <a:ext cx="4884806" cy="27477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7478" y="3035737"/>
            <a:ext cx="2050326" cy="36450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58715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dirty="0"/>
              <a:t>5. Требуемые виды ограничений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09598" y="1198290"/>
            <a:ext cx="669870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dirty="0" smtClean="0"/>
              <a:t>Вертикальные и горизонтальные перемещения и отклонения;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dirty="0" smtClean="0"/>
              <a:t>Уклоны и отклонения от них;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dirty="0" smtClean="0"/>
              <a:t>Кривизны;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dirty="0" smtClean="0"/>
              <a:t>Ширина раскрытия трещин;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dirty="0" smtClean="0"/>
              <a:t>Эффекты вибраций – скорость и ускорение;</a:t>
            </a:r>
          </a:p>
          <a:p>
            <a:pPr>
              <a:lnSpc>
                <a:spcPct val="150000"/>
              </a:lnSpc>
            </a:pPr>
            <a:r>
              <a:rPr lang="ru-RU" sz="2400" dirty="0" smtClean="0"/>
              <a:t>Понятия демпфирования, резонанса и т.п.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329690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1" y="188640"/>
            <a:ext cx="7490793" cy="936104"/>
          </a:xfrm>
        </p:spPr>
        <p:txBody>
          <a:bodyPr>
            <a:noAutofit/>
          </a:bodyPr>
          <a:lstStyle/>
          <a:p>
            <a:pPr algn="ctr"/>
            <a:r>
              <a:rPr lang="ru-RU" sz="2400" dirty="0"/>
              <a:t>6. Уровни величин возмущающих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воздействий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1050" y="980729"/>
            <a:ext cx="7349342" cy="424847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dirty="0" smtClean="0"/>
              <a:t>Значения возмущающих воздействий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ru-RU" dirty="0" smtClean="0"/>
              <a:t>Длительность действия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ru-RU" dirty="0" smtClean="0"/>
              <a:t>Вероятность одновременного возникновения нескольких воздействий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Уровни неудовлетворительности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ru-RU" dirty="0" smtClean="0"/>
              <a:t>Вертикальные и горизонтальные перемещения и отклонения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ru-RU" dirty="0" smtClean="0"/>
              <a:t>Относятся к периоду в один год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dirty="0" smtClean="0"/>
              <a:t>Предлагаемый период повторяемости?</a:t>
            </a: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726257" y="5112593"/>
            <a:ext cx="6554689" cy="15121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ru-RU" sz="2400" dirty="0" smtClean="0"/>
              <a:t>7. Деформации</a:t>
            </a:r>
            <a:r>
              <a:rPr lang="ru-RU" sz="2400" dirty="0"/>
              <a:t>, оказывающие влияние на прочность и устойчивость -  - Напоминание</a:t>
            </a:r>
          </a:p>
          <a:p>
            <a:pPr algn="ctr" fontAlgn="auto">
              <a:spcAft>
                <a:spcPts val="0"/>
              </a:spcAft>
            </a:pPr>
            <a:endParaRPr lang="ru-RU" sz="2400" dirty="0" smtClean="0"/>
          </a:p>
          <a:p>
            <a:pPr fontAlgn="auto">
              <a:spcAft>
                <a:spcPts val="0"/>
              </a:spcAft>
            </a:pPr>
            <a:r>
              <a:rPr lang="ru-RU" sz="2000" dirty="0" smtClean="0">
                <a:solidFill>
                  <a:srgbClr val="0066FF"/>
                </a:solidFill>
              </a:rPr>
              <a:t>  Решено перенести в приложения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366547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55762" y="836712"/>
            <a:ext cx="6664324" cy="5858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8.1</a:t>
            </a:r>
            <a:r>
              <a:rPr lang="en-US" dirty="0"/>
              <a:t>. </a:t>
            </a:r>
            <a:r>
              <a:rPr lang="ru-RU" dirty="0"/>
              <a:t>Деформации, вызывающие повреждение смежных частей </a:t>
            </a:r>
            <a:r>
              <a:rPr lang="ru-RU" dirty="0" smtClean="0"/>
              <a:t>здания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	</a:t>
            </a:r>
            <a:r>
              <a:rPr lang="en-US" dirty="0" smtClean="0"/>
              <a:t>8.1.1</a:t>
            </a:r>
            <a:r>
              <a:rPr lang="en-US" dirty="0"/>
              <a:t>. </a:t>
            </a:r>
            <a:r>
              <a:rPr lang="ru-RU" dirty="0" smtClean="0"/>
              <a:t>Образование трещин и скалывание стен в местах опирания перекрытий и покрытий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ru-RU" dirty="0" smtClean="0"/>
              <a:t>	</a:t>
            </a:r>
            <a:r>
              <a:rPr lang="en-US" dirty="0" smtClean="0"/>
              <a:t>8.1.2</a:t>
            </a:r>
            <a:r>
              <a:rPr lang="en-US" dirty="0"/>
              <a:t>. </a:t>
            </a:r>
            <a:r>
              <a:rPr lang="ru-RU" dirty="0"/>
              <a:t>Образование трещин и </a:t>
            </a:r>
            <a:r>
              <a:rPr lang="ru-RU" dirty="0" smtClean="0"/>
              <a:t>сколов потолков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ru-RU" dirty="0" smtClean="0"/>
              <a:t>	</a:t>
            </a:r>
            <a:r>
              <a:rPr lang="en-US" dirty="0" smtClean="0"/>
              <a:t>8.1.3</a:t>
            </a:r>
            <a:r>
              <a:rPr lang="en-US" dirty="0"/>
              <a:t>. </a:t>
            </a:r>
            <a:r>
              <a:rPr lang="ru-RU" dirty="0"/>
              <a:t>Образование трещин и сколов </a:t>
            </a:r>
            <a:r>
              <a:rPr lang="ru-RU" dirty="0" smtClean="0"/>
              <a:t>хрупких частей и ненесущих стен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8.1.3.1. </a:t>
            </a:r>
            <a:r>
              <a:rPr lang="ru-RU" dirty="0" smtClean="0"/>
              <a:t>Разность осадок фундаментов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8.1.3.2. </a:t>
            </a:r>
            <a:r>
              <a:rPr lang="ru-RU" dirty="0" smtClean="0"/>
              <a:t>Вертикальные перемещения перекрытий и покрытий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8.1.3.3. </a:t>
            </a:r>
            <a:r>
              <a:rPr lang="ru-RU" dirty="0" smtClean="0"/>
              <a:t>Горизонтальные отклонения под действием ветра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ru-RU" dirty="0" smtClean="0"/>
              <a:t>	</a:t>
            </a:r>
            <a:r>
              <a:rPr lang="en-US" dirty="0" smtClean="0"/>
              <a:t>8.1.4</a:t>
            </a:r>
            <a:r>
              <a:rPr lang="en-US" dirty="0"/>
              <a:t>. </a:t>
            </a:r>
            <a:r>
              <a:rPr lang="ru-RU" dirty="0" smtClean="0"/>
              <a:t>Повреждение кровельных покрытий, обшивки и облицовки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ru-RU" dirty="0" smtClean="0"/>
              <a:t>	</a:t>
            </a:r>
            <a:r>
              <a:rPr lang="en-US" dirty="0" smtClean="0">
                <a:solidFill>
                  <a:srgbClr val="FF0000"/>
                </a:solidFill>
              </a:rPr>
              <a:t>8.1.5</a:t>
            </a:r>
            <a:r>
              <a:rPr lang="en-US" dirty="0">
                <a:solidFill>
                  <a:srgbClr val="FF0000"/>
                </a:solidFill>
              </a:rPr>
              <a:t>. </a:t>
            </a:r>
            <a:r>
              <a:rPr lang="ru-RU" dirty="0" smtClean="0">
                <a:solidFill>
                  <a:srgbClr val="FF0000"/>
                </a:solidFill>
              </a:rPr>
              <a:t>Затопление водой</a:t>
            </a:r>
            <a:endParaRPr lang="en-US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ru-RU" dirty="0" smtClean="0">
                <a:solidFill>
                  <a:srgbClr val="FF0000"/>
                </a:solidFill>
              </a:rPr>
              <a:t>	</a:t>
            </a:r>
            <a:r>
              <a:rPr lang="en-US" dirty="0" smtClean="0">
                <a:solidFill>
                  <a:srgbClr val="FF0000"/>
                </a:solidFill>
              </a:rPr>
              <a:t>8.1.6</a:t>
            </a:r>
            <a:r>
              <a:rPr lang="en-US" dirty="0">
                <a:solidFill>
                  <a:srgbClr val="FF0000"/>
                </a:solidFill>
              </a:rPr>
              <a:t>. </a:t>
            </a:r>
            <a:r>
              <a:rPr lang="ru-RU" dirty="0" smtClean="0">
                <a:solidFill>
                  <a:srgbClr val="FF0000"/>
                </a:solidFill>
              </a:rPr>
              <a:t>Выпадение града на покрытия или на стены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3568" y="116632"/>
            <a:ext cx="64087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7675" indent="-447675" algn="ctr"/>
            <a:r>
              <a:rPr lang="en-US" sz="2400" dirty="0">
                <a:solidFill>
                  <a:schemeClr val="accent1"/>
                </a:solidFill>
              </a:rPr>
              <a:t>8. </a:t>
            </a:r>
            <a:r>
              <a:rPr lang="ru-RU" sz="2400" dirty="0">
                <a:solidFill>
                  <a:schemeClr val="accent1"/>
                </a:solidFill>
              </a:rPr>
              <a:t>Деформации, нарушающие пригодность к эксплуатации</a:t>
            </a:r>
            <a:endParaRPr lang="en-US" sz="2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092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83568" y="116632"/>
            <a:ext cx="64087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7675" indent="-447675" algn="ctr"/>
            <a:r>
              <a:rPr lang="en-US" sz="2400" dirty="0">
                <a:solidFill>
                  <a:schemeClr val="accent1"/>
                </a:solidFill>
              </a:rPr>
              <a:t>8. </a:t>
            </a:r>
            <a:r>
              <a:rPr lang="ru-RU" sz="2400" dirty="0">
                <a:solidFill>
                  <a:schemeClr val="accent1"/>
                </a:solidFill>
              </a:rPr>
              <a:t>Деформации, нарушающие пригодность к эксплуатации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947629"/>
            <a:ext cx="856895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8.2. </a:t>
            </a:r>
            <a:r>
              <a:rPr lang="ru-RU" dirty="0"/>
              <a:t>Деформации, нарушающие внешний </a:t>
            </a:r>
            <a:r>
              <a:rPr lang="ru-RU" dirty="0" smtClean="0"/>
              <a:t>вид</a:t>
            </a:r>
            <a:endParaRPr lang="en-US" dirty="0"/>
          </a:p>
          <a:p>
            <a:r>
              <a:rPr lang="en-US" dirty="0"/>
              <a:t>8.2.1. </a:t>
            </a:r>
            <a:r>
              <a:rPr lang="ru-RU" dirty="0" smtClean="0"/>
              <a:t>Видимые прогибы полов и потолков</a:t>
            </a:r>
            <a:endParaRPr lang="en-US" dirty="0"/>
          </a:p>
          <a:p>
            <a:r>
              <a:rPr lang="en-US" dirty="0"/>
              <a:t>8.2.2. </a:t>
            </a:r>
            <a:r>
              <a:rPr lang="ru-RU" dirty="0" smtClean="0"/>
              <a:t>Видимый наклон стен и колонн</a:t>
            </a:r>
            <a:endParaRPr lang="en-US" dirty="0"/>
          </a:p>
          <a:p>
            <a:r>
              <a:rPr lang="ru-RU" dirty="0"/>
              <a:t>8.3. Деформации, нарушающие использование</a:t>
            </a:r>
          </a:p>
          <a:p>
            <a:r>
              <a:rPr lang="en-US" dirty="0" smtClean="0"/>
              <a:t>8.3.1</a:t>
            </a:r>
            <a:r>
              <a:rPr lang="en-US" dirty="0"/>
              <a:t>. </a:t>
            </a:r>
            <a:r>
              <a:rPr lang="ru-RU" dirty="0" smtClean="0"/>
              <a:t>Кривизна перекрытий</a:t>
            </a:r>
            <a:endParaRPr lang="en-US" dirty="0"/>
          </a:p>
          <a:p>
            <a:r>
              <a:rPr lang="en-US" dirty="0"/>
              <a:t>8.3.2. </a:t>
            </a:r>
            <a:r>
              <a:rPr lang="ru-RU" dirty="0" smtClean="0"/>
              <a:t>Негоризонтальность опор, поддерживающих перекрытия</a:t>
            </a:r>
            <a:endParaRPr lang="en-US" dirty="0"/>
          </a:p>
          <a:p>
            <a:r>
              <a:rPr lang="en-US" dirty="0"/>
              <a:t>8.3.3. </a:t>
            </a:r>
            <a:r>
              <a:rPr lang="ru-RU" dirty="0" smtClean="0"/>
              <a:t>Колебания, вызываемые внутри здания или ветровыми силами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8.3.4. </a:t>
            </a:r>
            <a:r>
              <a:rPr lang="ru-RU" dirty="0">
                <a:solidFill>
                  <a:srgbClr val="FF0000"/>
                </a:solidFill>
              </a:rPr>
              <a:t>Колебания</a:t>
            </a:r>
            <a:r>
              <a:rPr lang="en-US" dirty="0" smtClean="0">
                <a:solidFill>
                  <a:srgbClr val="FF0000"/>
                </a:solidFill>
              </a:rPr>
              <a:t>/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галопирование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rgbClr val="FF0000"/>
                </a:solidFill>
              </a:rPr>
              <a:t>элементов конструкций, чувствительных к ветровым воздействиям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8.3.5. </a:t>
            </a:r>
            <a:r>
              <a:rPr lang="ru-RU" dirty="0" smtClean="0"/>
              <a:t>Деформации, нарушающие специальные требования при использовании</a:t>
            </a:r>
            <a:endParaRPr lang="en-US" dirty="0"/>
          </a:p>
          <a:p>
            <a:r>
              <a:rPr lang="en-US" dirty="0"/>
              <a:t>8.3.5.1. </a:t>
            </a:r>
            <a:r>
              <a:rPr lang="ru-RU" dirty="0" smtClean="0"/>
              <a:t>Прогибы верхних подкрановых балок</a:t>
            </a:r>
            <a:endParaRPr lang="en-US" dirty="0"/>
          </a:p>
          <a:p>
            <a:r>
              <a:rPr lang="en-US" dirty="0"/>
              <a:t>8.3.5.2. </a:t>
            </a:r>
            <a:r>
              <a:rPr lang="ru-RU" dirty="0" smtClean="0"/>
              <a:t>Другие специальные требования</a:t>
            </a:r>
            <a:endParaRPr lang="en-US" dirty="0"/>
          </a:p>
          <a:p>
            <a:r>
              <a:rPr lang="en-US" dirty="0"/>
              <a:t> </a:t>
            </a:r>
            <a:r>
              <a:rPr lang="ru-RU" dirty="0" smtClean="0"/>
              <a:t>Вибрации</a:t>
            </a:r>
            <a:endParaRPr lang="en-US" dirty="0"/>
          </a:p>
          <a:p>
            <a:r>
              <a:rPr lang="en-US" dirty="0"/>
              <a:t> </a:t>
            </a:r>
            <a:r>
              <a:rPr lang="ru-RU" dirty="0" smtClean="0"/>
              <a:t>Повреждение непроницаемых мембран</a:t>
            </a:r>
            <a:endParaRPr lang="en-US" dirty="0"/>
          </a:p>
          <a:p>
            <a:r>
              <a:rPr lang="en-US" dirty="0"/>
              <a:t> </a:t>
            </a:r>
            <a:r>
              <a:rPr lang="ru-RU" dirty="0" smtClean="0"/>
              <a:t>Искривление перекрытий</a:t>
            </a:r>
            <a:endParaRPr lang="en-US" dirty="0"/>
          </a:p>
          <a:p>
            <a:r>
              <a:rPr lang="en-US" dirty="0"/>
              <a:t> </a:t>
            </a:r>
            <a:r>
              <a:rPr lang="ru-RU" dirty="0" smtClean="0"/>
              <a:t>Уклоны</a:t>
            </a:r>
            <a:endParaRPr lang="en-US" dirty="0"/>
          </a:p>
          <a:p>
            <a:r>
              <a:rPr lang="en-US" dirty="0"/>
              <a:t> </a:t>
            </a:r>
            <a:r>
              <a:rPr lang="ru-RU" dirty="0" smtClean="0"/>
              <a:t>Взаимодействие с частыми ручными движениями</a:t>
            </a:r>
            <a:endParaRPr lang="en-US" dirty="0"/>
          </a:p>
          <a:p>
            <a:r>
              <a:rPr lang="ru-RU" dirty="0"/>
              <a:t>8.4. Деформации, требующие полного общего контроля</a:t>
            </a:r>
          </a:p>
          <a:p>
            <a:r>
              <a:rPr lang="en-US" dirty="0" smtClean="0"/>
              <a:t>8.4.1</a:t>
            </a:r>
            <a:r>
              <a:rPr lang="en-US" dirty="0"/>
              <a:t>. </a:t>
            </a:r>
            <a:r>
              <a:rPr lang="ru-RU" dirty="0" smtClean="0"/>
              <a:t>Образование трещин</a:t>
            </a:r>
            <a:endParaRPr lang="en-US" dirty="0"/>
          </a:p>
          <a:p>
            <a:r>
              <a:rPr lang="en-US" dirty="0"/>
              <a:t>8.4.2. </a:t>
            </a:r>
            <a:r>
              <a:rPr lang="ru-RU" dirty="0" smtClean="0"/>
              <a:t>Деформации при землетрясении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3232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611560" y="692696"/>
            <a:ext cx="5616624" cy="50405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92696"/>
            <a:ext cx="6347713" cy="515144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0066FF"/>
                </a:solidFill>
              </a:rPr>
              <a:t>Предложения Российской Федерации:</a:t>
            </a:r>
            <a:endParaRPr lang="ru-RU" sz="2400" dirty="0">
              <a:solidFill>
                <a:srgbClr val="0066FF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2123" y="1412776"/>
            <a:ext cx="72008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dirty="0" smtClean="0"/>
              <a:t>1. Исключить </a:t>
            </a:r>
            <a:r>
              <a:rPr lang="ru-RU" dirty="0"/>
              <a:t>из документа все положения, которые не относятся к расчетам и проектированию по второй группе предельных состояний (эксплуатационной пригодности). В частности, исключить раздел 7 «</a:t>
            </a:r>
            <a:r>
              <a:rPr lang="ru-RU" dirty="0" err="1"/>
              <a:t>Deformations</a:t>
            </a:r>
            <a:r>
              <a:rPr lang="ru-RU" dirty="0"/>
              <a:t> </a:t>
            </a:r>
            <a:r>
              <a:rPr lang="ru-RU" dirty="0" err="1"/>
              <a:t>affecting</a:t>
            </a:r>
            <a:r>
              <a:rPr lang="ru-RU" dirty="0"/>
              <a:t> </a:t>
            </a:r>
            <a:r>
              <a:rPr lang="ru-RU" dirty="0" err="1"/>
              <a:t>strength</a:t>
            </a:r>
            <a:r>
              <a:rPr lang="ru-RU" dirty="0"/>
              <a:t> </a:t>
            </a:r>
            <a:r>
              <a:rPr lang="ru-RU" dirty="0" err="1"/>
              <a:t>and</a:t>
            </a:r>
            <a:r>
              <a:rPr lang="ru-RU" dirty="0"/>
              <a:t> </a:t>
            </a:r>
            <a:r>
              <a:rPr lang="ru-RU" dirty="0" err="1"/>
              <a:t>stability</a:t>
            </a:r>
            <a:r>
              <a:rPr lang="ru-RU" dirty="0" smtClean="0"/>
              <a:t>» («Деформации, нарушающие прочность и устойчивость»).</a:t>
            </a:r>
          </a:p>
          <a:p>
            <a:endParaRPr lang="ru-RU" dirty="0"/>
          </a:p>
          <a:p>
            <a:r>
              <a:rPr lang="ru-RU" dirty="0"/>
              <a:t>  </a:t>
            </a:r>
            <a:r>
              <a:rPr lang="ru-RU" dirty="0" smtClean="0"/>
              <a:t>2. Не </a:t>
            </a:r>
            <a:r>
              <a:rPr lang="ru-RU" dirty="0"/>
              <a:t>включать в документ особые виды нагрузок и воздействий, которые имеют отношение к прочности или устойчивости, либо, по нашему мнению, относятся к особым воздействиям (например, особые виды ветровых воздействий, такие как галопирование и бафтинг, а также нагрузки от града или затопления водой</a:t>
            </a:r>
            <a:r>
              <a:rPr lang="ru-RU" dirty="0" smtClean="0"/>
              <a:t>).</a:t>
            </a:r>
          </a:p>
          <a:p>
            <a:endParaRPr lang="ru-RU" dirty="0"/>
          </a:p>
          <a:p>
            <a:r>
              <a:rPr lang="ru-RU" dirty="0"/>
              <a:t>  </a:t>
            </a:r>
            <a:r>
              <a:rPr lang="ru-RU" dirty="0" smtClean="0"/>
              <a:t>3. Сохранить </a:t>
            </a:r>
            <a:r>
              <a:rPr lang="ru-RU" dirty="0"/>
              <a:t>те виды деформаций от динамических или вибрационных воздействий, которые нарушают физиологические требования (например, ограничение ускорений перекрытий зданий от ветровой нагрузки).</a:t>
            </a:r>
          </a:p>
        </p:txBody>
      </p:sp>
    </p:spTree>
    <p:extLst>
      <p:ext uri="{BB962C8B-B14F-4D97-AF65-F5344CB8AC3E}">
        <p14:creationId xmlns:p14="http://schemas.microsoft.com/office/powerpoint/2010/main" val="1596857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187624" y="609600"/>
            <a:ext cx="5256584" cy="123522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1622" y="1916832"/>
            <a:ext cx="7562802" cy="4752528"/>
          </a:xfrm>
        </p:spPr>
        <p:txBody>
          <a:bodyPr>
            <a:normAutofit fontScale="92500"/>
          </a:bodyPr>
          <a:lstStyle/>
          <a:p>
            <a:pPr lvl="1"/>
            <a:r>
              <a:rPr lang="ru-RU" sz="1800" dirty="0" smtClean="0"/>
              <a:t>Обсуждение </a:t>
            </a:r>
            <a:r>
              <a:rPr lang="ru-RU" sz="1800" dirty="0"/>
              <a:t>и согласование положений первого рабочего проекта документа ISO/AWI 10252 «</a:t>
            </a:r>
            <a:r>
              <a:rPr lang="ru-RU" sz="1800" dirty="0" err="1"/>
              <a:t>Bases</a:t>
            </a:r>
            <a:r>
              <a:rPr lang="ru-RU" sz="1800" dirty="0"/>
              <a:t> </a:t>
            </a:r>
            <a:r>
              <a:rPr lang="ru-RU" sz="1800" dirty="0" err="1"/>
              <a:t>for</a:t>
            </a:r>
            <a:r>
              <a:rPr lang="ru-RU" sz="1800" dirty="0"/>
              <a:t> </a:t>
            </a:r>
            <a:r>
              <a:rPr lang="ru-RU" sz="1800" dirty="0" err="1"/>
              <a:t>the</a:t>
            </a:r>
            <a:r>
              <a:rPr lang="ru-RU" sz="1800" dirty="0"/>
              <a:t> </a:t>
            </a:r>
            <a:r>
              <a:rPr lang="ru-RU" sz="1800" dirty="0" err="1"/>
              <a:t>design</a:t>
            </a:r>
            <a:r>
              <a:rPr lang="ru-RU" sz="1800" dirty="0"/>
              <a:t> </a:t>
            </a:r>
            <a:r>
              <a:rPr lang="ru-RU" sz="1800" dirty="0" err="1"/>
              <a:t>of</a:t>
            </a:r>
            <a:r>
              <a:rPr lang="ru-RU" sz="1800" dirty="0"/>
              <a:t> </a:t>
            </a:r>
            <a:r>
              <a:rPr lang="ru-RU" sz="1800" dirty="0" err="1"/>
              <a:t>structures</a:t>
            </a:r>
            <a:r>
              <a:rPr lang="ru-RU" sz="1800" dirty="0"/>
              <a:t> -- </a:t>
            </a:r>
            <a:r>
              <a:rPr lang="ru-RU" sz="1800" dirty="0" err="1"/>
              <a:t>Accidental</a:t>
            </a:r>
            <a:r>
              <a:rPr lang="ru-RU" sz="1800" dirty="0"/>
              <a:t> </a:t>
            </a:r>
            <a:r>
              <a:rPr lang="ru-RU" sz="1800" dirty="0" err="1"/>
              <a:t>actions</a:t>
            </a:r>
            <a:r>
              <a:rPr lang="ru-RU" sz="1800" dirty="0"/>
              <a:t>» («Основы расчета строительных конструкций. Особые воздействия»). </a:t>
            </a:r>
            <a:endParaRPr lang="ru-RU" sz="1800" dirty="0" smtClean="0"/>
          </a:p>
          <a:p>
            <a:pPr lvl="1"/>
            <a:r>
              <a:rPr lang="ru-RU" sz="1800" dirty="0" smtClean="0"/>
              <a:t>Заседания проходили 31.10.</a:t>
            </a:r>
            <a:r>
              <a:rPr lang="en-US" sz="1800" dirty="0" smtClean="0"/>
              <a:t>2017</a:t>
            </a:r>
            <a:r>
              <a:rPr lang="ru-RU" sz="1800" dirty="0" smtClean="0"/>
              <a:t> с 10.00 до 17.00 и </a:t>
            </a:r>
            <a:endParaRPr lang="en-US" sz="1800" dirty="0"/>
          </a:p>
          <a:p>
            <a:pPr marL="457200" lvl="1" indent="0">
              <a:buNone/>
            </a:pPr>
            <a:r>
              <a:rPr lang="ru-RU" sz="1800" dirty="0" smtClean="0"/>
              <a:t>01.11.</a:t>
            </a:r>
            <a:r>
              <a:rPr lang="en-US" sz="1800" dirty="0" smtClean="0"/>
              <a:t>2017 (</a:t>
            </a:r>
            <a:r>
              <a:rPr lang="ru-RU" sz="1800" dirty="0" smtClean="0"/>
              <a:t>с</a:t>
            </a:r>
            <a:r>
              <a:rPr lang="en-US" sz="1800" dirty="0" smtClean="0"/>
              <a:t> 10.00</a:t>
            </a:r>
            <a:r>
              <a:rPr lang="ru-RU" sz="1800" dirty="0" smtClean="0"/>
              <a:t> до 13.00</a:t>
            </a:r>
            <a:r>
              <a:rPr lang="en-US" sz="1800" dirty="0" smtClean="0"/>
              <a:t>)</a:t>
            </a:r>
            <a:r>
              <a:rPr lang="ru-RU" sz="1800" dirty="0" smtClean="0"/>
              <a:t>; итоговая </a:t>
            </a:r>
            <a:r>
              <a:rPr lang="ru-RU" sz="1800" dirty="0"/>
              <a:t>встреча </a:t>
            </a:r>
            <a:r>
              <a:rPr lang="ru-RU" sz="1800" dirty="0" smtClean="0"/>
              <a:t>02.11.</a:t>
            </a:r>
            <a:r>
              <a:rPr lang="en-US" sz="1800" dirty="0"/>
              <a:t>2017 </a:t>
            </a:r>
            <a:r>
              <a:rPr lang="ru-RU" sz="1800" dirty="0" smtClean="0"/>
              <a:t>(в 14.00)</a:t>
            </a:r>
          </a:p>
          <a:p>
            <a:pPr marL="457200" lvl="1" indent="0">
              <a:buNone/>
            </a:pPr>
            <a:r>
              <a:rPr lang="ru-RU" sz="1800" dirty="0" smtClean="0"/>
              <a:t>Рассмотрение </a:t>
            </a:r>
            <a:r>
              <a:rPr lang="ru-RU" sz="1800" dirty="0" smtClean="0">
                <a:solidFill>
                  <a:srgbClr val="0066FF"/>
                </a:solidFill>
              </a:rPr>
              <a:t>предварительного проекта (стадия </a:t>
            </a:r>
            <a:r>
              <a:rPr lang="en-US" sz="1800" dirty="0" smtClean="0">
                <a:solidFill>
                  <a:srgbClr val="0066FF"/>
                </a:solidFill>
              </a:rPr>
              <a:t>DIS) </a:t>
            </a:r>
            <a:r>
              <a:rPr lang="ru-RU" sz="1800" dirty="0" smtClean="0"/>
              <a:t>.</a:t>
            </a:r>
          </a:p>
          <a:p>
            <a:pPr marL="457200" lvl="1" indent="0">
              <a:buNone/>
            </a:pPr>
            <a:r>
              <a:rPr lang="ru-RU" sz="1800" dirty="0" smtClean="0"/>
              <a:t>В первый день рассматривались тексты новых приложений А, В и С к документу, предложенные японскими коллегами. Обсуждение шло по статьям. </a:t>
            </a:r>
          </a:p>
          <a:p>
            <a:pPr marL="457200" lvl="1" indent="0">
              <a:buNone/>
            </a:pPr>
            <a:r>
              <a:rPr lang="ru-RU" sz="1800" dirty="0"/>
              <a:t>Во второй день рассматривался документ в целом.</a:t>
            </a:r>
          </a:p>
          <a:p>
            <a:pPr lvl="1"/>
            <a:r>
              <a:rPr lang="ru-RU" sz="1800" dirty="0" smtClean="0"/>
              <a:t>ИСО </a:t>
            </a:r>
            <a:r>
              <a:rPr lang="ru-RU" sz="1800" dirty="0"/>
              <a:t>10252 </a:t>
            </a:r>
            <a:r>
              <a:rPr lang="ru-RU" sz="1800" dirty="0" smtClean="0"/>
              <a:t>разрабатывается на </a:t>
            </a:r>
            <a:r>
              <a:rPr lang="ru-RU" sz="1800" dirty="0"/>
              <a:t>базе </a:t>
            </a:r>
            <a:r>
              <a:rPr lang="ru-RU" sz="1800" dirty="0" err="1"/>
              <a:t>Еврокода</a:t>
            </a:r>
            <a:r>
              <a:rPr lang="ru-RU" sz="1800" dirty="0"/>
              <a:t> </a:t>
            </a:r>
            <a:r>
              <a:rPr lang="ru-RU" sz="1800" dirty="0" smtClean="0"/>
              <a:t>        </a:t>
            </a:r>
          </a:p>
          <a:p>
            <a:pPr marL="457200" lvl="1" indent="0">
              <a:buNone/>
            </a:pPr>
            <a:r>
              <a:rPr lang="ru-RU" sz="1800" dirty="0" smtClean="0"/>
              <a:t>1991-1-7 «Особые воздействия», но существенно </a:t>
            </a:r>
          </a:p>
          <a:p>
            <a:pPr marL="457200" lvl="1" indent="0">
              <a:buNone/>
            </a:pPr>
            <a:r>
              <a:rPr lang="ru-RU" sz="1800" dirty="0" smtClean="0"/>
              <a:t>дополняет его в приложениях.</a:t>
            </a:r>
            <a:endParaRPr lang="ru-RU" sz="1800" dirty="0"/>
          </a:p>
          <a:p>
            <a:pPr marL="400050" lvl="2" indent="0">
              <a:buNone/>
            </a:pPr>
            <a:endParaRPr lang="ru-RU" sz="180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09599" y="609600"/>
            <a:ext cx="6770713" cy="12352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ru-RU" sz="2400" dirty="0">
                <a:solidFill>
                  <a:srgbClr val="0066FF"/>
                </a:solidFill>
              </a:rPr>
              <a:t>Рабочая </a:t>
            </a:r>
            <a:r>
              <a:rPr lang="ru-RU" sz="2400" dirty="0" smtClean="0">
                <a:solidFill>
                  <a:srgbClr val="0066FF"/>
                </a:solidFill>
              </a:rPr>
              <a:t>группа </a:t>
            </a:r>
            <a:r>
              <a:rPr lang="en-US" sz="2400" dirty="0">
                <a:solidFill>
                  <a:srgbClr val="0066FF"/>
                </a:solidFill>
              </a:rPr>
              <a:t>WG </a:t>
            </a:r>
            <a:r>
              <a:rPr lang="en-US" sz="2400" dirty="0" smtClean="0">
                <a:solidFill>
                  <a:srgbClr val="0066FF"/>
                </a:solidFill>
              </a:rPr>
              <a:t>4</a:t>
            </a:r>
            <a:r>
              <a:rPr lang="ru-RU" sz="2400" dirty="0" smtClean="0">
                <a:solidFill>
                  <a:srgbClr val="0066FF"/>
                </a:solidFill>
              </a:rPr>
              <a:t> </a:t>
            </a:r>
          </a:p>
          <a:p>
            <a:pPr algn="ctr" fontAlgn="auto">
              <a:spcAft>
                <a:spcPts val="0"/>
              </a:spcAft>
            </a:pPr>
            <a:r>
              <a:rPr lang="ru-RU" sz="2400" dirty="0" smtClean="0">
                <a:solidFill>
                  <a:srgbClr val="0066FF"/>
                </a:solidFill>
              </a:rPr>
              <a:t>подкомитета </a:t>
            </a:r>
            <a:r>
              <a:rPr lang="en-US" sz="2400" dirty="0" smtClean="0">
                <a:solidFill>
                  <a:srgbClr val="0066FF"/>
                </a:solidFill>
              </a:rPr>
              <a:t>ISO/TC </a:t>
            </a:r>
            <a:r>
              <a:rPr lang="en-US" sz="2400" dirty="0">
                <a:solidFill>
                  <a:srgbClr val="0066FF"/>
                </a:solidFill>
              </a:rPr>
              <a:t>98/SC </a:t>
            </a:r>
            <a:r>
              <a:rPr lang="en-US" sz="2400" dirty="0" smtClean="0">
                <a:solidFill>
                  <a:srgbClr val="0066FF"/>
                </a:solidFill>
              </a:rPr>
              <a:t>3</a:t>
            </a:r>
            <a:endParaRPr lang="ru-RU" sz="2400" dirty="0" smtClean="0">
              <a:solidFill>
                <a:srgbClr val="0066FF"/>
              </a:solidFill>
            </a:endParaRPr>
          </a:p>
          <a:p>
            <a:pPr algn="ctr" fontAlgn="auto">
              <a:spcAft>
                <a:spcPts val="0"/>
              </a:spcAft>
            </a:pPr>
            <a:r>
              <a:rPr lang="ru-RU" sz="2400" dirty="0" smtClean="0">
                <a:solidFill>
                  <a:srgbClr val="0066FF"/>
                </a:solidFill>
              </a:rPr>
              <a:t>«</a:t>
            </a:r>
            <a:r>
              <a:rPr lang="ru-RU" sz="2400" dirty="0">
                <a:solidFill>
                  <a:srgbClr val="0066FF"/>
                </a:solidFill>
              </a:rPr>
              <a:t>Нагрузки и воздействия» </a:t>
            </a:r>
            <a:r>
              <a:rPr lang="ru-RU" sz="2400" dirty="0" smtClean="0">
                <a:solidFill>
                  <a:srgbClr val="0066FF"/>
                </a:solidFill>
              </a:rPr>
              <a:t/>
            </a:r>
            <a:br>
              <a:rPr lang="ru-RU" sz="2400" dirty="0" smtClean="0">
                <a:solidFill>
                  <a:srgbClr val="0066FF"/>
                </a:solidFill>
              </a:rPr>
            </a:br>
            <a:endParaRPr lang="ru-RU" sz="2400" dirty="0">
              <a:solidFill>
                <a:srgbClr val="0066F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5157192"/>
            <a:ext cx="2246561" cy="155077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1169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6347713" cy="515144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>Голосование по проекту (начало разработки)</a:t>
            </a:r>
            <a:endParaRPr lang="ru-RU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74014"/>
            <a:ext cx="6779493" cy="59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5303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4719008" y="5193983"/>
            <a:ext cx="3871148" cy="122413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90633" y="5193983"/>
            <a:ext cx="2770931" cy="11521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515144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>Аварийные расчетные ситуации (</a:t>
            </a:r>
            <a:r>
              <a:rPr lang="en-US" sz="2400" dirty="0" smtClean="0"/>
              <a:t>EN 1990, 3.2)</a:t>
            </a:r>
            <a:endParaRPr lang="ru-RU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92" y="1196752"/>
            <a:ext cx="8277616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90633" y="5282971"/>
            <a:ext cx="27709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СП 296.1325800.2017 «</a:t>
            </a:r>
            <a:r>
              <a:rPr lang="ru-RU" dirty="0" smtClean="0"/>
              <a:t>Здания и сооружения. Особые воздействия»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719008" y="5157192"/>
            <a:ext cx="39398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СП «Защита зданий и сооружений от прогрессирующего обрушения. </a:t>
            </a:r>
          </a:p>
          <a:p>
            <a:pPr algn="ctr"/>
            <a:r>
              <a:rPr lang="ru-RU" dirty="0"/>
              <a:t>Правила проектирования. Основные </a:t>
            </a:r>
            <a:r>
              <a:rPr lang="ru-RU" dirty="0" smtClean="0"/>
              <a:t>положения»</a:t>
            </a:r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454839" y="4544020"/>
            <a:ext cx="5532837" cy="51514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ru-RU" sz="2200" dirty="0" smtClean="0"/>
              <a:t>Аварийные расчетные ситуации (нормы РФ</a:t>
            </a:r>
            <a:r>
              <a:rPr lang="en-US" sz="2200" dirty="0" smtClean="0"/>
              <a:t>)</a:t>
            </a:r>
            <a:endParaRPr lang="ru-RU" sz="2200" dirty="0"/>
          </a:p>
        </p:txBody>
      </p:sp>
      <p:sp>
        <p:nvSpPr>
          <p:cNvPr id="7" name="Стрелка вниз 6"/>
          <p:cNvSpPr/>
          <p:nvPr/>
        </p:nvSpPr>
        <p:spPr>
          <a:xfrm>
            <a:off x="1022791" y="4409201"/>
            <a:ext cx="288032" cy="7847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7398082" y="4409201"/>
            <a:ext cx="288032" cy="7847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2719527" y="1340768"/>
            <a:ext cx="3715954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Аварийные расчетные ситуации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523028" y="1871826"/>
            <a:ext cx="2608812" cy="95410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Стратегии, основанные </a:t>
            </a:r>
          </a:p>
          <a:p>
            <a:r>
              <a:rPr lang="ru-RU" sz="1400" dirty="0" smtClean="0"/>
              <a:t>На идентифицируемых </a:t>
            </a:r>
          </a:p>
          <a:p>
            <a:r>
              <a:rPr lang="ru-RU" sz="1400" dirty="0" smtClean="0"/>
              <a:t>особых воздействиях</a:t>
            </a:r>
          </a:p>
          <a:p>
            <a:r>
              <a:rPr lang="ru-RU" sz="1400" dirty="0" smtClean="0"/>
              <a:t>(напр., взрывы и удар)</a:t>
            </a:r>
            <a:endParaRPr lang="ru-RU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5041564" y="1914970"/>
            <a:ext cx="2520279" cy="738664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Стратегии, основанные на ограничении области локального обрушения </a:t>
            </a:r>
            <a:endParaRPr lang="ru-RU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233492" y="3208873"/>
            <a:ext cx="1752838" cy="1015663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Предотвращение</a:t>
            </a:r>
          </a:p>
          <a:p>
            <a:pPr algn="ctr"/>
            <a:r>
              <a:rPr lang="ru-RU" sz="1400" dirty="0" smtClean="0"/>
              <a:t>или уменьшение </a:t>
            </a:r>
          </a:p>
          <a:p>
            <a:pPr algn="ctr"/>
            <a:r>
              <a:rPr lang="ru-RU" sz="1400" dirty="0" smtClean="0"/>
              <a:t>Воздействия,</a:t>
            </a:r>
            <a:r>
              <a:rPr lang="ru-RU" dirty="0" smtClean="0"/>
              <a:t> </a:t>
            </a:r>
          </a:p>
          <a:p>
            <a:pPr algn="ctr"/>
            <a:r>
              <a:rPr lang="ru-RU" sz="1400" dirty="0" smtClean="0"/>
              <a:t>т.е. меры защиты</a:t>
            </a:r>
            <a:endParaRPr lang="ru-RU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2102464" y="3208873"/>
            <a:ext cx="1913829" cy="95410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Проектирование</a:t>
            </a:r>
          </a:p>
          <a:p>
            <a:pPr algn="ctr"/>
            <a:r>
              <a:rPr lang="ru-RU" sz="1400" dirty="0" smtClean="0"/>
              <a:t>конструкций на восприятие</a:t>
            </a:r>
          </a:p>
          <a:p>
            <a:pPr algn="ctr"/>
            <a:r>
              <a:rPr lang="ru-RU" sz="1400" dirty="0" smtClean="0"/>
              <a:t>воздействия</a:t>
            </a:r>
            <a:endParaRPr lang="ru-RU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4093609" y="3120606"/>
            <a:ext cx="1635827" cy="1077218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Резервирование</a:t>
            </a:r>
          </a:p>
          <a:p>
            <a:pPr algn="ctr"/>
            <a:r>
              <a:rPr lang="ru-RU" sz="1400" dirty="0" smtClean="0"/>
              <a:t> прочности, </a:t>
            </a:r>
          </a:p>
          <a:p>
            <a:pPr algn="ctr"/>
            <a:r>
              <a:rPr lang="ru-RU" sz="1200" dirty="0" smtClean="0"/>
              <a:t>т.е. альтернативные пути </a:t>
            </a:r>
          </a:p>
          <a:p>
            <a:pPr algn="ctr"/>
            <a:r>
              <a:rPr lang="ru-RU" sz="1200" dirty="0" smtClean="0"/>
              <a:t>передачи нагрузки</a:t>
            </a:r>
            <a:endParaRPr lang="ru-RU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5795650" y="3024206"/>
            <a:ext cx="1602432" cy="138499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Ключевые элементы, </a:t>
            </a:r>
          </a:p>
          <a:p>
            <a:r>
              <a:rPr lang="ru-RU" sz="1400" dirty="0" smtClean="0"/>
              <a:t>проектируемые на восприятие </a:t>
            </a:r>
          </a:p>
          <a:p>
            <a:r>
              <a:rPr lang="ru-RU" sz="1400" dirty="0" smtClean="0"/>
              <a:t>гипотетического воздействия  </a:t>
            </a:r>
            <a:r>
              <a:rPr lang="en-US" sz="1400" dirty="0" smtClean="0"/>
              <a:t>Ad</a:t>
            </a:r>
            <a:endParaRPr lang="ru-RU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7452320" y="3305272"/>
            <a:ext cx="1540486" cy="707886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1400" dirty="0" smtClean="0"/>
              <a:t>Предписания</a:t>
            </a:r>
            <a:r>
              <a:rPr lang="ru-RU" sz="1400" dirty="0"/>
              <a:t>, </a:t>
            </a:r>
            <a:endParaRPr lang="ru-RU" sz="1400" dirty="0" smtClean="0"/>
          </a:p>
          <a:p>
            <a:r>
              <a:rPr lang="ru-RU" sz="1200" dirty="0" smtClean="0"/>
              <a:t>напр</a:t>
            </a:r>
            <a:r>
              <a:rPr lang="ru-RU" sz="1200" dirty="0"/>
              <a:t>. целостность </a:t>
            </a:r>
            <a:endParaRPr lang="ru-RU" sz="1200" dirty="0" smtClean="0"/>
          </a:p>
          <a:p>
            <a:r>
              <a:rPr lang="ru-RU" sz="1200" dirty="0" smtClean="0"/>
              <a:t>и </a:t>
            </a:r>
            <a:r>
              <a:rPr lang="ru-RU" sz="1200" dirty="0"/>
              <a:t>пластичность</a:t>
            </a:r>
            <a:r>
              <a:rPr lang="ru-RU" sz="1400" dirty="0"/>
              <a:t> </a:t>
            </a: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0" y="4365104"/>
            <a:ext cx="9144000" cy="44097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9668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1187624" y="609600"/>
            <a:ext cx="5256584" cy="73116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0"/>
              </a:spcAft>
            </a:pPr>
            <a:r>
              <a:rPr lang="ru-RU" dirty="0">
                <a:solidFill>
                  <a:srgbClr val="0066FF"/>
                </a:solidFill>
              </a:rPr>
              <a:t>Рабочая группа </a:t>
            </a:r>
            <a:r>
              <a:rPr lang="en-US" dirty="0">
                <a:solidFill>
                  <a:srgbClr val="0066FF"/>
                </a:solidFill>
              </a:rPr>
              <a:t>WG 4</a:t>
            </a:r>
            <a:r>
              <a:rPr lang="ru-RU" dirty="0">
                <a:solidFill>
                  <a:srgbClr val="0066FF"/>
                </a:solidFill>
              </a:rPr>
              <a:t> </a:t>
            </a:r>
          </a:p>
          <a:p>
            <a:pPr algn="ctr" fontAlgn="auto">
              <a:spcAft>
                <a:spcPts val="0"/>
              </a:spcAft>
            </a:pPr>
            <a:r>
              <a:rPr lang="ru-RU" dirty="0">
                <a:solidFill>
                  <a:srgbClr val="0066FF"/>
                </a:solidFill>
              </a:rPr>
              <a:t>подкомитета </a:t>
            </a:r>
            <a:r>
              <a:rPr lang="en-US" dirty="0">
                <a:solidFill>
                  <a:srgbClr val="0066FF"/>
                </a:solidFill>
              </a:rPr>
              <a:t>ISO/TC 98/SC 3</a:t>
            </a:r>
            <a:r>
              <a:rPr lang="ru-RU" dirty="0">
                <a:solidFill>
                  <a:srgbClr val="0066FF"/>
                </a:solidFill>
              </a:rPr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61678" y="1484784"/>
            <a:ext cx="691276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Рассматривался проект документа, подготовленный японскими специалистами (JISC</a:t>
            </a:r>
            <a:r>
              <a:rPr lang="ru-RU" dirty="0" smtClean="0"/>
              <a:t>).</a:t>
            </a:r>
          </a:p>
          <a:p>
            <a:r>
              <a:rPr lang="ru-RU" dirty="0" smtClean="0"/>
              <a:t> </a:t>
            </a:r>
          </a:p>
          <a:p>
            <a:r>
              <a:rPr lang="ru-RU" dirty="0" smtClean="0"/>
              <a:t>Обсуждался </a:t>
            </a:r>
            <a:r>
              <a:rPr lang="ru-RU" dirty="0"/>
              <a:t>текст справочных приложений A, B и C к документу, в которых содержится </a:t>
            </a:r>
            <a:r>
              <a:rPr lang="ru-RU" dirty="0" smtClean="0"/>
              <a:t>расчетно-теоретическая </a:t>
            </a:r>
            <a:r>
              <a:rPr lang="ru-RU" dirty="0"/>
              <a:t>часть, посвященная различным видам особых </a:t>
            </a:r>
            <a:r>
              <a:rPr lang="ru-RU" dirty="0" smtClean="0"/>
              <a:t>воздействий: удары</a:t>
            </a:r>
            <a:r>
              <a:rPr lang="ru-RU" dirty="0"/>
              <a:t>, столкновения транспортных средств (автомобилей, судов) с частями сооружений, различные виды взрывов, а также стратегии защиты от неустановленных особых воздействий (метод ключевых элементов).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0125" y="4437112"/>
            <a:ext cx="73808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ru-RU" dirty="0"/>
              <a:t>Приложение А – Удар (</a:t>
            </a:r>
            <a:r>
              <a:rPr lang="en-US" dirty="0"/>
              <a:t>Annex A (informative)  Impact</a:t>
            </a:r>
            <a:r>
              <a:rPr lang="ru-RU" dirty="0"/>
              <a:t>)</a:t>
            </a:r>
          </a:p>
          <a:p>
            <a:pPr lvl="1"/>
            <a:r>
              <a:rPr lang="ru-RU" dirty="0"/>
              <a:t>Приложение В – Взрывы (</a:t>
            </a:r>
            <a:r>
              <a:rPr lang="en-US" dirty="0"/>
              <a:t>Annex B (informative)  Explosions</a:t>
            </a:r>
            <a:r>
              <a:rPr lang="ru-RU" dirty="0"/>
              <a:t>)</a:t>
            </a:r>
          </a:p>
          <a:p>
            <a:pPr lvl="1"/>
            <a:r>
              <a:rPr lang="ru-RU" dirty="0"/>
              <a:t>Приложение С – Расчет на особые воздействия (</a:t>
            </a:r>
            <a:r>
              <a:rPr lang="en-US" dirty="0"/>
              <a:t>Annex C (informative)  Design for accidental actions</a:t>
            </a:r>
            <a:r>
              <a:rPr lang="ru-RU" dirty="0" smtClean="0"/>
              <a:t>)</a:t>
            </a:r>
          </a:p>
          <a:p>
            <a:pPr lvl="1"/>
            <a:endParaRPr lang="ru-RU" dirty="0"/>
          </a:p>
          <a:p>
            <a:pPr lvl="1"/>
            <a:r>
              <a:rPr lang="ru-RU" dirty="0" smtClean="0"/>
              <a:t>Документ </a:t>
            </a:r>
            <a:r>
              <a:rPr lang="ru-RU" dirty="0"/>
              <a:t>в целом был согласован.</a:t>
            </a:r>
          </a:p>
        </p:txBody>
      </p:sp>
    </p:spTree>
    <p:extLst>
      <p:ext uri="{BB962C8B-B14F-4D97-AF65-F5344CB8AC3E}">
        <p14:creationId xmlns:p14="http://schemas.microsoft.com/office/powerpoint/2010/main" val="120974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875184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Итоговая встреча </a:t>
            </a:r>
            <a:r>
              <a:rPr lang="pt-BR" sz="2400" dirty="0" smtClean="0"/>
              <a:t>ISO/TC </a:t>
            </a:r>
            <a:r>
              <a:rPr lang="pt-BR" sz="2400" dirty="0"/>
              <a:t>98/SC 3 N 373</a:t>
            </a:r>
            <a:r>
              <a:rPr lang="en-US" sz="2400" dirty="0"/>
              <a:t> </a:t>
            </a:r>
            <a:r>
              <a:rPr lang="en-US" sz="2400" dirty="0" smtClean="0"/>
              <a:t>2017-11-2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62025" y="1628800"/>
            <a:ext cx="698477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1. Открытие встречи (14.00)</a:t>
            </a:r>
          </a:p>
          <a:p>
            <a:r>
              <a:rPr lang="ru-RU" dirty="0"/>
              <a:t>2. Представление делегатов </a:t>
            </a:r>
          </a:p>
          <a:p>
            <a:r>
              <a:rPr lang="ru-RU" dirty="0"/>
              <a:t>3. Принятие программы работы </a:t>
            </a:r>
            <a:r>
              <a:rPr lang="ru-RU" dirty="0" smtClean="0"/>
              <a:t>(</a:t>
            </a:r>
            <a:r>
              <a:rPr lang="ru-RU" dirty="0" err="1" smtClean="0"/>
              <a:t>Doc</a:t>
            </a:r>
            <a:r>
              <a:rPr lang="ru-RU" dirty="0"/>
              <a:t>. ISO/TC 98/SC 3 N </a:t>
            </a:r>
            <a:r>
              <a:rPr lang="ru-RU" dirty="0" smtClean="0"/>
              <a:t>373)</a:t>
            </a:r>
            <a:endParaRPr lang="ru-RU" dirty="0"/>
          </a:p>
          <a:p>
            <a:r>
              <a:rPr lang="ru-RU" dirty="0"/>
              <a:t>4. Назначение комитета по рассмотрению проекта </a:t>
            </a:r>
          </a:p>
          <a:p>
            <a:r>
              <a:rPr lang="ru-RU" dirty="0"/>
              <a:t>5. Отчет секретариата   </a:t>
            </a:r>
            <a:r>
              <a:rPr lang="ru-RU" dirty="0" smtClean="0"/>
              <a:t>(</a:t>
            </a:r>
            <a:r>
              <a:rPr lang="ru-RU" dirty="0" err="1" smtClean="0"/>
              <a:t>Doc</a:t>
            </a:r>
            <a:r>
              <a:rPr lang="ru-RU" dirty="0"/>
              <a:t>. ISO/TC 98/SC 3 N </a:t>
            </a:r>
            <a:r>
              <a:rPr lang="ru-RU" dirty="0" smtClean="0"/>
              <a:t>*)</a:t>
            </a:r>
            <a:endParaRPr lang="ru-RU" dirty="0"/>
          </a:p>
          <a:p>
            <a:r>
              <a:rPr lang="ru-RU" dirty="0"/>
              <a:t>6. Отчет ответственных от рабочих групп </a:t>
            </a:r>
          </a:p>
          <a:p>
            <a:r>
              <a:rPr lang="ru-RU" dirty="0" smtClean="0"/>
              <a:t>	6.1 </a:t>
            </a:r>
            <a:r>
              <a:rPr lang="ru-RU" dirty="0"/>
              <a:t>TC 98/SC 3/WG 4 – Особые воздействия </a:t>
            </a:r>
          </a:p>
          <a:p>
            <a:r>
              <a:rPr lang="ru-RU" dirty="0" smtClean="0"/>
              <a:t>	6.2 </a:t>
            </a:r>
            <a:r>
              <a:rPr lang="ru-RU" dirty="0"/>
              <a:t>TC 98/SC 3/WG 9 – Сейсмические воздействия </a:t>
            </a:r>
            <a:r>
              <a:rPr lang="ru-RU" dirty="0" smtClean="0"/>
              <a:t>на</a:t>
            </a:r>
          </a:p>
          <a:p>
            <a:r>
              <a:rPr lang="ru-RU" dirty="0"/>
              <a:t> </a:t>
            </a:r>
            <a:r>
              <a:rPr lang="ru-RU" dirty="0" smtClean="0"/>
              <a:t>                    строительные </a:t>
            </a:r>
            <a:r>
              <a:rPr lang="ru-RU" dirty="0"/>
              <a:t>конструкции</a:t>
            </a:r>
          </a:p>
          <a:p>
            <a:r>
              <a:rPr lang="ru-RU" dirty="0"/>
              <a:t>7. Статус всех пунктов программы работ и необходимые действия </a:t>
            </a:r>
          </a:p>
          <a:p>
            <a:r>
              <a:rPr lang="ru-RU" dirty="0"/>
              <a:t>8. Вопросы для дальнейшей работы </a:t>
            </a:r>
          </a:p>
          <a:p>
            <a:r>
              <a:rPr lang="ru-RU" dirty="0"/>
              <a:t>9. Требования, касающиеся следующей встречи </a:t>
            </a:r>
          </a:p>
          <a:p>
            <a:r>
              <a:rPr lang="ru-RU" dirty="0"/>
              <a:t>10. Другие вопросы</a:t>
            </a:r>
          </a:p>
          <a:p>
            <a:r>
              <a:rPr lang="ru-RU" dirty="0"/>
              <a:t>11. Утверждение резолюций </a:t>
            </a:r>
          </a:p>
          <a:p>
            <a:r>
              <a:rPr lang="ru-RU" dirty="0"/>
              <a:t>12. Закрытие встречи (17.00)</a:t>
            </a:r>
          </a:p>
        </p:txBody>
      </p:sp>
    </p:spTree>
    <p:extLst>
      <p:ext uri="{BB962C8B-B14F-4D97-AF65-F5344CB8AC3E}">
        <p14:creationId xmlns:p14="http://schemas.microsoft.com/office/powerpoint/2010/main" val="3436526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827584" y="476672"/>
            <a:ext cx="6192688" cy="2304256"/>
          </a:xfrm>
        </p:spPr>
        <p:txBody>
          <a:bodyPr>
            <a:noAutofit/>
          </a:bodyPr>
          <a:lstStyle/>
          <a:p>
            <a:pPr algn="ctr"/>
            <a:r>
              <a:rPr lang="ru-RU" sz="2200" b="1" dirty="0">
                <a:solidFill>
                  <a:srgbClr val="FFC000"/>
                </a:solidFill>
              </a:rPr>
              <a:t>35-ая сессия ИСО/ТК 98 «Основы расчета строительных конструкций»: </a:t>
            </a:r>
            <a:endParaRPr lang="en-US" sz="2200" b="1" dirty="0" smtClean="0">
              <a:solidFill>
                <a:srgbClr val="FFC000"/>
              </a:solidFill>
            </a:endParaRPr>
          </a:p>
          <a:p>
            <a:pPr algn="ctr"/>
            <a:r>
              <a:rPr lang="ru-RU" sz="2200" b="1" dirty="0" smtClean="0">
                <a:solidFill>
                  <a:srgbClr val="FFC000"/>
                </a:solidFill>
              </a:rPr>
              <a:t>основные </a:t>
            </a:r>
            <a:r>
              <a:rPr lang="ru-RU" sz="2200" b="1" dirty="0">
                <a:solidFill>
                  <a:srgbClr val="FFC000"/>
                </a:solidFill>
              </a:rPr>
              <a:t>направления развития стандартизации в рамках работы подкомитетов </a:t>
            </a:r>
            <a:r>
              <a:rPr lang="ru-RU" sz="2200" b="1" dirty="0" smtClean="0">
                <a:solidFill>
                  <a:srgbClr val="FFC000"/>
                </a:solidFill>
              </a:rPr>
              <a:t>SC2 (рабочей группы </a:t>
            </a:r>
            <a:r>
              <a:rPr lang="ru-RU" sz="2200" b="1" dirty="0">
                <a:solidFill>
                  <a:srgbClr val="FFC000"/>
                </a:solidFill>
              </a:rPr>
              <a:t>WG </a:t>
            </a:r>
            <a:r>
              <a:rPr lang="ru-RU" sz="2200" b="1" dirty="0" smtClean="0">
                <a:solidFill>
                  <a:srgbClr val="FFC000"/>
                </a:solidFill>
              </a:rPr>
              <a:t>12) и</a:t>
            </a:r>
            <a:r>
              <a:rPr lang="ru-RU" sz="2200" b="1" dirty="0">
                <a:solidFill>
                  <a:srgbClr val="FFC000"/>
                </a:solidFill>
              </a:rPr>
              <a:t> </a:t>
            </a:r>
            <a:r>
              <a:rPr lang="ru-RU" sz="2200" b="1" dirty="0" smtClean="0">
                <a:solidFill>
                  <a:srgbClr val="FFC000"/>
                </a:solidFill>
              </a:rPr>
              <a:t>SC3 (</a:t>
            </a:r>
            <a:r>
              <a:rPr lang="ru-RU" sz="2200" b="1" dirty="0">
                <a:solidFill>
                  <a:srgbClr val="FFC000"/>
                </a:solidFill>
              </a:rPr>
              <a:t>рабочей группы </a:t>
            </a:r>
            <a:r>
              <a:rPr lang="ru-RU" sz="2200" b="1" dirty="0" smtClean="0">
                <a:solidFill>
                  <a:srgbClr val="FFC000"/>
                </a:solidFill>
              </a:rPr>
              <a:t>WG 4</a:t>
            </a:r>
            <a:r>
              <a:rPr lang="en-US" sz="2200" b="1" dirty="0" smtClean="0">
                <a:solidFill>
                  <a:srgbClr val="FFC000"/>
                </a:solidFill>
              </a:rPr>
              <a:t>)</a:t>
            </a:r>
            <a:r>
              <a:rPr lang="ru-RU" sz="2200" b="1" dirty="0" smtClean="0">
                <a:solidFill>
                  <a:srgbClr val="FFC000"/>
                </a:solidFill>
              </a:rPr>
              <a:t> </a:t>
            </a:r>
            <a:r>
              <a:rPr lang="en-US" sz="2200" b="1" dirty="0" smtClean="0">
                <a:solidFill>
                  <a:srgbClr val="FFC000"/>
                </a:solidFill>
              </a:rPr>
              <a:t> </a:t>
            </a:r>
            <a:endParaRPr lang="ru-RU" sz="2200" b="1" dirty="0" smtClean="0">
              <a:solidFill>
                <a:srgbClr val="FFC000"/>
              </a:solidFill>
            </a:endParaRP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539552" y="2924944"/>
            <a:ext cx="4447550" cy="864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ru-RU" sz="1200" dirty="0" smtClean="0">
                <a:solidFill>
                  <a:schemeClr val="accent4"/>
                </a:solidFill>
              </a:rPr>
              <a:t>Кандидат</a:t>
            </a:r>
            <a:r>
              <a:rPr lang="ru-RU" sz="1200" dirty="0" smtClean="0"/>
              <a:t> </a:t>
            </a:r>
            <a:r>
              <a:rPr lang="ru-RU" sz="1200" dirty="0" smtClean="0">
                <a:solidFill>
                  <a:schemeClr val="accent4"/>
                </a:solidFill>
              </a:rPr>
              <a:t>технических наук </a:t>
            </a:r>
          </a:p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ru-RU" sz="1600" dirty="0" smtClean="0">
                <a:solidFill>
                  <a:srgbClr val="66FF99"/>
                </a:solidFill>
              </a:rPr>
              <a:t>И.В. Лебедева</a:t>
            </a:r>
            <a:endParaRPr lang="ru-RU" sz="1600" dirty="0">
              <a:solidFill>
                <a:srgbClr val="66FF99"/>
              </a:solidFill>
            </a:endParaRPr>
          </a:p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ru-RU" sz="1400" dirty="0">
                <a:solidFill>
                  <a:srgbClr val="66FF99"/>
                </a:solidFill>
              </a:rPr>
              <a:t> </a:t>
            </a:r>
            <a:r>
              <a:rPr lang="ru-RU" sz="1200" dirty="0" smtClean="0">
                <a:solidFill>
                  <a:srgbClr val="66FF99"/>
                </a:solidFill>
              </a:rPr>
              <a:t>(АО </a:t>
            </a:r>
            <a:r>
              <a:rPr lang="ru-RU" sz="1200" dirty="0">
                <a:solidFill>
                  <a:srgbClr val="66FF99"/>
                </a:solidFill>
              </a:rPr>
              <a:t>"НИЦ "Строительство" </a:t>
            </a:r>
            <a:r>
              <a:rPr lang="ru-RU" sz="1200" b="1" i="1" dirty="0">
                <a:solidFill>
                  <a:srgbClr val="66FF99"/>
                </a:solidFill>
              </a:rPr>
              <a:t>-</a:t>
            </a:r>
            <a:r>
              <a:rPr lang="ru-RU" sz="1200" b="1" i="1" dirty="0" smtClean="0">
                <a:solidFill>
                  <a:srgbClr val="66FF99"/>
                </a:solidFill>
              </a:rPr>
              <a:t> </a:t>
            </a:r>
            <a:r>
              <a:rPr lang="ru-RU" sz="1200" dirty="0" smtClean="0">
                <a:solidFill>
                  <a:srgbClr val="66FF99"/>
                </a:solidFill>
              </a:rPr>
              <a:t>ЦНИИСК </a:t>
            </a:r>
            <a:r>
              <a:rPr lang="ru-RU" sz="1200" dirty="0">
                <a:solidFill>
                  <a:srgbClr val="66FF99"/>
                </a:solidFill>
              </a:rPr>
              <a:t>им. В.А. Кучеренко)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712" y="2924944"/>
            <a:ext cx="2112647" cy="3755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89039"/>
            <a:ext cx="5140838" cy="2891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4650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857"/>
            <a:ext cx="6347713" cy="1224136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Резолюции подкомитета </a:t>
            </a:r>
            <a:r>
              <a:rPr lang="en-US" sz="2400" dirty="0" smtClean="0"/>
              <a:t>SC</a:t>
            </a:r>
            <a:r>
              <a:rPr lang="ru-RU" sz="2400" dirty="0" smtClean="0"/>
              <a:t>3, принятые на </a:t>
            </a:r>
            <a:r>
              <a:rPr lang="en-US" sz="2400" dirty="0" smtClean="0"/>
              <a:t>44</a:t>
            </a:r>
            <a:r>
              <a:rPr lang="ru-RU" sz="2400" dirty="0" smtClean="0"/>
              <a:t>-й</a:t>
            </a:r>
            <a:r>
              <a:rPr lang="en-US" sz="2400" dirty="0" smtClean="0"/>
              <a:t> </a:t>
            </a:r>
            <a:r>
              <a:rPr lang="ru-RU" sz="2400" dirty="0" smtClean="0"/>
              <a:t>встрече</a:t>
            </a:r>
            <a:r>
              <a:rPr lang="en-US" sz="2400" dirty="0" smtClean="0"/>
              <a:t> </a:t>
            </a:r>
            <a:r>
              <a:rPr lang="en-US" sz="2400" dirty="0"/>
              <a:t>ISO/TC </a:t>
            </a:r>
            <a:r>
              <a:rPr lang="en-US" sz="2400" dirty="0" smtClean="0"/>
              <a:t>98</a:t>
            </a:r>
            <a:r>
              <a:rPr lang="ru-RU" sz="2400" dirty="0" smtClean="0"/>
              <a:t> в Лондоне</a:t>
            </a:r>
            <a:r>
              <a:rPr lang="en-US" sz="2400" dirty="0" smtClean="0"/>
              <a:t>, </a:t>
            </a:r>
            <a:r>
              <a:rPr lang="ru-RU" sz="2400" dirty="0" smtClean="0"/>
              <a:t>Великобритания, 2 ноября</a:t>
            </a:r>
            <a:r>
              <a:rPr lang="en-US" sz="2400" dirty="0" smtClean="0"/>
              <a:t> 2017</a:t>
            </a:r>
            <a:r>
              <a:rPr lang="ru-RU" sz="2400" dirty="0" smtClean="0"/>
              <a:t> г.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225689"/>
            <a:ext cx="842493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Резолюция</a:t>
            </a:r>
            <a:r>
              <a:rPr lang="en-US" dirty="0"/>
              <a:t> </a:t>
            </a:r>
            <a:r>
              <a:rPr lang="en-US" dirty="0" smtClean="0"/>
              <a:t>293 (</a:t>
            </a:r>
            <a:r>
              <a:rPr lang="ru-RU" dirty="0"/>
              <a:t>Лондон </a:t>
            </a:r>
            <a:r>
              <a:rPr lang="en-US" dirty="0" smtClean="0"/>
              <a:t>, </a:t>
            </a:r>
            <a:r>
              <a:rPr lang="ru-RU" dirty="0" smtClean="0"/>
              <a:t>Великобритания,</a:t>
            </a:r>
            <a:r>
              <a:rPr lang="en-US" dirty="0" smtClean="0"/>
              <a:t> </a:t>
            </a:r>
            <a:r>
              <a:rPr lang="en-US" dirty="0"/>
              <a:t>2017-1)</a:t>
            </a:r>
          </a:p>
          <a:p>
            <a:r>
              <a:rPr lang="en-US" dirty="0"/>
              <a:t>ISO/TC 98/SC3 </a:t>
            </a:r>
            <a:r>
              <a:rPr lang="ru-RU" dirty="0" smtClean="0"/>
              <a:t>утверждает отчет </a:t>
            </a:r>
            <a:r>
              <a:rPr lang="en-US" dirty="0" smtClean="0"/>
              <a:t>N376 </a:t>
            </a:r>
            <a:r>
              <a:rPr lang="ru-RU" dirty="0" smtClean="0"/>
              <a:t>Секретариата</a:t>
            </a:r>
            <a:r>
              <a:rPr lang="en-US" dirty="0" smtClean="0"/>
              <a:t> </a:t>
            </a:r>
            <a:r>
              <a:rPr lang="en-US" dirty="0"/>
              <a:t>SC3 </a:t>
            </a:r>
            <a:r>
              <a:rPr lang="ru-RU" dirty="0" smtClean="0"/>
              <a:t>о деятельности  </a:t>
            </a:r>
            <a:r>
              <a:rPr lang="en-US" dirty="0" smtClean="0"/>
              <a:t>SC </a:t>
            </a:r>
            <a:r>
              <a:rPr lang="en-US" dirty="0"/>
              <a:t>3 </a:t>
            </a:r>
            <a:r>
              <a:rPr lang="ru-RU" dirty="0" smtClean="0"/>
              <a:t>за период, прошедший  с последней встречи</a:t>
            </a:r>
            <a:r>
              <a:rPr lang="en-US" dirty="0" smtClean="0"/>
              <a:t>.</a:t>
            </a:r>
            <a:endParaRPr lang="ru-RU" dirty="0" smtClean="0"/>
          </a:p>
          <a:p>
            <a:endParaRPr lang="en-US" dirty="0"/>
          </a:p>
          <a:p>
            <a:r>
              <a:rPr lang="ru-RU" dirty="0"/>
              <a:t>Резолюция</a:t>
            </a:r>
            <a:r>
              <a:rPr lang="en-US" dirty="0"/>
              <a:t> </a:t>
            </a:r>
            <a:r>
              <a:rPr lang="en-US" dirty="0" smtClean="0"/>
              <a:t>294 (</a:t>
            </a:r>
            <a:r>
              <a:rPr lang="ru-RU" dirty="0"/>
              <a:t>Лондон </a:t>
            </a:r>
            <a:r>
              <a:rPr lang="en-US" dirty="0" smtClean="0"/>
              <a:t>, </a:t>
            </a:r>
            <a:r>
              <a:rPr lang="ru-RU" dirty="0"/>
              <a:t>Великобритания,</a:t>
            </a:r>
            <a:r>
              <a:rPr lang="en-US" dirty="0"/>
              <a:t> </a:t>
            </a:r>
            <a:r>
              <a:rPr lang="en-US" dirty="0" smtClean="0"/>
              <a:t>2017-2</a:t>
            </a:r>
            <a:r>
              <a:rPr lang="en-US" dirty="0"/>
              <a:t>)</a:t>
            </a:r>
          </a:p>
          <a:p>
            <a:r>
              <a:rPr lang="en-US" dirty="0"/>
              <a:t>ISO/TC98/SC3 </a:t>
            </a:r>
            <a:r>
              <a:rPr lang="ru-RU" dirty="0"/>
              <a:t>утверждает </a:t>
            </a:r>
            <a:r>
              <a:rPr lang="ru-RU" dirty="0" smtClean="0"/>
              <a:t>отчеты ответственных</a:t>
            </a:r>
            <a:r>
              <a:rPr lang="en-US" dirty="0" smtClean="0"/>
              <a:t> </a:t>
            </a:r>
            <a:r>
              <a:rPr lang="en-US" dirty="0"/>
              <a:t>TC98/SC3/WG4 </a:t>
            </a:r>
            <a:r>
              <a:rPr lang="ru-RU" dirty="0" smtClean="0"/>
              <a:t>и</a:t>
            </a:r>
            <a:endParaRPr lang="en-US" dirty="0"/>
          </a:p>
          <a:p>
            <a:r>
              <a:rPr lang="en-US" dirty="0"/>
              <a:t>TC98/SC3/WG9 </a:t>
            </a:r>
            <a:r>
              <a:rPr lang="ru-RU" dirty="0" smtClean="0"/>
              <a:t>о деятельности рабочих </a:t>
            </a:r>
            <a:r>
              <a:rPr lang="ru-RU" dirty="0"/>
              <a:t>групп за период, прошедший  с последней встречи.</a:t>
            </a:r>
          </a:p>
          <a:p>
            <a:endParaRPr lang="en-US" dirty="0"/>
          </a:p>
          <a:p>
            <a:r>
              <a:rPr lang="ru-RU" dirty="0"/>
              <a:t>Резолюция</a:t>
            </a:r>
            <a:r>
              <a:rPr lang="en-US" dirty="0"/>
              <a:t> </a:t>
            </a:r>
            <a:r>
              <a:rPr lang="en-US" dirty="0" smtClean="0"/>
              <a:t>295 (</a:t>
            </a:r>
            <a:r>
              <a:rPr lang="ru-RU" dirty="0"/>
              <a:t>Лондон </a:t>
            </a:r>
            <a:r>
              <a:rPr lang="en-US" dirty="0" smtClean="0"/>
              <a:t>, </a:t>
            </a:r>
            <a:r>
              <a:rPr lang="ru-RU" dirty="0"/>
              <a:t>Великобритания,</a:t>
            </a:r>
            <a:r>
              <a:rPr lang="en-US" dirty="0" smtClean="0"/>
              <a:t> </a:t>
            </a:r>
            <a:r>
              <a:rPr lang="en-US" dirty="0"/>
              <a:t>2017-3)</a:t>
            </a:r>
          </a:p>
          <a:p>
            <a:r>
              <a:rPr lang="ru-RU" dirty="0" smtClean="0"/>
              <a:t>С опубликованием</a:t>
            </a:r>
            <a:r>
              <a:rPr lang="en-US" dirty="0" smtClean="0"/>
              <a:t> </a:t>
            </a:r>
            <a:r>
              <a:rPr lang="en-US" dirty="0"/>
              <a:t>ISO 3010: 2017, ISO/TC98/SC3 </a:t>
            </a:r>
            <a:r>
              <a:rPr lang="ru-RU" dirty="0" smtClean="0"/>
              <a:t>расформировывает </a:t>
            </a:r>
            <a:r>
              <a:rPr lang="en-US" dirty="0" smtClean="0"/>
              <a:t>TC98/SC3/WG9 </a:t>
            </a:r>
            <a:r>
              <a:rPr lang="ru-RU" dirty="0" smtClean="0"/>
              <a:t>с благодарностью</a:t>
            </a:r>
            <a:r>
              <a:rPr lang="en-US" dirty="0" smtClean="0"/>
              <a:t>.</a:t>
            </a:r>
            <a:endParaRPr lang="ru-RU" dirty="0" smtClean="0"/>
          </a:p>
          <a:p>
            <a:endParaRPr lang="en-US" dirty="0"/>
          </a:p>
          <a:p>
            <a:r>
              <a:rPr lang="ru-RU" dirty="0"/>
              <a:t>Резолюция</a:t>
            </a:r>
            <a:r>
              <a:rPr lang="en-US" dirty="0"/>
              <a:t> </a:t>
            </a:r>
            <a:r>
              <a:rPr lang="en-US" dirty="0" smtClean="0"/>
              <a:t>296 (</a:t>
            </a:r>
            <a:r>
              <a:rPr lang="ru-RU" dirty="0"/>
              <a:t>Лондон </a:t>
            </a:r>
            <a:r>
              <a:rPr lang="en-US" dirty="0" smtClean="0"/>
              <a:t>, </a:t>
            </a:r>
            <a:r>
              <a:rPr lang="ru-RU" dirty="0"/>
              <a:t>Великобритания,</a:t>
            </a:r>
            <a:r>
              <a:rPr lang="en-US" dirty="0" smtClean="0"/>
              <a:t> </a:t>
            </a:r>
            <a:r>
              <a:rPr lang="en-US" dirty="0"/>
              <a:t>2017-4)</a:t>
            </a:r>
          </a:p>
          <a:p>
            <a:r>
              <a:rPr lang="en-US" dirty="0"/>
              <a:t>ISO/TC 98/SC3 </a:t>
            </a:r>
            <a:r>
              <a:rPr lang="ru-RU" dirty="0"/>
              <a:t>назначает будущую общую встречу TC98 и его других подкомитетов и рабочих групп в Праге в ноябре 2018 года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 dirty="0" smtClean="0"/>
              <a:t>Резолюция</a:t>
            </a:r>
            <a:r>
              <a:rPr lang="en-US" dirty="0" smtClean="0"/>
              <a:t> 297 (</a:t>
            </a:r>
            <a:r>
              <a:rPr lang="ru-RU" dirty="0"/>
              <a:t>Лондон </a:t>
            </a:r>
            <a:r>
              <a:rPr lang="en-US" dirty="0" smtClean="0"/>
              <a:t>, </a:t>
            </a:r>
            <a:r>
              <a:rPr lang="ru-RU" dirty="0"/>
              <a:t>Великобритания,</a:t>
            </a:r>
            <a:r>
              <a:rPr lang="en-US" dirty="0" smtClean="0"/>
              <a:t> </a:t>
            </a:r>
            <a:r>
              <a:rPr lang="en-US" dirty="0"/>
              <a:t>2017-5)</a:t>
            </a:r>
          </a:p>
          <a:p>
            <a:r>
              <a:rPr lang="en-US" dirty="0"/>
              <a:t>ISO/TC98/SC3 </a:t>
            </a:r>
            <a:r>
              <a:rPr lang="ru-RU" dirty="0" smtClean="0"/>
              <a:t>выражает </a:t>
            </a:r>
            <a:r>
              <a:rPr lang="ru-RU" dirty="0"/>
              <a:t>признательность Британскому Институту Стандартов за гостеприимную встречу в Лондоне. </a:t>
            </a:r>
          </a:p>
        </p:txBody>
      </p:sp>
    </p:spTree>
    <p:extLst>
      <p:ext uri="{BB962C8B-B14F-4D97-AF65-F5344CB8AC3E}">
        <p14:creationId xmlns:p14="http://schemas.microsoft.com/office/powerpoint/2010/main" val="2012487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609600"/>
            <a:ext cx="4104456" cy="58715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Заключение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9" y="1196752"/>
            <a:ext cx="6347714" cy="4844611"/>
          </a:xfrm>
        </p:spPr>
        <p:txBody>
          <a:bodyPr/>
          <a:lstStyle/>
          <a:p>
            <a:r>
              <a:rPr lang="ru-RU" dirty="0" smtClean="0"/>
              <a:t>Официальных языка ИСО три – английский, французский и русский, однако нормативная документация готовится только на двух языках: на английском и французском.</a:t>
            </a:r>
          </a:p>
          <a:p>
            <a:r>
              <a:rPr lang="ru-RU" dirty="0" smtClean="0"/>
              <a:t>Текст </a:t>
            </a:r>
            <a:r>
              <a:rPr lang="ru-RU" dirty="0"/>
              <a:t>документов </a:t>
            </a:r>
            <a:r>
              <a:rPr lang="ru-RU" dirty="0" smtClean="0"/>
              <a:t>ИСО, в том числе, проекты, материалы для голосования и т.д., следует выпускать также на русском языке. </a:t>
            </a:r>
          </a:p>
          <a:p>
            <a:r>
              <a:rPr lang="ru-RU" dirty="0" smtClean="0"/>
              <a:t>Нам предложено подготовить новую русскую редакцию ИСО 8930 после его пересмотра.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3941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692696"/>
            <a:ext cx="6347713" cy="659160"/>
          </a:xfrm>
        </p:spPr>
        <p:txBody>
          <a:bodyPr/>
          <a:lstStyle/>
          <a:p>
            <a:pPr algn="ctr"/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0808"/>
            <a:ext cx="9154126" cy="514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501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0032" y="3140968"/>
            <a:ext cx="3105392" cy="80317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/>
              <a:t>Программа 35-й встречи в Лондоне </a:t>
            </a:r>
            <a:br>
              <a:rPr lang="ru-RU" sz="2400" dirty="0" smtClean="0"/>
            </a:br>
            <a:r>
              <a:rPr lang="ru-RU" sz="1800" dirty="0" smtClean="0"/>
              <a:t>(30.10 – 03.11 2017 г.)</a:t>
            </a:r>
            <a:endParaRPr lang="ru-RU" sz="1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504" y="0"/>
            <a:ext cx="4968552" cy="6839797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323528" y="5301208"/>
            <a:ext cx="3168352" cy="1152128"/>
          </a:xfrm>
          <a:prstGeom prst="round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23528" y="3717032"/>
            <a:ext cx="4032448" cy="504056"/>
          </a:xfrm>
          <a:prstGeom prst="round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0550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8551" y="2060848"/>
            <a:ext cx="7058746" cy="4104456"/>
          </a:xfrm>
        </p:spPr>
        <p:txBody>
          <a:bodyPr>
            <a:normAutofit lnSpcReduction="10000"/>
          </a:bodyPr>
          <a:lstStyle/>
          <a:p>
            <a:pPr lvl="1"/>
            <a:r>
              <a:rPr lang="en-US" sz="1800" dirty="0" smtClean="0">
                <a:solidFill>
                  <a:srgbClr val="0066FF"/>
                </a:solidFill>
              </a:rPr>
              <a:t>WG 12</a:t>
            </a:r>
            <a:r>
              <a:rPr lang="en-US" sz="1800" dirty="0" smtClean="0"/>
              <a:t> –</a:t>
            </a:r>
            <a:r>
              <a:rPr lang="ru-RU" sz="1800" dirty="0" smtClean="0"/>
              <a:t> Деформации </a:t>
            </a:r>
            <a:r>
              <a:rPr lang="ru-RU" sz="1800" dirty="0"/>
              <a:t>зданий при расчете по предельным состояниям пригодности к </a:t>
            </a:r>
            <a:r>
              <a:rPr lang="ru-RU" sz="1800" dirty="0" smtClean="0"/>
              <a:t>эксплуатации (</a:t>
            </a:r>
            <a:r>
              <a:rPr lang="en-US" sz="1800" dirty="0" smtClean="0"/>
              <a:t>Deformations </a:t>
            </a:r>
            <a:r>
              <a:rPr lang="en-US" sz="1800" dirty="0"/>
              <a:t>of buildings at the serviceability limit </a:t>
            </a:r>
            <a:r>
              <a:rPr lang="en-US" sz="1800" dirty="0" smtClean="0"/>
              <a:t>states</a:t>
            </a:r>
            <a:r>
              <a:rPr lang="ru-RU" sz="1800" dirty="0" smtClean="0"/>
              <a:t>)</a:t>
            </a:r>
            <a:r>
              <a:rPr lang="en-US" sz="1800" dirty="0" smtClean="0"/>
              <a:t> </a:t>
            </a:r>
            <a:endParaRPr lang="ru-RU" sz="1800" dirty="0" smtClean="0"/>
          </a:p>
          <a:p>
            <a:pPr lvl="2"/>
            <a:r>
              <a:rPr lang="ru-RU" sz="1800" dirty="0" smtClean="0"/>
              <a:t>Разрабатывается новый проект </a:t>
            </a:r>
            <a:r>
              <a:rPr lang="en-US" sz="1800" dirty="0">
                <a:solidFill>
                  <a:srgbClr val="0066FF"/>
                </a:solidFill>
              </a:rPr>
              <a:t>ISO/NP </a:t>
            </a:r>
            <a:r>
              <a:rPr lang="en-US" sz="1800" dirty="0" smtClean="0">
                <a:solidFill>
                  <a:srgbClr val="0066FF"/>
                </a:solidFill>
              </a:rPr>
              <a:t>4356</a:t>
            </a:r>
            <a:r>
              <a:rPr lang="ru-RU" sz="1800" dirty="0" smtClean="0">
                <a:solidFill>
                  <a:srgbClr val="0066FF"/>
                </a:solidFill>
              </a:rPr>
              <a:t> </a:t>
            </a:r>
            <a:r>
              <a:rPr lang="en-US" sz="1800" dirty="0" smtClean="0"/>
              <a:t>«</a:t>
            </a:r>
            <a:r>
              <a:rPr lang="en-US" sz="1800" dirty="0"/>
              <a:t>Bases for the design of structures -- Deformations of buildings at the serviceability limit states» </a:t>
            </a:r>
            <a:r>
              <a:rPr lang="en-US" sz="1800" dirty="0">
                <a:solidFill>
                  <a:srgbClr val="0066FF"/>
                </a:solidFill>
              </a:rPr>
              <a:t>(«</a:t>
            </a:r>
            <a:r>
              <a:rPr lang="ru-RU" sz="1800" dirty="0">
                <a:solidFill>
                  <a:srgbClr val="0066FF"/>
                </a:solidFill>
              </a:rPr>
              <a:t>Основы расчета строительных конструкций. Деформации зданий при расчете по предельным состояниям пригодности к эксплуатации</a:t>
            </a:r>
            <a:r>
              <a:rPr lang="ru-RU" sz="1800" dirty="0" smtClean="0">
                <a:solidFill>
                  <a:srgbClr val="0066FF"/>
                </a:solidFill>
              </a:rPr>
              <a:t>»</a:t>
            </a:r>
            <a:r>
              <a:rPr lang="ru-RU" sz="1800" dirty="0" smtClean="0"/>
              <a:t>)</a:t>
            </a:r>
            <a:r>
              <a:rPr lang="en-US" sz="1800" dirty="0">
                <a:solidFill>
                  <a:srgbClr val="0066FF"/>
                </a:solidFill>
              </a:rPr>
              <a:t> </a:t>
            </a:r>
            <a:r>
              <a:rPr lang="ru-RU" sz="1800" dirty="0" smtClean="0"/>
              <a:t>Взамен </a:t>
            </a:r>
            <a:r>
              <a:rPr lang="en-US" sz="1800" dirty="0" smtClean="0">
                <a:solidFill>
                  <a:srgbClr val="0066FF"/>
                </a:solidFill>
              </a:rPr>
              <a:t>ISO</a:t>
            </a:r>
            <a:r>
              <a:rPr lang="ru-RU" sz="1800" dirty="0" smtClean="0">
                <a:solidFill>
                  <a:srgbClr val="0066FF"/>
                </a:solidFill>
              </a:rPr>
              <a:t> </a:t>
            </a:r>
            <a:r>
              <a:rPr lang="en-US" sz="1800" dirty="0" smtClean="0">
                <a:solidFill>
                  <a:srgbClr val="0066FF"/>
                </a:solidFill>
              </a:rPr>
              <a:t>4356:1977</a:t>
            </a:r>
            <a:r>
              <a:rPr lang="ru-RU" sz="1800" dirty="0" smtClean="0"/>
              <a:t>.</a:t>
            </a:r>
          </a:p>
          <a:p>
            <a:pPr lvl="1"/>
            <a:r>
              <a:rPr lang="ru-RU" sz="1800" dirty="0"/>
              <a:t>Ответственный </a:t>
            </a:r>
            <a:r>
              <a:rPr lang="ru-RU" sz="1800" dirty="0" smtClean="0"/>
              <a:t>- </a:t>
            </a:r>
            <a:r>
              <a:rPr lang="en-US" sz="1800" dirty="0" err="1" smtClean="0"/>
              <a:t>Dr</a:t>
            </a:r>
            <a:r>
              <a:rPr lang="en-US" sz="1800" dirty="0" smtClean="0"/>
              <a:t> </a:t>
            </a:r>
            <a:r>
              <a:rPr lang="en-US" sz="1800" dirty="0"/>
              <a:t>K. Kwok </a:t>
            </a:r>
            <a:r>
              <a:rPr lang="en-US" sz="1800" dirty="0" smtClean="0"/>
              <a:t>(</a:t>
            </a:r>
            <a:r>
              <a:rPr lang="ru-RU" sz="1800" dirty="0" smtClean="0"/>
              <a:t>Австралия</a:t>
            </a:r>
            <a:r>
              <a:rPr lang="en-US" sz="1800" dirty="0"/>
              <a:t>) </a:t>
            </a:r>
            <a:r>
              <a:rPr lang="en-US" sz="1800" dirty="0" smtClean="0"/>
              <a:t>PB</a:t>
            </a:r>
            <a:r>
              <a:rPr lang="en-US" sz="1800" dirty="0"/>
              <a:t>: Phil Blundy, SA Standards Australia</a:t>
            </a:r>
            <a:endParaRPr lang="ru-RU" sz="1800" dirty="0" smtClean="0"/>
          </a:p>
          <a:p>
            <a:pPr lvl="1"/>
            <a:r>
              <a:rPr lang="ru-RU" sz="1800" dirty="0"/>
              <a:t>Стадия</a:t>
            </a:r>
            <a:r>
              <a:rPr lang="en-US" sz="1800" dirty="0"/>
              <a:t>: 10.99 (</a:t>
            </a:r>
            <a:r>
              <a:rPr lang="ru-RU" sz="1800" dirty="0"/>
              <a:t>Предложен новый проект</a:t>
            </a:r>
            <a:r>
              <a:rPr lang="en-US" sz="1800" dirty="0"/>
              <a:t>)</a:t>
            </a:r>
            <a:endParaRPr lang="ru-RU" sz="1800" dirty="0"/>
          </a:p>
          <a:p>
            <a:pPr lvl="1"/>
            <a:r>
              <a:rPr lang="ru-RU" sz="1800" dirty="0" smtClean="0"/>
              <a:t>Следующая </a:t>
            </a:r>
            <a:r>
              <a:rPr lang="ru-RU" sz="1800" dirty="0"/>
              <a:t>дата</a:t>
            </a:r>
            <a:r>
              <a:rPr lang="en-US" sz="1800" dirty="0"/>
              <a:t>: </a:t>
            </a:r>
            <a:r>
              <a:rPr lang="en-US" sz="1800" dirty="0" smtClean="0"/>
              <a:t>2018-10-03</a:t>
            </a:r>
            <a:endParaRPr lang="ru-RU" sz="1800" dirty="0" smtClean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187624" y="609600"/>
            <a:ext cx="5256584" cy="73116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0"/>
              </a:spcAft>
            </a:pPr>
            <a:r>
              <a:rPr lang="ru-RU" sz="2400" dirty="0">
                <a:solidFill>
                  <a:srgbClr val="0066FF"/>
                </a:solidFill>
              </a:rPr>
              <a:t>Рабочая группа </a:t>
            </a:r>
            <a:r>
              <a:rPr lang="en-US" sz="2400" dirty="0">
                <a:solidFill>
                  <a:srgbClr val="0066FF"/>
                </a:solidFill>
              </a:rPr>
              <a:t>WG </a:t>
            </a:r>
            <a:r>
              <a:rPr lang="ru-RU" sz="2400" dirty="0" smtClean="0">
                <a:solidFill>
                  <a:srgbClr val="0066FF"/>
                </a:solidFill>
              </a:rPr>
              <a:t>12 </a:t>
            </a:r>
            <a:endParaRPr lang="ru-RU" sz="2400" dirty="0">
              <a:solidFill>
                <a:srgbClr val="0066FF"/>
              </a:solidFill>
            </a:endParaRPr>
          </a:p>
          <a:p>
            <a:pPr algn="ctr" fontAlgn="auto">
              <a:spcAft>
                <a:spcPts val="0"/>
              </a:spcAft>
            </a:pPr>
            <a:r>
              <a:rPr lang="ru-RU" sz="2400" dirty="0">
                <a:solidFill>
                  <a:srgbClr val="0066FF"/>
                </a:solidFill>
              </a:rPr>
              <a:t>подкомитета </a:t>
            </a:r>
            <a:r>
              <a:rPr lang="en-US" sz="2400" dirty="0">
                <a:solidFill>
                  <a:srgbClr val="0066FF"/>
                </a:solidFill>
              </a:rPr>
              <a:t>ISO/TC 98/SC </a:t>
            </a:r>
            <a:r>
              <a:rPr lang="ru-RU" sz="2400" dirty="0" smtClean="0">
                <a:solidFill>
                  <a:srgbClr val="0066FF"/>
                </a:solidFill>
              </a:rPr>
              <a:t>2 </a:t>
            </a:r>
            <a:endParaRPr lang="ru-RU" sz="24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115616" y="1556792"/>
            <a:ext cx="55446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Заседания проходили </a:t>
            </a:r>
            <a:r>
              <a:rPr lang="ru-RU" dirty="0" smtClean="0"/>
              <a:t>30.10.2017 </a:t>
            </a:r>
            <a:r>
              <a:rPr lang="ru-RU" dirty="0"/>
              <a:t>с 10.00 до 17.00 </a:t>
            </a:r>
          </a:p>
        </p:txBody>
      </p:sp>
    </p:spTree>
    <p:extLst>
      <p:ext uri="{BB962C8B-B14F-4D97-AF65-F5344CB8AC3E}">
        <p14:creationId xmlns:p14="http://schemas.microsoft.com/office/powerpoint/2010/main" val="3550551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2267744" y="620688"/>
            <a:ext cx="3024336" cy="432048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4431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>
                <a:solidFill>
                  <a:srgbClr val="0066FF"/>
                </a:solidFill>
              </a:rPr>
              <a:t>Обсуждение проекта</a:t>
            </a:r>
            <a:endParaRPr lang="ru-RU" sz="2400" dirty="0">
              <a:solidFill>
                <a:srgbClr val="0066FF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1412776"/>
            <a:ext cx="691276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 smtClean="0"/>
              <a:t>документ </a:t>
            </a:r>
            <a:r>
              <a:rPr lang="en-US" dirty="0"/>
              <a:t>ISO </a:t>
            </a:r>
            <a:r>
              <a:rPr lang="en-US" dirty="0" smtClean="0"/>
              <a:t>4356:1977</a:t>
            </a:r>
            <a:r>
              <a:rPr lang="ru-RU" dirty="0" smtClean="0"/>
              <a:t> не </a:t>
            </a:r>
            <a:r>
              <a:rPr lang="ru-RU" dirty="0"/>
              <a:t>пересматривался 40 лет и в значительной мере устарел. </a:t>
            </a:r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 smtClean="0"/>
              <a:t>Готовится </a:t>
            </a:r>
            <a:r>
              <a:rPr lang="ru-RU" dirty="0"/>
              <a:t>новый проект документа, который должен отвечать всем современным требованиям. </a:t>
            </a:r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 smtClean="0"/>
              <a:t>Документ </a:t>
            </a:r>
            <a:r>
              <a:rPr lang="ru-RU" dirty="0"/>
              <a:t>находится в начальной стадии разработки и на рассмотрение был представлен его конспективный проект, подготовленный японскими коллегами (проф. </a:t>
            </a:r>
            <a:r>
              <a:rPr lang="ru-RU" dirty="0" err="1"/>
              <a:t>Канда</a:t>
            </a:r>
            <a:r>
              <a:rPr lang="ru-RU" dirty="0"/>
              <a:t> и д-р </a:t>
            </a:r>
            <a:r>
              <a:rPr lang="ru-RU" dirty="0" err="1"/>
              <a:t>Хирата</a:t>
            </a:r>
            <a:r>
              <a:rPr lang="ru-RU" dirty="0"/>
              <a:t>).  </a:t>
            </a:r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 smtClean="0"/>
              <a:t>Он </a:t>
            </a:r>
            <a:r>
              <a:rPr lang="ru-RU" dirty="0"/>
              <a:t>включает содержание и основные положения разделов</a:t>
            </a:r>
            <a:r>
              <a:rPr lang="ru-RU" dirty="0" smtClean="0"/>
              <a:t>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 smtClean="0"/>
              <a:t> </a:t>
            </a:r>
            <a:r>
              <a:rPr lang="ru-RU" dirty="0"/>
              <a:t>На заседании рабочей группы обсуждались и корректировались общая структура документа, его принципиальные положения и виды учитываемых нагрузок, воздействий и соответствующих деформаций от них.</a:t>
            </a:r>
          </a:p>
        </p:txBody>
      </p:sp>
    </p:spTree>
    <p:extLst>
      <p:ext uri="{BB962C8B-B14F-4D97-AF65-F5344CB8AC3E}">
        <p14:creationId xmlns:p14="http://schemas.microsoft.com/office/powerpoint/2010/main" val="4267437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/>
          <p:cNvSpPr/>
          <p:nvPr/>
        </p:nvSpPr>
        <p:spPr>
          <a:xfrm>
            <a:off x="4499992" y="2740943"/>
            <a:ext cx="2952328" cy="688057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788024" y="1988840"/>
            <a:ext cx="2664296" cy="72008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5842" y="124619"/>
            <a:ext cx="4884390" cy="4431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/>
              <a:t>Содержание проекта документа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908720"/>
            <a:ext cx="7776864" cy="5442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0</a:t>
            </a:r>
            <a:r>
              <a:rPr lang="en-US" dirty="0"/>
              <a:t>. </a:t>
            </a:r>
            <a:r>
              <a:rPr lang="ru-RU" dirty="0" smtClean="0"/>
              <a:t>Введение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1. </a:t>
            </a:r>
            <a:r>
              <a:rPr lang="ru-RU" dirty="0" smtClean="0"/>
              <a:t>Назначение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2. </a:t>
            </a:r>
            <a:r>
              <a:rPr lang="ru-RU" dirty="0" smtClean="0"/>
              <a:t>Область применения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2.1. </a:t>
            </a:r>
            <a:r>
              <a:rPr lang="ru-RU" dirty="0" smtClean="0"/>
              <a:t>Типы рассматриваемых зданий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2.2. </a:t>
            </a:r>
            <a:r>
              <a:rPr lang="ru-RU" dirty="0" smtClean="0"/>
              <a:t>Соседние здания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3. </a:t>
            </a:r>
            <a:r>
              <a:rPr lang="ru-RU" dirty="0" smtClean="0"/>
              <a:t>Причины деформаций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4. </a:t>
            </a:r>
            <a:r>
              <a:rPr lang="ru-RU" dirty="0" smtClean="0"/>
              <a:t>Деформации </a:t>
            </a:r>
            <a:r>
              <a:rPr lang="en-US" dirty="0" smtClean="0"/>
              <a:t>– </a:t>
            </a:r>
            <a:r>
              <a:rPr lang="ru-RU" dirty="0" smtClean="0"/>
              <a:t>Эффекты воздействий и средства защиты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5. </a:t>
            </a:r>
            <a:r>
              <a:rPr lang="ru-RU" dirty="0" smtClean="0"/>
              <a:t>Требуемые виды ограничений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6. </a:t>
            </a:r>
            <a:r>
              <a:rPr lang="ru-RU" dirty="0" smtClean="0"/>
              <a:t>Уровни величин возмущающих воздействий</a:t>
            </a:r>
            <a:endParaRPr lang="en-US" dirty="0"/>
          </a:p>
          <a:p>
            <a:pPr marL="266700" indent="-266700">
              <a:lnSpc>
                <a:spcPct val="150000"/>
              </a:lnSpc>
            </a:pPr>
            <a:r>
              <a:rPr lang="en-US" dirty="0"/>
              <a:t>7. </a:t>
            </a:r>
            <a:r>
              <a:rPr lang="ru-RU" dirty="0" smtClean="0"/>
              <a:t>Деформации, оказывающие влияние на прочность и устойчивость - </a:t>
            </a:r>
            <a:r>
              <a:rPr lang="en-US" dirty="0" smtClean="0"/>
              <a:t> </a:t>
            </a:r>
            <a:r>
              <a:rPr lang="en-US" dirty="0"/>
              <a:t>- </a:t>
            </a:r>
            <a:r>
              <a:rPr lang="ru-RU" dirty="0" smtClean="0"/>
              <a:t>Напоминание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7.1. </a:t>
            </a:r>
            <a:r>
              <a:rPr lang="ru-RU" dirty="0" smtClean="0"/>
              <a:t>Эксцентричное нагружение стен и колонн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7.2. </a:t>
            </a:r>
            <a:r>
              <a:rPr lang="ru-RU" dirty="0" smtClean="0"/>
              <a:t>Резонанс</a:t>
            </a:r>
            <a:endParaRPr lang="en-US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3059832" y="764704"/>
            <a:ext cx="4752528" cy="1080120"/>
            <a:chOff x="3311352" y="908720"/>
            <a:chExt cx="4752528" cy="1080120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3311352" y="908720"/>
              <a:ext cx="4536504" cy="108012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3491880" y="980728"/>
              <a:ext cx="4572000" cy="92333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ru-RU" dirty="0">
                  <a:solidFill>
                    <a:srgbClr val="0066FF"/>
                  </a:solidFill>
                </a:rPr>
                <a:t>Критерии, ограничения и базовые принципы, рекомендуемые при разработке национальных стандартов</a:t>
              </a:r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4788024" y="2022604"/>
            <a:ext cx="28803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66FF"/>
                </a:solidFill>
              </a:rPr>
              <a:t>Жилые, общественные, </a:t>
            </a:r>
          </a:p>
          <a:p>
            <a:pPr algn="ctr"/>
            <a:r>
              <a:rPr lang="ru-RU" dirty="0" smtClean="0">
                <a:solidFill>
                  <a:srgbClr val="0066FF"/>
                </a:solidFill>
              </a:rPr>
              <a:t>промышленные</a:t>
            </a:r>
            <a:r>
              <a:rPr lang="en-US" dirty="0" smtClean="0">
                <a:solidFill>
                  <a:srgbClr val="0066FF"/>
                </a:solidFill>
              </a:rPr>
              <a:t> </a:t>
            </a:r>
            <a:endParaRPr lang="ru-RU" dirty="0">
              <a:solidFill>
                <a:srgbClr val="0066FF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548695" y="2771031"/>
            <a:ext cx="28072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66FF"/>
                </a:solidFill>
              </a:rPr>
              <a:t>Не касается случайного </a:t>
            </a:r>
            <a:endParaRPr lang="ru-RU" dirty="0" smtClean="0">
              <a:solidFill>
                <a:srgbClr val="0066FF"/>
              </a:solidFill>
            </a:endParaRPr>
          </a:p>
          <a:p>
            <a:r>
              <a:rPr lang="ru-RU" dirty="0" smtClean="0">
                <a:solidFill>
                  <a:srgbClr val="0066FF"/>
                </a:solidFill>
              </a:rPr>
              <a:t>предельного </a:t>
            </a:r>
            <a:r>
              <a:rPr lang="ru-RU" dirty="0">
                <a:solidFill>
                  <a:srgbClr val="0066FF"/>
                </a:solidFill>
              </a:rPr>
              <a:t>состояния</a:t>
            </a:r>
            <a:r>
              <a:rPr lang="ru-RU" dirty="0"/>
              <a:t> 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23528" y="4725144"/>
            <a:ext cx="7776864" cy="72008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23528" y="5949280"/>
            <a:ext cx="2088232" cy="40195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1820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395536" y="620688"/>
            <a:ext cx="7920880" cy="230425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6347713" cy="4431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/>
              <a:t>Содержание проекта документа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764704"/>
            <a:ext cx="777686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7675" indent="-447675">
              <a:lnSpc>
                <a:spcPct val="150000"/>
              </a:lnSpc>
            </a:pPr>
            <a:r>
              <a:rPr lang="en-US" dirty="0" smtClean="0"/>
              <a:t>8. </a:t>
            </a:r>
            <a:r>
              <a:rPr lang="ru-RU" dirty="0"/>
              <a:t>Деформации, </a:t>
            </a:r>
            <a:r>
              <a:rPr lang="ru-RU" dirty="0" smtClean="0"/>
              <a:t>нарушающие пригодность к эксплуатации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8.1. </a:t>
            </a:r>
            <a:r>
              <a:rPr lang="ru-RU" dirty="0"/>
              <a:t>Деформации, </a:t>
            </a:r>
            <a:r>
              <a:rPr lang="ru-RU" dirty="0" smtClean="0"/>
              <a:t>вызывающие повреждение смежных частей здания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8.2. </a:t>
            </a:r>
            <a:r>
              <a:rPr lang="ru-RU" dirty="0"/>
              <a:t>Деформации, нарушающие </a:t>
            </a:r>
            <a:r>
              <a:rPr lang="ru-RU" dirty="0" smtClean="0"/>
              <a:t>внешний вид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8.3. </a:t>
            </a:r>
            <a:r>
              <a:rPr lang="ru-RU" dirty="0"/>
              <a:t>Деформации, нарушающие </a:t>
            </a:r>
            <a:r>
              <a:rPr lang="ru-RU" dirty="0" smtClean="0"/>
              <a:t>использование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8.4. </a:t>
            </a:r>
            <a:r>
              <a:rPr lang="ru-RU" dirty="0"/>
              <a:t>Деформации, </a:t>
            </a:r>
            <a:r>
              <a:rPr lang="ru-RU" dirty="0" smtClean="0"/>
              <a:t>требующие полного общего контроля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9. </a:t>
            </a:r>
            <a:r>
              <a:rPr lang="ru-RU" dirty="0" smtClean="0"/>
              <a:t>Методы оценки вероятных деформаций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10. </a:t>
            </a:r>
            <a:r>
              <a:rPr lang="ru-RU" dirty="0" smtClean="0"/>
              <a:t>Ответственность проектировщика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11. </a:t>
            </a:r>
            <a:r>
              <a:rPr lang="ru-RU" dirty="0" smtClean="0"/>
              <a:t>Исключения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12. Приложения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A </a:t>
            </a:r>
            <a:r>
              <a:rPr lang="ru-RU" dirty="0" smtClean="0"/>
              <a:t>Проблемы, которых можно избежать путем проведения надлежащих измерений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B </a:t>
            </a:r>
            <a:r>
              <a:rPr lang="ru-RU" dirty="0" smtClean="0"/>
              <a:t>Терминология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C </a:t>
            </a:r>
            <a:r>
              <a:rPr lang="ru-RU" dirty="0" smtClean="0"/>
              <a:t>Библиография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D </a:t>
            </a:r>
            <a:r>
              <a:rPr lang="ru-RU" dirty="0" smtClean="0"/>
              <a:t>Общие рекомендации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0819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443136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>3. Причины деформаций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484784"/>
            <a:ext cx="6912768" cy="4762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Движение грунта, неравномерная осадка фундаментов,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Нагрузки от окружающей среды: ветер, землетрясения, снег, лёд, град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Постоянные нагрузки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Грунтовые воды или затопление водой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Временные нагрузки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Изменения, касающиеся строительных материалов: ползучесть, температурные эффекты, содержание влаги, химические реакции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Пожар (температурные эффекты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(1-я группа предельных состояний?)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Статические нагрузки и динамические (вибрационные)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834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4073588" y="1124744"/>
            <a:ext cx="1296144" cy="3600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073588" y="3206053"/>
            <a:ext cx="1296144" cy="3600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1017687"/>
            <a:ext cx="8076185" cy="54938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dirty="0" smtClean="0">
                <a:solidFill>
                  <a:srgbClr val="FF3300"/>
                </a:solidFill>
              </a:rPr>
              <a:t>Эффекты: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dirty="0" smtClean="0"/>
              <a:t>Неблагоприятное нарушение прочности и устойчивости;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dirty="0" smtClean="0"/>
              <a:t>Повреждение </a:t>
            </a:r>
            <a:r>
              <a:rPr lang="ru-RU" dirty="0"/>
              <a:t>смежных частей </a:t>
            </a:r>
            <a:r>
              <a:rPr lang="ru-RU" dirty="0" smtClean="0"/>
              <a:t>здания;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dirty="0" smtClean="0"/>
              <a:t>Причинение беспокойства или ущерба персоналу;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dirty="0" smtClean="0"/>
              <a:t>Невозможность дальнейшего использования здания</a:t>
            </a:r>
            <a:endParaRPr lang="ru-RU" dirty="0"/>
          </a:p>
          <a:p>
            <a:pPr algn="ctr">
              <a:lnSpc>
                <a:spcPct val="150000"/>
              </a:lnSpc>
            </a:pPr>
            <a:r>
              <a:rPr lang="ru-RU" dirty="0" smtClean="0">
                <a:solidFill>
                  <a:srgbClr val="FF3300"/>
                </a:solidFill>
              </a:rPr>
              <a:t>Средства: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dirty="0" smtClean="0"/>
              <a:t>Устранение причин при проектировании;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dirty="0" smtClean="0"/>
              <a:t>Исправление путем конструктивных мер или декоративной обработки;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dirty="0" smtClean="0"/>
              <a:t>Обеспечение достаточной или дополнительной жесткости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dirty="0" smtClean="0"/>
              <a:t>Дополнительные затраты на уменьшение предельных деформаций</a:t>
            </a:r>
          </a:p>
          <a:p>
            <a:pPr>
              <a:lnSpc>
                <a:spcPct val="150000"/>
              </a:lnSpc>
            </a:pPr>
            <a:r>
              <a:rPr lang="ru-RU" dirty="0"/>
              <a:t> </a:t>
            </a:r>
            <a:r>
              <a:rPr lang="ru-RU" dirty="0" smtClean="0"/>
              <a:t>    и их влияния до приемлемых уровней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dirty="0" smtClean="0"/>
              <a:t>Демпфирование для не статических нагрузок до предельных </a:t>
            </a:r>
          </a:p>
          <a:p>
            <a:pPr>
              <a:lnSpc>
                <a:spcPct val="150000"/>
              </a:lnSpc>
            </a:pPr>
            <a:r>
              <a:rPr lang="ru-RU" dirty="0"/>
              <a:t> </a:t>
            </a:r>
            <a:r>
              <a:rPr lang="ru-RU" dirty="0" smtClean="0"/>
              <a:t>    значений скоростей и/или ускорений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409292" y="100063"/>
            <a:ext cx="6624736" cy="864096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66FF"/>
                </a:solidFill>
              </a:rPr>
              <a:t>4</a:t>
            </a:r>
            <a:r>
              <a:rPr lang="ru-RU" sz="2400" dirty="0">
                <a:solidFill>
                  <a:srgbClr val="0066FF"/>
                </a:solidFill>
              </a:rPr>
              <a:t>. Деформации – Эффекты воздействий </a:t>
            </a:r>
            <a:r>
              <a:rPr lang="ru-RU" sz="2400" dirty="0" smtClean="0">
                <a:solidFill>
                  <a:srgbClr val="0066FF"/>
                </a:solidFill>
              </a:rPr>
              <a:t/>
            </a:r>
            <a:br>
              <a:rPr lang="ru-RU" sz="2400" dirty="0" smtClean="0">
                <a:solidFill>
                  <a:srgbClr val="0066FF"/>
                </a:solidFill>
              </a:rPr>
            </a:br>
            <a:r>
              <a:rPr lang="ru-RU" sz="2400" dirty="0" smtClean="0">
                <a:solidFill>
                  <a:srgbClr val="0066FF"/>
                </a:solidFill>
              </a:rPr>
              <a:t>и </a:t>
            </a:r>
            <a:r>
              <a:rPr lang="ru-RU" sz="2400" dirty="0">
                <a:solidFill>
                  <a:srgbClr val="0066FF"/>
                </a:solidFill>
              </a:rPr>
              <a:t>средства защиты</a:t>
            </a:r>
          </a:p>
        </p:txBody>
      </p:sp>
    </p:spTree>
    <p:extLst>
      <p:ext uri="{BB962C8B-B14F-4D97-AF65-F5344CB8AC3E}">
        <p14:creationId xmlns:p14="http://schemas.microsoft.com/office/powerpoint/2010/main" val="1749189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9964</TotalTime>
  <Words>1743</Words>
  <Application>Microsoft Macintosh PowerPoint</Application>
  <PresentationFormat>Экран (4:3)</PresentationFormat>
  <Paragraphs>225</Paragraphs>
  <Slides>22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Грань</vt:lpstr>
      <vt:lpstr>Презентация PowerPoint</vt:lpstr>
      <vt:lpstr>Презентация PowerPoint</vt:lpstr>
      <vt:lpstr>Программа 35-й встречи в Лондоне  (30.10 – 03.11 2017 г.)</vt:lpstr>
      <vt:lpstr>Презентация PowerPoint</vt:lpstr>
      <vt:lpstr>Обсуждение проекта</vt:lpstr>
      <vt:lpstr>Содержание проекта документа</vt:lpstr>
      <vt:lpstr>Содержание проекта документа</vt:lpstr>
      <vt:lpstr>3. Причины деформаций</vt:lpstr>
      <vt:lpstr>4. Деформации – Эффекты воздействий  и средства защиты</vt:lpstr>
      <vt:lpstr>5. Требуемые виды ограничений </vt:lpstr>
      <vt:lpstr>6. Уровни величин возмущающих  воздействий </vt:lpstr>
      <vt:lpstr>Презентация PowerPoint</vt:lpstr>
      <vt:lpstr>Презентация PowerPoint</vt:lpstr>
      <vt:lpstr>Предложения Российской Федерации:</vt:lpstr>
      <vt:lpstr>Презентация PowerPoint</vt:lpstr>
      <vt:lpstr>Голосование по проекту (начало разработки)</vt:lpstr>
      <vt:lpstr>Аварийные расчетные ситуации (EN 1990, 3.2)</vt:lpstr>
      <vt:lpstr>Презентация PowerPoint</vt:lpstr>
      <vt:lpstr>Итоговая встреча ISO/TC 98/SC 3 N 373 2017-11-2</vt:lpstr>
      <vt:lpstr>Резолюции подкомитета SC3, принятые на 44-й встрече ISO/TC 98 в Лондоне, Великобритания, 2 ноября 2017 г.</vt:lpstr>
      <vt:lpstr>Заключение</vt:lpstr>
      <vt:lpstr>СПАСИБО ЗА ВНИМАНИЕ!</vt:lpstr>
    </vt:vector>
  </TitlesOfParts>
  <Company>tsniisk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Правительство Москвы Московские  городские строительные  нормы  МГСН 4.19-05    (Введены впервые)</dc:title>
  <dc:creator>amigo</dc:creator>
  <cp:lastModifiedBy>Юлия Дементьева</cp:lastModifiedBy>
  <cp:revision>1018</cp:revision>
  <dcterms:created xsi:type="dcterms:W3CDTF">2005-01-26T09:43:47Z</dcterms:created>
  <dcterms:modified xsi:type="dcterms:W3CDTF">2018-02-26T13:03:10Z</dcterms:modified>
</cp:coreProperties>
</file>