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4189" r:id="rId1"/>
  </p:sldMasterIdLst>
  <p:notesMasterIdLst>
    <p:notesMasterId r:id="rId29"/>
  </p:notesMasterIdLst>
  <p:sldIdLst>
    <p:sldId id="555" r:id="rId2"/>
    <p:sldId id="779" r:id="rId3"/>
    <p:sldId id="781" r:id="rId4"/>
    <p:sldId id="805" r:id="rId5"/>
    <p:sldId id="776" r:id="rId6"/>
    <p:sldId id="789" r:id="rId7"/>
    <p:sldId id="790" r:id="rId8"/>
    <p:sldId id="786" r:id="rId9"/>
    <p:sldId id="787" r:id="rId10"/>
    <p:sldId id="808" r:id="rId11"/>
    <p:sldId id="792" r:id="rId12"/>
    <p:sldId id="780" r:id="rId13"/>
    <p:sldId id="782" r:id="rId14"/>
    <p:sldId id="791" r:id="rId15"/>
    <p:sldId id="785" r:id="rId16"/>
    <p:sldId id="813" r:id="rId17"/>
    <p:sldId id="800" r:id="rId18"/>
    <p:sldId id="803" r:id="rId19"/>
    <p:sldId id="796" r:id="rId20"/>
    <p:sldId id="795" r:id="rId21"/>
    <p:sldId id="794" r:id="rId22"/>
    <p:sldId id="799" r:id="rId23"/>
    <p:sldId id="802" r:id="rId24"/>
    <p:sldId id="801" r:id="rId25"/>
    <p:sldId id="809" r:id="rId26"/>
    <p:sldId id="797" r:id="rId27"/>
    <p:sldId id="784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066FF"/>
    <a:srgbClr val="FF3300"/>
    <a:srgbClr val="66FF99"/>
    <a:srgbClr val="99FF99"/>
    <a:srgbClr val="FFFF00"/>
    <a:srgbClr val="CC0066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929F9F4-4A8F-4326-A1B4-22849713DDAB}" styleName="Темный стиль 1 -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60" autoAdjust="0"/>
    <p:restoredTop sz="89064" autoAdjust="0"/>
  </p:normalViewPr>
  <p:slideViewPr>
    <p:cSldViewPr>
      <p:cViewPr varScale="1">
        <p:scale>
          <a:sx n="90" d="100"/>
          <a:sy n="90" d="100"/>
        </p:scale>
        <p:origin x="-123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5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3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86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3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63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3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93D910A0-4743-4B00-A417-BC35CEF8F7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9892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A20493-0BB9-45A2-8882-1C49038242A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689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3CCE42-A2B2-45BB-B724-271D36413AD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67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3CCE42-A2B2-45BB-B724-271D36413AD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04184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3CCE42-A2B2-45BB-B724-271D36413AD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912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3CCE42-A2B2-45BB-B724-271D36413AD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350631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3CCE42-A2B2-45BB-B724-271D36413AD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2829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71271A-5AB4-44AD-9439-8B686A63850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531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EF0127-2D3F-4447-ABBC-797A645B761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207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74DB84-38A4-4BF4-8557-123C65F3C93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86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E11978-5CB8-4DF8-BDDD-BCB881A5057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3339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725685-1264-4476-9E34-85BC9D65455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424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8E658C-0010-4493-9795-02589F5D6E9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089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8368EB-89A4-4609-829C-A89644E4060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631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EEE499-021A-4CFF-85C5-B3697CE3529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718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581325-0908-40B3-A779-800124492F2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302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5715AE-21C2-46C8-9F2B-9871D7B224C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891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2D4D8172-EB43-4EB4-B90B-CDC636321D3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396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0" r:id="rId1"/>
    <p:sldLayoutId id="2147484191" r:id="rId2"/>
    <p:sldLayoutId id="2147484192" r:id="rId3"/>
    <p:sldLayoutId id="2147484193" r:id="rId4"/>
    <p:sldLayoutId id="2147484194" r:id="rId5"/>
    <p:sldLayoutId id="2147484195" r:id="rId6"/>
    <p:sldLayoutId id="2147484196" r:id="rId7"/>
    <p:sldLayoutId id="2147484197" r:id="rId8"/>
    <p:sldLayoutId id="2147484198" r:id="rId9"/>
    <p:sldLayoutId id="2147484199" r:id="rId10"/>
    <p:sldLayoutId id="2147484200" r:id="rId11"/>
    <p:sldLayoutId id="2147484201" r:id="rId12"/>
    <p:sldLayoutId id="2147484202" r:id="rId13"/>
    <p:sldLayoutId id="2147484203" r:id="rId14"/>
    <p:sldLayoutId id="2147484204" r:id="rId15"/>
    <p:sldLayoutId id="21474842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755576" y="332656"/>
            <a:ext cx="6296347" cy="2232397"/>
          </a:xfrm>
        </p:spPr>
        <p:txBody>
          <a:bodyPr>
            <a:noAutofit/>
          </a:bodyPr>
          <a:lstStyle/>
          <a:p>
            <a:r>
              <a:rPr lang="ru-RU" sz="2200" b="1" dirty="0">
                <a:solidFill>
                  <a:srgbClr val="FFC000"/>
                </a:solidFill>
              </a:rPr>
              <a:t>35-ая сессия ИСО/ТК 98 «Основы расчета строительных конструкций»: </a:t>
            </a:r>
            <a:endParaRPr lang="en-US" sz="2200" b="1" dirty="0" smtClean="0">
              <a:solidFill>
                <a:srgbClr val="FFC000"/>
              </a:solidFill>
            </a:endParaRPr>
          </a:p>
          <a:p>
            <a:r>
              <a:rPr lang="ru-RU" sz="2200" b="1" dirty="0" smtClean="0">
                <a:solidFill>
                  <a:srgbClr val="FFC000"/>
                </a:solidFill>
              </a:rPr>
              <a:t>основные </a:t>
            </a:r>
            <a:r>
              <a:rPr lang="ru-RU" sz="2200" b="1" dirty="0">
                <a:solidFill>
                  <a:srgbClr val="FFC000"/>
                </a:solidFill>
              </a:rPr>
              <a:t>направления развития стандартизации в рамках работы подкомитетов SC1, SC2 </a:t>
            </a:r>
            <a:endParaRPr lang="ru-RU" sz="2200" b="1" dirty="0" smtClean="0">
              <a:solidFill>
                <a:srgbClr val="FFC000"/>
              </a:solidFill>
            </a:endParaRPr>
          </a:p>
          <a:p>
            <a:r>
              <a:rPr lang="ru-RU" sz="2200" b="1" dirty="0" smtClean="0">
                <a:solidFill>
                  <a:srgbClr val="FFC000"/>
                </a:solidFill>
              </a:rPr>
              <a:t>(</a:t>
            </a:r>
            <a:r>
              <a:rPr lang="ru-RU" sz="2200" b="1" dirty="0">
                <a:solidFill>
                  <a:srgbClr val="FFC000"/>
                </a:solidFill>
              </a:rPr>
              <a:t>рабочих групп WG 8 и WG </a:t>
            </a:r>
            <a:r>
              <a:rPr lang="ru-RU" sz="2200" b="1" dirty="0" smtClean="0">
                <a:solidFill>
                  <a:srgbClr val="FFC000"/>
                </a:solidFill>
              </a:rPr>
              <a:t>11</a:t>
            </a:r>
            <a:r>
              <a:rPr lang="en-US" sz="2200" b="1" dirty="0" smtClean="0">
                <a:solidFill>
                  <a:srgbClr val="FFC000"/>
                </a:solidFill>
              </a:rPr>
              <a:t>) </a:t>
            </a:r>
            <a:endParaRPr lang="ru-RU" sz="2200" b="1" dirty="0" smtClean="0">
              <a:solidFill>
                <a:srgbClr val="FFC000"/>
              </a:solidFill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571203" y="3065082"/>
            <a:ext cx="444755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ru-RU" sz="1200" dirty="0" smtClean="0">
                <a:solidFill>
                  <a:schemeClr val="accent4"/>
                </a:solidFill>
              </a:rPr>
              <a:t>Кандидат</a:t>
            </a:r>
            <a:r>
              <a:rPr lang="ru-RU" sz="1200" dirty="0" smtClean="0"/>
              <a:t> </a:t>
            </a:r>
            <a:r>
              <a:rPr lang="ru-RU" sz="1200" dirty="0" smtClean="0">
                <a:solidFill>
                  <a:schemeClr val="accent4"/>
                </a:solidFill>
              </a:rPr>
              <a:t>технических наук  </a:t>
            </a:r>
            <a:r>
              <a:rPr lang="ru-RU" sz="1600" dirty="0" smtClean="0">
                <a:solidFill>
                  <a:srgbClr val="66FF99"/>
                </a:solidFill>
              </a:rPr>
              <a:t>Н.А. Попов</a:t>
            </a:r>
            <a:endParaRPr lang="ru-RU" sz="1600" dirty="0">
              <a:solidFill>
                <a:srgbClr val="66FF99"/>
              </a:solidFill>
            </a:endParaRPr>
          </a:p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ru-RU" sz="1400" dirty="0">
                <a:solidFill>
                  <a:srgbClr val="66FF99"/>
                </a:solidFill>
              </a:rPr>
              <a:t> </a:t>
            </a:r>
            <a:r>
              <a:rPr lang="ru-RU" sz="1200" dirty="0" smtClean="0">
                <a:solidFill>
                  <a:srgbClr val="66FF99"/>
                </a:solidFill>
              </a:rPr>
              <a:t>(АО </a:t>
            </a:r>
            <a:r>
              <a:rPr lang="ru-RU" sz="1200" dirty="0">
                <a:solidFill>
                  <a:srgbClr val="66FF99"/>
                </a:solidFill>
              </a:rPr>
              <a:t>"НИЦ "Строительство" </a:t>
            </a:r>
            <a:r>
              <a:rPr lang="ru-RU" sz="1200" b="1" i="1" dirty="0">
                <a:solidFill>
                  <a:srgbClr val="66FF99"/>
                </a:solidFill>
              </a:rPr>
              <a:t>-</a:t>
            </a:r>
            <a:r>
              <a:rPr lang="ru-RU" sz="1200" b="1" i="1" dirty="0" smtClean="0">
                <a:solidFill>
                  <a:srgbClr val="66FF99"/>
                </a:solidFill>
              </a:rPr>
              <a:t> </a:t>
            </a:r>
            <a:r>
              <a:rPr lang="ru-RU" sz="1200" dirty="0" smtClean="0">
                <a:solidFill>
                  <a:srgbClr val="66FF99"/>
                </a:solidFill>
              </a:rPr>
              <a:t>ЦНИИСК </a:t>
            </a:r>
            <a:r>
              <a:rPr lang="ru-RU" sz="1200" dirty="0">
                <a:solidFill>
                  <a:srgbClr val="66FF99"/>
                </a:solidFill>
              </a:rPr>
              <a:t>им. В.А. Кучеренко)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933057"/>
            <a:ext cx="4884806" cy="27477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7478" y="3035737"/>
            <a:ext cx="2050326" cy="3645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58715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Процедура разработки документов</a:t>
            </a:r>
            <a:endParaRPr lang="ru-RU" sz="24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5608061"/>
              </p:ext>
            </p:extLst>
          </p:nvPr>
        </p:nvGraphicFramePr>
        <p:xfrm>
          <a:off x="653530" y="3114040"/>
          <a:ext cx="7116860" cy="3528395"/>
        </p:xfrm>
        <a:graphic>
          <a:graphicData uri="http://schemas.openxmlformats.org/drawingml/2006/table">
            <a:tbl>
              <a:tblPr/>
              <a:tblGrid>
                <a:gridCol w="2976540"/>
                <a:gridCol w="2976540"/>
                <a:gridCol w="1163780"/>
              </a:tblGrid>
              <a:tr h="225217">
                <a:tc row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b="1" spc="4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Стадия проекта</a:t>
                      </a: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b="1" spc="4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Соответствующий документ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52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b="1" spc="4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Название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b="1" spc="4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Сокращение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217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b="1" spc="4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Подготовительная стадия</a:t>
                      </a:r>
                      <a:endParaRPr lang="ru-RU" sz="1200" spc="4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spc="4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Тема подготовительной работы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spc="4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PWI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25217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b="1" spc="4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Стадия предложения</a:t>
                      </a:r>
                      <a:endParaRPr lang="ru-RU" sz="1200" spc="4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spc="4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Предложение новой темы работы</a:t>
                      </a:r>
                      <a:r>
                        <a:rPr lang="ru-RU" sz="1200" spc="40" baseline="30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1)</a:t>
                      </a:r>
                      <a:endParaRPr lang="ru-RU" sz="1200" spc="4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spc="4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NP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5217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b="1" spc="4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Подготовительная стадия</a:t>
                      </a:r>
                      <a:endParaRPr lang="ru-RU" sz="1200" spc="4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spc="4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Рабочий(</a:t>
                      </a:r>
                      <a:r>
                        <a:rPr lang="ru-RU" sz="1200" spc="40" dirty="0" err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ие</a:t>
                      </a:r>
                      <a:r>
                        <a:rPr lang="ru-RU" sz="1200" spc="4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) проект(ы)</a:t>
                      </a:r>
                      <a:r>
                        <a:rPr lang="ru-RU" sz="1200" spc="40" baseline="30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1)</a:t>
                      </a:r>
                      <a:endParaRPr lang="ru-RU" sz="1200" spc="4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spc="4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WD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5217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b="1" spc="4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Стадия работы комитета</a:t>
                      </a:r>
                      <a:endParaRPr lang="ru-RU" sz="1200" spc="4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spc="4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Проект(ы) комитета</a:t>
                      </a:r>
                      <a:r>
                        <a:rPr lang="ru-RU" sz="1200" spc="40" baseline="30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1)</a:t>
                      </a:r>
                      <a:endParaRPr lang="ru-RU" sz="1200" spc="4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spc="4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CD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91193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b="1" spc="4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Стадия предварительного проекта</a:t>
                      </a:r>
                      <a:endParaRPr lang="ru-RU" sz="1200" spc="4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spc="4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Предварительный проект</a:t>
                      </a:r>
                      <a:r>
                        <a:rPr lang="ru-RU" sz="1200" spc="40" baseline="30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2)</a:t>
                      </a:r>
                      <a:endParaRPr lang="ru-RU" sz="1200" spc="4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spc="4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ISO/DIS</a:t>
                      </a:r>
                    </a:p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spc="4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IEC/CDV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5217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b="1" spc="4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Стадия утверждения</a:t>
                      </a:r>
                      <a:endParaRPr lang="ru-RU" sz="1200" spc="4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spc="4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Окончательный проект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spc="4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FDIS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0433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b="1" spc="4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Стадия </a:t>
                      </a:r>
                      <a:r>
                        <a:rPr lang="ru-RU" sz="1200" b="1" spc="4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публикации</a:t>
                      </a:r>
                      <a:endParaRPr lang="ru-RU" sz="1200" spc="4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spc="4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Международного стандарта</a:t>
                      </a:r>
                      <a:r>
                        <a:rPr lang="ru-RU" sz="1200" spc="40" baseline="30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3)</a:t>
                      </a:r>
                      <a:endParaRPr lang="ru-RU" sz="1200" spc="4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spc="4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ISO, IEC </a:t>
                      </a:r>
                      <a:r>
                        <a:rPr lang="ru-RU" sz="1200" spc="4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или</a:t>
                      </a:r>
                      <a:r>
                        <a:rPr lang="en-US" sz="1200" spc="4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ISO/IEC</a:t>
                      </a:r>
                      <a:endParaRPr lang="ru-RU" sz="1200" spc="4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0250">
                <a:tc gridSpan="3">
                  <a:txBody>
                    <a:bodyPr/>
                    <a:lstStyle/>
                    <a:p>
                      <a:pPr marL="342900" lvl="0" indent="-342900" algn="just">
                        <a:spcBef>
                          <a:spcPts val="500"/>
                        </a:spcBef>
                        <a:spcAft>
                          <a:spcPts val="500"/>
                        </a:spcAft>
                        <a:buFont typeface="+mj-lt"/>
                        <a:buAutoNum type="arabicParenR"/>
                        <a:tabLst>
                          <a:tab pos="180340" algn="l"/>
                          <a:tab pos="180340" algn="l"/>
                          <a:tab pos="228600" algn="l"/>
                        </a:tabLst>
                      </a:pPr>
                      <a:r>
                        <a:rPr lang="ru-RU" sz="1200" spc="4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Эти стадии могут быть </a:t>
                      </a:r>
                      <a:r>
                        <a:rPr lang="ru-RU" sz="1200" spc="4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исключены.</a:t>
                      </a:r>
                      <a:endParaRPr lang="ru-RU" sz="1200" spc="4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 algn="just">
                        <a:spcAft>
                          <a:spcPts val="500"/>
                        </a:spcAft>
                        <a:buFont typeface="+mj-lt"/>
                        <a:buAutoNum type="arabicParenR"/>
                        <a:tabLst>
                          <a:tab pos="180340" algn="l"/>
                          <a:tab pos="180340" algn="l"/>
                          <a:tab pos="228600" algn="l"/>
                        </a:tabLst>
                      </a:pPr>
                      <a:r>
                        <a:rPr lang="ru-RU" sz="1200" spc="4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Проект международного стандарта в ISO, проект комитета для голосования в IEC.</a:t>
                      </a:r>
                    </a:p>
                    <a:p>
                      <a:pPr marL="342900" lvl="0" indent="-342900" algn="just">
                        <a:spcAft>
                          <a:spcPts val="500"/>
                        </a:spcAft>
                        <a:buFont typeface="+mj-lt"/>
                        <a:buAutoNum type="arabicParenR"/>
                        <a:tabLst>
                          <a:tab pos="180340" algn="l"/>
                          <a:tab pos="180340" algn="l"/>
                          <a:tab pos="228600" algn="l"/>
                        </a:tabLst>
                      </a:pPr>
                      <a:r>
                        <a:rPr lang="ru-RU" sz="1200" spc="4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Эта стадия может быть </a:t>
                      </a:r>
                      <a:r>
                        <a:rPr lang="ru-RU" sz="1200" spc="4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исключена.</a:t>
                      </a:r>
                      <a:endParaRPr lang="ru-RU" sz="1200" spc="4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971600" y="2775486"/>
            <a:ext cx="648072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180975" algn="l"/>
                <a:tab pos="2286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180975" algn="l"/>
                <a:tab pos="2286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180975" algn="l"/>
                <a:tab pos="2286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180975" algn="l"/>
                <a:tab pos="2286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180975" algn="l"/>
                <a:tab pos="2286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2286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2286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2286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2286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228600" algn="l"/>
              </a:tabLst>
            </a:pP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</a:t>
            </a:r>
            <a:r>
              <a:rPr kumimoji="0" lang="ru-RU" altLang="zh-CN" sz="160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аблица </a:t>
            </a:r>
            <a:r>
              <a:rPr kumimoji="0" lang="ru-RU" altLang="zh-CN" sz="1600" b="1" i="0" u="none" strike="noStrike" cap="none" normalizeH="0" baseline="0" dirty="0" smtClean="0" bmk="_Ref465568538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</a:t>
            </a: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— Стадии проекта и соответствующие документы</a:t>
            </a:r>
            <a:endParaRPr kumimoji="0" lang="ru-RU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3809" y="1268760"/>
            <a:ext cx="766859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Правила </a:t>
            </a:r>
            <a:r>
              <a:rPr lang="ru-RU" dirty="0"/>
              <a:t>построения и формулирования международных </a:t>
            </a:r>
            <a:r>
              <a:rPr lang="ru-RU" dirty="0" smtClean="0"/>
              <a:t>стандартов изложены в Директивах </a:t>
            </a:r>
            <a:r>
              <a:rPr lang="en-US" dirty="0" smtClean="0"/>
              <a:t>ISO/IEC</a:t>
            </a:r>
            <a:r>
              <a:rPr lang="ru-RU" dirty="0" smtClean="0"/>
              <a:t> (Части 1 и  </a:t>
            </a:r>
            <a:r>
              <a:rPr lang="ru-RU" dirty="0"/>
              <a:t>2). 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Международные </a:t>
            </a:r>
            <a:r>
              <a:rPr lang="ru-RU" dirty="0"/>
              <a:t>стандарты разрабатываются техническими комитетами (ТК) и подкомитетами (ПК) ИСО с использованием процесса из семи стадий</a:t>
            </a:r>
            <a:r>
              <a:rPr lang="ru-RU" dirty="0" smtClean="0"/>
              <a:t>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6259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1070"/>
            <a:ext cx="8339565" cy="621624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73558" y="6237312"/>
            <a:ext cx="29120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Anna Caterina Rossi, TPM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9756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899592" y="188640"/>
            <a:ext cx="5616624" cy="122413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188640"/>
            <a:ext cx="6347713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Технический комитет </a:t>
            </a:r>
            <a:r>
              <a:rPr lang="en-US" sz="2400" dirty="0">
                <a:solidFill>
                  <a:srgbClr val="C00000"/>
                </a:solidFill>
              </a:rPr>
              <a:t>ISO/TC 98 </a:t>
            </a:r>
            <a:r>
              <a:rPr lang="ru-RU" sz="2400" dirty="0" smtClean="0">
                <a:solidFill>
                  <a:srgbClr val="C00000"/>
                </a:solidFill>
              </a:rPr>
              <a:t/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«Bases for design of </a:t>
            </a:r>
            <a:r>
              <a:rPr lang="en-US" sz="2400" dirty="0" smtClean="0">
                <a:solidFill>
                  <a:srgbClr val="C00000"/>
                </a:solidFill>
              </a:rPr>
              <a:t>structures</a:t>
            </a:r>
            <a:r>
              <a:rPr lang="ru-RU" sz="2400" dirty="0">
                <a:solidFill>
                  <a:srgbClr val="C00000"/>
                </a:solidFill>
              </a:rPr>
              <a:t>» </a:t>
            </a:r>
            <a:r>
              <a:rPr lang="ru-RU" sz="2400" dirty="0" smtClean="0">
                <a:solidFill>
                  <a:srgbClr val="C00000"/>
                </a:solidFill>
              </a:rPr>
              <a:t>(«</a:t>
            </a:r>
            <a:r>
              <a:rPr lang="ru-RU" sz="2400" dirty="0">
                <a:solidFill>
                  <a:srgbClr val="C00000"/>
                </a:solidFill>
              </a:rPr>
              <a:t>Основы расчета строительных конструкций</a:t>
            </a:r>
            <a:r>
              <a:rPr lang="ru-RU" sz="2400" dirty="0" smtClean="0">
                <a:solidFill>
                  <a:srgbClr val="C00000"/>
                </a:solidFill>
              </a:rPr>
              <a:t>»)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484784"/>
            <a:ext cx="6347714" cy="4916619"/>
          </a:xfrm>
        </p:spPr>
        <p:txBody>
          <a:bodyPr/>
          <a:lstStyle/>
          <a:p>
            <a:r>
              <a:rPr lang="ru-RU" sz="2400" dirty="0" smtClean="0">
                <a:solidFill>
                  <a:srgbClr val="0070C0"/>
                </a:solidFill>
              </a:rPr>
              <a:t>Подкомитеты</a:t>
            </a:r>
          </a:p>
          <a:p>
            <a:pPr lvl="1"/>
            <a:r>
              <a:rPr lang="en-US" sz="2000" dirty="0">
                <a:solidFill>
                  <a:srgbClr val="0070C0"/>
                </a:solidFill>
              </a:rPr>
              <a:t>SC1 «Terminology and symbols» </a:t>
            </a:r>
            <a:r>
              <a:rPr lang="en-US" sz="2000" dirty="0"/>
              <a:t>(«</a:t>
            </a:r>
            <a:r>
              <a:rPr lang="ru-RU" sz="2000" dirty="0"/>
              <a:t>Термины и обозначения</a:t>
            </a:r>
            <a:r>
              <a:rPr lang="ru-RU" sz="2000" dirty="0" smtClean="0"/>
              <a:t>»)</a:t>
            </a:r>
          </a:p>
          <a:p>
            <a:pPr marL="457200" lvl="1" indent="0">
              <a:buNone/>
            </a:pPr>
            <a:r>
              <a:rPr lang="en-US" sz="2000" dirty="0"/>
              <a:t>ISO/NP 8930 «General principles on reliability for structures -- List of equivalent terms» («</a:t>
            </a:r>
            <a:r>
              <a:rPr lang="ru-RU" sz="2000" dirty="0"/>
              <a:t>Основы расчета строительных конструкций. Список эквивалентных терминов</a:t>
            </a:r>
            <a:r>
              <a:rPr lang="ru-RU" sz="2000" dirty="0" smtClean="0"/>
              <a:t>»)</a:t>
            </a:r>
          </a:p>
          <a:p>
            <a:pPr marL="457200" lvl="1" indent="0">
              <a:buNone/>
            </a:pPr>
            <a:endParaRPr lang="ru-RU" sz="2000" dirty="0" smtClean="0"/>
          </a:p>
          <a:p>
            <a:pPr lvl="1"/>
            <a:r>
              <a:rPr lang="en-US" sz="2000" dirty="0" smtClean="0">
                <a:solidFill>
                  <a:srgbClr val="0070C0"/>
                </a:solidFill>
              </a:rPr>
              <a:t>SC2 «Reliability </a:t>
            </a:r>
            <a:r>
              <a:rPr lang="en-US" sz="2000" dirty="0">
                <a:solidFill>
                  <a:srgbClr val="0070C0"/>
                </a:solidFill>
              </a:rPr>
              <a:t>of structures» </a:t>
            </a:r>
            <a:r>
              <a:rPr lang="en-US" sz="2000" dirty="0" smtClean="0"/>
              <a:t>(«</a:t>
            </a:r>
            <a:r>
              <a:rPr lang="ru-RU" sz="2000" dirty="0" smtClean="0"/>
              <a:t>Надежность </a:t>
            </a:r>
            <a:r>
              <a:rPr lang="ru-RU" sz="2000" dirty="0"/>
              <a:t>строительных конструкций</a:t>
            </a:r>
            <a:r>
              <a:rPr lang="ru-RU" sz="2000" dirty="0" smtClean="0"/>
              <a:t>»)</a:t>
            </a:r>
          </a:p>
          <a:p>
            <a:pPr lvl="1"/>
            <a:endParaRPr lang="ru-RU" sz="2000" dirty="0" smtClean="0"/>
          </a:p>
          <a:p>
            <a:pPr lvl="1"/>
            <a:r>
              <a:rPr lang="en-US" sz="2000" dirty="0" smtClean="0">
                <a:solidFill>
                  <a:srgbClr val="0070C0"/>
                </a:solidFill>
              </a:rPr>
              <a:t>SC3</a:t>
            </a:r>
            <a:r>
              <a:rPr lang="ru-RU" sz="2000" dirty="0" smtClean="0">
                <a:solidFill>
                  <a:srgbClr val="0070C0"/>
                </a:solidFill>
              </a:rPr>
              <a:t> «</a:t>
            </a:r>
            <a:r>
              <a:rPr lang="en-US" sz="2000" dirty="0" smtClean="0">
                <a:solidFill>
                  <a:srgbClr val="0070C0"/>
                </a:solidFill>
              </a:rPr>
              <a:t>Loads</a:t>
            </a:r>
            <a:r>
              <a:rPr lang="en-US" sz="2000" dirty="0">
                <a:solidFill>
                  <a:srgbClr val="0070C0"/>
                </a:solidFill>
              </a:rPr>
              <a:t>, forces and other </a:t>
            </a:r>
            <a:r>
              <a:rPr lang="en-US" sz="2000" dirty="0" smtClean="0">
                <a:solidFill>
                  <a:srgbClr val="0070C0"/>
                </a:solidFill>
              </a:rPr>
              <a:t>actions</a:t>
            </a:r>
            <a:r>
              <a:rPr lang="ru-RU" sz="2000" dirty="0" smtClean="0">
                <a:solidFill>
                  <a:srgbClr val="0070C0"/>
                </a:solidFill>
              </a:rPr>
              <a:t>» </a:t>
            </a:r>
            <a:r>
              <a:rPr lang="ru-RU" sz="2000" dirty="0" smtClean="0"/>
              <a:t>(«Нагрузки и воздействия»)</a:t>
            </a:r>
          </a:p>
          <a:p>
            <a:pPr lvl="1"/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61722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4128" y="332656"/>
            <a:ext cx="6347713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smtClean="0">
                <a:solidFill>
                  <a:schemeClr val="accent4"/>
                </a:solidFill>
              </a:rPr>
              <a:t>35-я сессия </a:t>
            </a:r>
            <a:r>
              <a:rPr lang="ru-RU" sz="2000" dirty="0">
                <a:solidFill>
                  <a:schemeClr val="accent4"/>
                </a:solidFill>
              </a:rPr>
              <a:t/>
            </a:r>
            <a:br>
              <a:rPr lang="ru-RU" sz="2000" dirty="0">
                <a:solidFill>
                  <a:schemeClr val="accent4"/>
                </a:solidFill>
              </a:rPr>
            </a:br>
            <a:r>
              <a:rPr lang="ru-RU" sz="2200" dirty="0"/>
              <a:t>технического комитета ТС 98 ИСО  </a:t>
            </a:r>
            <a:br>
              <a:rPr lang="ru-RU" sz="2200" dirty="0"/>
            </a:br>
            <a:r>
              <a:rPr lang="ru-RU" sz="2200" dirty="0"/>
              <a:t>«Основы расчета строительных конструкций»</a:t>
            </a:r>
            <a:br>
              <a:rPr lang="ru-RU" sz="2200" dirty="0"/>
            </a:br>
            <a:r>
              <a:rPr lang="ru-RU" sz="2000" dirty="0"/>
              <a:t>30 октября - 3 ноября 2017 года, Лондон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060848"/>
            <a:ext cx="7388313" cy="415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551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3140968"/>
            <a:ext cx="3105392" cy="8031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>Программа 35-й встречи в Лондоне </a:t>
            </a:r>
            <a:br>
              <a:rPr lang="ru-RU" sz="2400" dirty="0" smtClean="0"/>
            </a:br>
            <a:r>
              <a:rPr lang="ru-RU" sz="1800" dirty="0" smtClean="0"/>
              <a:t>(30.10 – 03.11 2017 г.)</a:t>
            </a:r>
            <a:endParaRPr lang="ru-RU" sz="1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0"/>
            <a:ext cx="4968552" cy="6839797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251520" y="3284984"/>
            <a:ext cx="3456384" cy="504056"/>
          </a:xfrm>
          <a:prstGeom prst="round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51520" y="4149080"/>
            <a:ext cx="2736304" cy="1224136"/>
          </a:xfrm>
          <a:prstGeom prst="round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51520" y="2780928"/>
            <a:ext cx="3744416" cy="504056"/>
          </a:xfrm>
          <a:prstGeom prst="round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51520" y="2348880"/>
            <a:ext cx="4392488" cy="432048"/>
          </a:xfrm>
          <a:prstGeom prst="round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075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475656" y="1556792"/>
            <a:ext cx="5688632" cy="7200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1556792"/>
            <a:ext cx="7562801" cy="504056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Подкомитет </a:t>
            </a:r>
            <a:r>
              <a:rPr lang="en-US" dirty="0" smtClean="0">
                <a:solidFill>
                  <a:srgbClr val="FF0000"/>
                </a:solidFill>
              </a:rPr>
              <a:t>SC1 </a:t>
            </a:r>
            <a:r>
              <a:rPr lang="en-US" dirty="0">
                <a:solidFill>
                  <a:srgbClr val="FF0000"/>
                </a:solidFill>
              </a:rPr>
              <a:t>«Terminology and symbols» </a:t>
            </a:r>
            <a:endParaRPr lang="ru-RU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(«</a:t>
            </a:r>
            <a:r>
              <a:rPr lang="ru-RU" dirty="0">
                <a:solidFill>
                  <a:srgbClr val="FF0000"/>
                </a:solidFill>
              </a:rPr>
              <a:t>Термины и обозначения</a:t>
            </a:r>
            <a:r>
              <a:rPr lang="ru-RU" dirty="0" smtClean="0">
                <a:solidFill>
                  <a:srgbClr val="FF0000"/>
                </a:solidFill>
              </a:rPr>
              <a:t>»):</a:t>
            </a:r>
            <a:endParaRPr lang="ru-RU" dirty="0" smtClean="0"/>
          </a:p>
          <a:p>
            <a:pPr marL="0" indent="0">
              <a:buNone/>
            </a:pPr>
            <a:endParaRPr lang="ru-RU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70C0"/>
                </a:solidFill>
              </a:rPr>
              <a:t>24-я встреча </a:t>
            </a:r>
            <a:r>
              <a:rPr lang="ru-RU" dirty="0" smtClean="0"/>
              <a:t>- 01 ноября 2017. </a:t>
            </a:r>
          </a:p>
          <a:p>
            <a:pPr marL="0" indent="0">
              <a:buNone/>
            </a:pPr>
            <a:r>
              <a:rPr lang="ru-RU" dirty="0" smtClean="0"/>
              <a:t>Секретариат- </a:t>
            </a:r>
            <a:r>
              <a:rPr lang="en-US" dirty="0" smtClean="0"/>
              <a:t>Standards </a:t>
            </a:r>
            <a:r>
              <a:rPr lang="en-US" dirty="0"/>
              <a:t>Australia (SA</a:t>
            </a:r>
            <a:r>
              <a:rPr lang="en-US" dirty="0" smtClean="0"/>
              <a:t>)</a:t>
            </a:r>
            <a:r>
              <a:rPr lang="ru-RU" dirty="0" smtClean="0"/>
              <a:t>, Австралия</a:t>
            </a:r>
            <a:endParaRPr lang="en-US" dirty="0"/>
          </a:p>
          <a:p>
            <a:pPr marL="0" indent="0">
              <a:buNone/>
            </a:pPr>
            <a:r>
              <a:rPr lang="ru-RU" dirty="0" smtClean="0"/>
              <a:t>Секретарь - </a:t>
            </a:r>
            <a:r>
              <a:rPr lang="en-US" dirty="0" err="1" smtClean="0"/>
              <a:t>Monja</a:t>
            </a:r>
            <a:r>
              <a:rPr lang="en-US" dirty="0" smtClean="0"/>
              <a:t> </a:t>
            </a:r>
            <a:r>
              <a:rPr lang="en-US" dirty="0" err="1" smtClean="0"/>
              <a:t>Korter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Программа работы (см. Уведомление №282):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Сравнительный анализ положений </a:t>
            </a:r>
            <a:r>
              <a:rPr lang="en-US" dirty="0" smtClean="0"/>
              <a:t>ISO 8930</a:t>
            </a:r>
            <a:r>
              <a:rPr lang="ru-RU" dirty="0" smtClean="0"/>
              <a:t> «</a:t>
            </a:r>
            <a:r>
              <a:rPr lang="en-US" dirty="0" smtClean="0"/>
              <a:t>General </a:t>
            </a:r>
            <a:r>
              <a:rPr lang="en-US" dirty="0"/>
              <a:t>principles on </a:t>
            </a:r>
            <a:r>
              <a:rPr lang="en-US" dirty="0" smtClean="0"/>
              <a:t>reliability</a:t>
            </a:r>
            <a:r>
              <a:rPr lang="ru-RU" dirty="0" smtClean="0"/>
              <a:t> </a:t>
            </a:r>
            <a:r>
              <a:rPr lang="en-US" dirty="0" smtClean="0"/>
              <a:t>for </a:t>
            </a:r>
            <a:r>
              <a:rPr lang="en-US" dirty="0"/>
              <a:t>structures — List of equivalent terms to cover all terms and definitions under TC </a:t>
            </a:r>
            <a:r>
              <a:rPr lang="en-US" dirty="0" smtClean="0"/>
              <a:t>98</a:t>
            </a:r>
            <a:r>
              <a:rPr lang="ru-RU" dirty="0" smtClean="0"/>
              <a:t>» (Общие принципы надежности строительных конструкций – Список эквивалентных терминов и определений ТК 98»)</a:t>
            </a:r>
            <a:r>
              <a:rPr lang="en-US" dirty="0" smtClean="0"/>
              <a:t>.</a:t>
            </a:r>
            <a:endParaRPr lang="ru-RU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Обзор полученных замечаний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Редактирование ИСО 8930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Целью дальнейшей работы будет </a:t>
            </a:r>
            <a:r>
              <a:rPr lang="en-US" dirty="0" smtClean="0"/>
              <a:t>SR (</a:t>
            </a:r>
            <a:r>
              <a:rPr lang="ru-RU" dirty="0" smtClean="0"/>
              <a:t>Систематический обзор</a:t>
            </a:r>
            <a:r>
              <a:rPr lang="en-US" dirty="0" smtClean="0"/>
              <a:t>)</a:t>
            </a:r>
            <a:r>
              <a:rPr lang="ru-RU" dirty="0" smtClean="0"/>
              <a:t> ИСО 3898:2013;  начало работы - 15 января 2018 г.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822" y="476672"/>
            <a:ext cx="6347713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/>
              <a:t>Заседания Рабочих групп на встрече в Лондоне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52622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3573016"/>
            <a:ext cx="6347714" cy="2448272"/>
          </a:xfrm>
        </p:spPr>
        <p:txBody>
          <a:bodyPr>
            <a:normAutofit/>
          </a:bodyPr>
          <a:lstStyle/>
          <a:p>
            <a:r>
              <a:rPr lang="ru-RU" sz="2400" dirty="0"/>
              <a:t>Российская делегация поддержала предложение выступающего из Чехии (проф. Милана </a:t>
            </a:r>
            <a:r>
              <a:rPr lang="ru-RU" sz="2400" dirty="0" err="1"/>
              <a:t>Холецки</a:t>
            </a:r>
            <a:r>
              <a:rPr lang="ru-RU" sz="2400" dirty="0"/>
              <a:t>) согласовать терминологию не только с ИСО 2394, но и с другими документами, разрабатываемыми комитетом ТС 98.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3608" y="1268760"/>
            <a:ext cx="669674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На встрече российской делегации было</a:t>
            </a:r>
          </a:p>
          <a:p>
            <a:r>
              <a:rPr lang="ru-RU" sz="2400" dirty="0"/>
              <a:t>п</a:t>
            </a:r>
            <a:r>
              <a:rPr lang="ru-RU" sz="2400" dirty="0" smtClean="0"/>
              <a:t>редложено сделать официальный перевод </a:t>
            </a:r>
          </a:p>
          <a:p>
            <a:r>
              <a:rPr lang="ru-RU" sz="2400" dirty="0" smtClean="0"/>
              <a:t>стандарта на русский язык.</a:t>
            </a:r>
          </a:p>
          <a:p>
            <a:r>
              <a:rPr lang="ru-RU" sz="2400" dirty="0" smtClean="0"/>
              <a:t>Предложение было принято.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9831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619672" y="620688"/>
            <a:ext cx="4320480" cy="43204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58715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66FF"/>
                </a:solidFill>
              </a:rPr>
              <a:t>Резолюции подкомитета </a:t>
            </a:r>
            <a:r>
              <a:rPr lang="en-US" sz="2400" dirty="0" smtClean="0">
                <a:solidFill>
                  <a:srgbClr val="0066FF"/>
                </a:solidFill>
              </a:rPr>
              <a:t>SC</a:t>
            </a:r>
            <a:r>
              <a:rPr lang="ru-RU" sz="2400" dirty="0" smtClean="0">
                <a:solidFill>
                  <a:srgbClr val="0066FF"/>
                </a:solidFill>
              </a:rPr>
              <a:t>1</a:t>
            </a:r>
            <a:endParaRPr lang="ru-RU" sz="2400" dirty="0">
              <a:solidFill>
                <a:srgbClr val="0066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196752"/>
            <a:ext cx="763284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Резолюция</a:t>
            </a:r>
            <a:r>
              <a:rPr lang="en-US" dirty="0" smtClean="0"/>
              <a:t> </a:t>
            </a:r>
            <a:r>
              <a:rPr lang="en-US" b="1" dirty="0" smtClean="0"/>
              <a:t>010 </a:t>
            </a:r>
            <a:r>
              <a:rPr lang="ru-RU" b="1" dirty="0" smtClean="0"/>
              <a:t>Лондон </a:t>
            </a:r>
            <a:r>
              <a:rPr lang="en-US" b="1" dirty="0" smtClean="0"/>
              <a:t>(1</a:t>
            </a:r>
            <a:r>
              <a:rPr lang="en-US" b="1" dirty="0"/>
              <a:t>) 2017</a:t>
            </a:r>
          </a:p>
          <a:p>
            <a:r>
              <a:rPr lang="en-US" dirty="0"/>
              <a:t>ISO/TC 98/SC1 </a:t>
            </a:r>
            <a:r>
              <a:rPr lang="ru-RU" dirty="0" smtClean="0"/>
              <a:t>постановляет </a:t>
            </a:r>
            <a:r>
              <a:rPr lang="ru-RU" dirty="0"/>
              <a:t>расширить область </a:t>
            </a:r>
            <a:r>
              <a:rPr lang="ru-RU" dirty="0" smtClean="0"/>
              <a:t>применения </a:t>
            </a:r>
            <a:r>
              <a:rPr lang="en-US" dirty="0" smtClean="0"/>
              <a:t>ISO </a:t>
            </a:r>
            <a:r>
              <a:rPr lang="en-US" dirty="0"/>
              <a:t>8930 </a:t>
            </a:r>
            <a:r>
              <a:rPr lang="ru-RU" dirty="0" smtClean="0"/>
              <a:t>«Общие принципы надежности строительных конструкций – Список эквивалентных терминов» с целью охвата всех терминов и определений, находящихся в ведении ТК 98. </a:t>
            </a:r>
          </a:p>
          <a:p>
            <a:endParaRPr lang="en-US" dirty="0"/>
          </a:p>
          <a:p>
            <a:r>
              <a:rPr lang="ru-RU" b="1" dirty="0"/>
              <a:t>Резолюция</a:t>
            </a:r>
            <a:r>
              <a:rPr lang="en-US" dirty="0"/>
              <a:t> </a:t>
            </a:r>
            <a:r>
              <a:rPr lang="en-US" b="1" dirty="0" smtClean="0"/>
              <a:t>01</a:t>
            </a:r>
            <a:r>
              <a:rPr lang="ru-RU" b="1" dirty="0" smtClean="0"/>
              <a:t>1</a:t>
            </a:r>
            <a:r>
              <a:rPr lang="en-US" b="1" dirty="0" smtClean="0"/>
              <a:t> </a:t>
            </a:r>
            <a:r>
              <a:rPr lang="ru-RU" b="1" dirty="0" smtClean="0"/>
              <a:t>Лондон </a:t>
            </a:r>
            <a:r>
              <a:rPr lang="en-US" b="1" dirty="0" smtClean="0"/>
              <a:t>(2</a:t>
            </a:r>
            <a:r>
              <a:rPr lang="en-US" b="1" dirty="0"/>
              <a:t>) 2017</a:t>
            </a:r>
          </a:p>
          <a:p>
            <a:r>
              <a:rPr lang="en-US" dirty="0"/>
              <a:t>ISO/TC 98/SC1 </a:t>
            </a:r>
            <a:r>
              <a:rPr lang="ru-RU" dirty="0"/>
              <a:t>постановляет </a:t>
            </a:r>
            <a:r>
              <a:rPr lang="ru-RU" dirty="0" smtClean="0"/>
              <a:t>изменить название </a:t>
            </a:r>
            <a:r>
              <a:rPr lang="en-US" dirty="0" smtClean="0">
                <a:solidFill>
                  <a:srgbClr val="0066FF"/>
                </a:solidFill>
              </a:rPr>
              <a:t>ISO 8930</a:t>
            </a:r>
            <a:r>
              <a:rPr lang="ru-RU" dirty="0" smtClean="0">
                <a:solidFill>
                  <a:srgbClr val="0066FF"/>
                </a:solidFill>
              </a:rPr>
              <a:t> </a:t>
            </a:r>
            <a:r>
              <a:rPr lang="ru-RU" dirty="0" smtClean="0"/>
              <a:t>«Общие принципы надежности строительных конструкций – Список эквивалентных терминов» на «</a:t>
            </a:r>
            <a:r>
              <a:rPr lang="ru-RU" dirty="0" smtClean="0">
                <a:solidFill>
                  <a:srgbClr val="0066FF"/>
                </a:solidFill>
              </a:rPr>
              <a:t>Основы расчета строительных конструкций - </a:t>
            </a:r>
            <a:r>
              <a:rPr lang="en-US" dirty="0" smtClean="0">
                <a:solidFill>
                  <a:srgbClr val="0066FF"/>
                </a:solidFill>
              </a:rPr>
              <a:t> </a:t>
            </a:r>
            <a:r>
              <a:rPr lang="ru-RU" dirty="0" smtClean="0">
                <a:solidFill>
                  <a:srgbClr val="0066FF"/>
                </a:solidFill>
              </a:rPr>
              <a:t>Глоссарий</a:t>
            </a:r>
            <a:r>
              <a:rPr lang="ru-RU" dirty="0" smtClean="0"/>
              <a:t>». </a:t>
            </a:r>
          </a:p>
          <a:p>
            <a:endParaRPr lang="en-US" dirty="0"/>
          </a:p>
          <a:p>
            <a:r>
              <a:rPr lang="ru-RU" b="1" dirty="0"/>
              <a:t>Резолюция </a:t>
            </a:r>
            <a:r>
              <a:rPr lang="ru-RU" b="1" dirty="0" smtClean="0"/>
              <a:t>012 </a:t>
            </a:r>
            <a:r>
              <a:rPr lang="ru-RU" b="1" dirty="0"/>
              <a:t>Лондон </a:t>
            </a:r>
            <a:r>
              <a:rPr lang="en-US" b="1" dirty="0" smtClean="0"/>
              <a:t>(</a:t>
            </a:r>
            <a:r>
              <a:rPr lang="en-US" b="1" dirty="0"/>
              <a:t>3) 2017</a:t>
            </a:r>
          </a:p>
          <a:p>
            <a:r>
              <a:rPr lang="en-US" dirty="0"/>
              <a:t>ISO/TC 98/SC1 </a:t>
            </a:r>
            <a:r>
              <a:rPr lang="ru-RU" dirty="0"/>
              <a:t>постановляет изменить </a:t>
            </a:r>
            <a:r>
              <a:rPr lang="ru-RU" dirty="0" smtClean="0"/>
              <a:t>Область </a:t>
            </a:r>
            <a:r>
              <a:rPr lang="ru-RU" dirty="0"/>
              <a:t>применения </a:t>
            </a:r>
            <a:r>
              <a:rPr lang="en-US" dirty="0" smtClean="0"/>
              <a:t>of </a:t>
            </a:r>
            <a:r>
              <a:rPr lang="en-US" dirty="0"/>
              <a:t>ISO 8930 </a:t>
            </a:r>
            <a:r>
              <a:rPr lang="ru-RU" dirty="0" smtClean="0"/>
              <a:t>на следующую</a:t>
            </a:r>
            <a:r>
              <a:rPr lang="en-US" dirty="0" smtClean="0"/>
              <a:t>: </a:t>
            </a:r>
            <a:r>
              <a:rPr lang="ru-RU" dirty="0" smtClean="0"/>
              <a:t>«Данный международный стандарт устанавливает главные термины и определения для основ расчета строительных конструкций, публикуемых под эгидой ТК 98». </a:t>
            </a:r>
          </a:p>
        </p:txBody>
      </p:sp>
    </p:spTree>
    <p:extLst>
      <p:ext uri="{BB962C8B-B14F-4D97-AF65-F5344CB8AC3E}">
        <p14:creationId xmlns:p14="http://schemas.microsoft.com/office/powerpoint/2010/main" val="4280808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619672" y="548680"/>
            <a:ext cx="4320480" cy="50405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58715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66FF"/>
                </a:solidFill>
              </a:rPr>
              <a:t>Резолюции подкомитета </a:t>
            </a:r>
            <a:r>
              <a:rPr lang="en-US" sz="2400" dirty="0" smtClean="0">
                <a:solidFill>
                  <a:srgbClr val="0066FF"/>
                </a:solidFill>
              </a:rPr>
              <a:t>SC</a:t>
            </a:r>
            <a:r>
              <a:rPr lang="ru-RU" sz="2400" dirty="0" smtClean="0">
                <a:solidFill>
                  <a:srgbClr val="0066FF"/>
                </a:solidFill>
              </a:rPr>
              <a:t>1</a:t>
            </a:r>
            <a:endParaRPr lang="ru-RU" sz="2400" dirty="0">
              <a:solidFill>
                <a:srgbClr val="0066F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196752"/>
            <a:ext cx="712879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Резолюция</a:t>
            </a:r>
            <a:r>
              <a:rPr lang="en-US" dirty="0"/>
              <a:t> </a:t>
            </a:r>
            <a:r>
              <a:rPr lang="en-US" b="1" dirty="0" smtClean="0"/>
              <a:t>01</a:t>
            </a:r>
            <a:r>
              <a:rPr lang="ru-RU" b="1" dirty="0" smtClean="0"/>
              <a:t>3</a:t>
            </a:r>
            <a:r>
              <a:rPr lang="en-US" b="1" dirty="0" smtClean="0"/>
              <a:t> </a:t>
            </a:r>
            <a:r>
              <a:rPr lang="ru-RU" b="1" dirty="0" smtClean="0"/>
              <a:t>Лондон </a:t>
            </a:r>
            <a:r>
              <a:rPr lang="en-US" b="1" dirty="0" smtClean="0"/>
              <a:t>(4</a:t>
            </a:r>
            <a:r>
              <a:rPr lang="en-US" b="1" dirty="0"/>
              <a:t>) 2017</a:t>
            </a:r>
          </a:p>
          <a:p>
            <a:r>
              <a:rPr lang="en-US" dirty="0"/>
              <a:t>ISO/TC 98/SC1 </a:t>
            </a:r>
            <a:r>
              <a:rPr lang="ru-RU" dirty="0"/>
              <a:t>постановляет </a:t>
            </a:r>
            <a:r>
              <a:rPr lang="ru-RU" dirty="0" smtClean="0"/>
              <a:t>послать</a:t>
            </a:r>
            <a:r>
              <a:rPr lang="en-US" dirty="0" smtClean="0"/>
              <a:t> </a:t>
            </a:r>
            <a:r>
              <a:rPr lang="en-US" dirty="0"/>
              <a:t>NWIP </a:t>
            </a:r>
            <a:r>
              <a:rPr lang="ru-RU" dirty="0" smtClean="0"/>
              <a:t>для пересмотра</a:t>
            </a:r>
            <a:r>
              <a:rPr lang="en-US" dirty="0" smtClean="0"/>
              <a:t> </a:t>
            </a:r>
            <a:r>
              <a:rPr lang="en-US" dirty="0"/>
              <a:t>ISO </a:t>
            </a:r>
            <a:r>
              <a:rPr lang="en-US" dirty="0" smtClean="0"/>
              <a:t>8930</a:t>
            </a:r>
            <a:r>
              <a:rPr lang="ru-RU" dirty="0" smtClean="0"/>
              <a:t>, чтобы подготовить его к голосованию к концу декабря, за период 8 недель.</a:t>
            </a:r>
            <a:r>
              <a:rPr lang="en-US" dirty="0" smtClean="0"/>
              <a:t> </a:t>
            </a:r>
            <a:r>
              <a:rPr lang="ru-RU" dirty="0" smtClean="0"/>
              <a:t> Будут приглашены эксперты. </a:t>
            </a:r>
            <a:r>
              <a:rPr lang="en-US" dirty="0" smtClean="0"/>
              <a:t>Philip </a:t>
            </a:r>
            <a:r>
              <a:rPr lang="en-US" dirty="0"/>
              <a:t>Blundy </a:t>
            </a:r>
            <a:r>
              <a:rPr lang="ru-RU" dirty="0"/>
              <a:t>является </a:t>
            </a:r>
            <a:r>
              <a:rPr lang="ru-RU" dirty="0" smtClean="0"/>
              <a:t>руководителем проекта.</a:t>
            </a:r>
            <a:r>
              <a:rPr lang="en-US" dirty="0" smtClean="0"/>
              <a:t> </a:t>
            </a:r>
            <a:endParaRPr lang="ru-RU" dirty="0" smtClean="0"/>
          </a:p>
          <a:p>
            <a:endParaRPr lang="en-US" dirty="0"/>
          </a:p>
          <a:p>
            <a:r>
              <a:rPr lang="ru-RU" b="1" dirty="0"/>
              <a:t>Резолюция</a:t>
            </a:r>
            <a:r>
              <a:rPr lang="en-US" dirty="0"/>
              <a:t> </a:t>
            </a:r>
            <a:r>
              <a:rPr lang="en-US" b="1" dirty="0" smtClean="0"/>
              <a:t>01</a:t>
            </a:r>
            <a:r>
              <a:rPr lang="ru-RU" b="1" dirty="0" smtClean="0"/>
              <a:t>4</a:t>
            </a:r>
            <a:r>
              <a:rPr lang="en-US" b="1" dirty="0" smtClean="0"/>
              <a:t> </a:t>
            </a:r>
            <a:r>
              <a:rPr lang="ru-RU" b="1" dirty="0" smtClean="0"/>
              <a:t>Лондон </a:t>
            </a:r>
            <a:r>
              <a:rPr lang="en-US" b="1" dirty="0" smtClean="0"/>
              <a:t>(5</a:t>
            </a:r>
            <a:r>
              <a:rPr lang="en-US" b="1" dirty="0"/>
              <a:t>) 2017</a:t>
            </a:r>
          </a:p>
          <a:p>
            <a:r>
              <a:rPr lang="en-US" dirty="0"/>
              <a:t>ISO/TC 98/SC1 </a:t>
            </a:r>
            <a:r>
              <a:rPr lang="ru-RU" dirty="0" smtClean="0"/>
              <a:t>намечает следующую встречу в апреле или мае</a:t>
            </a:r>
            <a:r>
              <a:rPr lang="en-US" dirty="0" smtClean="0"/>
              <a:t> 2018</a:t>
            </a:r>
            <a:r>
              <a:rPr lang="ru-RU" dirty="0" smtClean="0"/>
              <a:t> года. Место встречи будет</a:t>
            </a:r>
            <a:r>
              <a:rPr lang="en-US" dirty="0" smtClean="0"/>
              <a:t> </a:t>
            </a:r>
            <a:r>
              <a:rPr lang="ru-RU" dirty="0" smtClean="0"/>
              <a:t>согласовано</a:t>
            </a:r>
            <a:r>
              <a:rPr lang="en-US" dirty="0" smtClean="0"/>
              <a:t>.</a:t>
            </a:r>
            <a:endParaRPr lang="ru-RU" dirty="0" smtClean="0"/>
          </a:p>
          <a:p>
            <a:endParaRPr lang="en-US" dirty="0"/>
          </a:p>
          <a:p>
            <a:r>
              <a:rPr lang="ru-RU" b="1" dirty="0"/>
              <a:t>Резолюция</a:t>
            </a:r>
            <a:r>
              <a:rPr lang="en-US" dirty="0"/>
              <a:t> </a:t>
            </a:r>
            <a:r>
              <a:rPr lang="en-US" b="1" dirty="0" smtClean="0"/>
              <a:t>01</a:t>
            </a:r>
            <a:r>
              <a:rPr lang="ru-RU" b="1" dirty="0" smtClean="0"/>
              <a:t>5</a:t>
            </a:r>
            <a:r>
              <a:rPr lang="en-US" b="1" dirty="0" smtClean="0"/>
              <a:t> </a:t>
            </a:r>
            <a:r>
              <a:rPr lang="ru-RU" b="1" dirty="0" smtClean="0"/>
              <a:t>Лондон </a:t>
            </a:r>
            <a:r>
              <a:rPr lang="en-US" b="1" dirty="0" smtClean="0"/>
              <a:t>(6</a:t>
            </a:r>
            <a:r>
              <a:rPr lang="en-US" b="1" dirty="0"/>
              <a:t>) 2017</a:t>
            </a:r>
          </a:p>
          <a:p>
            <a:r>
              <a:rPr lang="en-US" dirty="0"/>
              <a:t>ISO/TC 98/SC1 </a:t>
            </a:r>
            <a:r>
              <a:rPr lang="ru-RU" dirty="0" smtClean="0"/>
              <a:t>встречается вместе с ТК 98, его подкомитетами и рабочими группами в ноябре 2018 года. </a:t>
            </a:r>
          </a:p>
          <a:p>
            <a:endParaRPr lang="en-US" dirty="0"/>
          </a:p>
          <a:p>
            <a:r>
              <a:rPr lang="ru-RU" b="1" dirty="0"/>
              <a:t>Резолюция</a:t>
            </a:r>
            <a:r>
              <a:rPr lang="en-US" dirty="0"/>
              <a:t> </a:t>
            </a:r>
            <a:r>
              <a:rPr lang="en-US" b="1" dirty="0" smtClean="0"/>
              <a:t>01</a:t>
            </a:r>
            <a:r>
              <a:rPr lang="ru-RU" b="1" dirty="0" smtClean="0"/>
              <a:t>6</a:t>
            </a:r>
            <a:r>
              <a:rPr lang="en-US" b="1" dirty="0" smtClean="0"/>
              <a:t> </a:t>
            </a:r>
            <a:r>
              <a:rPr lang="ru-RU" b="1" dirty="0" smtClean="0"/>
              <a:t>Лондон </a:t>
            </a:r>
            <a:r>
              <a:rPr lang="en-US" b="1" dirty="0" smtClean="0"/>
              <a:t>(7</a:t>
            </a:r>
            <a:r>
              <a:rPr lang="en-US" b="1" dirty="0"/>
              <a:t>) 2017</a:t>
            </a:r>
          </a:p>
          <a:p>
            <a:r>
              <a:rPr lang="en-US" dirty="0"/>
              <a:t>ISO/TC 98/SC1 </a:t>
            </a:r>
            <a:r>
              <a:rPr lang="ru-RU" dirty="0"/>
              <a:t>выражает признательность Британскому Институту Стандартов за гостеприимную встречу в </a:t>
            </a:r>
            <a:r>
              <a:rPr lang="ru-RU" dirty="0" smtClean="0"/>
              <a:t>Лондоне, Соединенное Королевство.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0940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593304" y="260648"/>
            <a:ext cx="6552728" cy="9361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552" y="2480807"/>
            <a:ext cx="6330627" cy="369332"/>
          </a:xfrm>
          <a:prstGeom prst="roundRect">
            <a:avLst/>
          </a:prstGeom>
          <a:solidFill>
            <a:schemeClr val="bg2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5" y="260647"/>
            <a:ext cx="7272808" cy="864097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Подкомитет </a:t>
            </a:r>
            <a:r>
              <a:rPr lang="en-US" sz="2400" dirty="0" smtClean="0">
                <a:solidFill>
                  <a:srgbClr val="FF0000"/>
                </a:solidFill>
              </a:rPr>
              <a:t>SC2</a:t>
            </a:r>
            <a:r>
              <a:rPr lang="ru-RU" sz="2400" dirty="0">
                <a:solidFill>
                  <a:srgbClr val="FF0000"/>
                </a:solidFill>
              </a:rPr>
              <a:t>«</a:t>
            </a:r>
            <a:r>
              <a:rPr lang="ru-RU" sz="2400" dirty="0" err="1">
                <a:solidFill>
                  <a:srgbClr val="FF0000"/>
                </a:solidFill>
              </a:rPr>
              <a:t>Reliability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of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structures</a:t>
            </a:r>
            <a:r>
              <a:rPr lang="ru-RU" sz="2400" dirty="0">
                <a:solidFill>
                  <a:srgbClr val="FF0000"/>
                </a:solidFill>
              </a:rPr>
              <a:t>» («Надежность строительных конструкций</a:t>
            </a:r>
            <a:r>
              <a:rPr lang="ru-RU" sz="2400" dirty="0" smtClean="0">
                <a:solidFill>
                  <a:srgbClr val="FF0000"/>
                </a:solidFill>
              </a:rPr>
              <a:t>»)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2996952"/>
            <a:ext cx="333011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Австралия</a:t>
            </a:r>
            <a:r>
              <a:rPr lang="en-US" dirty="0" smtClean="0"/>
              <a:t> </a:t>
            </a:r>
            <a:r>
              <a:rPr lang="en-US" dirty="0"/>
              <a:t>(SA</a:t>
            </a:r>
            <a:r>
              <a:rPr lang="en-US" dirty="0" smtClean="0"/>
              <a:t>)</a:t>
            </a:r>
            <a:r>
              <a:rPr lang="ru-RU" dirty="0" smtClean="0"/>
              <a:t> </a:t>
            </a:r>
            <a:endParaRPr lang="en-US" dirty="0" smtClean="0"/>
          </a:p>
          <a:p>
            <a:r>
              <a:rPr lang="ru-RU" dirty="0" smtClean="0"/>
              <a:t>Бразилия</a:t>
            </a:r>
            <a:r>
              <a:rPr lang="en-US" dirty="0" smtClean="0"/>
              <a:t> (ABNT)</a:t>
            </a:r>
          </a:p>
          <a:p>
            <a:r>
              <a:rPr lang="ru-RU" dirty="0" smtClean="0"/>
              <a:t>Канада </a:t>
            </a:r>
            <a:r>
              <a:rPr lang="en-US" dirty="0" smtClean="0"/>
              <a:t>(SCC</a:t>
            </a:r>
            <a:r>
              <a:rPr lang="en-US" dirty="0"/>
              <a:t>)</a:t>
            </a:r>
          </a:p>
          <a:p>
            <a:r>
              <a:rPr lang="ru-RU" dirty="0" smtClean="0"/>
              <a:t>Китай</a:t>
            </a:r>
            <a:r>
              <a:rPr lang="en-US" dirty="0" smtClean="0"/>
              <a:t> </a:t>
            </a:r>
            <a:r>
              <a:rPr lang="en-US" dirty="0"/>
              <a:t>(SAC)</a:t>
            </a:r>
          </a:p>
          <a:p>
            <a:r>
              <a:rPr lang="ru-RU" dirty="0" smtClean="0"/>
              <a:t>Чешская Республика </a:t>
            </a:r>
            <a:r>
              <a:rPr lang="en-US" dirty="0" smtClean="0"/>
              <a:t>(UNMZ</a:t>
            </a:r>
            <a:r>
              <a:rPr lang="en-US" dirty="0"/>
              <a:t>)</a:t>
            </a:r>
          </a:p>
          <a:p>
            <a:r>
              <a:rPr lang="ru-RU" dirty="0" smtClean="0"/>
              <a:t>Дания</a:t>
            </a:r>
            <a:r>
              <a:rPr lang="en-US" dirty="0" smtClean="0"/>
              <a:t> </a:t>
            </a:r>
            <a:r>
              <a:rPr lang="en-US" dirty="0"/>
              <a:t>(DS)</a:t>
            </a:r>
          </a:p>
          <a:p>
            <a:r>
              <a:rPr lang="ru-RU" dirty="0" smtClean="0"/>
              <a:t>Германия</a:t>
            </a:r>
            <a:r>
              <a:rPr lang="en-US" dirty="0" smtClean="0"/>
              <a:t> </a:t>
            </a:r>
            <a:r>
              <a:rPr lang="en-US" dirty="0"/>
              <a:t>(DIN)</a:t>
            </a:r>
          </a:p>
          <a:p>
            <a:r>
              <a:rPr lang="ru-RU" dirty="0" smtClean="0"/>
              <a:t>Индия</a:t>
            </a:r>
            <a:r>
              <a:rPr lang="en-US" dirty="0" smtClean="0"/>
              <a:t> </a:t>
            </a:r>
            <a:r>
              <a:rPr lang="en-US" dirty="0"/>
              <a:t>(BIS)</a:t>
            </a:r>
          </a:p>
          <a:p>
            <a:r>
              <a:rPr lang="ru-RU" dirty="0" smtClean="0"/>
              <a:t>Израиль</a:t>
            </a:r>
            <a:r>
              <a:rPr lang="en-US" dirty="0" smtClean="0"/>
              <a:t> </a:t>
            </a:r>
            <a:r>
              <a:rPr lang="en-US" dirty="0"/>
              <a:t>(SII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268760"/>
            <a:ext cx="72728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Страны </a:t>
            </a:r>
            <a:r>
              <a:rPr lang="ru-RU" dirty="0"/>
              <a:t>- члены ИСО/ТС98/</a:t>
            </a:r>
            <a:r>
              <a:rPr lang="en-US" dirty="0"/>
              <a:t>SC2:</a:t>
            </a:r>
          </a:p>
          <a:p>
            <a:r>
              <a:rPr lang="en-US" dirty="0"/>
              <a:t>18 </a:t>
            </a:r>
            <a:r>
              <a:rPr lang="ru-RU" dirty="0">
                <a:solidFill>
                  <a:srgbClr val="0066FF"/>
                </a:solidFill>
              </a:rPr>
              <a:t>Стран – членов </a:t>
            </a:r>
            <a:r>
              <a:rPr lang="ru-RU" dirty="0"/>
              <a:t>(</a:t>
            </a:r>
            <a:r>
              <a:rPr lang="en-US" dirty="0"/>
              <a:t>Participating Countries, P members)</a:t>
            </a:r>
          </a:p>
          <a:p>
            <a:r>
              <a:rPr lang="en-US" dirty="0"/>
              <a:t>22 </a:t>
            </a:r>
            <a:r>
              <a:rPr lang="ru-RU" dirty="0">
                <a:solidFill>
                  <a:srgbClr val="0066FF"/>
                </a:solidFill>
              </a:rPr>
              <a:t>Страны – наблюдателя </a:t>
            </a:r>
            <a:r>
              <a:rPr lang="ru-RU" dirty="0"/>
              <a:t>(</a:t>
            </a:r>
            <a:r>
              <a:rPr lang="en-US" dirty="0"/>
              <a:t>Observing Countries, O members)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85692" y="2924944"/>
            <a:ext cx="415820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Япония (</a:t>
            </a:r>
            <a:r>
              <a:rPr lang="en-US" dirty="0"/>
              <a:t>JISC)</a:t>
            </a:r>
          </a:p>
          <a:p>
            <a:r>
              <a:rPr lang="ru-RU" dirty="0"/>
              <a:t>Республика Корея (</a:t>
            </a:r>
            <a:r>
              <a:rPr lang="en-US" dirty="0"/>
              <a:t>KATS)</a:t>
            </a:r>
          </a:p>
          <a:p>
            <a:r>
              <a:rPr lang="ru-RU" dirty="0"/>
              <a:t>Новая Зеландия (</a:t>
            </a:r>
            <a:r>
              <a:rPr lang="en-US" dirty="0"/>
              <a:t>NZSO)</a:t>
            </a:r>
          </a:p>
          <a:p>
            <a:r>
              <a:rPr lang="ru-RU" dirty="0"/>
              <a:t>Норвегия (</a:t>
            </a:r>
            <a:r>
              <a:rPr lang="en-US" dirty="0"/>
              <a:t>SN)</a:t>
            </a:r>
          </a:p>
          <a:p>
            <a:r>
              <a:rPr lang="ru-RU" dirty="0"/>
              <a:t>Польша (</a:t>
            </a:r>
            <a:r>
              <a:rPr lang="en-US" dirty="0"/>
              <a:t>PKN) (</a:t>
            </a:r>
            <a:r>
              <a:rPr lang="ru-RU" dirty="0"/>
              <a:t>секретариат)</a:t>
            </a:r>
          </a:p>
          <a:p>
            <a:r>
              <a:rPr lang="ru-RU" dirty="0">
                <a:solidFill>
                  <a:srgbClr val="0066FF"/>
                </a:solidFill>
              </a:rPr>
              <a:t>Российская Федерация (</a:t>
            </a:r>
            <a:r>
              <a:rPr lang="en-US" dirty="0">
                <a:solidFill>
                  <a:srgbClr val="0066FF"/>
                </a:solidFill>
              </a:rPr>
              <a:t>GOST R)</a:t>
            </a:r>
          </a:p>
          <a:p>
            <a:r>
              <a:rPr lang="ru-RU" dirty="0"/>
              <a:t>Южная Африка (</a:t>
            </a:r>
            <a:r>
              <a:rPr lang="en-US" dirty="0"/>
              <a:t>SABS)</a:t>
            </a:r>
          </a:p>
          <a:p>
            <a:r>
              <a:rPr lang="ru-RU" dirty="0"/>
              <a:t>Великобритания (</a:t>
            </a:r>
            <a:r>
              <a:rPr lang="en-US" dirty="0"/>
              <a:t>BSI)</a:t>
            </a:r>
          </a:p>
          <a:p>
            <a:r>
              <a:rPr lang="ru-RU" dirty="0"/>
              <a:t>Соединенные Штаты Америки (</a:t>
            </a:r>
            <a:r>
              <a:rPr lang="en-US" dirty="0"/>
              <a:t>ANSI)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2480807"/>
            <a:ext cx="6336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Страны - члены ИСО/ТС98/SC2 (P-члены) – 18 </a:t>
            </a:r>
            <a:r>
              <a:rPr lang="ru-RU" dirty="0" smtClean="0"/>
              <a:t>стран: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5742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490" y="188640"/>
            <a:ext cx="6347713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>Принципы деятельности ИСО </a:t>
            </a:r>
            <a:br>
              <a:rPr lang="ru-RU" sz="2400" dirty="0" smtClean="0"/>
            </a:br>
            <a:r>
              <a:rPr lang="en-US" sz="2200" dirty="0" smtClean="0"/>
              <a:t>(</a:t>
            </a:r>
            <a:r>
              <a:rPr lang="en-US" sz="2200" dirty="0"/>
              <a:t>International Organization for Standardization, ISO)</a:t>
            </a:r>
            <a:endParaRPr lang="ru-RU" sz="2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196752"/>
            <a:ext cx="6347714" cy="5472608"/>
          </a:xfrm>
        </p:spPr>
        <p:txBody>
          <a:bodyPr>
            <a:normAutofit/>
          </a:bodyPr>
          <a:lstStyle/>
          <a:p>
            <a:r>
              <a:rPr lang="ru-RU" dirty="0"/>
              <a:t>ИСО (Международная организация по стандартизации) является крупнейшим в мире разработчиком и издателем Международных Стандартов</a:t>
            </a:r>
            <a:r>
              <a:rPr lang="ru-RU" dirty="0" smtClean="0"/>
              <a:t>. Создана в 1946 году.</a:t>
            </a:r>
            <a:endParaRPr lang="ru-RU" dirty="0"/>
          </a:p>
          <a:p>
            <a:r>
              <a:rPr lang="ru-RU" dirty="0"/>
              <a:t>ИСО – это сеть национальных организаций по стандартизации </a:t>
            </a:r>
            <a:r>
              <a:rPr lang="ru-RU" dirty="0" smtClean="0"/>
              <a:t>165 </a:t>
            </a:r>
            <a:r>
              <a:rPr lang="ru-RU" dirty="0"/>
              <a:t>стран. Одну страну представляет одна организация. Центральный секретариат, который находится в Женеве, Швейцария, координирует работу всей системы.</a:t>
            </a:r>
          </a:p>
          <a:p>
            <a:r>
              <a:rPr lang="ru-RU" dirty="0"/>
              <a:t>ИСО – это неправительственная организация, которая связывает государственный и частный </a:t>
            </a:r>
            <a:r>
              <a:rPr lang="ru-RU" dirty="0" smtClean="0"/>
              <a:t>сектора. </a:t>
            </a:r>
            <a:r>
              <a:rPr lang="ru-RU" dirty="0"/>
              <a:t>С одной стороны, многие организации (в стране-члене ИСО) являются частью государственной структуры своих стран или имеют мандат от своих правительств. С другой стороны, некоторые организации принадлежат исключительно частному </a:t>
            </a:r>
            <a:r>
              <a:rPr lang="ru-RU" dirty="0" smtClean="0"/>
              <a:t>сектору и возникли </a:t>
            </a:r>
            <a:r>
              <a:rPr lang="ru-RU" dirty="0"/>
              <a:t>в результате национального партнерства промышленных ассоциаций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1517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611560" y="551012"/>
            <a:ext cx="6330627" cy="864096"/>
          </a:xfrm>
          <a:prstGeom prst="roundRect">
            <a:avLst/>
          </a:prstGeom>
          <a:solidFill>
            <a:schemeClr val="bg2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999872"/>
            <a:ext cx="41901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Австрия</a:t>
            </a:r>
            <a:r>
              <a:rPr lang="en-US" dirty="0" smtClean="0"/>
              <a:t> </a:t>
            </a:r>
            <a:r>
              <a:rPr lang="en-US" dirty="0"/>
              <a:t>(ASI)</a:t>
            </a:r>
          </a:p>
          <a:p>
            <a:r>
              <a:rPr lang="ru-RU" dirty="0" smtClean="0"/>
              <a:t>Беларусь</a:t>
            </a:r>
            <a:r>
              <a:rPr lang="en-US" dirty="0" smtClean="0"/>
              <a:t> </a:t>
            </a:r>
            <a:r>
              <a:rPr lang="en-US" dirty="0"/>
              <a:t>(BELST)</a:t>
            </a:r>
          </a:p>
          <a:p>
            <a:r>
              <a:rPr lang="ru-RU" dirty="0" smtClean="0"/>
              <a:t>Бельгия</a:t>
            </a:r>
            <a:r>
              <a:rPr lang="en-US" dirty="0" smtClean="0"/>
              <a:t> </a:t>
            </a:r>
            <a:r>
              <a:rPr lang="en-US" dirty="0"/>
              <a:t>(NBN)</a:t>
            </a:r>
          </a:p>
          <a:p>
            <a:r>
              <a:rPr lang="ru-RU" dirty="0" smtClean="0"/>
              <a:t>Болгария</a:t>
            </a:r>
            <a:r>
              <a:rPr lang="en-US" dirty="0" smtClean="0"/>
              <a:t> </a:t>
            </a:r>
            <a:r>
              <a:rPr lang="en-US" dirty="0"/>
              <a:t>(BDS)</a:t>
            </a:r>
          </a:p>
          <a:p>
            <a:r>
              <a:rPr lang="ru-RU" dirty="0" smtClean="0"/>
              <a:t>Франция</a:t>
            </a:r>
            <a:r>
              <a:rPr lang="en-US" dirty="0" smtClean="0"/>
              <a:t> </a:t>
            </a:r>
            <a:r>
              <a:rPr lang="en-US" dirty="0"/>
              <a:t>(AFNOR)</a:t>
            </a:r>
          </a:p>
          <a:p>
            <a:r>
              <a:rPr lang="ru-RU" dirty="0" smtClean="0"/>
              <a:t>Греция</a:t>
            </a:r>
            <a:r>
              <a:rPr lang="en-US" dirty="0" smtClean="0"/>
              <a:t> </a:t>
            </a:r>
            <a:r>
              <a:rPr lang="en-US" dirty="0"/>
              <a:t>(NQIS ELOT)</a:t>
            </a:r>
          </a:p>
          <a:p>
            <a:r>
              <a:rPr lang="ru-RU" dirty="0" smtClean="0"/>
              <a:t>Венгрия</a:t>
            </a:r>
            <a:r>
              <a:rPr lang="en-US" dirty="0" smtClean="0"/>
              <a:t> </a:t>
            </a:r>
            <a:r>
              <a:rPr lang="en-US" dirty="0"/>
              <a:t>(MSZT)</a:t>
            </a:r>
          </a:p>
          <a:p>
            <a:r>
              <a:rPr lang="ru-RU" dirty="0" smtClean="0"/>
              <a:t>Исландия</a:t>
            </a:r>
            <a:r>
              <a:rPr lang="en-US" dirty="0" smtClean="0"/>
              <a:t> </a:t>
            </a:r>
            <a:r>
              <a:rPr lang="en-US" dirty="0"/>
              <a:t>(IST)</a:t>
            </a:r>
          </a:p>
          <a:p>
            <a:r>
              <a:rPr lang="ru-RU" dirty="0" smtClean="0"/>
              <a:t>Исламская Республика Иран</a:t>
            </a:r>
            <a:r>
              <a:rPr lang="en-US" dirty="0" smtClean="0"/>
              <a:t> </a:t>
            </a:r>
            <a:r>
              <a:rPr lang="en-US" dirty="0"/>
              <a:t>(ISIRI)</a:t>
            </a:r>
          </a:p>
          <a:p>
            <a:r>
              <a:rPr lang="ru-RU" dirty="0" smtClean="0"/>
              <a:t>Ирландия</a:t>
            </a:r>
            <a:r>
              <a:rPr lang="en-US" dirty="0" smtClean="0"/>
              <a:t> </a:t>
            </a:r>
            <a:r>
              <a:rPr lang="en-US" dirty="0"/>
              <a:t>(NSAI)</a:t>
            </a:r>
          </a:p>
          <a:p>
            <a:r>
              <a:rPr lang="ru-RU" dirty="0" smtClean="0"/>
              <a:t>Италия</a:t>
            </a:r>
            <a:r>
              <a:rPr lang="en-US" dirty="0" smtClean="0"/>
              <a:t> </a:t>
            </a:r>
            <a:r>
              <a:rPr lang="en-US" dirty="0"/>
              <a:t>(UNI)</a:t>
            </a:r>
          </a:p>
          <a:p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45865" y="551012"/>
            <a:ext cx="6051004" cy="8640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ru-RU" sz="2400" dirty="0" smtClean="0"/>
              <a:t>Страны - наблюдатели ИСО/ТС98/</a:t>
            </a:r>
            <a:r>
              <a:rPr lang="en-US" sz="2400" dirty="0" smtClean="0"/>
              <a:t>SC2</a:t>
            </a:r>
            <a:r>
              <a:rPr lang="ru-RU" sz="2400" dirty="0" smtClean="0"/>
              <a:t> </a:t>
            </a:r>
          </a:p>
          <a:p>
            <a:pPr algn="ctr" fontAlgn="auto">
              <a:spcAft>
                <a:spcPts val="0"/>
              </a:spcAft>
            </a:pPr>
            <a:r>
              <a:rPr lang="en-US" sz="2400" dirty="0" smtClean="0"/>
              <a:t>(</a:t>
            </a:r>
            <a:r>
              <a:rPr lang="ru-RU" sz="2400" dirty="0" smtClean="0"/>
              <a:t>О</a:t>
            </a:r>
            <a:r>
              <a:rPr lang="en-US" sz="2400" dirty="0" smtClean="0"/>
              <a:t>-</a:t>
            </a:r>
            <a:r>
              <a:rPr lang="ru-RU" sz="2400" dirty="0" smtClean="0"/>
              <a:t>члены</a:t>
            </a:r>
            <a:r>
              <a:rPr lang="en-US" sz="2400" dirty="0" smtClean="0"/>
              <a:t>)</a:t>
            </a:r>
            <a:r>
              <a:rPr lang="ru-RU" sz="2400" dirty="0" smtClean="0"/>
              <a:t> – </a:t>
            </a:r>
            <a:r>
              <a:rPr lang="ru-RU" sz="2400" dirty="0" smtClean="0">
                <a:solidFill>
                  <a:srgbClr val="FF0000"/>
                </a:solidFill>
              </a:rPr>
              <a:t>22 страны: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04048" y="1999872"/>
            <a:ext cx="286206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Малайзия (</a:t>
            </a:r>
            <a:r>
              <a:rPr lang="en-US" dirty="0"/>
              <a:t>DSM)</a:t>
            </a:r>
          </a:p>
          <a:p>
            <a:r>
              <a:rPr lang="ru-RU" dirty="0"/>
              <a:t>Марокко (</a:t>
            </a:r>
            <a:r>
              <a:rPr lang="en-US" dirty="0"/>
              <a:t>IMANOR)</a:t>
            </a:r>
          </a:p>
          <a:p>
            <a:r>
              <a:rPr lang="ru-RU" dirty="0"/>
              <a:t>Нидерланды (</a:t>
            </a:r>
            <a:r>
              <a:rPr lang="en-US" dirty="0"/>
              <a:t>NEN)</a:t>
            </a:r>
          </a:p>
          <a:p>
            <a:r>
              <a:rPr lang="ru-RU" dirty="0"/>
              <a:t>Португалия (</a:t>
            </a:r>
            <a:r>
              <a:rPr lang="en-US" dirty="0"/>
              <a:t>IPQ)</a:t>
            </a:r>
          </a:p>
          <a:p>
            <a:r>
              <a:rPr lang="ru-RU" dirty="0"/>
              <a:t>Румыния (</a:t>
            </a:r>
            <a:r>
              <a:rPr lang="en-US" dirty="0"/>
              <a:t>ASRO)</a:t>
            </a:r>
          </a:p>
          <a:p>
            <a:r>
              <a:rPr lang="ru-RU" dirty="0"/>
              <a:t>Сербия (</a:t>
            </a:r>
            <a:r>
              <a:rPr lang="en-US" dirty="0"/>
              <a:t>ISS)</a:t>
            </a:r>
          </a:p>
          <a:p>
            <a:r>
              <a:rPr lang="ru-RU" dirty="0"/>
              <a:t>Сингапур (</a:t>
            </a:r>
            <a:r>
              <a:rPr lang="en-US" dirty="0"/>
              <a:t>SPRING SG)</a:t>
            </a:r>
          </a:p>
          <a:p>
            <a:r>
              <a:rPr lang="ru-RU" dirty="0"/>
              <a:t>Словакия(</a:t>
            </a:r>
            <a:r>
              <a:rPr lang="en-US" dirty="0"/>
              <a:t>SOSMT)</a:t>
            </a:r>
          </a:p>
          <a:p>
            <a:r>
              <a:rPr lang="ru-RU" dirty="0"/>
              <a:t>Испания (</a:t>
            </a:r>
            <a:r>
              <a:rPr lang="en-US" dirty="0"/>
              <a:t>AENOR)</a:t>
            </a:r>
          </a:p>
          <a:p>
            <a:r>
              <a:rPr lang="ru-RU" dirty="0"/>
              <a:t>Швеция (</a:t>
            </a:r>
            <a:r>
              <a:rPr lang="en-US" dirty="0"/>
              <a:t>SIS)</a:t>
            </a:r>
          </a:p>
          <a:p>
            <a:r>
              <a:rPr lang="ru-RU" dirty="0"/>
              <a:t>Швейцария (</a:t>
            </a:r>
            <a:r>
              <a:rPr lang="en-US" dirty="0"/>
              <a:t>SNV)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18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2059" y="1844824"/>
            <a:ext cx="6347714" cy="3744416"/>
          </a:xfrm>
        </p:spPr>
        <p:txBody>
          <a:bodyPr>
            <a:normAutofit/>
          </a:bodyPr>
          <a:lstStyle/>
          <a:p>
            <a:pPr marL="447675" lvl="1" indent="-447675"/>
            <a:r>
              <a:rPr lang="ru-RU" sz="2000" dirty="0" smtClean="0">
                <a:solidFill>
                  <a:srgbClr val="0066FF"/>
                </a:solidFill>
              </a:rPr>
              <a:t>Рабочая </a:t>
            </a:r>
            <a:r>
              <a:rPr lang="ru-RU" sz="2000" dirty="0">
                <a:solidFill>
                  <a:srgbClr val="0066FF"/>
                </a:solidFill>
              </a:rPr>
              <a:t>группа </a:t>
            </a:r>
            <a:r>
              <a:rPr lang="en-US" sz="2000" dirty="0">
                <a:solidFill>
                  <a:srgbClr val="0066FF"/>
                </a:solidFill>
              </a:rPr>
              <a:t>WG 8 </a:t>
            </a:r>
            <a:r>
              <a:rPr lang="ru-RU" sz="2000" dirty="0" smtClean="0"/>
              <a:t>«Общие положения строительного проектирования» (</a:t>
            </a:r>
            <a:r>
              <a:rPr lang="en-US" sz="2000" dirty="0" smtClean="0"/>
              <a:t>General </a:t>
            </a:r>
            <a:r>
              <a:rPr lang="en-US" sz="2000" dirty="0"/>
              <a:t>framework for structural </a:t>
            </a:r>
            <a:r>
              <a:rPr lang="en-US" sz="2000" dirty="0" smtClean="0"/>
              <a:t>design</a:t>
            </a:r>
            <a:r>
              <a:rPr lang="ru-RU" sz="2000" dirty="0" smtClean="0"/>
              <a:t>)</a:t>
            </a:r>
            <a:r>
              <a:rPr lang="en-US" sz="2000" dirty="0" smtClean="0"/>
              <a:t> </a:t>
            </a:r>
            <a:endParaRPr lang="ru-RU" sz="2000" dirty="0" smtClean="0"/>
          </a:p>
          <a:p>
            <a:pPr lvl="2"/>
            <a:r>
              <a:rPr lang="ru-RU" sz="1800" dirty="0" smtClean="0"/>
              <a:t>пересмотр </a:t>
            </a:r>
            <a:r>
              <a:rPr lang="ru-RU" sz="1800" dirty="0"/>
              <a:t>положений </a:t>
            </a:r>
            <a:r>
              <a:rPr lang="en-US" sz="1800" dirty="0">
                <a:solidFill>
                  <a:srgbClr val="0066FF"/>
                </a:solidFill>
              </a:rPr>
              <a:t>ISO/NP </a:t>
            </a:r>
            <a:r>
              <a:rPr lang="en-US" sz="1800" dirty="0" smtClean="0">
                <a:solidFill>
                  <a:srgbClr val="0066FF"/>
                </a:solidFill>
              </a:rPr>
              <a:t>22111:2007 </a:t>
            </a:r>
            <a:r>
              <a:rPr lang="en-US" sz="1800" dirty="0"/>
              <a:t>«Bases for design of structures -- General requirements» </a:t>
            </a:r>
            <a:r>
              <a:rPr lang="en-US" sz="1800" dirty="0">
                <a:solidFill>
                  <a:srgbClr val="0066FF"/>
                </a:solidFill>
              </a:rPr>
              <a:t>(«</a:t>
            </a:r>
            <a:r>
              <a:rPr lang="ru-RU" sz="1800" dirty="0">
                <a:solidFill>
                  <a:srgbClr val="0066FF"/>
                </a:solidFill>
              </a:rPr>
              <a:t>Основы расчета строительных конструкций. Общие требования</a:t>
            </a:r>
            <a:r>
              <a:rPr lang="ru-RU" sz="1800" dirty="0" smtClean="0">
                <a:solidFill>
                  <a:srgbClr val="0066FF"/>
                </a:solidFill>
              </a:rPr>
              <a:t>»</a:t>
            </a:r>
            <a:r>
              <a:rPr lang="ru-RU" sz="1800" dirty="0" smtClean="0"/>
              <a:t>)</a:t>
            </a:r>
            <a:r>
              <a:rPr lang="en-US" sz="1800" dirty="0"/>
              <a:t> </a:t>
            </a:r>
            <a:endParaRPr lang="ru-RU" sz="1800" dirty="0" smtClean="0"/>
          </a:p>
          <a:p>
            <a:pPr marL="457200" lvl="1" indent="0">
              <a:buNone/>
            </a:pPr>
            <a:r>
              <a:rPr lang="ru-RU" sz="2000" dirty="0" smtClean="0"/>
              <a:t>Ответственный - </a:t>
            </a:r>
            <a:r>
              <a:rPr lang="ru-RU" sz="2000" dirty="0" err="1" smtClean="0"/>
              <a:t>Проф</a:t>
            </a:r>
            <a:r>
              <a:rPr lang="en-US" sz="2000" dirty="0" smtClean="0"/>
              <a:t>. </a:t>
            </a:r>
            <a:r>
              <a:rPr lang="en-US" sz="2000" dirty="0"/>
              <a:t>J.V. Retief </a:t>
            </a:r>
            <a:r>
              <a:rPr lang="en-US" sz="2000" dirty="0" smtClean="0"/>
              <a:t>(</a:t>
            </a:r>
            <a:r>
              <a:rPr lang="ru-RU" sz="2000" dirty="0" smtClean="0"/>
              <a:t>Южная Африка</a:t>
            </a:r>
            <a:r>
              <a:rPr lang="en-US" sz="2000" dirty="0" smtClean="0"/>
              <a:t>) </a:t>
            </a:r>
            <a:r>
              <a:rPr lang="en-US" sz="2000" dirty="0"/>
              <a:t>– </a:t>
            </a:r>
            <a:r>
              <a:rPr lang="ru-RU" sz="2000" dirty="0" smtClean="0"/>
              <a:t>стадия</a:t>
            </a:r>
            <a:r>
              <a:rPr lang="en-US" sz="2000" dirty="0" smtClean="0"/>
              <a:t>: </a:t>
            </a:r>
            <a:r>
              <a:rPr lang="en-US" sz="2000" dirty="0"/>
              <a:t>10.99 </a:t>
            </a:r>
            <a:r>
              <a:rPr lang="en-US" sz="2000" dirty="0" smtClean="0"/>
              <a:t>(</a:t>
            </a:r>
            <a:r>
              <a:rPr lang="ru-RU" sz="2000" dirty="0" smtClean="0"/>
              <a:t>Предложен новый проект</a:t>
            </a:r>
            <a:r>
              <a:rPr lang="en-US" sz="2000" dirty="0" smtClean="0"/>
              <a:t>)</a:t>
            </a:r>
            <a:endParaRPr lang="ru-RU" sz="2000" dirty="0" smtClean="0"/>
          </a:p>
          <a:p>
            <a:pPr marL="457200" lvl="1" indent="0">
              <a:buNone/>
            </a:pPr>
            <a:r>
              <a:rPr lang="ru-RU" sz="2000" dirty="0" smtClean="0"/>
              <a:t>Следующая дата</a:t>
            </a:r>
            <a:r>
              <a:rPr lang="en-US" sz="2000" dirty="0" smtClean="0"/>
              <a:t>: 2018-10-15</a:t>
            </a:r>
            <a:endParaRPr lang="ru-RU" sz="2000" dirty="0" smtClean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87624" y="609600"/>
            <a:ext cx="5256584" cy="73116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0"/>
              </a:spcAft>
            </a:pPr>
            <a:r>
              <a:rPr lang="ru-RU" sz="2400" dirty="0">
                <a:solidFill>
                  <a:srgbClr val="0066FF"/>
                </a:solidFill>
              </a:rPr>
              <a:t>Рабочая группа </a:t>
            </a:r>
            <a:r>
              <a:rPr lang="en-US" sz="2400" dirty="0">
                <a:solidFill>
                  <a:srgbClr val="0066FF"/>
                </a:solidFill>
              </a:rPr>
              <a:t>WG </a:t>
            </a:r>
            <a:r>
              <a:rPr lang="ru-RU" sz="2400" dirty="0" smtClean="0">
                <a:solidFill>
                  <a:srgbClr val="0066FF"/>
                </a:solidFill>
              </a:rPr>
              <a:t>8 </a:t>
            </a:r>
            <a:endParaRPr lang="ru-RU" sz="2400" dirty="0">
              <a:solidFill>
                <a:srgbClr val="0066FF"/>
              </a:solidFill>
            </a:endParaRPr>
          </a:p>
          <a:p>
            <a:pPr algn="ctr" fontAlgn="auto">
              <a:spcAft>
                <a:spcPts val="0"/>
              </a:spcAft>
            </a:pPr>
            <a:r>
              <a:rPr lang="ru-RU" sz="2400" dirty="0">
                <a:solidFill>
                  <a:srgbClr val="0066FF"/>
                </a:solidFill>
              </a:rPr>
              <a:t>подкомитета </a:t>
            </a:r>
            <a:r>
              <a:rPr lang="en-US" sz="2400" dirty="0">
                <a:solidFill>
                  <a:srgbClr val="0066FF"/>
                </a:solidFill>
              </a:rPr>
              <a:t>ISO/TC 98/SC </a:t>
            </a:r>
            <a:r>
              <a:rPr lang="ru-RU" sz="2400" dirty="0" smtClean="0">
                <a:solidFill>
                  <a:srgbClr val="0066FF"/>
                </a:solidFill>
              </a:rPr>
              <a:t>2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0790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2059" y="1628800"/>
            <a:ext cx="6347714" cy="4464496"/>
          </a:xfrm>
        </p:spPr>
        <p:txBody>
          <a:bodyPr>
            <a:normAutofit/>
          </a:bodyPr>
          <a:lstStyle/>
          <a:p>
            <a:pPr marL="447675" lvl="1" indent="-447675"/>
            <a:r>
              <a:rPr lang="ru-RU" sz="2000" dirty="0" smtClean="0">
                <a:solidFill>
                  <a:srgbClr val="0066FF"/>
                </a:solidFill>
              </a:rPr>
              <a:t>рабочая </a:t>
            </a:r>
            <a:r>
              <a:rPr lang="ru-RU" sz="2000" dirty="0">
                <a:solidFill>
                  <a:srgbClr val="0066FF"/>
                </a:solidFill>
              </a:rPr>
              <a:t>группа </a:t>
            </a:r>
            <a:r>
              <a:rPr lang="en-US" sz="2000" dirty="0">
                <a:solidFill>
                  <a:srgbClr val="0066FF"/>
                </a:solidFill>
              </a:rPr>
              <a:t>WG </a:t>
            </a:r>
            <a:r>
              <a:rPr lang="en-US" sz="2000" dirty="0" smtClean="0">
                <a:solidFill>
                  <a:srgbClr val="0066FF"/>
                </a:solidFill>
              </a:rPr>
              <a:t>11</a:t>
            </a:r>
            <a:r>
              <a:rPr lang="ru-RU" sz="2000" dirty="0" smtClean="0"/>
              <a:t>.</a:t>
            </a:r>
            <a:r>
              <a:rPr lang="en-US" sz="2000" dirty="0" smtClean="0"/>
              <a:t> </a:t>
            </a:r>
            <a:r>
              <a:rPr lang="ru-RU" sz="2000" dirty="0"/>
              <a:t>Общие принципы оценки риска для </a:t>
            </a:r>
            <a:r>
              <a:rPr lang="ru-RU" sz="2000" dirty="0" smtClean="0"/>
              <a:t>строительных конструкций (</a:t>
            </a:r>
            <a:r>
              <a:rPr lang="en-US" sz="2000" dirty="0" smtClean="0"/>
              <a:t>General </a:t>
            </a:r>
            <a:r>
              <a:rPr lang="en-US" sz="2000" dirty="0"/>
              <a:t>principles on risk assessment for </a:t>
            </a:r>
            <a:r>
              <a:rPr lang="en-US" sz="2000" dirty="0" smtClean="0"/>
              <a:t>structures</a:t>
            </a:r>
            <a:r>
              <a:rPr lang="ru-RU" sz="2000" dirty="0" smtClean="0"/>
              <a:t>)</a:t>
            </a:r>
            <a:r>
              <a:rPr lang="en-US" sz="2000" dirty="0" smtClean="0"/>
              <a:t> </a:t>
            </a:r>
            <a:endParaRPr lang="ru-RU" sz="2000" dirty="0" smtClean="0"/>
          </a:p>
          <a:p>
            <a:pPr lvl="2"/>
            <a:r>
              <a:rPr lang="ru-RU" sz="1800" dirty="0" smtClean="0"/>
              <a:t>Пересмотр </a:t>
            </a:r>
            <a:r>
              <a:rPr lang="en-US" sz="1800" dirty="0">
                <a:solidFill>
                  <a:srgbClr val="0066FF"/>
                </a:solidFill>
              </a:rPr>
              <a:t>ISO/NP 13824:2009 </a:t>
            </a:r>
            <a:r>
              <a:rPr lang="en-US" sz="1800" dirty="0"/>
              <a:t>«Bases for design of structures -- General principles on risk assessment of systems involving structures» </a:t>
            </a:r>
            <a:r>
              <a:rPr lang="en-US" sz="1800" dirty="0">
                <a:solidFill>
                  <a:srgbClr val="0066FF"/>
                </a:solidFill>
              </a:rPr>
              <a:t>(«</a:t>
            </a:r>
            <a:r>
              <a:rPr lang="ru-RU" sz="1800" dirty="0">
                <a:solidFill>
                  <a:srgbClr val="0066FF"/>
                </a:solidFill>
              </a:rPr>
              <a:t>Основы расчета строительных конструкций. Общие принципы оценки риска для конструктивных систем»</a:t>
            </a:r>
            <a:r>
              <a:rPr lang="ru-RU" sz="1800" dirty="0"/>
              <a:t>). </a:t>
            </a:r>
            <a:endParaRPr lang="ru-RU" sz="1800" dirty="0" smtClean="0"/>
          </a:p>
          <a:p>
            <a:pPr lvl="1"/>
            <a:r>
              <a:rPr lang="ru-RU" sz="2000" dirty="0"/>
              <a:t>Ответственный -</a:t>
            </a:r>
            <a:r>
              <a:rPr lang="en-US" sz="2000" dirty="0" smtClean="0"/>
              <a:t> </a:t>
            </a:r>
            <a:r>
              <a:rPr lang="ru-RU" sz="2000" dirty="0" err="1" smtClean="0"/>
              <a:t>Проф</a:t>
            </a:r>
            <a:r>
              <a:rPr lang="en-US" sz="2000" dirty="0" smtClean="0"/>
              <a:t>. </a:t>
            </a:r>
            <a:r>
              <a:rPr lang="en-US" sz="2000" dirty="0"/>
              <a:t>T. Takada </a:t>
            </a:r>
            <a:r>
              <a:rPr lang="en-US" sz="2000" dirty="0" smtClean="0"/>
              <a:t>(</a:t>
            </a:r>
            <a:r>
              <a:rPr lang="ru-RU" sz="2000" dirty="0" smtClean="0"/>
              <a:t>Япония</a:t>
            </a:r>
            <a:r>
              <a:rPr lang="en-US" sz="2000" dirty="0" smtClean="0"/>
              <a:t>) </a:t>
            </a:r>
            <a:endParaRPr lang="ru-RU" sz="2000" dirty="0" smtClean="0"/>
          </a:p>
          <a:p>
            <a:pPr lvl="1"/>
            <a:r>
              <a:rPr lang="ru-RU" sz="2000" dirty="0" smtClean="0"/>
              <a:t>Стадия</a:t>
            </a:r>
            <a:r>
              <a:rPr lang="en-US" sz="2000" dirty="0" smtClean="0"/>
              <a:t>: </a:t>
            </a:r>
            <a:r>
              <a:rPr lang="en-US" sz="2000" dirty="0"/>
              <a:t>10.99 </a:t>
            </a:r>
            <a:r>
              <a:rPr lang="ru-RU" sz="2000" dirty="0" smtClean="0"/>
              <a:t>(</a:t>
            </a:r>
            <a:r>
              <a:rPr lang="ru-RU" sz="2000" dirty="0"/>
              <a:t>Предложен новый </a:t>
            </a:r>
            <a:r>
              <a:rPr lang="ru-RU" sz="2000" dirty="0" smtClean="0"/>
              <a:t>проект)</a:t>
            </a:r>
            <a:endParaRPr lang="en-US" sz="2000" dirty="0"/>
          </a:p>
          <a:p>
            <a:pPr lvl="1"/>
            <a:r>
              <a:rPr lang="ru-RU" sz="2000" dirty="0"/>
              <a:t>Следующая дата</a:t>
            </a:r>
            <a:r>
              <a:rPr lang="en-US" sz="2000" dirty="0"/>
              <a:t>: </a:t>
            </a:r>
            <a:r>
              <a:rPr lang="en-US" sz="2000" dirty="0" smtClean="0"/>
              <a:t>2019-02-02</a:t>
            </a:r>
            <a:endParaRPr lang="ru-RU" sz="20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87624" y="609600"/>
            <a:ext cx="5256584" cy="73116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0"/>
              </a:spcAft>
            </a:pPr>
            <a:r>
              <a:rPr lang="ru-RU" sz="2400" dirty="0">
                <a:solidFill>
                  <a:srgbClr val="0066FF"/>
                </a:solidFill>
              </a:rPr>
              <a:t>Рабочая группа </a:t>
            </a:r>
            <a:r>
              <a:rPr lang="en-US" sz="2400" dirty="0">
                <a:solidFill>
                  <a:srgbClr val="0066FF"/>
                </a:solidFill>
              </a:rPr>
              <a:t>WG </a:t>
            </a:r>
            <a:r>
              <a:rPr lang="ru-RU" sz="2400" dirty="0" smtClean="0">
                <a:solidFill>
                  <a:srgbClr val="0066FF"/>
                </a:solidFill>
              </a:rPr>
              <a:t>8 </a:t>
            </a:r>
            <a:endParaRPr lang="ru-RU" sz="2400" dirty="0">
              <a:solidFill>
                <a:srgbClr val="0066FF"/>
              </a:solidFill>
            </a:endParaRPr>
          </a:p>
          <a:p>
            <a:pPr algn="ctr" fontAlgn="auto">
              <a:spcAft>
                <a:spcPts val="0"/>
              </a:spcAft>
            </a:pPr>
            <a:r>
              <a:rPr lang="ru-RU" sz="2400" dirty="0">
                <a:solidFill>
                  <a:srgbClr val="0066FF"/>
                </a:solidFill>
              </a:rPr>
              <a:t>подкомитета </a:t>
            </a:r>
            <a:r>
              <a:rPr lang="en-US" sz="2400" dirty="0">
                <a:solidFill>
                  <a:srgbClr val="0066FF"/>
                </a:solidFill>
              </a:rPr>
              <a:t>ISO/TC 98/SC </a:t>
            </a:r>
            <a:r>
              <a:rPr lang="ru-RU" sz="2400" dirty="0" smtClean="0">
                <a:solidFill>
                  <a:srgbClr val="0066FF"/>
                </a:solidFill>
              </a:rPr>
              <a:t>2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03005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691680" y="548680"/>
            <a:ext cx="4248472" cy="57606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58715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66FF"/>
                </a:solidFill>
              </a:rPr>
              <a:t>Резолюции подкомитета </a:t>
            </a:r>
            <a:r>
              <a:rPr lang="en-US" sz="2400" dirty="0">
                <a:solidFill>
                  <a:srgbClr val="0066FF"/>
                </a:solidFill>
              </a:rPr>
              <a:t>SC2</a:t>
            </a:r>
            <a:endParaRPr lang="ru-RU" sz="2400" dirty="0">
              <a:solidFill>
                <a:srgbClr val="0066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196752"/>
            <a:ext cx="763284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1.</a:t>
            </a:r>
            <a:r>
              <a:rPr lang="en-US" dirty="0"/>
              <a:t> </a:t>
            </a:r>
            <a:r>
              <a:rPr lang="ru-RU" dirty="0"/>
              <a:t>Резолюция</a:t>
            </a:r>
            <a:r>
              <a:rPr lang="en-US" dirty="0"/>
              <a:t> </a:t>
            </a:r>
            <a:r>
              <a:rPr lang="en-US" dirty="0" smtClean="0"/>
              <a:t>180 (</a:t>
            </a:r>
            <a:r>
              <a:rPr lang="ru-RU" dirty="0" smtClean="0"/>
              <a:t>Лондон </a:t>
            </a:r>
            <a:r>
              <a:rPr lang="en-US" dirty="0" smtClean="0"/>
              <a:t>2017-1</a:t>
            </a:r>
            <a:r>
              <a:rPr lang="en-US" dirty="0"/>
              <a:t>)</a:t>
            </a:r>
            <a:r>
              <a:rPr lang="ru-RU" dirty="0" smtClean="0"/>
              <a:t> </a:t>
            </a:r>
          </a:p>
          <a:p>
            <a:r>
              <a:rPr lang="ru-RU" dirty="0" smtClean="0"/>
              <a:t>Утвержден план дальнейшей работы, принятый в докладе</a:t>
            </a:r>
            <a:r>
              <a:rPr lang="en-US" dirty="0" smtClean="0"/>
              <a:t> </a:t>
            </a:r>
            <a:r>
              <a:rPr lang="en-US" dirty="0"/>
              <a:t>N 294</a:t>
            </a:r>
            <a:r>
              <a:rPr lang="ru-RU" dirty="0" smtClean="0"/>
              <a:t>:</a:t>
            </a:r>
          </a:p>
          <a:p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По предложению Японии, проект при расчете строительных конструкций рассматривается как базовая изолированная система. </a:t>
            </a:r>
          </a:p>
          <a:p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(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Base 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isolation - the project looking at the consideration for the Base Isolation 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System</a:t>
            </a:r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during 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the structural design process – proposal from 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Japan</a:t>
            </a:r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)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Членов комитета просят присылать новые предложения для обсуждения на предстоящей встрече в Лондоне.</a:t>
            </a:r>
          </a:p>
          <a:p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На встрече в Сиднее в 2016 году было принято решение о пересмотре </a:t>
            </a:r>
            <a:r>
              <a:rPr lang="en-US" dirty="0"/>
              <a:t>ISO 22111:2007 Bases for design of structures -- General requirements </a:t>
            </a:r>
            <a:r>
              <a:rPr lang="ru-RU" dirty="0"/>
              <a:t>(«Основы расчета строительных конструкций. Общие требования») </a:t>
            </a:r>
            <a:r>
              <a:rPr lang="en-US" dirty="0"/>
              <a:t>- (</a:t>
            </a:r>
            <a:r>
              <a:rPr lang="ru-RU" dirty="0"/>
              <a:t>стадия</a:t>
            </a:r>
            <a:r>
              <a:rPr lang="en-US" dirty="0"/>
              <a:t> 90.92)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2132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691680" y="260648"/>
            <a:ext cx="4248472" cy="36004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6347713" cy="58715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66FF"/>
                </a:solidFill>
              </a:rPr>
              <a:t>Резолюции подкомитета </a:t>
            </a:r>
            <a:r>
              <a:rPr lang="en-US" sz="2400" dirty="0">
                <a:solidFill>
                  <a:srgbClr val="0066FF"/>
                </a:solidFill>
              </a:rPr>
              <a:t>SC2</a:t>
            </a:r>
            <a:endParaRPr lang="ru-RU" sz="2400" dirty="0">
              <a:solidFill>
                <a:srgbClr val="0066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772394"/>
            <a:ext cx="763284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2.</a:t>
            </a:r>
            <a:r>
              <a:rPr lang="en-US" dirty="0"/>
              <a:t> </a:t>
            </a:r>
            <a:r>
              <a:rPr lang="ru-RU" dirty="0" smtClean="0"/>
              <a:t>Резолюция</a:t>
            </a:r>
            <a:r>
              <a:rPr lang="en-US" dirty="0" smtClean="0"/>
              <a:t> </a:t>
            </a:r>
            <a:r>
              <a:rPr lang="en-US" dirty="0"/>
              <a:t>181 </a:t>
            </a:r>
            <a:r>
              <a:rPr lang="en-US" dirty="0" smtClean="0"/>
              <a:t>(</a:t>
            </a:r>
            <a:r>
              <a:rPr lang="ru-RU" dirty="0"/>
              <a:t>Лондон </a:t>
            </a:r>
            <a:r>
              <a:rPr lang="en-US" dirty="0" smtClean="0"/>
              <a:t>2017-2</a:t>
            </a:r>
            <a:r>
              <a:rPr lang="en-US" dirty="0"/>
              <a:t>)</a:t>
            </a:r>
          </a:p>
          <a:p>
            <a:r>
              <a:rPr lang="en-US" dirty="0"/>
              <a:t>ISO/TC98/SC2 </a:t>
            </a:r>
            <a:r>
              <a:rPr lang="ru-RU" dirty="0"/>
              <a:t>принимает отчеты </a:t>
            </a:r>
            <a:r>
              <a:rPr lang="ru-RU" dirty="0" smtClean="0"/>
              <a:t>ответственных о деятельности  рабочих групп</a:t>
            </a:r>
            <a:r>
              <a:rPr lang="en-US" dirty="0" smtClean="0"/>
              <a:t> </a:t>
            </a:r>
            <a:r>
              <a:rPr lang="en-US" dirty="0"/>
              <a:t>TC98/SC2/WG8</a:t>
            </a:r>
            <a:r>
              <a:rPr lang="en-US" dirty="0" smtClean="0"/>
              <a:t>,</a:t>
            </a:r>
            <a:r>
              <a:rPr lang="ru-RU" dirty="0" smtClean="0"/>
              <a:t> </a:t>
            </a:r>
            <a:r>
              <a:rPr lang="en-US" dirty="0" smtClean="0"/>
              <a:t>TC98/SC2/WG11 </a:t>
            </a:r>
            <a:r>
              <a:rPr lang="ru-RU" dirty="0" smtClean="0"/>
              <a:t>и</a:t>
            </a:r>
            <a:r>
              <a:rPr lang="en-US" dirty="0" smtClean="0"/>
              <a:t> TC98/SC2/WG12</a:t>
            </a:r>
            <a:endParaRPr lang="ru-RU" dirty="0" smtClean="0"/>
          </a:p>
          <a:p>
            <a:r>
              <a:rPr lang="ru-RU" dirty="0" smtClean="0"/>
              <a:t>за период, истекший с предыдущей встречи.</a:t>
            </a:r>
          </a:p>
          <a:p>
            <a:endParaRPr lang="ru-RU" dirty="0"/>
          </a:p>
          <a:p>
            <a:r>
              <a:rPr lang="ru-RU" dirty="0" smtClean="0"/>
              <a:t>3. </a:t>
            </a:r>
            <a:r>
              <a:rPr lang="ru-RU" dirty="0"/>
              <a:t>Резолюция</a:t>
            </a:r>
            <a:r>
              <a:rPr lang="en-US" dirty="0"/>
              <a:t> </a:t>
            </a:r>
            <a:r>
              <a:rPr lang="en-US" dirty="0" smtClean="0"/>
              <a:t>182 (</a:t>
            </a:r>
            <a:r>
              <a:rPr lang="ru-RU" dirty="0"/>
              <a:t>Лондон </a:t>
            </a:r>
            <a:r>
              <a:rPr lang="en-US" dirty="0" smtClean="0"/>
              <a:t>2017-3</a:t>
            </a:r>
            <a:r>
              <a:rPr lang="en-US" dirty="0"/>
              <a:t>)</a:t>
            </a:r>
          </a:p>
          <a:p>
            <a:r>
              <a:rPr lang="en-US" dirty="0"/>
              <a:t>ISO/TC98/SC2 </a:t>
            </a:r>
            <a:r>
              <a:rPr lang="ru-RU" dirty="0" smtClean="0"/>
              <a:t>утверждает </a:t>
            </a:r>
            <a:r>
              <a:rPr lang="en-US" dirty="0" smtClean="0"/>
              <a:t>Johann </a:t>
            </a:r>
            <a:r>
              <a:rPr lang="en-US" dirty="0"/>
              <a:t>Retief </a:t>
            </a:r>
            <a:r>
              <a:rPr lang="ru-RU" dirty="0" smtClean="0"/>
              <a:t>как ответственного по рабочей группе </a:t>
            </a:r>
            <a:r>
              <a:rPr lang="en-US" dirty="0" smtClean="0"/>
              <a:t>TC98/SC2/WG8</a:t>
            </a:r>
            <a:r>
              <a:rPr lang="ru-RU" dirty="0" smtClean="0"/>
              <a:t> на следующие 3 года</a:t>
            </a:r>
            <a:r>
              <a:rPr lang="en-US" dirty="0" smtClean="0"/>
              <a:t>.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4. </a:t>
            </a:r>
            <a:r>
              <a:rPr lang="ru-RU" dirty="0"/>
              <a:t>Резолюция</a:t>
            </a:r>
            <a:r>
              <a:rPr lang="en-US" dirty="0"/>
              <a:t> </a:t>
            </a:r>
            <a:r>
              <a:rPr lang="en-US" dirty="0" smtClean="0"/>
              <a:t>183 (</a:t>
            </a:r>
            <a:r>
              <a:rPr lang="ru-RU" dirty="0"/>
              <a:t>Лондон </a:t>
            </a:r>
            <a:r>
              <a:rPr lang="en-US" dirty="0" smtClean="0"/>
              <a:t>2017-4</a:t>
            </a:r>
            <a:r>
              <a:rPr lang="en-US" dirty="0"/>
              <a:t>)</a:t>
            </a:r>
          </a:p>
          <a:p>
            <a:r>
              <a:rPr lang="en-US" dirty="0"/>
              <a:t>ISO/TC98/SC2 </a:t>
            </a:r>
            <a:r>
              <a:rPr lang="ru-RU" dirty="0" smtClean="0"/>
              <a:t>решает назначить </a:t>
            </a:r>
            <a:r>
              <a:rPr lang="en-US" dirty="0"/>
              <a:t>Phillip Blundy </a:t>
            </a:r>
            <a:r>
              <a:rPr lang="ru-RU" dirty="0" smtClean="0"/>
              <a:t>ответственным за связи с комитетом </a:t>
            </a:r>
            <a:r>
              <a:rPr lang="en-US" dirty="0" smtClean="0"/>
              <a:t>TC59</a:t>
            </a:r>
            <a:r>
              <a:rPr lang="ru-RU" dirty="0" smtClean="0"/>
              <a:t>*</a:t>
            </a:r>
            <a:r>
              <a:rPr lang="en-US" dirty="0" smtClean="0"/>
              <a:t>/SC13.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5. </a:t>
            </a:r>
            <a:r>
              <a:rPr lang="ru-RU" dirty="0"/>
              <a:t>Резолюция</a:t>
            </a:r>
            <a:r>
              <a:rPr lang="en-US" dirty="0"/>
              <a:t> </a:t>
            </a:r>
            <a:r>
              <a:rPr lang="en-US" dirty="0" smtClean="0"/>
              <a:t>184 (</a:t>
            </a:r>
            <a:r>
              <a:rPr lang="ru-RU" dirty="0"/>
              <a:t>Лондон </a:t>
            </a:r>
            <a:r>
              <a:rPr lang="en-US" dirty="0" smtClean="0"/>
              <a:t>2017-5</a:t>
            </a:r>
            <a:r>
              <a:rPr lang="en-US" dirty="0"/>
              <a:t>)</a:t>
            </a:r>
          </a:p>
          <a:p>
            <a:r>
              <a:rPr lang="en-US" dirty="0"/>
              <a:t>ISO/TC98/SC2 </a:t>
            </a:r>
            <a:r>
              <a:rPr lang="ru-RU" dirty="0" smtClean="0"/>
              <a:t>назначает будущую общую встречу </a:t>
            </a:r>
            <a:r>
              <a:rPr lang="en-US" dirty="0" smtClean="0"/>
              <a:t>TC98 </a:t>
            </a:r>
            <a:r>
              <a:rPr lang="ru-RU" dirty="0" smtClean="0"/>
              <a:t>и его других подкомитетов и рабочих групп в Праге в ноябре 2018 года.</a:t>
            </a:r>
          </a:p>
          <a:p>
            <a:endParaRPr lang="en-US" dirty="0"/>
          </a:p>
          <a:p>
            <a:r>
              <a:rPr lang="ru-RU" dirty="0" smtClean="0"/>
              <a:t>6. Резолюция</a:t>
            </a:r>
            <a:r>
              <a:rPr lang="en-US" dirty="0" smtClean="0"/>
              <a:t> 185 (</a:t>
            </a:r>
            <a:r>
              <a:rPr lang="ru-RU" dirty="0"/>
              <a:t>Лондон </a:t>
            </a:r>
            <a:r>
              <a:rPr lang="en-US" dirty="0" smtClean="0"/>
              <a:t>2017-6</a:t>
            </a:r>
            <a:r>
              <a:rPr lang="en-US" dirty="0"/>
              <a:t>)</a:t>
            </a:r>
          </a:p>
          <a:p>
            <a:r>
              <a:rPr lang="en-US" dirty="0"/>
              <a:t>ISO/TC98/SC2 </a:t>
            </a:r>
            <a:r>
              <a:rPr lang="ru-RU" dirty="0"/>
              <a:t>выражает </a:t>
            </a:r>
            <a:r>
              <a:rPr lang="ru-RU" dirty="0" smtClean="0"/>
              <a:t>признательность Британскому Институту Стандартов за гостеприимную встречу в Лондоне.</a:t>
            </a:r>
            <a:r>
              <a:rPr lang="en-US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0939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08720"/>
            <a:ext cx="6347713" cy="648072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Примечания: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ТК 59 «</a:t>
            </a:r>
            <a:r>
              <a:rPr lang="en-US" dirty="0" smtClean="0"/>
              <a:t>Buildings </a:t>
            </a:r>
            <a:r>
              <a:rPr lang="en-US" dirty="0"/>
              <a:t>and civil engineering </a:t>
            </a:r>
            <a:r>
              <a:rPr lang="en-US" dirty="0" smtClean="0"/>
              <a:t>works</a:t>
            </a:r>
            <a:r>
              <a:rPr lang="ru-RU" dirty="0" smtClean="0"/>
              <a:t>» («Здания и инженерные сооружения»)</a:t>
            </a:r>
          </a:p>
          <a:p>
            <a:r>
              <a:rPr lang="ru-RU" dirty="0" smtClean="0"/>
              <a:t>Подкомитет </a:t>
            </a:r>
            <a:r>
              <a:rPr lang="en-US" dirty="0" smtClean="0"/>
              <a:t>SC13</a:t>
            </a:r>
            <a:r>
              <a:rPr lang="ru-RU" dirty="0" smtClean="0"/>
              <a:t> «</a:t>
            </a:r>
            <a:r>
              <a:rPr lang="en-US" dirty="0" smtClean="0"/>
              <a:t>Organization </a:t>
            </a:r>
            <a:r>
              <a:rPr lang="en-US" dirty="0"/>
              <a:t>of information about construction </a:t>
            </a:r>
            <a:r>
              <a:rPr lang="en-US" dirty="0" smtClean="0"/>
              <a:t>works</a:t>
            </a:r>
            <a:r>
              <a:rPr lang="ru-RU" dirty="0" smtClean="0"/>
              <a:t>» («Организация информации о строительных работах»)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6747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827584" y="620688"/>
            <a:ext cx="5832648" cy="43204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515144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Комитеты, связанные с </a:t>
            </a:r>
            <a:r>
              <a:rPr lang="en-US" sz="2400" dirty="0"/>
              <a:t>ISO/TC 98/SC 2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1124744"/>
            <a:ext cx="6347714" cy="5544616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ISO/TC </a:t>
            </a:r>
            <a:r>
              <a:rPr lang="en-US" dirty="0"/>
              <a:t>92/SC 4 </a:t>
            </a:r>
            <a:r>
              <a:rPr lang="en-US" dirty="0" smtClean="0"/>
              <a:t>– </a:t>
            </a:r>
            <a:r>
              <a:rPr lang="ru-RU" dirty="0" smtClean="0"/>
              <a:t>Пожарная безопасность в строительстве (</a:t>
            </a:r>
            <a:r>
              <a:rPr lang="en-US" dirty="0" smtClean="0"/>
              <a:t>Fire </a:t>
            </a:r>
            <a:r>
              <a:rPr lang="en-US" dirty="0"/>
              <a:t>safety </a:t>
            </a:r>
            <a:r>
              <a:rPr lang="en-US" dirty="0" smtClean="0"/>
              <a:t>engineering</a:t>
            </a:r>
            <a:r>
              <a:rPr lang="ru-RU" dirty="0" smtClean="0"/>
              <a:t>)</a:t>
            </a:r>
            <a:endParaRPr lang="en-US" dirty="0"/>
          </a:p>
          <a:p>
            <a:r>
              <a:rPr lang="en-US" dirty="0"/>
              <a:t>ISO/TC 108/SC 2 </a:t>
            </a:r>
            <a:r>
              <a:rPr lang="en-US" dirty="0" smtClean="0"/>
              <a:t>– </a:t>
            </a:r>
            <a:r>
              <a:rPr lang="ru-RU" dirty="0" smtClean="0"/>
              <a:t>Измерение и оценка механической вибрации </a:t>
            </a:r>
            <a:r>
              <a:rPr lang="ru-RU" dirty="0"/>
              <a:t>и </a:t>
            </a:r>
            <a:r>
              <a:rPr lang="ru-RU" dirty="0" smtClean="0"/>
              <a:t>сотрясения применительно к машинам, транспортным средствам и строительным конструкциям (</a:t>
            </a:r>
            <a:r>
              <a:rPr lang="en-US" dirty="0" smtClean="0"/>
              <a:t>Measurement </a:t>
            </a:r>
            <a:r>
              <a:rPr lang="en-US" dirty="0"/>
              <a:t>and evaluation of mechanical vibration </a:t>
            </a:r>
            <a:r>
              <a:rPr lang="en-US" dirty="0" smtClean="0"/>
              <a:t>and</a:t>
            </a:r>
            <a:r>
              <a:rPr lang="ru-RU" dirty="0" smtClean="0"/>
              <a:t> </a:t>
            </a:r>
            <a:r>
              <a:rPr lang="en-US" dirty="0" smtClean="0"/>
              <a:t>shock </a:t>
            </a:r>
            <a:r>
              <a:rPr lang="en-US" dirty="0"/>
              <a:t>as applied to machines, vehicles and </a:t>
            </a:r>
            <a:r>
              <a:rPr lang="en-US" dirty="0" smtClean="0"/>
              <a:t>structures</a:t>
            </a:r>
            <a:r>
              <a:rPr lang="ru-RU" dirty="0" smtClean="0"/>
              <a:t>)</a:t>
            </a:r>
            <a:endParaRPr lang="en-US" dirty="0"/>
          </a:p>
          <a:p>
            <a:r>
              <a:rPr lang="ru-RU" dirty="0" smtClean="0"/>
              <a:t>Связанные организации</a:t>
            </a:r>
            <a:r>
              <a:rPr lang="en-US" dirty="0" smtClean="0"/>
              <a:t>:</a:t>
            </a:r>
            <a:endParaRPr lang="en-US" dirty="0"/>
          </a:p>
          <a:p>
            <a:r>
              <a:rPr lang="en-US" dirty="0"/>
              <a:t>ECCS </a:t>
            </a:r>
            <a:r>
              <a:rPr lang="en-US" dirty="0" smtClean="0"/>
              <a:t>– </a:t>
            </a:r>
            <a:r>
              <a:rPr lang="ru-RU" dirty="0" smtClean="0"/>
              <a:t>Европейская конвенция по стальным конструкциям (</a:t>
            </a:r>
            <a:r>
              <a:rPr lang="en-US" dirty="0" smtClean="0"/>
              <a:t>European </a:t>
            </a:r>
            <a:r>
              <a:rPr lang="en-US" dirty="0"/>
              <a:t>Convention of Constructional </a:t>
            </a:r>
            <a:r>
              <a:rPr lang="en-US" dirty="0" smtClean="0"/>
              <a:t>Steelwork</a:t>
            </a:r>
            <a:r>
              <a:rPr lang="ru-RU" dirty="0" smtClean="0"/>
              <a:t>)</a:t>
            </a:r>
            <a:endParaRPr lang="en-US" dirty="0"/>
          </a:p>
          <a:p>
            <a:r>
              <a:rPr lang="en-US" dirty="0"/>
              <a:t>FIB </a:t>
            </a:r>
            <a:r>
              <a:rPr lang="en-US" dirty="0" smtClean="0"/>
              <a:t>– </a:t>
            </a:r>
            <a:r>
              <a:rPr lang="ru-RU" dirty="0" smtClean="0"/>
              <a:t>Международная федерация по строительному бетону (</a:t>
            </a:r>
            <a:r>
              <a:rPr lang="en-US" dirty="0" smtClean="0"/>
              <a:t>International </a:t>
            </a:r>
            <a:r>
              <a:rPr lang="en-US" dirty="0"/>
              <a:t>Federation for Structural </a:t>
            </a:r>
            <a:r>
              <a:rPr lang="en-US" dirty="0" smtClean="0"/>
              <a:t>Concrete</a:t>
            </a:r>
            <a:r>
              <a:rPr lang="ru-RU" dirty="0" smtClean="0"/>
              <a:t>)</a:t>
            </a:r>
            <a:endParaRPr lang="en-US" dirty="0"/>
          </a:p>
          <a:p>
            <a:r>
              <a:rPr lang="en-US" dirty="0"/>
              <a:t>JCSS </a:t>
            </a:r>
            <a:r>
              <a:rPr lang="en-US" dirty="0" smtClean="0"/>
              <a:t>– </a:t>
            </a:r>
            <a:r>
              <a:rPr lang="ru-RU" dirty="0" smtClean="0"/>
              <a:t>Объединённый комитет по безопасности строительных конструкций (</a:t>
            </a:r>
            <a:r>
              <a:rPr lang="en-US" dirty="0" smtClean="0"/>
              <a:t>Joint </a:t>
            </a:r>
            <a:r>
              <a:rPr lang="en-US" dirty="0"/>
              <a:t>Committee on Structural </a:t>
            </a:r>
            <a:r>
              <a:rPr lang="en-US" dirty="0" smtClean="0"/>
              <a:t>Safety</a:t>
            </a:r>
            <a:r>
              <a:rPr lang="ru-RU" dirty="0" smtClean="0"/>
              <a:t>)</a:t>
            </a:r>
            <a:endParaRPr lang="en-US" dirty="0"/>
          </a:p>
          <a:p>
            <a:r>
              <a:rPr lang="en-US" dirty="0"/>
              <a:t>CEN/TC 250 </a:t>
            </a:r>
            <a:r>
              <a:rPr lang="en-US" dirty="0" smtClean="0"/>
              <a:t>– </a:t>
            </a:r>
            <a:r>
              <a:rPr lang="ru-RU" dirty="0" smtClean="0"/>
              <a:t>Строительные </a:t>
            </a:r>
            <a:r>
              <a:rPr lang="ru-RU" dirty="0" err="1" smtClean="0"/>
              <a:t>Еврокоды</a:t>
            </a:r>
            <a:r>
              <a:rPr lang="ru-RU" dirty="0" smtClean="0"/>
              <a:t> (</a:t>
            </a:r>
            <a:r>
              <a:rPr lang="en-US" dirty="0" smtClean="0"/>
              <a:t>Structural Eurocodes</a:t>
            </a:r>
            <a:r>
              <a:rPr lang="ru-RU" dirty="0" smtClean="0"/>
              <a:t>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6875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692696"/>
            <a:ext cx="6347713" cy="659160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0808"/>
            <a:ext cx="9154126" cy="514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501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3864471"/>
            <a:ext cx="75608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СССР </a:t>
            </a:r>
            <a:r>
              <a:rPr lang="ru-RU" dirty="0"/>
              <a:t>был одним из основателей организации, постоянным членом руководящих органов, дважды представитель Госстандарта избирался председателем организации. </a:t>
            </a:r>
            <a:endParaRPr lang="en-US" dirty="0" smtClean="0"/>
          </a:p>
          <a:p>
            <a:r>
              <a:rPr lang="ru-RU" dirty="0" smtClean="0"/>
              <a:t>Россия </a:t>
            </a:r>
            <a:r>
              <a:rPr lang="ru-RU" dirty="0"/>
              <a:t>стала членом ИСО как правопреемник СССР. </a:t>
            </a:r>
            <a:endParaRPr lang="en-US" dirty="0" smtClean="0"/>
          </a:p>
          <a:p>
            <a:endParaRPr lang="en-US" dirty="0"/>
          </a:p>
          <a:p>
            <a:r>
              <a:rPr lang="ru-RU" dirty="0" smtClean="0">
                <a:solidFill>
                  <a:srgbClr val="0066FF"/>
                </a:solidFill>
              </a:rPr>
              <a:t>23 </a:t>
            </a:r>
            <a:r>
              <a:rPr lang="ru-RU" dirty="0">
                <a:solidFill>
                  <a:srgbClr val="0066FF"/>
                </a:solidFill>
              </a:rPr>
              <a:t>сентября 2005 года Россия вошла в Совет ИСО</a:t>
            </a:r>
            <a:r>
              <a:rPr lang="ru-RU" dirty="0"/>
              <a:t>. </a:t>
            </a:r>
            <a:endParaRPr lang="en-US" dirty="0" smtClean="0"/>
          </a:p>
          <a:p>
            <a:endParaRPr lang="en-US" dirty="0"/>
          </a:p>
          <a:p>
            <a:r>
              <a:rPr lang="ru-RU" dirty="0" smtClean="0"/>
              <a:t>Официальными </a:t>
            </a:r>
            <a:r>
              <a:rPr lang="ru-RU" dirty="0"/>
              <a:t>языками являются: </a:t>
            </a:r>
            <a:r>
              <a:rPr lang="ru-RU" dirty="0">
                <a:solidFill>
                  <a:srgbClr val="FF3300"/>
                </a:solidFill>
              </a:rPr>
              <a:t>английский, французский и </a:t>
            </a:r>
            <a:r>
              <a:rPr lang="ru-RU" dirty="0" smtClean="0">
                <a:solidFill>
                  <a:srgbClr val="FF3300"/>
                </a:solidFill>
              </a:rPr>
              <a:t>русский.</a:t>
            </a:r>
            <a:endParaRPr lang="ru-RU" dirty="0">
              <a:solidFill>
                <a:srgbClr val="FF3300"/>
              </a:solidFill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30490" y="188640"/>
            <a:ext cx="6347713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>Принципы деятельности ИСО </a:t>
            </a:r>
            <a:br>
              <a:rPr lang="ru-RU" sz="2400" dirty="0" smtClean="0"/>
            </a:br>
            <a:r>
              <a:rPr lang="en-US" sz="2200" dirty="0" smtClean="0"/>
              <a:t>(</a:t>
            </a:r>
            <a:r>
              <a:rPr lang="en-US" sz="2200" dirty="0"/>
              <a:t>International Organization for Standardization, ISO)</a:t>
            </a:r>
            <a:endParaRPr lang="ru-RU" sz="22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893863"/>
            <a:ext cx="77048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ИСО способствует </a:t>
            </a:r>
            <a:r>
              <a:rPr lang="ru-RU" dirty="0">
                <a:solidFill>
                  <a:srgbClr val="0066FF"/>
                </a:solidFill>
              </a:rPr>
              <a:t>консенсусу</a:t>
            </a:r>
            <a:r>
              <a:rPr lang="ru-RU" dirty="0"/>
              <a:t>, который должен быть достигнут на основе решений, отвечающих как требованиям бизнеса, так и более широким потребностям общества.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Стандарты ИСО являются </a:t>
            </a:r>
            <a:r>
              <a:rPr lang="ru-RU" dirty="0">
                <a:solidFill>
                  <a:srgbClr val="0066FF"/>
                </a:solidFill>
              </a:rPr>
              <a:t>добровольными</a:t>
            </a:r>
            <a:r>
              <a:rPr lang="ru-RU" dirty="0"/>
              <a:t>, разработано более  </a:t>
            </a:r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 </a:t>
            </a:r>
            <a:r>
              <a:rPr lang="ru-RU" dirty="0"/>
              <a:t>19 500 международных стандартов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66FF"/>
                </a:solidFill>
              </a:rPr>
              <a:t>Демократичность</a:t>
            </a:r>
            <a:r>
              <a:rPr lang="ru-RU" dirty="0"/>
              <a:t> (каждый полноправный комитет-член может принять участие в разработке любого стандарта)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66FF"/>
                </a:solidFill>
              </a:rPr>
              <a:t>Релевантность</a:t>
            </a:r>
            <a:r>
              <a:rPr lang="ru-RU" dirty="0"/>
              <a:t> (стандарты ИСО представляют собой технические соглашения, которые обеспечивают структуру для совместимости технологий в международном масштабе). </a:t>
            </a:r>
          </a:p>
        </p:txBody>
      </p:sp>
    </p:spTree>
    <p:extLst>
      <p:ext uri="{BB962C8B-B14F-4D97-AF65-F5344CB8AC3E}">
        <p14:creationId xmlns:p14="http://schemas.microsoft.com/office/powerpoint/2010/main" val="14946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Скругленный прямоугольник 71"/>
          <p:cNvSpPr/>
          <p:nvPr/>
        </p:nvSpPr>
        <p:spPr>
          <a:xfrm>
            <a:off x="2954310" y="116632"/>
            <a:ext cx="1982319" cy="4320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4356" y="116632"/>
            <a:ext cx="6347713" cy="4431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Структура ИСО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98032" y="663017"/>
            <a:ext cx="3240360" cy="369332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Генеральная ассамблея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198988" y="1467802"/>
            <a:ext cx="1398844" cy="369332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Совет ИСО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493218" y="2017978"/>
            <a:ext cx="1512169" cy="1015663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 wrap="square" lIns="36000" rIns="36000" rtlCol="0">
            <a:spAutoFit/>
          </a:bodyPr>
          <a:lstStyle/>
          <a:p>
            <a:pPr algn="ctr"/>
            <a:r>
              <a:rPr lang="ru-RU" sz="1200" dirty="0" smtClean="0"/>
              <a:t>Комитет по изучению научных принципов стандартизации (</a:t>
            </a:r>
            <a:r>
              <a:rPr lang="en-US" sz="1200" dirty="0" smtClean="0"/>
              <a:t>STAKO</a:t>
            </a:r>
            <a:r>
              <a:rPr lang="ru-RU" sz="1200" dirty="0" smtClean="0"/>
              <a:t>)</a:t>
            </a:r>
            <a:endParaRPr lang="ru-RU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487835" y="4682966"/>
            <a:ext cx="1512169" cy="646331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 wrap="square" lIns="36000" rIns="36000" rtlCol="0">
            <a:spAutoFit/>
          </a:bodyPr>
          <a:lstStyle/>
          <a:p>
            <a:pPr algn="ctr"/>
            <a:r>
              <a:rPr lang="ru-RU" sz="1200" dirty="0" smtClean="0"/>
              <a:t>Совет по технике управления (</a:t>
            </a:r>
            <a:r>
              <a:rPr lang="en-US" sz="1200" dirty="0" smtClean="0"/>
              <a:t>PLAKO</a:t>
            </a:r>
            <a:r>
              <a:rPr lang="ru-RU" sz="1200" dirty="0" smtClean="0"/>
              <a:t>)</a:t>
            </a:r>
            <a:endParaRPr lang="ru-RU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482452" y="5680387"/>
            <a:ext cx="1512169" cy="646331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 wrap="square" lIns="36000" rIns="36000" rtlCol="0">
            <a:spAutoFit/>
          </a:bodyPr>
          <a:lstStyle/>
          <a:p>
            <a:pPr algn="ctr"/>
            <a:r>
              <a:rPr lang="ru-RU" sz="1200" dirty="0" smtClean="0"/>
              <a:t>Комитет по оценке соответствия</a:t>
            </a:r>
          </a:p>
          <a:p>
            <a:pPr algn="ctr"/>
            <a:r>
              <a:rPr lang="ru-RU" sz="1200" dirty="0" smtClean="0"/>
              <a:t>(</a:t>
            </a:r>
            <a:r>
              <a:rPr lang="en-US" sz="1200" dirty="0" smtClean="0"/>
              <a:t>CASKO</a:t>
            </a:r>
            <a:r>
              <a:rPr lang="ru-RU" sz="1200" dirty="0" smtClean="0"/>
              <a:t>)</a:t>
            </a:r>
            <a:endParaRPr lang="ru-RU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5947626" y="2022095"/>
            <a:ext cx="1512169" cy="830997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 wrap="square" lIns="36000" rIns="36000" rtlCol="0">
            <a:spAutoFit/>
          </a:bodyPr>
          <a:lstStyle/>
          <a:p>
            <a:pPr algn="ctr"/>
            <a:r>
              <a:rPr lang="ru-RU" sz="1200" dirty="0" smtClean="0"/>
              <a:t>Комитет по научно-технической информации (</a:t>
            </a:r>
            <a:r>
              <a:rPr lang="en-US" sz="1200" dirty="0" smtClean="0"/>
              <a:t>INFKO</a:t>
            </a:r>
            <a:r>
              <a:rPr lang="ru-RU" sz="1200" dirty="0" smtClean="0"/>
              <a:t>)</a:t>
            </a:r>
            <a:endParaRPr lang="ru-RU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493218" y="3291070"/>
            <a:ext cx="1512169" cy="1015663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 wrap="square" lIns="36000" rIns="36000" rtlCol="0">
            <a:spAutoFit/>
          </a:bodyPr>
          <a:lstStyle/>
          <a:p>
            <a:pPr algn="ctr"/>
            <a:r>
              <a:rPr lang="ru-RU" sz="1200" dirty="0" smtClean="0"/>
              <a:t>Комитет по оказанию помощи развивающимся странам </a:t>
            </a:r>
          </a:p>
          <a:p>
            <a:pPr algn="ctr"/>
            <a:r>
              <a:rPr lang="ru-RU" sz="1200" dirty="0" smtClean="0"/>
              <a:t>(</a:t>
            </a:r>
            <a:r>
              <a:rPr lang="en-US" sz="1200" dirty="0" smtClean="0"/>
              <a:t>DEVKO</a:t>
            </a:r>
            <a:r>
              <a:rPr lang="ru-RU" sz="1200" dirty="0" smtClean="0"/>
              <a:t>)</a:t>
            </a:r>
            <a:endParaRPr lang="ru-RU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5947625" y="3177677"/>
            <a:ext cx="1512169" cy="830997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 wrap="square" lIns="36000" rIns="36000" rtlCol="0">
            <a:spAutoFit/>
          </a:bodyPr>
          <a:lstStyle/>
          <a:p>
            <a:pPr algn="ctr"/>
            <a:r>
              <a:rPr lang="ru-RU" sz="1200" dirty="0" smtClean="0"/>
              <a:t>Комитет по защите интересов потребителей</a:t>
            </a:r>
          </a:p>
          <a:p>
            <a:pPr algn="ctr"/>
            <a:r>
              <a:rPr lang="ru-RU" sz="1200" dirty="0" smtClean="0"/>
              <a:t>(</a:t>
            </a:r>
            <a:r>
              <a:rPr lang="en-US" sz="1200" dirty="0" smtClean="0"/>
              <a:t>COPODKO</a:t>
            </a:r>
            <a:r>
              <a:rPr lang="ru-RU" sz="1200" dirty="0" smtClean="0"/>
              <a:t>)</a:t>
            </a:r>
            <a:endParaRPr lang="ru-RU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947626" y="4267467"/>
            <a:ext cx="1512169" cy="830997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 wrap="square" lIns="36000" rIns="36000" rtlCol="0">
            <a:spAutoFit/>
          </a:bodyPr>
          <a:lstStyle>
            <a:defPPr>
              <a:defRPr lang="ru-RU"/>
            </a:defPPr>
            <a:lvl1pPr algn="ctr">
              <a:defRPr sz="1200"/>
            </a:lvl1pPr>
          </a:lstStyle>
          <a:p>
            <a:r>
              <a:rPr lang="ru-RU" dirty="0"/>
              <a:t>Комитет по стандартным образцам</a:t>
            </a:r>
          </a:p>
          <a:p>
            <a:r>
              <a:rPr lang="ru-RU" dirty="0"/>
              <a:t> (</a:t>
            </a:r>
            <a:r>
              <a:rPr lang="en-US" dirty="0"/>
              <a:t>REMKO</a:t>
            </a:r>
            <a:r>
              <a:rPr lang="ru-RU" dirty="0"/>
              <a:t>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662589" y="2196235"/>
            <a:ext cx="2594685" cy="646331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Исполнительное бюро</a:t>
            </a:r>
          </a:p>
          <a:p>
            <a:pPr algn="ctr"/>
            <a:r>
              <a:rPr lang="ru-RU" dirty="0" smtClean="0"/>
              <a:t>(комитет)</a:t>
            </a:r>
            <a:endParaRPr lang="ru-RU" dirty="0"/>
          </a:p>
        </p:txBody>
      </p:sp>
      <p:sp>
        <p:nvSpPr>
          <p:cNvPr id="26" name="Стрелка вниз 25"/>
          <p:cNvSpPr/>
          <p:nvPr/>
        </p:nvSpPr>
        <p:spPr>
          <a:xfrm>
            <a:off x="3846194" y="1845551"/>
            <a:ext cx="113738" cy="3448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низ 26"/>
          <p:cNvSpPr/>
          <p:nvPr/>
        </p:nvSpPr>
        <p:spPr>
          <a:xfrm>
            <a:off x="3851355" y="1035286"/>
            <a:ext cx="94113" cy="4409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2469839" y="3189037"/>
            <a:ext cx="3027495" cy="369332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Центральный секретариат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701145" y="3941537"/>
            <a:ext cx="2608343" cy="369332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Технические комитеты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133354" y="4749594"/>
            <a:ext cx="1624227" cy="369332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Подкомитеты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949721" y="5577114"/>
            <a:ext cx="1897379" cy="369332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Рабочие группы</a:t>
            </a:r>
          </a:p>
        </p:txBody>
      </p:sp>
      <p:sp>
        <p:nvSpPr>
          <p:cNvPr id="32" name="Стрелка вниз 31"/>
          <p:cNvSpPr/>
          <p:nvPr/>
        </p:nvSpPr>
        <p:spPr>
          <a:xfrm>
            <a:off x="3876494" y="2842795"/>
            <a:ext cx="83438" cy="3701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низ 32"/>
          <p:cNvSpPr/>
          <p:nvPr/>
        </p:nvSpPr>
        <p:spPr>
          <a:xfrm>
            <a:off x="3851355" y="3558369"/>
            <a:ext cx="108577" cy="3831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низ 33"/>
          <p:cNvSpPr/>
          <p:nvPr/>
        </p:nvSpPr>
        <p:spPr>
          <a:xfrm>
            <a:off x="3851355" y="4310869"/>
            <a:ext cx="108577" cy="4327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низ 34"/>
          <p:cNvSpPr/>
          <p:nvPr/>
        </p:nvSpPr>
        <p:spPr>
          <a:xfrm>
            <a:off x="3846194" y="5107133"/>
            <a:ext cx="118898" cy="4699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3" name="Соединительная линия уступом 42"/>
          <p:cNvCxnSpPr>
            <a:stCxn id="14" idx="1"/>
            <a:endCxn id="15" idx="0"/>
          </p:cNvCxnSpPr>
          <p:nvPr/>
        </p:nvCxnSpPr>
        <p:spPr>
          <a:xfrm rot="10800000" flipV="1">
            <a:off x="1249304" y="1652468"/>
            <a:ext cx="1949685" cy="365510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Соединительная линия уступом 45"/>
          <p:cNvCxnSpPr>
            <a:endCxn id="17" idx="3"/>
          </p:cNvCxnSpPr>
          <p:nvPr/>
        </p:nvCxnSpPr>
        <p:spPr>
          <a:xfrm rot="5400000">
            <a:off x="-25006" y="3680514"/>
            <a:ext cx="4342667" cy="303411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>
            <a:stCxn id="16" idx="3"/>
          </p:cNvCxnSpPr>
          <p:nvPr/>
        </p:nvCxnSpPr>
        <p:spPr>
          <a:xfrm>
            <a:off x="2000004" y="5006132"/>
            <a:ext cx="2980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>
            <a:stCxn id="19" idx="3"/>
          </p:cNvCxnSpPr>
          <p:nvPr/>
        </p:nvCxnSpPr>
        <p:spPr>
          <a:xfrm flipV="1">
            <a:off x="2005387" y="3798901"/>
            <a:ext cx="292647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Соединительная линия уступом 52"/>
          <p:cNvCxnSpPr>
            <a:stCxn id="14" idx="3"/>
            <a:endCxn id="18" idx="0"/>
          </p:cNvCxnSpPr>
          <p:nvPr/>
        </p:nvCxnSpPr>
        <p:spPr>
          <a:xfrm>
            <a:off x="4597832" y="1652468"/>
            <a:ext cx="2105879" cy="369627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5947626" y="5250095"/>
            <a:ext cx="1796878" cy="1015663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 wrap="square" lIns="36000" rIns="36000" rtlCol="0">
            <a:spAutoFit/>
          </a:bodyPr>
          <a:lstStyle>
            <a:defPPr>
              <a:defRPr lang="ru-RU"/>
            </a:defPPr>
            <a:lvl1pPr algn="ctr">
              <a:defRPr sz="1200"/>
            </a:lvl1pPr>
          </a:lstStyle>
          <a:p>
            <a:r>
              <a:rPr lang="ru-RU" dirty="0"/>
              <a:t>Комитет по </a:t>
            </a:r>
            <a:r>
              <a:rPr lang="ru-RU" dirty="0" smtClean="0"/>
              <a:t>координации работ и обмену информацией в сфере стандартизации</a:t>
            </a:r>
            <a:endParaRPr lang="ru-RU" dirty="0"/>
          </a:p>
          <a:p>
            <a:r>
              <a:rPr lang="ru-RU" dirty="0"/>
              <a:t> </a:t>
            </a:r>
            <a:r>
              <a:rPr lang="ru-RU" dirty="0" smtClean="0"/>
              <a:t>(</a:t>
            </a:r>
            <a:r>
              <a:rPr lang="en-US" dirty="0" err="1" smtClean="0"/>
              <a:t>ISONet</a:t>
            </a:r>
            <a:r>
              <a:rPr lang="ru-RU" dirty="0" smtClean="0"/>
              <a:t>)</a:t>
            </a:r>
            <a:endParaRPr lang="ru-RU" dirty="0"/>
          </a:p>
        </p:txBody>
      </p:sp>
      <p:cxnSp>
        <p:nvCxnSpPr>
          <p:cNvPr id="58" name="Соединительная линия уступом 57"/>
          <p:cNvCxnSpPr>
            <a:endCxn id="56" idx="1"/>
          </p:cNvCxnSpPr>
          <p:nvPr/>
        </p:nvCxnSpPr>
        <p:spPr>
          <a:xfrm rot="16200000" flipH="1">
            <a:off x="3732336" y="3542636"/>
            <a:ext cx="4111497" cy="319083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>
            <a:stCxn id="18" idx="1"/>
          </p:cNvCxnSpPr>
          <p:nvPr/>
        </p:nvCxnSpPr>
        <p:spPr>
          <a:xfrm flipH="1" flipV="1">
            <a:off x="5628543" y="2437593"/>
            <a:ext cx="319083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>
            <a:stCxn id="20" idx="1"/>
            <a:endCxn id="20" idx="1"/>
          </p:cNvCxnSpPr>
          <p:nvPr/>
        </p:nvCxnSpPr>
        <p:spPr>
          <a:xfrm>
            <a:off x="5947625" y="359317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>
            <a:stCxn id="20" idx="1"/>
          </p:cNvCxnSpPr>
          <p:nvPr/>
        </p:nvCxnSpPr>
        <p:spPr>
          <a:xfrm flipH="1" flipV="1">
            <a:off x="5628543" y="3593175"/>
            <a:ext cx="319082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>
            <a:stCxn id="21" idx="1"/>
          </p:cNvCxnSpPr>
          <p:nvPr/>
        </p:nvCxnSpPr>
        <p:spPr>
          <a:xfrm flipH="1" flipV="1">
            <a:off x="5628543" y="4682965"/>
            <a:ext cx="319083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4503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40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6347713" cy="4431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>Структура ИСО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80728"/>
            <a:ext cx="7130753" cy="5400600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rgbClr val="0070C0"/>
                </a:solidFill>
              </a:rPr>
              <a:t>Генеральная </a:t>
            </a:r>
            <a:r>
              <a:rPr lang="ru-RU" dirty="0" smtClean="0">
                <a:solidFill>
                  <a:srgbClr val="0070C0"/>
                </a:solidFill>
              </a:rPr>
              <a:t>ассамблея </a:t>
            </a:r>
            <a:r>
              <a:rPr lang="ru-RU" dirty="0" smtClean="0">
                <a:solidFill>
                  <a:schemeClr val="tx1"/>
                </a:solidFill>
              </a:rPr>
              <a:t>- верховный орган ИСО. </a:t>
            </a:r>
          </a:p>
          <a:p>
            <a:pPr marL="36195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Её задачи – выработка стратегических решений и избрание руководящего состава. Собирается </a:t>
            </a:r>
            <a:r>
              <a:rPr lang="ru-RU" dirty="0" smtClean="0">
                <a:solidFill>
                  <a:srgbClr val="FF0000"/>
                </a:solidFill>
              </a:rPr>
              <a:t>1 раз в 3 года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Совет</a:t>
            </a:r>
            <a:r>
              <a:rPr lang="ru-RU" dirty="0" smtClean="0">
                <a:solidFill>
                  <a:schemeClr val="tx1"/>
                </a:solidFill>
              </a:rPr>
              <a:t>, в состав которого входят Президент Генеральной ассамблеи, вице-президент, казначей и около 20 избранных высокопоставленных чиновников</a:t>
            </a:r>
            <a:r>
              <a:rPr lang="ru-RU" dirty="0">
                <a:solidFill>
                  <a:schemeClr val="tx1"/>
                </a:solidFill>
              </a:rPr>
              <a:t>. Собирается </a:t>
            </a:r>
            <a:r>
              <a:rPr lang="ru-RU" dirty="0">
                <a:solidFill>
                  <a:srgbClr val="FF0000"/>
                </a:solidFill>
              </a:rPr>
              <a:t>1 раз в </a:t>
            </a:r>
            <a:r>
              <a:rPr lang="ru-RU" dirty="0" smtClean="0">
                <a:solidFill>
                  <a:srgbClr val="FF0000"/>
                </a:solidFill>
              </a:rPr>
              <a:t>год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	</a:t>
            </a:r>
            <a:r>
              <a:rPr lang="ru-RU" dirty="0" smtClean="0">
                <a:solidFill>
                  <a:schemeClr val="tx1"/>
                </a:solidFill>
              </a:rPr>
              <a:t>Его задачи:</a:t>
            </a:r>
          </a:p>
          <a:p>
            <a:pPr lvl="1"/>
            <a:r>
              <a:rPr lang="ru-RU" dirty="0" smtClean="0">
                <a:solidFill>
                  <a:schemeClr val="tx1"/>
                </a:solidFill>
              </a:rPr>
              <a:t> реализация стратегических решений, </a:t>
            </a:r>
          </a:p>
          <a:p>
            <a:pPr lvl="1"/>
            <a:r>
              <a:rPr lang="ru-RU" dirty="0" smtClean="0">
                <a:solidFill>
                  <a:schemeClr val="tx1"/>
                </a:solidFill>
              </a:rPr>
              <a:t>решение вопросов технической структуры ИСО, </a:t>
            </a:r>
          </a:p>
          <a:p>
            <a:pPr lvl="1"/>
            <a:r>
              <a:rPr lang="ru-RU" dirty="0" smtClean="0">
                <a:solidFill>
                  <a:schemeClr val="tx1"/>
                </a:solidFill>
              </a:rPr>
              <a:t>публикация принятых стандартов, </a:t>
            </a:r>
          </a:p>
          <a:p>
            <a:pPr lvl="1"/>
            <a:r>
              <a:rPr lang="ru-RU" dirty="0" smtClean="0">
                <a:solidFill>
                  <a:schemeClr val="tx1"/>
                </a:solidFill>
              </a:rPr>
              <a:t>назначение членов исполнительных органов, </a:t>
            </a:r>
          </a:p>
          <a:p>
            <a:pPr lvl="1"/>
            <a:r>
              <a:rPr lang="ru-RU" dirty="0" smtClean="0">
                <a:solidFill>
                  <a:schemeClr val="tx1"/>
                </a:solidFill>
              </a:rPr>
              <a:t>избрание председателей и утверждение планов работ технических комитетов </a:t>
            </a:r>
          </a:p>
          <a:p>
            <a:pPr marL="361950" lvl="1" indent="-361950"/>
            <a:r>
              <a:rPr lang="ru-RU" sz="1800" dirty="0" smtClean="0">
                <a:solidFill>
                  <a:srgbClr val="0070C0"/>
                </a:solidFill>
              </a:rPr>
              <a:t>Центральный секретариат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ru-RU" sz="1800" dirty="0" smtClean="0">
                <a:solidFill>
                  <a:schemeClr val="tx1"/>
                </a:solidFill>
              </a:rPr>
              <a:t>расположен в Женеве, имеет штат около 200 человек и осуществляет организационную работу комитетов, информационное обеспечение членов ИСО, техническую и организационную поддержку работы комитетов, подкомитетов и т.п.</a:t>
            </a:r>
          </a:p>
          <a:p>
            <a:pPr marL="361950" lvl="1" indent="-361950"/>
            <a:r>
              <a:rPr lang="ru-RU" sz="1800" dirty="0" smtClean="0">
                <a:solidFill>
                  <a:schemeClr val="tx1"/>
                </a:solidFill>
              </a:rPr>
              <a:t>С июля 2017 г Генеральный секретарь – </a:t>
            </a:r>
            <a:r>
              <a:rPr lang="en-US" sz="1800" dirty="0" smtClean="0">
                <a:solidFill>
                  <a:srgbClr val="FF3300"/>
                </a:solidFill>
              </a:rPr>
              <a:t>Sergio </a:t>
            </a:r>
            <a:r>
              <a:rPr lang="en-US" sz="1800" dirty="0" err="1" smtClean="0">
                <a:solidFill>
                  <a:srgbClr val="FF3300"/>
                </a:solidFill>
              </a:rPr>
              <a:t>Mujica</a:t>
            </a:r>
            <a:r>
              <a:rPr lang="ru-RU" sz="1800" dirty="0" smtClean="0">
                <a:solidFill>
                  <a:srgbClr val="FF3300"/>
                </a:solidFill>
              </a:rPr>
              <a:t> (Чили)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34616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515144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Членство в ИСО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196752"/>
            <a:ext cx="6347714" cy="5472608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Россию </a:t>
            </a:r>
            <a:r>
              <a:rPr lang="ru-RU" dirty="0"/>
              <a:t>представляет </a:t>
            </a:r>
            <a:r>
              <a:rPr lang="ru-RU" dirty="0">
                <a:solidFill>
                  <a:srgbClr val="0070C0"/>
                </a:solidFill>
              </a:rPr>
              <a:t>Федеральное агентство по техническому регулированию и метрологии </a:t>
            </a:r>
            <a:r>
              <a:rPr lang="ru-RU" dirty="0" smtClean="0">
                <a:solidFill>
                  <a:srgbClr val="0070C0"/>
                </a:solidFill>
              </a:rPr>
              <a:t>(ГОСТ Р) </a:t>
            </a:r>
            <a:r>
              <a:rPr lang="ru-RU" dirty="0" smtClean="0"/>
              <a:t>в </a:t>
            </a:r>
            <a:r>
              <a:rPr lang="ru-RU" dirty="0"/>
              <a:t>качестве </a:t>
            </a:r>
            <a:r>
              <a:rPr lang="ru-RU" dirty="0">
                <a:solidFill>
                  <a:srgbClr val="0070C0"/>
                </a:solidFill>
              </a:rPr>
              <a:t>комитета — члена ИСО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Всего </a:t>
            </a:r>
            <a:r>
              <a:rPr lang="ru-RU" dirty="0"/>
              <a:t>в составе ИСО более 100 </a:t>
            </a:r>
            <a:r>
              <a:rPr lang="ru-RU" dirty="0">
                <a:solidFill>
                  <a:srgbClr val="0070C0"/>
                </a:solidFill>
              </a:rPr>
              <a:t>комитетов-членов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Членство </a:t>
            </a:r>
            <a:r>
              <a:rPr lang="ru-RU" dirty="0"/>
              <a:t>в ИСО может иметь статус </a:t>
            </a:r>
            <a:r>
              <a:rPr lang="ru-RU" dirty="0">
                <a:solidFill>
                  <a:srgbClr val="0070C0"/>
                </a:solidFill>
              </a:rPr>
              <a:t>членов-корреспондентов</a:t>
            </a:r>
            <a:r>
              <a:rPr lang="ru-RU" dirty="0"/>
              <a:t>, которыми являются организации по стандартизации развивающихся государств. </a:t>
            </a:r>
            <a:endParaRPr lang="ru-RU" dirty="0" smtClean="0"/>
          </a:p>
          <a:p>
            <a:r>
              <a:rPr lang="ru-RU" dirty="0" smtClean="0"/>
              <a:t>Категория </a:t>
            </a:r>
            <a:r>
              <a:rPr lang="ru-RU" dirty="0">
                <a:solidFill>
                  <a:srgbClr val="0070C0"/>
                </a:solidFill>
              </a:rPr>
              <a:t>член-абонент</a:t>
            </a:r>
            <a:r>
              <a:rPr lang="ru-RU" dirty="0"/>
              <a:t> введена для развивающихся стран. </a:t>
            </a:r>
            <a:endParaRPr lang="ru-RU" dirty="0" smtClean="0"/>
          </a:p>
          <a:p>
            <a:r>
              <a:rPr lang="ru-RU" dirty="0" smtClean="0"/>
              <a:t>Комитеты-члены </a:t>
            </a:r>
            <a:r>
              <a:rPr lang="ru-RU" dirty="0"/>
              <a:t>имеют право принимать участие в работе любого технического комитета ИСО, голосовать по проектам стандартов, избираться в состав Совета ИСО и быть представленными на заседаниях Генеральной ассамблеи. Члены-корреспонденты (их 42) не ведут активной работы в ИСО, но имеют право на получение информации о разрабатываемых стандартах. Члены-абоненты уплачивают льготные взносы, имеют возможность быть в курсе международной стандартизации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1039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515144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Виды документов, разрабатываемых ИСО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1268760"/>
            <a:ext cx="6347714" cy="4772603"/>
          </a:xfrm>
        </p:spPr>
        <p:txBody>
          <a:bodyPr/>
          <a:lstStyle/>
          <a:p>
            <a:r>
              <a:rPr lang="ru-RU" dirty="0"/>
              <a:t>▪ Стандарт ИСО (ISO)</a:t>
            </a:r>
          </a:p>
          <a:p>
            <a:r>
              <a:rPr lang="ru-RU" dirty="0"/>
              <a:t>▪ Общедоступные технические требования ИСО/ОТТ (ISO/PAS)</a:t>
            </a:r>
          </a:p>
          <a:p>
            <a:r>
              <a:rPr lang="ru-RU" dirty="0"/>
              <a:t>▪ Технические требования ИСО/TТ (ISO/TS)</a:t>
            </a:r>
          </a:p>
          <a:p>
            <a:r>
              <a:rPr lang="ru-RU" dirty="0"/>
              <a:t>▪ Технический отчет ИСО/ТО (ISO/TR)</a:t>
            </a:r>
          </a:p>
          <a:p>
            <a:r>
              <a:rPr lang="ru-RU" dirty="0"/>
              <a:t>▪ Соглашение международного семинара СМС (IWA)</a:t>
            </a:r>
          </a:p>
          <a:p>
            <a:r>
              <a:rPr lang="ru-RU" dirty="0"/>
              <a:t>▪ Руководство ИСО (ISO </a:t>
            </a:r>
            <a:r>
              <a:rPr lang="ru-RU" dirty="0" err="1"/>
              <a:t>Guide</a:t>
            </a:r>
            <a:r>
              <a:rPr lang="ru-R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95729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4129" y="476672"/>
            <a:ext cx="6347713" cy="504056"/>
          </a:xfrm>
        </p:spPr>
        <p:txBody>
          <a:bodyPr/>
          <a:lstStyle/>
          <a:p>
            <a:pPr algn="ctr"/>
            <a:r>
              <a:rPr lang="ru-RU" sz="2400" dirty="0" smtClean="0"/>
              <a:t>Разработка стандарта </a:t>
            </a:r>
            <a:r>
              <a:rPr lang="ru-RU" sz="2400" dirty="0"/>
              <a:t>ИСО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1124744"/>
            <a:ext cx="6347714" cy="5544616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Нормативный </a:t>
            </a:r>
            <a:r>
              <a:rPr lang="ru-RU" b="1" dirty="0">
                <a:solidFill>
                  <a:srgbClr val="C00000"/>
                </a:solidFill>
              </a:rPr>
              <a:t>документ</a:t>
            </a:r>
            <a:r>
              <a:rPr lang="ru-RU" dirty="0"/>
              <a:t>, разработанный по процедуре, основанной на консенсусе, который был принят всеми членами ИСО и Р-членами ответственного за его разработку  комитета согласно Директивам ИСО/МЭК, Часть 1, как проект Международного Стандарта и/или как окончательный проект международного стандарта и который был опубликован Центральным Секретариатом ИСО.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</a:t>
            </a:r>
            <a:r>
              <a:rPr lang="ru-RU" b="1" dirty="0" smtClean="0">
                <a:solidFill>
                  <a:srgbClr val="C00000"/>
                </a:solidFill>
              </a:rPr>
              <a:t>Метод </a:t>
            </a:r>
            <a:r>
              <a:rPr lang="ru-RU" b="1" dirty="0">
                <a:solidFill>
                  <a:srgbClr val="C00000"/>
                </a:solidFill>
              </a:rPr>
              <a:t>разработки</a:t>
            </a:r>
          </a:p>
          <a:p>
            <a:r>
              <a:rPr lang="ru-RU" dirty="0"/>
              <a:t>Текст, соответствующий утвержденной рабочей теме, разрабатывается, как положено, на подготовительной стадии и/или стадии комитета до тех пор, пока в комитете не будет достигнут консенсус. (В случае, вызывающем сомнения, утверждение 2/3 Р-членов достаточно, чтобы считать консенсус достигнутым). Текст представляется странам-членам ИСО на 5-месячное голосование как Проект Международного Стандарта -ПМС - (DIS) и одобряется, если две трети Р-членов проголосовало «за», и не более четверти всех голосов были поданы «против». Окончательный текст подготавливается с учетом замечаний по ПМС (DIS) стран-членов, и этот текст представляется на официальное голосование как Окончательный Проект Международного Стандарта – ОПМС - (FDIS). Если текст снова одобрен двумя третями голосовавших Р-членов при не более четверти всех голосов «против», тогда текст принимается и Центральный Секретариат публикует Международный Стандарт.</a:t>
            </a:r>
          </a:p>
        </p:txBody>
      </p:sp>
    </p:spTree>
    <p:extLst>
      <p:ext uri="{BB962C8B-B14F-4D97-AF65-F5344CB8AC3E}">
        <p14:creationId xmlns:p14="http://schemas.microsoft.com/office/powerpoint/2010/main" val="1727193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9964</TotalTime>
  <Words>2438</Words>
  <Application>Microsoft Macintosh PowerPoint</Application>
  <PresentationFormat>Экран (4:3)</PresentationFormat>
  <Paragraphs>253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Грань</vt:lpstr>
      <vt:lpstr>Презентация PowerPoint</vt:lpstr>
      <vt:lpstr>Принципы деятельности ИСО  (International Organization for Standardization, ISO)</vt:lpstr>
      <vt:lpstr>Принципы деятельности ИСО  (International Organization for Standardization, ISO)</vt:lpstr>
      <vt:lpstr>Структура ИСО</vt:lpstr>
      <vt:lpstr>Презентация PowerPoint</vt:lpstr>
      <vt:lpstr>Структура ИСО</vt:lpstr>
      <vt:lpstr>Членство в ИСО</vt:lpstr>
      <vt:lpstr>Виды документов, разрабатываемых ИСО </vt:lpstr>
      <vt:lpstr>Разработка стандарта ИСО</vt:lpstr>
      <vt:lpstr>Процедура разработки документов</vt:lpstr>
      <vt:lpstr>Презентация PowerPoint</vt:lpstr>
      <vt:lpstr>Технический комитет ISO/TC 98  «Bases for design of structures» («Основы расчета строительных конструкций»)</vt:lpstr>
      <vt:lpstr>35-я сессия  технического комитета ТС 98 ИСО   «Основы расчета строительных конструкций» 30 октября - 3 ноября 2017 года, Лондон </vt:lpstr>
      <vt:lpstr>Программа 35-й встречи в Лондоне  (30.10 – 03.11 2017 г.)</vt:lpstr>
      <vt:lpstr>Заседания Рабочих групп на встрече в Лондоне </vt:lpstr>
      <vt:lpstr>Презентация PowerPoint</vt:lpstr>
      <vt:lpstr>Резолюции подкомитета SC1</vt:lpstr>
      <vt:lpstr>Резолюции подкомитета SC1</vt:lpstr>
      <vt:lpstr>Подкомитет SC2«Reliability of structures» («Надежность строительных конструкций»)</vt:lpstr>
      <vt:lpstr>Презентация PowerPoint</vt:lpstr>
      <vt:lpstr>Презентация PowerPoint</vt:lpstr>
      <vt:lpstr>Презентация PowerPoint</vt:lpstr>
      <vt:lpstr>Резолюции подкомитета SC2</vt:lpstr>
      <vt:lpstr>Резолюции подкомитета SC2</vt:lpstr>
      <vt:lpstr>Примечания:</vt:lpstr>
      <vt:lpstr>Комитеты, связанные с ISO/TC 98/SC 2</vt:lpstr>
      <vt:lpstr>СПАСИБО ЗА ВНИМАНИЕ!</vt:lpstr>
    </vt:vector>
  </TitlesOfParts>
  <Company>tsniisk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Правительство Москвы Московские  городские строительные  нормы  МГСН 4.19-05    (Введены впервые)</dc:title>
  <dc:creator>amigo</dc:creator>
  <cp:lastModifiedBy>Юлия Дементьева</cp:lastModifiedBy>
  <cp:revision>1018</cp:revision>
  <dcterms:created xsi:type="dcterms:W3CDTF">2005-01-26T09:43:47Z</dcterms:created>
  <dcterms:modified xsi:type="dcterms:W3CDTF">2018-02-26T13:04:19Z</dcterms:modified>
</cp:coreProperties>
</file>