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60" r:id="rId4"/>
    <p:sldId id="293" r:id="rId5"/>
    <p:sldId id="278" r:id="rId6"/>
    <p:sldId id="261" r:id="rId7"/>
    <p:sldId id="280" r:id="rId8"/>
    <p:sldId id="263" r:id="rId9"/>
    <p:sldId id="266" r:id="rId10"/>
    <p:sldId id="288" r:id="rId11"/>
    <p:sldId id="268" r:id="rId12"/>
    <p:sldId id="281" r:id="rId13"/>
    <p:sldId id="269" r:id="rId14"/>
    <p:sldId id="282" r:id="rId15"/>
    <p:sldId id="283" r:id="rId16"/>
    <p:sldId id="292" r:id="rId17"/>
    <p:sldId id="284" r:id="rId18"/>
    <p:sldId id="285" r:id="rId19"/>
    <p:sldId id="287" r:id="rId20"/>
    <p:sldId id="286" r:id="rId21"/>
    <p:sldId id="290" r:id="rId22"/>
    <p:sldId id="272" r:id="rId23"/>
    <p:sldId id="289" r:id="rId24"/>
    <p:sldId id="275" r:id="rId25"/>
    <p:sldId id="29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83925" autoAdjust="0"/>
  </p:normalViewPr>
  <p:slideViewPr>
    <p:cSldViewPr snapToGrid="0">
      <p:cViewPr varScale="1">
        <p:scale>
          <a:sx n="58" d="100"/>
          <a:sy n="58" d="100"/>
        </p:scale>
        <p:origin x="165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08"/>
    </p:cViewPr>
  </p:sorterViewPr>
  <p:notesViewPr>
    <p:cSldViewPr snapToGrid="0">
      <p:cViewPr varScale="1">
        <p:scale>
          <a:sx n="53" d="100"/>
          <a:sy n="53" d="100"/>
        </p:scale>
        <p:origin x="28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85104-850B-41C1-BBC6-26D57372CD49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63E85-C31C-4FAE-B9C6-5B570346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932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3E85-C31C-4FAE-B9C6-5B5703460CC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421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3E85-C31C-4FAE-B9C6-5B5703460CC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073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3E85-C31C-4FAE-B9C6-5B5703460CC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82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3E85-C31C-4FAE-B9C6-5B5703460CC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004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3E85-C31C-4FAE-B9C6-5B5703460CC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522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3E85-C31C-4FAE-B9C6-5B5703460CC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22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3E85-C31C-4FAE-B9C6-5B5703460CC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486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3E85-C31C-4FAE-B9C6-5B5703460CC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134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3E85-C31C-4FAE-B9C6-5B5703460CC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159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3E85-C31C-4FAE-B9C6-5B5703460CC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705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3E85-C31C-4FAE-B9C6-5B5703460CC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43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3E85-C31C-4FAE-B9C6-5B5703460CC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389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3E85-C31C-4FAE-B9C6-5B5703460CC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087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3E85-C31C-4FAE-B9C6-5B5703460CC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070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3E85-C31C-4FAE-B9C6-5B5703460CC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03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3E85-C31C-4FAE-B9C6-5B5703460CC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3522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3E85-C31C-4FAE-B9C6-5B5703460CC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0764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3E85-C31C-4FAE-B9C6-5B5703460CC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017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3E85-C31C-4FAE-B9C6-5B5703460CC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578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3E85-C31C-4FAE-B9C6-5B5703460CC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45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ru-RU" dirty="0" smtClean="0"/>
          </a:p>
          <a:p>
            <a:pPr algn="ctr"/>
            <a:endParaRPr lang="en-US" dirty="0" smtClean="0"/>
          </a:p>
          <a:p>
            <a:pPr algn="ctr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3E85-C31C-4FAE-B9C6-5B5703460CC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293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3E85-C31C-4FAE-B9C6-5B5703460CC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13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3E85-C31C-4FAE-B9C6-5B5703460CC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53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3E85-C31C-4FAE-B9C6-5B5703460CC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26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ctr"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63E85-C31C-4FAE-B9C6-5B5703460CC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10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966B-ADAB-46AC-8D68-5AEE7BB38C39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FAF6-DFBD-404A-9343-82222EB1D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680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966B-ADAB-46AC-8D68-5AEE7BB38C39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FAF6-DFBD-404A-9343-82222EB1D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87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966B-ADAB-46AC-8D68-5AEE7BB38C39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FAF6-DFBD-404A-9343-82222EB1D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4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966B-ADAB-46AC-8D68-5AEE7BB38C39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FAF6-DFBD-404A-9343-82222EB1D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91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966B-ADAB-46AC-8D68-5AEE7BB38C39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FAF6-DFBD-404A-9343-82222EB1D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03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966B-ADAB-46AC-8D68-5AEE7BB38C39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FAF6-DFBD-404A-9343-82222EB1D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39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966B-ADAB-46AC-8D68-5AEE7BB38C39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FAF6-DFBD-404A-9343-82222EB1D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07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966B-ADAB-46AC-8D68-5AEE7BB38C39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FAF6-DFBD-404A-9343-82222EB1D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966B-ADAB-46AC-8D68-5AEE7BB38C39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FAF6-DFBD-404A-9343-82222EB1D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45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966B-ADAB-46AC-8D68-5AEE7BB38C39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FAF6-DFBD-404A-9343-82222EB1D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966B-ADAB-46AC-8D68-5AEE7BB38C39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FAF6-DFBD-404A-9343-82222EB1D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34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A966B-ADAB-46AC-8D68-5AEE7BB38C39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2FAF6-DFBD-404A-9343-82222EB1D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3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12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1.squarespace.com/static/555cbab0e4b09a1775146378/5886d771be65949d5ad0bdbc/59c915a0b1ffb6eac17a8d35/1506352515576/?format=2500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06"/>
          <a:stretch/>
        </p:blipFill>
        <p:spPr bwMode="auto">
          <a:xfrm>
            <a:off x="0" y="0"/>
            <a:ext cx="9144000" cy="621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619135"/>
            <a:ext cx="9144000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400" b="1" dirty="0" smtClean="0"/>
              <a:t>   Международная стандартизация </a:t>
            </a:r>
          </a:p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в области бетона и железобетона</a:t>
            </a:r>
            <a:endParaRPr lang="en-US" sz="3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Дмитрий Кузеванов					         16 ноября 2017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30" name="Picture 6" descr="Картинки по запросу is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872" y="4797633"/>
            <a:ext cx="1005417" cy="9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5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4689" b="20734"/>
          <a:stretch/>
        </p:blipFill>
        <p:spPr>
          <a:xfrm>
            <a:off x="315884" y="243851"/>
            <a:ext cx="8512232" cy="6372745"/>
          </a:xfrm>
          <a:prstGeom prst="rect">
            <a:avLst/>
          </a:prstGeom>
        </p:spPr>
      </p:pic>
      <p:cxnSp>
        <p:nvCxnSpPr>
          <p:cNvPr id="22" name="Прямая со стрелкой 21"/>
          <p:cNvCxnSpPr/>
          <p:nvPr/>
        </p:nvCxnSpPr>
        <p:spPr>
          <a:xfrm flipH="1">
            <a:off x="5871396" y="3090721"/>
            <a:ext cx="26546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36865" y="2936832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ЕС+США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68205" y="3443022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ИНДИЯ</a:t>
            </a:r>
            <a:endParaRPr lang="ru-RU" sz="1400" b="1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5871396" y="3611209"/>
            <a:ext cx="26546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5871396" y="4039834"/>
            <a:ext cx="26546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68205" y="3867896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КИТАЙ</a:t>
            </a:r>
            <a:endParaRPr lang="ru-RU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168205" y="2367517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ДРУГИЕ</a:t>
            </a:r>
            <a:endParaRPr lang="ru-RU" sz="1400" b="1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5902736" y="2519695"/>
            <a:ext cx="26546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041395" y="1440501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2015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5529006" y="140423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2050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2553784" y="140423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1970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15884" y="5937591"/>
            <a:ext cx="85122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СТАТИСТИКА И ПРОГНОЗ ПО ПРОИЗВОДСТВУ ЦЕМЕНТА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5787" y="427398"/>
            <a:ext cx="5320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ПОЧЕМУ ВАЖНО </a:t>
            </a:r>
            <a:r>
              <a:rPr lang="ru-RU" b="1" dirty="0" smtClean="0">
                <a:solidFill>
                  <a:schemeClr val="bg1"/>
                </a:solidFill>
              </a:rPr>
              <a:t>БЫТЬ ИНТЕГРИРОВАННЫМИ В ИСО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2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6332" y="678568"/>
            <a:ext cx="8209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Основные технические комитеты ИСО, связанные с бетоном и </a:t>
            </a:r>
            <a:r>
              <a:rPr lang="ru-RU" sz="2200" b="1" dirty="0" err="1" smtClean="0">
                <a:solidFill>
                  <a:srgbClr val="002060"/>
                </a:solidFill>
              </a:rPr>
              <a:t>ЖБ</a:t>
            </a:r>
            <a:endParaRPr lang="ru-RU" sz="22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321456"/>
              </p:ext>
            </p:extLst>
          </p:nvPr>
        </p:nvGraphicFramePr>
        <p:xfrm>
          <a:off x="456332" y="2437027"/>
          <a:ext cx="7886700" cy="197649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06360">
                  <a:extLst>
                    <a:ext uri="{9D8B030D-6E8A-4147-A177-3AD203B41FA5}">
                      <a16:colId xmlns:a16="http://schemas.microsoft.com/office/drawing/2014/main" val="3506797621"/>
                    </a:ext>
                  </a:extLst>
                </a:gridCol>
                <a:gridCol w="5331409">
                  <a:extLst>
                    <a:ext uri="{9D8B030D-6E8A-4147-A177-3AD203B41FA5}">
                      <a16:colId xmlns:a16="http://schemas.microsoft.com/office/drawing/2014/main" val="1221140339"/>
                    </a:ext>
                  </a:extLst>
                </a:gridCol>
                <a:gridCol w="1048931">
                  <a:extLst>
                    <a:ext uri="{9D8B030D-6E8A-4147-A177-3AD203B41FA5}">
                      <a16:colId xmlns:a16="http://schemas.microsoft.com/office/drawing/2014/main" val="2333081593"/>
                    </a:ext>
                  </a:extLst>
                </a:gridCol>
              </a:tblGrid>
              <a:tr h="292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Комитет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Название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Год создания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1355086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ISO</a:t>
                      </a:r>
                      <a:r>
                        <a:rPr lang="ru-RU" sz="1400" b="1" dirty="0">
                          <a:effectLst/>
                        </a:rPr>
                        <a:t>/</a:t>
                      </a:r>
                      <a:r>
                        <a:rPr lang="ru-RU" sz="1400" b="1" dirty="0" err="1">
                          <a:effectLst/>
                        </a:rPr>
                        <a:t>TC</a:t>
                      </a:r>
                      <a:r>
                        <a:rPr lang="ru-RU" sz="1400" b="1" dirty="0">
                          <a:effectLst/>
                        </a:rPr>
                        <a:t> 17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Сталь (ПК 17 Арматурная сталь)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1947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8326658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ISO</a:t>
                      </a:r>
                      <a:r>
                        <a:rPr lang="ru-RU" sz="1400" b="1" dirty="0">
                          <a:effectLst/>
                        </a:rPr>
                        <a:t>/</a:t>
                      </a:r>
                      <a:r>
                        <a:rPr lang="ru-RU" sz="1400" b="1" dirty="0" err="1">
                          <a:effectLst/>
                        </a:rPr>
                        <a:t>TC</a:t>
                      </a:r>
                      <a:r>
                        <a:rPr lang="ru-RU" sz="1400" b="1" dirty="0">
                          <a:effectLst/>
                        </a:rPr>
                        <a:t> 59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Строительство зданий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1947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274745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ISO</a:t>
                      </a:r>
                      <a:r>
                        <a:rPr lang="ru-RU" sz="1400" b="1" dirty="0">
                          <a:effectLst/>
                        </a:rPr>
                        <a:t>/</a:t>
                      </a:r>
                      <a:r>
                        <a:rPr lang="ru-RU" sz="1400" b="1" dirty="0" err="1">
                          <a:effectLst/>
                        </a:rPr>
                        <a:t>TC</a:t>
                      </a:r>
                      <a:r>
                        <a:rPr lang="ru-RU" sz="1400" b="1" dirty="0">
                          <a:effectLst/>
                        </a:rPr>
                        <a:t> 71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Бетон, железобетон и 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</a:rPr>
                        <a:t>преднапряженный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 железобетон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1949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813272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ISO</a:t>
                      </a:r>
                      <a:r>
                        <a:rPr lang="ru-RU" sz="1400" b="1" dirty="0">
                          <a:effectLst/>
                        </a:rPr>
                        <a:t>/</a:t>
                      </a:r>
                      <a:r>
                        <a:rPr lang="ru-RU" sz="1400" b="1" dirty="0" err="1">
                          <a:effectLst/>
                        </a:rPr>
                        <a:t>TC</a:t>
                      </a:r>
                      <a:r>
                        <a:rPr lang="ru-RU" sz="1400" b="1" dirty="0">
                          <a:effectLst/>
                        </a:rPr>
                        <a:t> 74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Цемент и известь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1950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3700117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ISO</a:t>
                      </a:r>
                      <a:r>
                        <a:rPr lang="ru-RU" sz="1400" b="1" dirty="0">
                          <a:effectLst/>
                        </a:rPr>
                        <a:t>/</a:t>
                      </a:r>
                      <a:r>
                        <a:rPr lang="ru-RU" sz="1400" b="1" dirty="0" err="1">
                          <a:effectLst/>
                        </a:rPr>
                        <a:t>TC</a:t>
                      </a:r>
                      <a:r>
                        <a:rPr lang="ru-RU" sz="1400" b="1" dirty="0">
                          <a:effectLst/>
                        </a:rPr>
                        <a:t> 77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Изделия из армированного волокнами цемента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1952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7575192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ISO</a:t>
                      </a:r>
                      <a:r>
                        <a:rPr lang="ru-RU" sz="1400" b="1" dirty="0">
                          <a:effectLst/>
                        </a:rPr>
                        <a:t>/</a:t>
                      </a:r>
                      <a:r>
                        <a:rPr lang="ru-RU" sz="1400" b="1" dirty="0" err="1">
                          <a:effectLst/>
                        </a:rPr>
                        <a:t>TC</a:t>
                      </a:r>
                      <a:r>
                        <a:rPr lang="ru-RU" sz="1400" b="1" dirty="0">
                          <a:effectLst/>
                        </a:rPr>
                        <a:t> 98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Основы расчета строительных конструкций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1960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2487104"/>
                  </a:ext>
                </a:extLst>
              </a:tr>
            </a:tbl>
          </a:graphicData>
        </a:graphic>
      </p:graphicFrame>
      <p:pic>
        <p:nvPicPr>
          <p:cNvPr id="6" name="Picture 6" descr="Картинки по запросу is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32" y="1165562"/>
            <a:ext cx="1079130" cy="99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5897" y="4718324"/>
            <a:ext cx="74563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Объект стандартизации:</a:t>
            </a:r>
            <a:endParaRPr lang="en-US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Стандартизация </a:t>
            </a:r>
            <a:r>
              <a:rPr lang="ru-RU" dirty="0">
                <a:solidFill>
                  <a:srgbClr val="FF0000"/>
                </a:solidFill>
              </a:rPr>
              <a:t>технологии бетона, проектирования и </a:t>
            </a:r>
            <a:r>
              <a:rPr lang="ru-RU" dirty="0" smtClean="0">
                <a:solidFill>
                  <a:srgbClr val="FF0000"/>
                </a:solidFill>
              </a:rPr>
              <a:t>возведения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бетонных, железобетонных и предварительно напряженных железобетонных конструкций с целью обеспечения прогрессивного развития как по качеству, так и по снижению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стоимости;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 также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для установления </a:t>
            </a:r>
            <a:r>
              <a:rPr lang="ru-RU" dirty="0" smtClean="0">
                <a:solidFill>
                  <a:srgbClr val="FF0000"/>
                </a:solidFill>
              </a:rPr>
              <a:t>единых терминов и </a:t>
            </a:r>
            <a:r>
              <a:rPr lang="ru-RU" dirty="0">
                <a:solidFill>
                  <a:srgbClr val="FF0000"/>
                </a:solidFill>
              </a:rPr>
              <a:t>процедур </a:t>
            </a:r>
            <a:r>
              <a:rPr lang="ru-RU" dirty="0" smtClean="0">
                <a:solidFill>
                  <a:srgbClr val="FF0000"/>
                </a:solidFill>
              </a:rPr>
              <a:t>испытания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для облегчения международного обмена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исследовательскими данными.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666750" y="3425275"/>
            <a:ext cx="9525" cy="1470575"/>
          </a:xfrm>
          <a:prstGeom prst="line">
            <a:avLst/>
          </a:prstGeom>
          <a:ln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6332" y="340476"/>
            <a:ext cx="2608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Стандартизация в ИСО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0412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9100" y="244339"/>
            <a:ext cx="872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23е заседание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ТК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71 «Бетон, железобетон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и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преднапряжённый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бетон» ИСО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25-28 сентября 2017.  Саппоро.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27" y="1306983"/>
            <a:ext cx="7845552" cy="46497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5524" y="5772041"/>
            <a:ext cx="7326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При поддержке:</a:t>
            </a:r>
          </a:p>
          <a:p>
            <a:r>
              <a:rPr lang="ru-RU" sz="1600" dirty="0" err="1" smtClean="0">
                <a:solidFill>
                  <a:schemeClr val="bg1">
                    <a:lumMod val="65000"/>
                  </a:schemeClr>
                </a:solidFill>
              </a:rPr>
              <a:t>JISC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- 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Японский </a:t>
            </a:r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комитет промышленной 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стандартизации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JCI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Японский институт бетона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8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8762" y="557675"/>
            <a:ext cx="8209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ТК71</a:t>
            </a:r>
            <a:r>
              <a:rPr lang="en-US" sz="2400" b="1" dirty="0" smtClean="0"/>
              <a:t> </a:t>
            </a:r>
            <a:r>
              <a:rPr lang="ru-RU" sz="2400" b="1" dirty="0"/>
              <a:t>Бетон, железобетон и </a:t>
            </a:r>
            <a:r>
              <a:rPr lang="ru-RU" sz="2400" b="1" dirty="0" err="1"/>
              <a:t>преднапряженный</a:t>
            </a:r>
            <a:r>
              <a:rPr lang="ru-RU" sz="2400" b="1" dirty="0"/>
              <a:t> железобетон</a:t>
            </a:r>
            <a:endParaRPr lang="ru-RU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20880" y="5392436"/>
            <a:ext cx="126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accent1">
                    <a:lumMod val="50000"/>
                  </a:schemeClr>
                </a:solidFill>
              </a:rPr>
              <a:t>51</a:t>
            </a:r>
            <a:endParaRPr lang="ru-RU" sz="8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8715" y="5603355"/>
            <a:ext cx="1191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выпущено</a:t>
            </a:r>
          </a:p>
          <a:p>
            <a:pPr algn="r"/>
            <a:r>
              <a:rPr lang="ru-RU" dirty="0" smtClean="0"/>
              <a:t>стандартов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387704" y="5583747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стандартов </a:t>
            </a:r>
          </a:p>
          <a:p>
            <a:pPr algn="r"/>
            <a:r>
              <a:rPr lang="ru-RU" dirty="0" smtClean="0"/>
              <a:t>в разработке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601873" y="5392436"/>
            <a:ext cx="126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accent1">
                    <a:lumMod val="50000"/>
                  </a:schemeClr>
                </a:solidFill>
              </a:rPr>
              <a:t>23</a:t>
            </a:r>
            <a:endParaRPr lang="ru-RU" sz="8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1015" y="1261893"/>
            <a:ext cx="1997613" cy="19814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Методы испытания бетона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91508" y="1261893"/>
            <a:ext cx="1997613" cy="19814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Производство бетона и возведение бетонных конструкций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31296" y="1261893"/>
            <a:ext cx="1997613" cy="1981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Эксплуатационные</a:t>
            </a:r>
            <a:r>
              <a:rPr lang="ru-RU" b="1" dirty="0"/>
              <a:t> требования к конструкционному бетону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71084" y="1261893"/>
            <a:ext cx="1997613" cy="1981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Правила упрощенного расчета бетонных конструкций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71084" y="3445449"/>
            <a:ext cx="1997613" cy="1981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/>
              <a:t>Рабочая группа</a:t>
            </a:r>
          </a:p>
          <a:p>
            <a:pPr algn="ctr"/>
            <a:r>
              <a:rPr lang="ru-RU" dirty="0" smtClean="0"/>
              <a:t>Управление жизненным циклом бетонных конструкций</a:t>
            </a:r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54640" y="3445449"/>
            <a:ext cx="1997613" cy="19814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Экологический менеджмент бетона и бетонных конструкций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08295" y="3445449"/>
            <a:ext cx="1997613" cy="19814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Техническое обслуживание и текущий ремонт бетонных конструкций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1015" y="3445449"/>
            <a:ext cx="1997613" cy="1981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/>
              <a:t>Нетрадиционные</a:t>
            </a:r>
            <a:r>
              <a:rPr lang="ru-RU" b="1" dirty="0"/>
              <a:t> армирующие материалы для бетонных конструкций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16273" y="2747545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SC1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95027" y="2793243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SC3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65918" y="2747544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SC4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44885" y="2771937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SC5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6113" y="4930771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SC6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15092" y="4978931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SC7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43191" y="4991967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SC8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44885" y="4978930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WG1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8762" y="557675"/>
            <a:ext cx="8209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День 1. Семинар принимающей стороны (</a:t>
            </a:r>
            <a:r>
              <a:rPr lang="en-US" sz="2400" b="1" dirty="0" smtClean="0"/>
              <a:t>Workshop</a:t>
            </a:r>
            <a:r>
              <a:rPr lang="ru-RU" sz="2400" b="1" dirty="0" smtClean="0"/>
              <a:t>)</a:t>
            </a:r>
            <a:r>
              <a:rPr lang="en-US" sz="2400" b="1" dirty="0" smtClean="0"/>
              <a:t> </a:t>
            </a:r>
            <a:endParaRPr lang="ru-RU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816" y="1296339"/>
            <a:ext cx="474898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Koji Sakai: </a:t>
            </a:r>
            <a:r>
              <a:rPr lang="ru-RU" dirty="0" smtClean="0"/>
              <a:t>Серия стандартов </a:t>
            </a:r>
            <a:r>
              <a:rPr lang="en-US" dirty="0" smtClean="0"/>
              <a:t>ISO 13315 </a:t>
            </a:r>
            <a:r>
              <a:rPr lang="ru-RU" dirty="0" smtClean="0"/>
              <a:t>и перспективы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Hiroshi Yokota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ru-RU" dirty="0" smtClean="0"/>
              <a:t>Развитие стандартов ИСО по управлению жизненным циклом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Tamon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Ueda: </a:t>
            </a:r>
            <a:r>
              <a:rPr lang="ru-RU" dirty="0" smtClean="0"/>
              <a:t>Перспективы развития </a:t>
            </a:r>
            <a:r>
              <a:rPr lang="en-US" dirty="0" smtClean="0"/>
              <a:t>fib Model Code 2010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James Wight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US" dirty="0" smtClean="0"/>
              <a:t>Sustainability &amp; ISO 19338</a:t>
            </a:r>
            <a:endParaRPr lang="en-US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Masaomi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Teshigawara</a:t>
            </a:r>
            <a:r>
              <a:rPr lang="en-US" dirty="0" smtClean="0"/>
              <a:t>: </a:t>
            </a:r>
            <a:r>
              <a:rPr lang="ru-RU" dirty="0" smtClean="0"/>
              <a:t>Проектирование с учетом работы зданий после землетрясений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607" y="1296339"/>
            <a:ext cx="3564280" cy="25319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2687" y="5235879"/>
            <a:ext cx="29081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системоустойчивость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функциональная устойчивость</a:t>
            </a:r>
          </a:p>
          <a:p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жизнеустойчивость</a:t>
            </a: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ваш термин?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101" y="5235879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Sustainability</a:t>
            </a:r>
            <a:r>
              <a:rPr lang="ru-RU" dirty="0" smtClean="0">
                <a:solidFill>
                  <a:srgbClr val="FF0000"/>
                </a:solidFill>
              </a:rPr>
              <a:t>  =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101" y="4866547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Главная тема:</a:t>
            </a:r>
            <a:endParaRPr lang="ru-RU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607" y="4031225"/>
            <a:ext cx="3564280" cy="253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2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626" y="405275"/>
            <a:ext cx="8209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День 1. Заседание ПК8 </a:t>
            </a:r>
          </a:p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«Экологический менеджмент бетона»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388672"/>
            <a:ext cx="6721988" cy="504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7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626" y="405275"/>
            <a:ext cx="8209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День 1. Заседание ПК8 </a:t>
            </a:r>
          </a:p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«Экологический менеджмент бетона»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2052" name="Picture 4" descr="Картинки по запросу green concre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395" y="1455173"/>
            <a:ext cx="2776167" cy="185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394" y="3512707"/>
            <a:ext cx="2776167" cy="185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626" y="1460991"/>
            <a:ext cx="49947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ISO 13315-8 </a:t>
            </a:r>
            <a:r>
              <a:rPr lang="ru-RU" b="1" dirty="0" smtClean="0"/>
              <a:t>Часть 8. Экологическая маркировка и декларирование</a:t>
            </a:r>
            <a:r>
              <a:rPr lang="en-US" b="1" dirty="0" smtClean="0"/>
              <a:t> </a:t>
            </a:r>
            <a:r>
              <a:rPr lang="ru-RU" b="1" dirty="0" smtClean="0"/>
              <a:t>для бетона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конфликтная ситуация стран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CEN 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и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ISO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u-RU" b="1" dirty="0" smtClean="0"/>
              <a:t>Часть </a:t>
            </a:r>
            <a:r>
              <a:rPr lang="ru-RU" b="1" dirty="0"/>
              <a:t>5. Производство бетонных </a:t>
            </a:r>
            <a:r>
              <a:rPr lang="ru-RU" b="1" dirty="0" smtClean="0"/>
              <a:t>конструкций</a:t>
            </a:r>
          </a:p>
          <a:p>
            <a:endParaRPr lang="ru-RU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u-RU" b="1" dirty="0"/>
              <a:t>Часть 1. Общие </a:t>
            </a:r>
            <a:r>
              <a:rPr lang="ru-RU" b="1" dirty="0" smtClean="0"/>
              <a:t>принципы (пересмотр)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626" y="329075"/>
            <a:ext cx="8209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День 2. Заседание ПК7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«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Техническое обслуживание и текущий ремонт бетонных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конструкций» </a:t>
            </a:r>
            <a:r>
              <a:rPr lang="ru-RU" sz="2400" b="1" dirty="0" smtClean="0"/>
              <a:t>и ПК1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«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Методы испытания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бетона»</a:t>
            </a:r>
          </a:p>
        </p:txBody>
      </p:sp>
      <p:pic>
        <p:nvPicPr>
          <p:cNvPr id="2050" name="Picture 2" descr="https://lh3.googleusercontent.com/BmDFVxiFzjXp7C5T8rlVyq3v8bMbEILzy_DQFOsxEkdI8vaLxGyO-z0ncBOcaAlCD_HuEtmmbvLxd6ZScJpjGN4dSm_2sFxDenTzC8aTGgg3iURal9i3EJ2bD7lv6qQTMMX7ksWc0rDAdWBD1rlQ7R8L7HrMto-0FUYfpPbwC7tud-byLAe3FcQBCPVTGOrRkdIdhjDlrOEx1CzkKWi-75c6wQtzvj0NMAud9ouAosqPVWdMzYKZsXTSgl2zcVz0j8JfUGUlDgv2ZF-5RYw-UUctJTqgLPWc_URkmubYF8dO_QIHn3E_FnlG7eLqFz_NGdntIpdrLaVwQfcZKqbt8kJxYMrE6_mOTJequZoZNaj42s4QMUTioRe0q4dF2DRiHXlFMm8j8DrBE8ge1cz71p2GyXn0vbsjF80zltVSOIcXqccSrsEe9D-6AV70xSMUNwmoKFOnNnFAaCWI7YMrcz_O5GZW6i3SMbcaVv_YxeMCFzZcft4az2kPjmT8jTP13eyrr0g4S7qgCt-xLOrSjvyMQ-jjytvRBz3l2ZUZ90fdwy4bpK91oNU_mAGdhvJ16hlaSWh3f3tDxqa7RhpeBwKrbKiskArBTJaTbZdNcbd_6wibFMB7Laa8T_7unXoG3ESkJ7C5h3zEqMfOC8AwJqUAB8TyH6JAYWM=w959-h637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8" y="3802058"/>
            <a:ext cx="4084261" cy="271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9334" y="1502688"/>
            <a:ext cx="431718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ISO</a:t>
            </a:r>
            <a:r>
              <a:rPr lang="ru-RU" dirty="0"/>
              <a:t> 16711 Оценка сейсмостойкости и усиление бетонных конструкций</a:t>
            </a:r>
          </a:p>
          <a:p>
            <a:endParaRPr lang="ru-RU" dirty="0" smtClean="0"/>
          </a:p>
          <a:p>
            <a:r>
              <a:rPr lang="ru-RU" dirty="0" err="1" smtClean="0"/>
              <a:t>ISO</a:t>
            </a:r>
            <a:r>
              <a:rPr lang="ru-RU" dirty="0" smtClean="0"/>
              <a:t>/</a:t>
            </a:r>
            <a:r>
              <a:rPr lang="ru-RU" dirty="0" err="1" smtClean="0"/>
              <a:t>TR</a:t>
            </a:r>
            <a:r>
              <a:rPr lang="ru-RU" dirty="0" smtClean="0"/>
              <a:t> 16475  Руководящие указания по ремонту сквозных трещин в бетонных конструкциях (пересмотр)</a:t>
            </a:r>
          </a:p>
          <a:p>
            <a:endParaRPr lang="ru-RU" dirty="0" smtClean="0"/>
          </a:p>
          <a:p>
            <a:r>
              <a:rPr lang="en-US" b="1" dirty="0" err="1"/>
              <a:t>NWIP</a:t>
            </a:r>
            <a:r>
              <a:rPr lang="ru-RU" b="1" dirty="0" smtClean="0"/>
              <a:t>: Руководство и методы испытаний для ремонта с применением пропиток на силикатной основе</a:t>
            </a:r>
            <a:endParaRPr lang="ru-RU" dirty="0"/>
          </a:p>
          <a:p>
            <a:endParaRPr lang="ru-RU" dirty="0" smtClean="0"/>
          </a:p>
          <a:p>
            <a:r>
              <a:rPr lang="en-US" b="1" dirty="0" err="1" smtClean="0"/>
              <a:t>NWIP</a:t>
            </a:r>
            <a:r>
              <a:rPr lang="ru-RU" b="1" dirty="0" smtClean="0"/>
              <a:t>:  Техническая оценка и ремонт конструкций, повреждённых пожаром</a:t>
            </a:r>
          </a:p>
          <a:p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NWIP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Руководство по выполнению гидроизоляционных покрытий и систем для защиты бетона подземных сооружений</a:t>
            </a:r>
          </a:p>
          <a:p>
            <a:endParaRPr lang="ru-RU" b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848" y="391309"/>
            <a:ext cx="8209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День 3. Заседание ПК3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«Производство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бетона и возведение бетонных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конструкций»</a:t>
            </a:r>
            <a:endParaRPr lang="ru-RU" sz="24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48" y="1403167"/>
            <a:ext cx="3961144" cy="29647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50" y="5497895"/>
            <a:ext cx="8515405" cy="10246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" y="4531574"/>
            <a:ext cx="8556879" cy="983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72204" y="1315880"/>
            <a:ext cx="43171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ISO</a:t>
            </a:r>
            <a:r>
              <a:rPr lang="ru-RU" dirty="0"/>
              <a:t> </a:t>
            </a:r>
            <a:r>
              <a:rPr lang="ru-RU" dirty="0" smtClean="0"/>
              <a:t>22904 Добавки минеральные для бетона (утверждена разработка)</a:t>
            </a:r>
          </a:p>
          <a:p>
            <a:endParaRPr lang="ru-RU" dirty="0" smtClean="0"/>
          </a:p>
          <a:p>
            <a:r>
              <a:rPr lang="en-US" dirty="0" smtClean="0"/>
              <a:t>ISO 22966 </a:t>
            </a:r>
            <a:r>
              <a:rPr lang="ru-RU" dirty="0" smtClean="0"/>
              <a:t>Возведение бетонных конструкций</a:t>
            </a:r>
          </a:p>
          <a:p>
            <a:endParaRPr lang="ru-RU" dirty="0"/>
          </a:p>
          <a:p>
            <a:r>
              <a:rPr lang="en-US" dirty="0" smtClean="0"/>
              <a:t>ISO </a:t>
            </a:r>
            <a:r>
              <a:rPr lang="en-US" dirty="0"/>
              <a:t>22965 </a:t>
            </a:r>
            <a:r>
              <a:rPr lang="ru-RU" dirty="0"/>
              <a:t>Бетон. </a:t>
            </a:r>
            <a:r>
              <a:rPr lang="ru-RU" dirty="0" smtClean="0"/>
              <a:t>Часть </a:t>
            </a:r>
            <a:r>
              <a:rPr lang="ru-RU" dirty="0"/>
              <a:t>1. Характеристики и руководство по их </a:t>
            </a:r>
            <a:r>
              <a:rPr lang="ru-RU" dirty="0" smtClean="0"/>
              <a:t>назначению (пересмотр)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en-US" dirty="0"/>
              <a:t>ISO 22965 </a:t>
            </a:r>
            <a:r>
              <a:rPr lang="ru-RU" dirty="0"/>
              <a:t>Бетон. Часть </a:t>
            </a:r>
            <a:r>
              <a:rPr lang="ru-RU" dirty="0" smtClean="0"/>
              <a:t>2. Требования </a:t>
            </a:r>
            <a:r>
              <a:rPr lang="ru-RU" dirty="0"/>
              <a:t>к исходным материалам, производству бетона и оценке соответствия </a:t>
            </a:r>
            <a:r>
              <a:rPr lang="ru-RU" dirty="0" smtClean="0"/>
              <a:t>(пересмотр)</a:t>
            </a:r>
            <a:endParaRPr lang="ru-RU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40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848" y="391309"/>
            <a:ext cx="8609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ISO 22965 </a:t>
            </a:r>
            <a:r>
              <a:rPr lang="ru-RU" sz="2400" b="1" dirty="0"/>
              <a:t>Бетон.</a:t>
            </a:r>
            <a:r>
              <a:rPr lang="ru-RU" dirty="0"/>
              <a:t>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000" b="1" dirty="0"/>
              <a:t>Часть 1. Характеристики и руководство по </a:t>
            </a:r>
            <a:r>
              <a:rPr lang="ru-RU" sz="2000" b="1" dirty="0" smtClean="0"/>
              <a:t>их назначению</a:t>
            </a:r>
            <a:r>
              <a:rPr lang="ru-RU" sz="2000" b="1" dirty="0"/>
              <a:t> 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000" b="1" dirty="0"/>
              <a:t>Часть 2: Требования к исходным материалам, производству бетона и оценке </a:t>
            </a:r>
            <a:r>
              <a:rPr lang="ru-RU" sz="2000" b="1" dirty="0" smtClean="0"/>
              <a:t>соответствия</a:t>
            </a:r>
            <a:r>
              <a:rPr lang="ru-RU" sz="2000" b="1" dirty="0"/>
              <a:t> </a:t>
            </a:r>
            <a:endParaRPr lang="ru-RU" sz="28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19524" y="5951749"/>
            <a:ext cx="8724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предложили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рассмотреть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вопрос о гармонизации требований со стандартом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</a:rPr>
              <a:t>ISO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12491 «Статистические методы контроля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качества строительных материалов» (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ISO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/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TC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98)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00" y="1776304"/>
            <a:ext cx="3150704" cy="23542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6000" y="2034046"/>
            <a:ext cx="42290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Цель пересмотра – учесть: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Требования по заполнителям и добавкам;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Новые материалы;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Классификацию сред эксплуатации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Расчеты по долговечности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Требования к контролю качества и оценке</a:t>
            </a:r>
          </a:p>
          <a:p>
            <a:pPr marL="285750" indent="-285750">
              <a:buFontTx/>
              <a:buChar char="-"/>
            </a:pPr>
            <a:r>
              <a:rPr lang="ru-RU" dirty="0"/>
              <a:t>Концепцию устойчивого </a:t>
            </a:r>
            <a:r>
              <a:rPr lang="ru-RU" dirty="0" smtClean="0"/>
              <a:t>развития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12928" y="4352453"/>
            <a:ext cx="4278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Общую гармонизацию с </a:t>
            </a:r>
            <a:r>
              <a:rPr lang="en-US" dirty="0" smtClean="0"/>
              <a:t>ISO13315 (SC8 TC71)</a:t>
            </a:r>
          </a:p>
          <a:p>
            <a:r>
              <a:rPr lang="ru-RU" dirty="0" err="1" smtClean="0"/>
              <a:t>Рециклинговые</a:t>
            </a:r>
            <a:r>
              <a:rPr lang="ru-RU" dirty="0" smtClean="0"/>
              <a:t> заполнители</a:t>
            </a:r>
          </a:p>
          <a:p>
            <a:r>
              <a:rPr lang="ru-RU" dirty="0" smtClean="0"/>
              <a:t>Искусственные заполнители</a:t>
            </a:r>
          </a:p>
          <a:p>
            <a:r>
              <a:rPr lang="ru-RU" dirty="0" err="1" smtClean="0"/>
              <a:t>Низкокарбонатное</a:t>
            </a:r>
            <a:r>
              <a:rPr lang="ru-RU" dirty="0" smtClean="0"/>
              <a:t> сырье</a:t>
            </a:r>
            <a:endParaRPr lang="ru-RU" dirty="0"/>
          </a:p>
        </p:txBody>
      </p:sp>
      <p:cxnSp>
        <p:nvCxnSpPr>
          <p:cNvPr id="12" name="Соединительная линия уступом 11"/>
          <p:cNvCxnSpPr>
            <a:endCxn id="10" idx="1"/>
          </p:cNvCxnSpPr>
          <p:nvPr/>
        </p:nvCxnSpPr>
        <p:spPr>
          <a:xfrm rot="16200000" flipH="1">
            <a:off x="3940495" y="4180185"/>
            <a:ext cx="894834" cy="65003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44859" y="4323113"/>
            <a:ext cx="2640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Фибробетон</a:t>
            </a:r>
          </a:p>
          <a:p>
            <a:r>
              <a:rPr lang="ru-RU" dirty="0" smtClean="0"/>
              <a:t>Высокопрочный бетон</a:t>
            </a:r>
          </a:p>
          <a:p>
            <a:r>
              <a:rPr lang="ru-RU" dirty="0" smtClean="0"/>
              <a:t>Самоуплотняющийся бетон</a:t>
            </a:r>
          </a:p>
          <a:p>
            <a:r>
              <a:rPr lang="ru-RU" dirty="0" smtClean="0"/>
              <a:t>Торкрет-бетон</a:t>
            </a:r>
            <a:endParaRPr lang="ru-RU" dirty="0"/>
          </a:p>
        </p:txBody>
      </p:sp>
      <p:sp>
        <p:nvSpPr>
          <p:cNvPr id="18" name="Левая круглая скобка 17"/>
          <p:cNvSpPr/>
          <p:nvPr/>
        </p:nvSpPr>
        <p:spPr>
          <a:xfrm>
            <a:off x="324486" y="2806700"/>
            <a:ext cx="691514" cy="1706087"/>
          </a:xfrm>
          <a:prstGeom prst="lef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16000" y="2654300"/>
            <a:ext cx="2260600" cy="27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16000" y="3770701"/>
            <a:ext cx="3441700" cy="2653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60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rofitmaker.today/uploads/posts/2017-09/thumbs/1505307036_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64"/>
          <a:stretch/>
        </p:blipFill>
        <p:spPr bwMode="auto">
          <a:xfrm>
            <a:off x="0" y="-1"/>
            <a:ext cx="912495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Картинки по запросу i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9" y="449302"/>
            <a:ext cx="1206597" cy="111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28775" y="402182"/>
            <a:ext cx="5762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23е заседание </a:t>
            </a:r>
            <a:r>
              <a:rPr lang="ru-RU" sz="2400" b="1" dirty="0" err="1" smtClean="0">
                <a:solidFill>
                  <a:schemeClr val="bg1">
                    <a:lumMod val="95000"/>
                  </a:schemeClr>
                </a:solidFill>
              </a:rPr>
              <a:t>ТК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 71 «Бетон, железобетон </a:t>
            </a:r>
          </a:p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и </a:t>
            </a:r>
            <a:r>
              <a:rPr lang="ru-RU" sz="2400" b="1" dirty="0" err="1" smtClean="0">
                <a:solidFill>
                  <a:schemeClr val="bg1">
                    <a:lumMod val="95000"/>
                  </a:schemeClr>
                </a:solidFill>
              </a:rPr>
              <a:t>преднапряжённый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 бетон» ИСО</a:t>
            </a:r>
          </a:p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25-28 сентября 2017.  Саппоро.</a:t>
            </a:r>
            <a:endParaRPr lang="ru-RU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599" y="2443941"/>
            <a:ext cx="42530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ЗАЧЕМ НАМ ИСО</a:t>
            </a:r>
          </a:p>
          <a:p>
            <a:r>
              <a:rPr lang="ru-RU" sz="4400" dirty="0" smtClean="0">
                <a:solidFill>
                  <a:schemeClr val="bg1"/>
                </a:solidFill>
              </a:rPr>
              <a:t>	ПОЧЕМУ ИСО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2495" y="2097970"/>
            <a:ext cx="8867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dirty="0" smtClean="0">
                <a:solidFill>
                  <a:schemeClr val="bg1"/>
                </a:solidFill>
              </a:rPr>
              <a:t>?</a:t>
            </a:r>
            <a:endParaRPr lang="ru-RU" sz="1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5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626" y="405275"/>
            <a:ext cx="820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День 4. Пленарное заседание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16" y="1049821"/>
            <a:ext cx="6823476" cy="511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042" y="706004"/>
            <a:ext cx="857975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Краткосрочные задачи:</a:t>
            </a:r>
          </a:p>
          <a:p>
            <a:endParaRPr lang="ru-RU" sz="2400" dirty="0" smtClean="0"/>
          </a:p>
          <a:p>
            <a:r>
              <a:rPr lang="ru-RU" sz="2400" dirty="0" smtClean="0"/>
              <a:t>Стандарты и предложения по которым предстоит представить позицию в 2018 году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908799" y="1908495"/>
            <a:ext cx="203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 smtClean="0">
                <a:solidFill>
                  <a:srgbClr val="FF0000"/>
                </a:solidFill>
              </a:rPr>
              <a:t>34</a:t>
            </a:r>
            <a:endParaRPr lang="ru-RU" sz="13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1042" y="2530392"/>
            <a:ext cx="6155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ISO</a:t>
            </a: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22040</a:t>
            </a:r>
            <a:r>
              <a:rPr lang="en-US" sz="2000" dirty="0" smtClean="0"/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Управление </a:t>
            </a:r>
            <a:r>
              <a:rPr lang="ru-RU" sz="2000" dirty="0">
                <a:solidFill>
                  <a:srgbClr val="000000"/>
                </a:solidFill>
              </a:rPr>
              <a:t>жизненным циклом </a:t>
            </a:r>
            <a:r>
              <a:rPr lang="ru-RU" sz="2000" dirty="0" err="1">
                <a:solidFill>
                  <a:srgbClr val="000000"/>
                </a:solidFill>
              </a:rPr>
              <a:t>ЖБК</a:t>
            </a:r>
            <a:r>
              <a:rPr lang="ru-RU" sz="2000" dirty="0"/>
              <a:t> </a:t>
            </a:r>
            <a:endParaRPr lang="ru-RU" sz="2000" dirty="0" smtClean="0"/>
          </a:p>
          <a:p>
            <a:endParaRPr lang="ru-RU" sz="2000" dirty="0"/>
          </a:p>
          <a:p>
            <a:r>
              <a:rPr lang="en-US" sz="2000" b="1" dirty="0"/>
              <a:t>ISO </a:t>
            </a:r>
            <a:r>
              <a:rPr lang="en-US" sz="2000" b="1" dirty="0" smtClean="0"/>
              <a:t>14484</a:t>
            </a:r>
            <a:r>
              <a:rPr lang="en-US" sz="2000" dirty="0" smtClean="0"/>
              <a:t> </a:t>
            </a:r>
            <a:r>
              <a:rPr lang="ru-RU" sz="2000" dirty="0" smtClean="0"/>
              <a:t>Рекомендации </a:t>
            </a:r>
            <a:r>
              <a:rPr lang="ru-RU" sz="2000" dirty="0"/>
              <a:t>по разработке проектов бетонных конструкций с использованием композитных (</a:t>
            </a:r>
            <a:r>
              <a:rPr lang="en-US" sz="2000" dirty="0" err="1"/>
              <a:t>FRP</a:t>
            </a:r>
            <a:r>
              <a:rPr lang="en-US" sz="2000" dirty="0"/>
              <a:t>) </a:t>
            </a:r>
            <a:r>
              <a:rPr lang="ru-RU" sz="2000" dirty="0"/>
              <a:t>материалов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b="1" dirty="0" err="1" smtClean="0"/>
              <a:t>ISO</a:t>
            </a:r>
            <a:r>
              <a:rPr lang="ru-RU" sz="2000" b="1" dirty="0" smtClean="0"/>
              <a:t> 20290 </a:t>
            </a:r>
            <a:r>
              <a:rPr lang="ru-RU" sz="2000" dirty="0"/>
              <a:t>Заполнители для бетонов. Методы испытаний физико-механических </a:t>
            </a:r>
            <a:r>
              <a:rPr lang="ru-RU" sz="2000" dirty="0" smtClean="0"/>
              <a:t>характеристик</a:t>
            </a:r>
            <a:r>
              <a:rPr lang="en-US" sz="2000" dirty="0" smtClean="0"/>
              <a:t> (</a:t>
            </a:r>
            <a:r>
              <a:rPr lang="ru-RU" sz="2000" dirty="0" smtClean="0"/>
              <a:t>4 части</a:t>
            </a:r>
            <a:r>
              <a:rPr lang="en-US" sz="2000" dirty="0" smtClean="0"/>
              <a:t>)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b="1" dirty="0" err="1"/>
              <a:t>ISO</a:t>
            </a:r>
            <a:r>
              <a:rPr lang="ru-RU" sz="2000" b="1" dirty="0"/>
              <a:t> </a:t>
            </a:r>
            <a:r>
              <a:rPr lang="ru-RU" sz="2000" b="1" dirty="0" smtClean="0"/>
              <a:t>1920 </a:t>
            </a:r>
            <a:r>
              <a:rPr lang="ru-RU" sz="2000" dirty="0"/>
              <a:t>Бетон. Методы </a:t>
            </a:r>
            <a:r>
              <a:rPr lang="ru-RU" sz="2000" dirty="0" smtClean="0"/>
              <a:t>испытания</a:t>
            </a:r>
            <a:r>
              <a:rPr lang="en-US" sz="2000" dirty="0" smtClean="0"/>
              <a:t> (</a:t>
            </a:r>
            <a:r>
              <a:rPr lang="ru-RU" sz="2000" dirty="0" smtClean="0"/>
              <a:t>7 частей</a:t>
            </a:r>
            <a:r>
              <a:rPr lang="en-US" sz="2000" dirty="0" smtClean="0"/>
              <a:t>)</a:t>
            </a:r>
            <a:r>
              <a:rPr lang="ru-RU" sz="2000" dirty="0" smtClean="0"/>
              <a:t>. </a:t>
            </a:r>
          </a:p>
          <a:p>
            <a:endParaRPr lang="ru-RU" sz="2000" dirty="0"/>
          </a:p>
          <a:p>
            <a:r>
              <a:rPr lang="ru-RU" sz="2000" b="1" dirty="0" err="1" smtClean="0"/>
              <a:t>ISO</a:t>
            </a:r>
            <a:r>
              <a:rPr lang="ru-RU" sz="2000" b="1" dirty="0" smtClean="0"/>
              <a:t> </a:t>
            </a:r>
            <a:r>
              <a:rPr lang="ru-RU" sz="2000" b="1" dirty="0"/>
              <a:t>22873 </a:t>
            </a:r>
            <a:r>
              <a:rPr lang="ru-RU" sz="2000" dirty="0"/>
              <a:t>Контроль качества </a:t>
            </a:r>
            <a:r>
              <a:rPr lang="ru-RU" sz="2000" dirty="0" err="1"/>
              <a:t>фибробетонной</a:t>
            </a:r>
            <a:r>
              <a:rPr lang="ru-RU" sz="2000" dirty="0"/>
              <a:t> смеси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042" y="303804"/>
            <a:ext cx="872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Предстоящая работа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8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100" y="973393"/>
            <a:ext cx="820993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Долгосрочные задачи: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Сопоставление технических требований стандартов </a:t>
            </a:r>
            <a:r>
              <a:rPr lang="en-US" sz="2400" dirty="0" smtClean="0"/>
              <a:t>CEN </a:t>
            </a:r>
            <a:r>
              <a:rPr lang="ru-RU" sz="2400" dirty="0" smtClean="0"/>
              <a:t>и </a:t>
            </a:r>
            <a:r>
              <a:rPr lang="en-US" sz="2400" dirty="0" smtClean="0"/>
              <a:t>ISO</a:t>
            </a:r>
            <a:endParaRPr lang="ru-RU" sz="2400" dirty="0" smtClean="0"/>
          </a:p>
          <a:p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Обеспечить эффективное взаимодействие ПК21 ТК465 и ТК71 ИСО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Подготовка кадров для международной стандартизации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Наработка опыта международной работы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Интеграция в научные объединения и системы </a:t>
            </a:r>
            <a:r>
              <a:rPr lang="ru-RU" sz="2400" dirty="0" err="1" smtClean="0"/>
              <a:t>предстанадартизации</a:t>
            </a:r>
            <a:r>
              <a:rPr lang="ru-RU" sz="2400" dirty="0" smtClean="0"/>
              <a:t> (</a:t>
            </a:r>
            <a:r>
              <a:rPr lang="en-US" sz="2400" dirty="0" err="1" smtClean="0"/>
              <a:t>ACI</a:t>
            </a:r>
            <a:r>
              <a:rPr lang="en-US" sz="2400" dirty="0" smtClean="0"/>
              <a:t>, FIB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B050"/>
                </a:solidFill>
              </a:rPr>
              <a:t>FIB </a:t>
            </a:r>
            <a:r>
              <a:rPr lang="en-US" sz="2400" i="1" dirty="0" smtClean="0">
                <a:solidFill>
                  <a:srgbClr val="00B050"/>
                </a:solidFill>
              </a:rPr>
              <a:t>young members group</a:t>
            </a:r>
            <a:r>
              <a:rPr lang="ru-RU" sz="2400" dirty="0" smtClean="0"/>
              <a:t>)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850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о запросу fib concr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629" y="205875"/>
            <a:ext cx="1303612" cy="130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3830" y="614742"/>
            <a:ext cx="49364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FIB YOUNG MEMBERS GROUP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(25-3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5лет)</a:t>
            </a:r>
          </a:p>
          <a:p>
            <a:r>
              <a:rPr lang="en-US" dirty="0" smtClean="0"/>
              <a:t>22 </a:t>
            </a:r>
            <a:r>
              <a:rPr lang="ru-RU" dirty="0" smtClean="0"/>
              <a:t>Апреля 2017  -  Мадрид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30" y="1596572"/>
            <a:ext cx="6183876" cy="45962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51492" y="2573340"/>
            <a:ext cx="193674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chemeClr val="bg2">
                    <a:lumMod val="75000"/>
                  </a:schemeClr>
                </a:solidFill>
              </a:rPr>
              <a:t>с</a:t>
            </a: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 апреля 2017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Испания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Чехия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Нидерланды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Норвегия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Венгрия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Сербия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Великобритания</a:t>
            </a:r>
          </a:p>
          <a:p>
            <a:endParaRPr lang="ru-RU" dirty="0" smtClean="0"/>
          </a:p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с ноября 2017</a:t>
            </a:r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/>
              <a:t>Швейцария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Германия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Россия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48350" y="1509488"/>
            <a:ext cx="22637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Научно-техническое </a:t>
            </a: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сотрудничество </a:t>
            </a: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молодых специалистов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63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2583" y="1284281"/>
            <a:ext cx="82099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завершение :</a:t>
            </a:r>
          </a:p>
          <a:p>
            <a:pPr algn="ctr"/>
            <a:endParaRPr lang="ru-RU" dirty="0"/>
          </a:p>
          <a:p>
            <a:pPr marL="285750" indent="-285750" algn="ctr">
              <a:buFontTx/>
              <a:buChar char="-"/>
            </a:pPr>
            <a:r>
              <a:rPr lang="ru-RU" sz="2000" dirty="0" smtClean="0">
                <a:solidFill>
                  <a:srgbClr val="FF0000"/>
                </a:solidFill>
              </a:rPr>
              <a:t>Международная система стандартизации </a:t>
            </a:r>
            <a:r>
              <a:rPr lang="ru-RU" sz="2000" dirty="0" smtClean="0"/>
              <a:t>– это требование закона </a:t>
            </a:r>
            <a:r>
              <a:rPr lang="en-US" sz="2000" dirty="0" smtClean="0"/>
              <a:t>N </a:t>
            </a:r>
            <a:r>
              <a:rPr lang="en-US" sz="2000" dirty="0"/>
              <a:t>162-</a:t>
            </a:r>
            <a:r>
              <a:rPr lang="ru-RU" sz="2000" dirty="0"/>
              <a:t>ФЗ . </a:t>
            </a:r>
            <a:endParaRPr lang="ru-RU" sz="2000" dirty="0" smtClean="0"/>
          </a:p>
          <a:p>
            <a:pPr marL="285750" indent="-285750" algn="ctr">
              <a:buFontTx/>
              <a:buChar char="-"/>
            </a:pPr>
            <a:endParaRPr lang="ru-RU" sz="2000" dirty="0" smtClean="0"/>
          </a:p>
          <a:p>
            <a:pPr marL="285750" indent="-285750" algn="ctr">
              <a:buFontTx/>
              <a:buChar char="-"/>
            </a:pPr>
            <a:r>
              <a:rPr lang="ru-RU" sz="2000" dirty="0" smtClean="0"/>
              <a:t>Мы сегодня между двух сильных систем Европейской и Американской уже </a:t>
            </a:r>
            <a:r>
              <a:rPr lang="ru-RU" sz="2000" dirty="0" smtClean="0">
                <a:solidFill>
                  <a:srgbClr val="FF0000"/>
                </a:solidFill>
              </a:rPr>
              <a:t>много сделано для гармонизации, но еще предстоит </a:t>
            </a:r>
            <a:r>
              <a:rPr lang="ru-RU" sz="2000" dirty="0" smtClean="0"/>
              <a:t>провести анализ  </a:t>
            </a:r>
            <a:br>
              <a:rPr lang="ru-RU" sz="2000" dirty="0" smtClean="0"/>
            </a:br>
            <a:r>
              <a:rPr lang="ru-RU" sz="2000" dirty="0" smtClean="0"/>
              <a:t>технических требований большого объема документов . </a:t>
            </a:r>
          </a:p>
          <a:p>
            <a:pPr marL="285750" indent="-285750" algn="ctr">
              <a:buFontTx/>
              <a:buChar char="-"/>
            </a:pPr>
            <a:endParaRPr lang="ru-RU" sz="2000" dirty="0"/>
          </a:p>
          <a:p>
            <a:pPr marL="285750" indent="-285750" algn="ctr">
              <a:buFontTx/>
              <a:buChar char="-"/>
            </a:pPr>
            <a:r>
              <a:rPr lang="ru-RU" sz="2000" dirty="0" smtClean="0">
                <a:solidFill>
                  <a:srgbClr val="FF0000"/>
                </a:solidFill>
              </a:rPr>
              <a:t>Текущие направления международной стандартизации актуальны и у нас</a:t>
            </a:r>
            <a:r>
              <a:rPr lang="ru-RU" sz="2000" dirty="0" smtClean="0"/>
              <a:t>. Участвуя в разработке, мы имеем возможность анализировать лучшие мировые практики и ту работу, которая стоит за стандартом. </a:t>
            </a:r>
          </a:p>
          <a:p>
            <a:pPr marL="285750" indent="-285750" algn="ctr">
              <a:buFontTx/>
              <a:buChar char="-"/>
            </a:pPr>
            <a:endParaRPr lang="ru-RU" sz="2000" dirty="0"/>
          </a:p>
          <a:p>
            <a:pPr marL="285750" indent="-285750" algn="ctr">
              <a:buFontTx/>
              <a:buChar char="-"/>
            </a:pPr>
            <a:r>
              <a:rPr lang="ru-RU" sz="2000" dirty="0" smtClean="0"/>
              <a:t>Предстоит </a:t>
            </a:r>
            <a:r>
              <a:rPr lang="ru-RU" sz="2000" dirty="0" smtClean="0">
                <a:solidFill>
                  <a:srgbClr val="FF0000"/>
                </a:solidFill>
              </a:rPr>
              <a:t>выстроить эффективную систему работы </a:t>
            </a:r>
            <a:r>
              <a:rPr lang="ru-RU" sz="2000" dirty="0" smtClean="0"/>
              <a:t>как на уровне международной стандартизации так и в научной сфере.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1391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367" y="5968537"/>
            <a:ext cx="5166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СПАСИБО ЗА ВНИМАНИЕ!</a:t>
            </a:r>
            <a:endParaRPr lang="ru-RU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2" descr="https://static1.squarespace.com/static/555cbab0e4b09a1775146378/5886d771be65949d5ad0bdbc/59c915a0b1ffb6eac17a8d35/1506352515576/?format=2500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06"/>
          <a:stretch/>
        </p:blipFill>
        <p:spPr bwMode="auto">
          <a:xfrm>
            <a:off x="0" y="0"/>
            <a:ext cx="9144000" cy="580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9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015" y="409714"/>
            <a:ext cx="8209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>
                    <a:lumMod val="65000"/>
                  </a:schemeClr>
                </a:solidFill>
              </a:rPr>
              <a:t>Федеральный закон от 29 июня 2015 г. N 162-ФЗ </a:t>
            </a:r>
            <a:endParaRPr lang="ru-RU" sz="28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u-RU" sz="2800" b="1" dirty="0" smtClean="0"/>
              <a:t>"</a:t>
            </a:r>
            <a:r>
              <a:rPr lang="ru-RU" sz="2800" b="1" dirty="0"/>
              <a:t>О стандартизации в Российской Федерации</a:t>
            </a:r>
            <a:r>
              <a:rPr lang="ru-RU" sz="2800" b="1" dirty="0" smtClean="0"/>
              <a:t>"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92534" y="1363821"/>
            <a:ext cx="564289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Статья 3. Цели и задачи стандартизации</a:t>
            </a:r>
            <a:endParaRPr lang="ru-RU" sz="2400" dirty="0"/>
          </a:p>
          <a:p>
            <a:pPr algn="just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. Стандартизация направлена на достижение следующих целей:</a:t>
            </a:r>
          </a:p>
          <a:p>
            <a:pPr algn="just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1) содействие социально-экономическому развитию Российской Федерации;</a:t>
            </a:r>
          </a:p>
          <a:p>
            <a:pPr algn="just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2) содействие интеграции Российской Федерации в мировую экономику и международные системы стандартизации в качестве равноправного партнера;</a:t>
            </a:r>
          </a:p>
          <a:p>
            <a:pPr algn="just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3) улучшение качества жизни населения страны;</a:t>
            </a:r>
          </a:p>
          <a:p>
            <a:pPr algn="just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4) обеспечение обороны страны и безопасности государства;</a:t>
            </a:r>
          </a:p>
          <a:p>
            <a:pPr algn="just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5) техническое перевооружение промышленности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) повышение качества продукции, выполнения работ, оказания услуг и повышение конкурентоспособности продукции российского производства.</a:t>
            </a:r>
          </a:p>
          <a:p>
            <a:pPr algn="just"/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2. Цели стандартизации достигаются путем реализации следующих задач:</a:t>
            </a:r>
          </a:p>
          <a:p>
            <a:pPr algn="just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1) внедрение передовых технологий, достижение и поддержание технологического лидерства Российской Федерации в высокотехнологичных (инновационных) секторах экономики;</a:t>
            </a:r>
          </a:p>
          <a:p>
            <a:pPr algn="just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2) повышение уровня безопасности жизни и здоровья людей, охрана окружающей среды, охрана объектов животного, растительного мира и других природных ресурсов, имущества юридических лиц и физических лиц, государственного и муниципального имущества, а также содействие развитию систем жизнеобеспечения населения в чрезвычайных ситуациях;</a:t>
            </a:r>
          </a:p>
          <a:p>
            <a:pPr algn="just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3) оптимизация и унификация номенклатуры продукции, обеспечение ее совместимости и взаимозаменяемости, сокращение сроков ее создания, освоения в производстве, а также затрат на эксплуатацию и утилизацию;</a:t>
            </a:r>
          </a:p>
          <a:p>
            <a:pPr algn="just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4) применение документов по стандартизации при поставках товаров, выполнении работ, оказании услуг, в том числе при осуществлении закупок товаров, работ, услуг для обеспечения государственных и муниципальных нужд;</a:t>
            </a:r>
          </a:p>
          <a:p>
            <a:pPr algn="just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5) обеспечение единства измерений и сопоставимости их результатов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4646" y="3439909"/>
            <a:ext cx="7564583" cy="1015663"/>
          </a:xfrm>
          <a:prstGeom prst="rect">
            <a:avLst/>
          </a:prstGeom>
          <a:solidFill>
            <a:schemeClr val="bg1"/>
          </a:solidFill>
          <a:effectLst>
            <a:outerShdw blurRad="190500" dist="63500" dir="54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8245475" algn="l"/>
                <a:tab pos="8794750" algn="l"/>
              </a:tabLst>
            </a:pPr>
            <a:r>
              <a:rPr lang="ru-RU" sz="2000" b="1" dirty="0" smtClean="0">
                <a:solidFill>
                  <a:srgbClr val="C00000"/>
                </a:solidFill>
              </a:rPr>
              <a:t>2)содействие интеграции Российской </a:t>
            </a:r>
            <a:r>
              <a:rPr lang="ru-RU" sz="2000" b="1" dirty="0">
                <a:solidFill>
                  <a:srgbClr val="C00000"/>
                </a:solidFill>
              </a:rPr>
              <a:t>Федерации в мировую экономику и международные </a:t>
            </a:r>
            <a:r>
              <a:rPr lang="ru-RU" sz="2000" b="1" dirty="0" smtClean="0">
                <a:solidFill>
                  <a:srgbClr val="C00000"/>
                </a:solidFill>
              </a:rPr>
              <a:t>системы </a:t>
            </a:r>
            <a:r>
              <a:rPr lang="ru-RU" sz="2000" b="1" dirty="0">
                <a:solidFill>
                  <a:srgbClr val="C00000"/>
                </a:solidFill>
              </a:rPr>
              <a:t>стандартизации в качестве равноправного партнера</a:t>
            </a:r>
            <a:r>
              <a:rPr lang="ru-RU" sz="2000" dirty="0" smtClean="0"/>
              <a:t>;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14646" y="5490792"/>
            <a:ext cx="7564583" cy="1015663"/>
          </a:xfrm>
          <a:prstGeom prst="rect">
            <a:avLst/>
          </a:prstGeom>
          <a:solidFill>
            <a:schemeClr val="bg1"/>
          </a:solidFill>
          <a:effectLst>
            <a:outerShdw blurRad="152400" dist="63500" dir="54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8245475" algn="l"/>
                <a:tab pos="8794750" algn="l"/>
              </a:tabLst>
            </a:pPr>
            <a:r>
              <a:rPr lang="ru-RU" sz="2000" b="1" dirty="0" smtClean="0">
                <a:solidFill>
                  <a:srgbClr val="C00000"/>
                </a:solidFill>
              </a:rPr>
              <a:t>8) устранение технических барьеров в торговле и создание условий для применения международных </a:t>
            </a:r>
            <a:r>
              <a:rPr lang="ru-RU" sz="2000" b="1" dirty="0">
                <a:solidFill>
                  <a:srgbClr val="C00000"/>
                </a:solidFill>
              </a:rPr>
              <a:t>стандартов и региональных стандартов</a:t>
            </a:r>
            <a:endParaRPr lang="ru-RU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4647" y="2365978"/>
            <a:ext cx="7564582" cy="707886"/>
          </a:xfrm>
          <a:prstGeom prst="rect">
            <a:avLst/>
          </a:prstGeom>
          <a:solidFill>
            <a:schemeClr val="bg1"/>
          </a:solidFill>
          <a:effectLst>
            <a:outerShdw blurRad="152400" dist="63500" dir="54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82550" indent="-82550">
              <a:tabLst>
                <a:tab pos="8245475" algn="l"/>
                <a:tab pos="8794750" algn="l"/>
              </a:tabLst>
            </a:pPr>
            <a:r>
              <a:rPr lang="ru-RU" sz="2000" b="1" dirty="0" smtClean="0">
                <a:solidFill>
                  <a:srgbClr val="C00000"/>
                </a:solidFill>
              </a:rPr>
              <a:t>1)внедрение </a:t>
            </a:r>
            <a:r>
              <a:rPr lang="ru-RU" sz="2000" b="1" dirty="0">
                <a:solidFill>
                  <a:srgbClr val="C00000"/>
                </a:solidFill>
              </a:rPr>
              <a:t>передовых технологий, достижение и поддержание технологического </a:t>
            </a:r>
            <a:r>
              <a:rPr lang="ru-RU" sz="2000" b="1" dirty="0" smtClean="0">
                <a:solidFill>
                  <a:srgbClr val="C00000"/>
                </a:solidFill>
              </a:rPr>
              <a:t>лидерства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2892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015" y="409714"/>
            <a:ext cx="8209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>
                    <a:lumMod val="65000"/>
                  </a:schemeClr>
                </a:solidFill>
              </a:rPr>
              <a:t>Федеральный закон от 29 июня 2015 г. N 162-ФЗ </a:t>
            </a:r>
            <a:endParaRPr lang="ru-RU" sz="28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u-RU" sz="2800" b="1" dirty="0" smtClean="0"/>
              <a:t>"</a:t>
            </a:r>
            <a:r>
              <a:rPr lang="ru-RU" sz="2800" b="1" dirty="0"/>
              <a:t>О стандартизации в Российской Федерации</a:t>
            </a:r>
            <a:r>
              <a:rPr lang="ru-RU" sz="2800" b="1" dirty="0" smtClean="0"/>
              <a:t>"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92533" y="1521137"/>
            <a:ext cx="564289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Статья </a:t>
            </a:r>
            <a:r>
              <a:rPr lang="ru-RU" sz="2400" b="1" dirty="0"/>
              <a:t>17. Национальные стандарты и предварительные национальные </a:t>
            </a:r>
            <a:r>
              <a:rPr lang="ru-RU" sz="2400" b="1" dirty="0" smtClean="0"/>
              <a:t>стандарты</a:t>
            </a:r>
          </a:p>
          <a:p>
            <a:endParaRPr lang="ru-RU" sz="2400" b="1" dirty="0" smtClean="0"/>
          </a:p>
          <a:p>
            <a:pPr algn="just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1. Национальные стандарты и предварительные национальные стандарты разрабатываются участниками работ по стандартизации в соответствии с главой 5 настоящего Федерального закона в целях содействия использованию полученных в различных областях знаний и решений, инноваций, достижений науки и техники.</a:t>
            </a:r>
          </a:p>
          <a:p>
            <a:pPr algn="just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2. Национальные стандарты и предварительные национальные стандарты разрабатываются на основе:</a:t>
            </a:r>
          </a:p>
          <a:p>
            <a:pPr algn="just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1) результатов научных исследований (испытаний) и измерений;</a:t>
            </a:r>
          </a:p>
          <a:p>
            <a:pPr algn="just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2) положений международных стандартов, региональных стандартов, региональных сводов правил, стандартов иностранных государств, сводов правил иностранных государств, стандартов организаций и технических условий, которые содержат новые и (или) прогрессивные требования к объектам стандартизации и способствуют повышению конкурентоспособности продукции (работ, услуг);</a:t>
            </a:r>
          </a:p>
          <a:p>
            <a:pPr algn="just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3) приобретенного практического опыта применения новых видов продукции, процессов и технологи</a:t>
            </a:r>
          </a:p>
          <a:p>
            <a:pPr algn="just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0516" y="3383960"/>
            <a:ext cx="7564583" cy="1631216"/>
          </a:xfrm>
          <a:prstGeom prst="rect">
            <a:avLst/>
          </a:prstGeom>
          <a:solidFill>
            <a:schemeClr val="bg1"/>
          </a:solidFill>
          <a:effectLst>
            <a:outerShdw blurRad="190500" dist="63500" dir="54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2) </a:t>
            </a:r>
            <a:r>
              <a:rPr lang="ru-RU" sz="2000" b="1" dirty="0">
                <a:solidFill>
                  <a:srgbClr val="C00000"/>
                </a:solidFill>
              </a:rPr>
              <a:t>Национальные стандарты разрабатываются на </a:t>
            </a:r>
            <a:r>
              <a:rPr lang="ru-RU" sz="2000" b="1" dirty="0" smtClean="0">
                <a:solidFill>
                  <a:srgbClr val="C00000"/>
                </a:solidFill>
              </a:rPr>
              <a:t>основе…положений </a:t>
            </a:r>
            <a:r>
              <a:rPr lang="ru-RU" sz="2000" b="1" dirty="0">
                <a:solidFill>
                  <a:srgbClr val="C00000"/>
                </a:solidFill>
              </a:rPr>
              <a:t>международных стандартов, региональных стандартов, </a:t>
            </a:r>
            <a:r>
              <a:rPr lang="ru-RU" sz="2000" b="1" dirty="0" smtClean="0">
                <a:solidFill>
                  <a:srgbClr val="C00000"/>
                </a:solidFill>
              </a:rPr>
              <a:t>… </a:t>
            </a:r>
            <a:r>
              <a:rPr lang="ru-RU" sz="2000" b="1" dirty="0">
                <a:solidFill>
                  <a:srgbClr val="C00000"/>
                </a:solidFill>
              </a:rPr>
              <a:t>которые содержат новые и (или) прогрессивные требования к объектам стандартизации и способствуют повышению конкурентоспособности продукции (работ, услуг</a:t>
            </a:r>
            <a:r>
              <a:rPr lang="ru-RU" sz="2000" b="1" dirty="0" smtClean="0">
                <a:solidFill>
                  <a:srgbClr val="C00000"/>
                </a:solidFill>
              </a:rPr>
              <a:t>);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3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ГОСТ Р 57345-2016. Страница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166" y="1409328"/>
            <a:ext cx="3696181" cy="522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133" y="352564"/>
            <a:ext cx="8434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 СКОЛЬКО ДАЛЕКИ ОТ НАС </a:t>
            </a:r>
            <a:endParaRPr lang="en-US" sz="2800" b="1" dirty="0" smtClean="0"/>
          </a:p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международные стандарты?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ГОСТ Р ИСО 12491-2011. Страница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02" y="1409327"/>
            <a:ext cx="3753399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19568" y="4470549"/>
            <a:ext cx="27586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(ISO 12491:1997, IDT)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2517" y="4470549"/>
            <a:ext cx="27586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</a:rPr>
              <a:t>EN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 206-1:2013, IDT)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urple World Maps Backgrounds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1884" y="301684"/>
            <a:ext cx="875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Международные и региональные системы 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стандартов</a:t>
            </a:r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10" descr="Картинки по запросу AST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9"/>
          <a:stretch/>
        </p:blipFill>
        <p:spPr bwMode="auto">
          <a:xfrm>
            <a:off x="391884" y="4153012"/>
            <a:ext cx="954055" cy="85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Картинки по запросу C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46" y="5169355"/>
            <a:ext cx="1226498" cy="99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705390" y="5626407"/>
            <a:ext cx="6270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ANSI </a:t>
            </a:r>
            <a:r>
              <a:rPr lang="ru-RU" sz="1600" b="1" dirty="0">
                <a:solidFill>
                  <a:schemeClr val="bg1"/>
                </a:solidFill>
              </a:rPr>
              <a:t>Американский национальный институт стандартов</a:t>
            </a:r>
            <a:r>
              <a:rPr lang="en-US" sz="1600" b="1" dirty="0">
                <a:solidFill>
                  <a:schemeClr val="bg1"/>
                </a:solidFill>
              </a:rPr>
              <a:t>  +  ASTM  +  </a:t>
            </a:r>
            <a:r>
              <a:rPr lang="en-US" sz="1600" b="1" dirty="0" err="1">
                <a:solidFill>
                  <a:schemeClr val="bg1"/>
                </a:solidFill>
              </a:rPr>
              <a:t>ACI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CEN </a:t>
            </a:r>
            <a:r>
              <a:rPr lang="ru-RU" sz="1600" b="1" dirty="0" smtClean="0">
                <a:solidFill>
                  <a:schemeClr val="bg1"/>
                </a:solidFill>
              </a:rPr>
              <a:t>Европейский </a:t>
            </a:r>
            <a:r>
              <a:rPr lang="ru-RU" sz="1600" b="1" dirty="0">
                <a:solidFill>
                  <a:schemeClr val="bg1"/>
                </a:solidFill>
              </a:rPr>
              <a:t>комитет по </a:t>
            </a:r>
            <a:r>
              <a:rPr lang="ru-RU" sz="1600" b="1" dirty="0" smtClean="0">
                <a:solidFill>
                  <a:schemeClr val="bg1"/>
                </a:solidFill>
              </a:rPr>
              <a:t>стандартизации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pic>
        <p:nvPicPr>
          <p:cNvPr id="22" name="Picture 10" descr="Картинки по запросу AST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9"/>
          <a:stretch/>
        </p:blipFill>
        <p:spPr bwMode="auto">
          <a:xfrm>
            <a:off x="1451429" y="2416369"/>
            <a:ext cx="638628" cy="57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Картинки по запросу AST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9"/>
          <a:stretch/>
        </p:blipFill>
        <p:spPr bwMode="auto">
          <a:xfrm>
            <a:off x="2575767" y="3700220"/>
            <a:ext cx="638628" cy="57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Картинки по запросу ASTM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CFAFB"/>
              </a:clrFrom>
              <a:clrTo>
                <a:srgbClr val="FC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9"/>
          <a:stretch/>
        </p:blipFill>
        <p:spPr bwMode="auto">
          <a:xfrm>
            <a:off x="7752756" y="3084985"/>
            <a:ext cx="638628" cy="57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Картинки по запросу C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691" y="2178375"/>
            <a:ext cx="784653" cy="63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Картинки по запросу is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7" y="3161275"/>
            <a:ext cx="925027" cy="85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Картинки по запросу ASTM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CFAFB"/>
              </a:clrFrom>
              <a:clrTo>
                <a:srgbClr val="FC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9"/>
          <a:stretch/>
        </p:blipFill>
        <p:spPr bwMode="auto">
          <a:xfrm>
            <a:off x="5297714" y="2938791"/>
            <a:ext cx="638628" cy="57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57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Прямая соединительная линия 55"/>
          <p:cNvCxnSpPr/>
          <p:nvPr/>
        </p:nvCxnSpPr>
        <p:spPr>
          <a:xfrm flipV="1">
            <a:off x="7556500" y="3841350"/>
            <a:ext cx="0" cy="1336928"/>
          </a:xfrm>
          <a:prstGeom prst="line">
            <a:avLst/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617993" y="2366126"/>
            <a:ext cx="471908" cy="1497288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396691" y="4168259"/>
            <a:ext cx="708847" cy="0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091643" y="2181225"/>
            <a:ext cx="1711261" cy="1910188"/>
          </a:xfrm>
          <a:prstGeom prst="line">
            <a:avLst/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" idx="4"/>
            <a:endCxn id="28" idx="0"/>
          </p:cNvCxnSpPr>
          <p:nvPr/>
        </p:nvCxnSpPr>
        <p:spPr>
          <a:xfrm>
            <a:off x="4604639" y="2501462"/>
            <a:ext cx="74255" cy="25648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5397501" y="3707243"/>
            <a:ext cx="1971532" cy="1805499"/>
          </a:xfrm>
          <a:prstGeom prst="line">
            <a:avLst/>
          </a:prstGeom>
          <a:ln w="228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50" idx="1"/>
          </p:cNvCxnSpPr>
          <p:nvPr/>
        </p:nvCxnSpPr>
        <p:spPr>
          <a:xfrm flipH="1">
            <a:off x="5889790" y="3526453"/>
            <a:ext cx="1060835" cy="577119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5043785" y="4451866"/>
            <a:ext cx="559342" cy="944164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3682485" y="4488496"/>
            <a:ext cx="638109" cy="90753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612900" y="4316530"/>
            <a:ext cx="2540342" cy="119621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4954116" y="2290442"/>
            <a:ext cx="875640" cy="170763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5014150" y="2244209"/>
            <a:ext cx="2507151" cy="175386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5279571" y="2024258"/>
            <a:ext cx="1220438" cy="392589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5226019" y="1877284"/>
            <a:ext cx="2330481" cy="130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2502010" y="1906006"/>
            <a:ext cx="143014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6728676" y="2603500"/>
            <a:ext cx="792625" cy="125991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stCxn id="12" idx="4"/>
            <a:endCxn id="50" idx="0"/>
          </p:cNvCxnSpPr>
          <p:nvPr/>
        </p:nvCxnSpPr>
        <p:spPr>
          <a:xfrm flipH="1">
            <a:off x="7569750" y="2217417"/>
            <a:ext cx="252461" cy="99413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3377144" y="5066346"/>
            <a:ext cx="2603500" cy="1079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6693626" y="4919657"/>
            <a:ext cx="1725747" cy="93079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2" name="Овал 1"/>
          <p:cNvSpPr/>
          <p:nvPr/>
        </p:nvSpPr>
        <p:spPr>
          <a:xfrm>
            <a:off x="3302889" y="1421962"/>
            <a:ext cx="2603500" cy="1079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3471" y="576320"/>
            <a:ext cx="8209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ВЗАИМОДЕЙСТВИЕ В ОБЛАСТИ СТАНДАРТИЗАЦИИ БЕТОНА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7157" y="1237296"/>
            <a:ext cx="8096250" cy="2171700"/>
          </a:xfrm>
          <a:prstGeom prst="rect">
            <a:avLst/>
          </a:prstGeom>
          <a:noFill/>
          <a:ln w="317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0646" y="1052630"/>
            <a:ext cx="21511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Предстандартизация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7157" y="3408996"/>
            <a:ext cx="8096250" cy="3004504"/>
          </a:xfrm>
          <a:prstGeom prst="rect">
            <a:avLst/>
          </a:prstGeom>
          <a:noFill/>
          <a:ln w="317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0646" y="3203172"/>
            <a:ext cx="17160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Стандартизация</a:t>
            </a:r>
            <a:endParaRPr lang="ru-RU" dirty="0"/>
          </a:p>
        </p:txBody>
      </p:sp>
      <p:pic>
        <p:nvPicPr>
          <p:cNvPr id="11" name="Picture 4" descr="Картинки по запросу fib concr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39" y="1497646"/>
            <a:ext cx="919862" cy="91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>
            <a:off x="7124701" y="1421759"/>
            <a:ext cx="1395020" cy="79565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ECCS</a:t>
            </a:r>
            <a:r>
              <a:rPr lang="en-US" sz="1400" dirty="0" smtClean="0"/>
              <a:t>, </a:t>
            </a:r>
            <a:r>
              <a:rPr lang="en-US" sz="1400" dirty="0" err="1" smtClean="0"/>
              <a:t>IABSE</a:t>
            </a:r>
            <a:r>
              <a:rPr lang="en-US" sz="1400" dirty="0" smtClean="0"/>
              <a:t>, IASS</a:t>
            </a:r>
            <a:endParaRPr lang="ru-RU" sz="1400" dirty="0"/>
          </a:p>
        </p:txBody>
      </p:sp>
      <p:sp>
        <p:nvSpPr>
          <p:cNvPr id="13" name="Овал 12"/>
          <p:cNvSpPr/>
          <p:nvPr/>
        </p:nvSpPr>
        <p:spPr>
          <a:xfrm>
            <a:off x="1422094" y="1519668"/>
            <a:ext cx="1395020" cy="79565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JCSS</a:t>
            </a:r>
            <a:endParaRPr lang="ru-RU" sz="1400" dirty="0"/>
          </a:p>
        </p:txBody>
      </p:sp>
      <p:sp>
        <p:nvSpPr>
          <p:cNvPr id="14" name="Овал 13"/>
          <p:cNvSpPr/>
          <p:nvPr/>
        </p:nvSpPr>
        <p:spPr>
          <a:xfrm>
            <a:off x="5933558" y="2004051"/>
            <a:ext cx="1395020" cy="79565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pic>
        <p:nvPicPr>
          <p:cNvPr id="15" name="Picture 6" descr="Картинки по запросу ril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306" y="2147073"/>
            <a:ext cx="570065" cy="57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>
            <a:off x="668528" y="3684583"/>
            <a:ext cx="1922272" cy="93079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8" descr="Картинки по запросу C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03" y="3778328"/>
            <a:ext cx="943197" cy="76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2803299" y="3678320"/>
            <a:ext cx="1725747" cy="93079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Национальные системы стандартизации стран ЕС</a:t>
            </a:r>
            <a:endParaRPr lang="ru-RU" sz="1100" dirty="0"/>
          </a:p>
        </p:txBody>
      </p:sp>
      <p:pic>
        <p:nvPicPr>
          <p:cNvPr id="29" name="Picture 6" descr="Картинки по запросу is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95" y="5178278"/>
            <a:ext cx="880205" cy="81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Овал 38"/>
          <p:cNvSpPr/>
          <p:nvPr/>
        </p:nvSpPr>
        <p:spPr>
          <a:xfrm>
            <a:off x="4738221" y="3650063"/>
            <a:ext cx="1725747" cy="93079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Национальные системы </a:t>
            </a:r>
            <a:r>
              <a:rPr lang="ru-RU" sz="1100" dirty="0" smtClean="0"/>
              <a:t>стандартизации других стран*</a:t>
            </a:r>
            <a:endParaRPr lang="ru-RU" sz="1100" dirty="0"/>
          </a:p>
        </p:txBody>
      </p:sp>
      <p:sp>
        <p:nvSpPr>
          <p:cNvPr id="48" name="Овал 47"/>
          <p:cNvSpPr/>
          <p:nvPr/>
        </p:nvSpPr>
        <p:spPr>
          <a:xfrm>
            <a:off x="6688613" y="3073023"/>
            <a:ext cx="1725747" cy="93079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pic>
        <p:nvPicPr>
          <p:cNvPr id="49" name="Picture 10" descr="Картинки по запросу AST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9"/>
          <a:stretch/>
        </p:blipFill>
        <p:spPr bwMode="auto">
          <a:xfrm>
            <a:off x="7135289" y="4995914"/>
            <a:ext cx="832397" cy="74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Картинки по запросу aci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5" t="-1" r="21663" b="47575"/>
          <a:stretch/>
        </p:blipFill>
        <p:spPr bwMode="auto">
          <a:xfrm>
            <a:off x="6950625" y="3211556"/>
            <a:ext cx="1238250" cy="62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4127720" y="6002831"/>
            <a:ext cx="11005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ТК71 ИСО</a:t>
            </a:r>
            <a:endParaRPr lang="ru-RU" dirty="0"/>
          </a:p>
        </p:txBody>
      </p:sp>
      <p:cxnSp>
        <p:nvCxnSpPr>
          <p:cNvPr id="84" name="Прямая соединительная линия 83"/>
          <p:cNvCxnSpPr>
            <a:stCxn id="16" idx="4"/>
            <a:endCxn id="39" idx="3"/>
          </p:cNvCxnSpPr>
          <p:nvPr/>
        </p:nvCxnSpPr>
        <p:spPr>
          <a:xfrm rot="5400000" flipH="1" flipV="1">
            <a:off x="3224891" y="2849315"/>
            <a:ext cx="170831" cy="3361287"/>
          </a:xfrm>
          <a:prstGeom prst="curvedConnector3">
            <a:avLst>
              <a:gd name="adj1" fmla="val -133816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27326" y="6426274"/>
            <a:ext cx="5506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ja-JP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MS PGothic" panose="020B0600070205080204" pitchFamily="34" charset="-128"/>
              </a:rPr>
              <a:t>На основе материалов проф. </a:t>
            </a:r>
            <a:r>
              <a:rPr lang="en-US" altLang="ja-JP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MS PGothic" panose="020B0600070205080204" pitchFamily="34" charset="-128"/>
              </a:rPr>
              <a:t>M.A. </a:t>
            </a:r>
            <a:r>
              <a:rPr lang="en-US" altLang="ja-JP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MS PGothic" panose="020B0600070205080204" pitchFamily="34" charset="-128"/>
              </a:rPr>
              <a:t>Chiorino</a:t>
            </a:r>
            <a:r>
              <a:rPr lang="ru-RU" altLang="ja-JP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MS PGothic" panose="020B0600070205080204" pitchFamily="34" charset="-128"/>
              </a:rPr>
              <a:t> (</a:t>
            </a:r>
            <a:r>
              <a:rPr lang="ru-RU" altLang="ja-JP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MS PGothic" panose="020B0600070205080204" pitchFamily="34" charset="-128"/>
              </a:rPr>
              <a:t>Гвоздевские</a:t>
            </a:r>
            <a:r>
              <a:rPr lang="ru-RU" altLang="ja-JP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MS PGothic" panose="020B0600070205080204" pitchFamily="34" charset="-128"/>
              </a:rPr>
              <a:t> чтения, НИИЖБ 26 октября 2017)</a:t>
            </a:r>
            <a:endParaRPr lang="ru-RU" sz="12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545" y="477538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~300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7263416" y="5921496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~200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2690221" y="5490785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~50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7814652" y="2778092"/>
            <a:ext cx="103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~500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Картинки по запросу композитная арматур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83655" y="1216361"/>
            <a:ext cx="3149600" cy="297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3487" y="336448"/>
            <a:ext cx="82099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НИИЖБ. ОПЫТ ГАРМОНИЗАЦИИ С МЕЖДУНАРОДНЫМИ СИСТЕМАМИ </a:t>
            </a:r>
          </a:p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стандартизации и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предстандартизации</a:t>
            </a:r>
            <a:endParaRPr lang="ru-R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" y="2021694"/>
            <a:ext cx="1585852" cy="123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6"/>
          <a:stretch/>
        </p:blipFill>
        <p:spPr bwMode="auto">
          <a:xfrm>
            <a:off x="6225663" y="1809749"/>
            <a:ext cx="2423038" cy="164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407572" y="4160929"/>
            <a:ext cx="1822027" cy="1810297"/>
          </a:xfrm>
          <a:prstGeom prst="rect">
            <a:avLst/>
          </a:prstGeom>
        </p:spPr>
      </p:pic>
      <p:pic>
        <p:nvPicPr>
          <p:cNvPr id="4108" name="Picture 12" descr="Картинки по запросу СП 52-1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08" y="4034315"/>
            <a:ext cx="1236067" cy="179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Картинки по запросу инъекция в бетон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426" y="4340691"/>
            <a:ext cx="2633460" cy="166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Картинки по запросу fib concret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21" y="136241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Картинки по запросу CE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74" y="1416923"/>
            <a:ext cx="483478" cy="39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Картинки по запросу fib concret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230" y="136241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Картинки по запросу aci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5" t="-1" r="21663" b="47575"/>
          <a:stretch/>
        </p:blipFill>
        <p:spPr bwMode="auto">
          <a:xfrm>
            <a:off x="6275788" y="1485010"/>
            <a:ext cx="460897" cy="23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Картинки по запросу CE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6" y="3698673"/>
            <a:ext cx="522305" cy="42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Картинки по запросу CE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146" y="3698673"/>
            <a:ext cx="522305" cy="42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артинки по запросу rile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609" y="3643232"/>
            <a:ext cx="570065" cy="57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Картинки по запросу fib concret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43" y="3679897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Картинки по запросу aci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5" t="-1" r="21663" b="47575"/>
          <a:stretch/>
        </p:blipFill>
        <p:spPr bwMode="auto">
          <a:xfrm>
            <a:off x="3701714" y="1511900"/>
            <a:ext cx="460897" cy="23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Картинки по запросу is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580" y="1387278"/>
            <a:ext cx="491318" cy="45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7537" y="3199877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АНКЕРЫ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242210" y="327139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НКА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703223" y="3314973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Усиление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633464" y="5831084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Ремонт</a:t>
            </a:r>
            <a:r>
              <a:rPr lang="en-US" dirty="0" smtClean="0"/>
              <a:t> </a:t>
            </a:r>
            <a:r>
              <a:rPr lang="ru-RU" dirty="0" err="1" smtClean="0"/>
              <a:t>ЖБК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7411383" y="5910656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Фибробетон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098758" y="5831084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СП52-101-2003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9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3471" y="652520"/>
            <a:ext cx="8209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НАШЕ ВЗАИМОДЕЙСТВИЕ?</a:t>
            </a:r>
            <a:endParaRPr lang="ru-RU" sz="2000" b="1" dirty="0"/>
          </a:p>
        </p:txBody>
      </p:sp>
      <p:pic>
        <p:nvPicPr>
          <p:cNvPr id="4" name="Picture 6" descr="Картинки по запросу i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790" y="1471735"/>
            <a:ext cx="2339130" cy="21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Картинки по запросу C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234" y="1471735"/>
            <a:ext cx="2655122" cy="21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Картинки по запросу fib concre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001" y="4690051"/>
            <a:ext cx="1576814" cy="157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артинки по запросу rile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277" y="4813295"/>
            <a:ext cx="1330325" cy="13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Картинки по запросу ac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4925351"/>
            <a:ext cx="2286000" cy="121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09600" y="4391025"/>
            <a:ext cx="8096250" cy="217170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53089" y="4206359"/>
            <a:ext cx="21511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Предстандартизация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487886" y="3788229"/>
            <a:ext cx="0" cy="1025066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776193" y="3788229"/>
            <a:ext cx="0" cy="1025066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022836" y="3788229"/>
            <a:ext cx="0" cy="1025066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Двойная стрелка влево/вправо 16"/>
          <p:cNvSpPr/>
          <p:nvPr/>
        </p:nvSpPr>
        <p:spPr>
          <a:xfrm>
            <a:off x="4441356" y="2476021"/>
            <a:ext cx="632089" cy="245806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6258" y="1965605"/>
            <a:ext cx="461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?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1276</TotalTime>
  <Words>1389</Words>
  <Application>Microsoft Office PowerPoint</Application>
  <PresentationFormat>Экран (4:3)</PresentationFormat>
  <Paragraphs>270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MS PGothic</vt:lpstr>
      <vt:lpstr>Arial</vt:lpstr>
      <vt:lpstr>Arial Narrow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KUZEVANOV</dc:creator>
  <cp:lastModifiedBy>Дмитрий Кузеванов</cp:lastModifiedBy>
  <cp:revision>116</cp:revision>
  <dcterms:created xsi:type="dcterms:W3CDTF">2017-11-08T05:36:43Z</dcterms:created>
  <dcterms:modified xsi:type="dcterms:W3CDTF">2017-11-16T02:47:50Z</dcterms:modified>
</cp:coreProperties>
</file>