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785" r:id="rId1"/>
  </p:sldMasterIdLst>
  <p:notesMasterIdLst>
    <p:notesMasterId r:id="rId17"/>
  </p:notesMasterIdLst>
  <p:handoutMasterIdLst>
    <p:handoutMasterId r:id="rId18"/>
  </p:handoutMasterIdLst>
  <p:sldIdLst>
    <p:sldId id="737" r:id="rId2"/>
    <p:sldId id="789" r:id="rId3"/>
    <p:sldId id="790" r:id="rId4"/>
    <p:sldId id="762" r:id="rId5"/>
    <p:sldId id="793" r:id="rId6"/>
    <p:sldId id="800" r:id="rId7"/>
    <p:sldId id="801" r:id="rId8"/>
    <p:sldId id="807" r:id="rId9"/>
    <p:sldId id="792" r:id="rId10"/>
    <p:sldId id="804" r:id="rId11"/>
    <p:sldId id="803" r:id="rId12"/>
    <p:sldId id="805" r:id="rId13"/>
    <p:sldId id="806" r:id="rId14"/>
    <p:sldId id="810" r:id="rId15"/>
    <p:sldId id="808" r:id="rId16"/>
  </p:sldIdLst>
  <p:sldSz cx="14249400" cy="10687050"/>
  <p:notesSz cx="10234613" cy="70993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374" userDrawn="1">
          <p15:clr>
            <a:srgbClr val="A4A3A4"/>
          </p15:clr>
        </p15:guide>
        <p15:guide id="2" orient="horz" pos="4776" userDrawn="1">
          <p15:clr>
            <a:srgbClr val="A4A3A4"/>
          </p15:clr>
        </p15:guide>
        <p15:guide id="3" orient="horz" pos="2552" userDrawn="1">
          <p15:clr>
            <a:srgbClr val="A4A3A4"/>
          </p15:clr>
        </p15:guide>
        <p15:guide id="4" pos="8974" userDrawn="1">
          <p15:clr>
            <a:srgbClr val="A4A3A4"/>
          </p15:clr>
        </p15:guide>
        <p15:guide id="5" pos="1643" userDrawn="1">
          <p15:clr>
            <a:srgbClr val="A4A3A4"/>
          </p15:clr>
        </p15:guide>
        <p15:guide id="6" pos="60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236">
          <p15:clr>
            <a:srgbClr val="A4A3A4"/>
          </p15:clr>
        </p15:guide>
        <p15:guide id="2" pos="322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FF99"/>
    <a:srgbClr val="F97227"/>
    <a:srgbClr val="009900"/>
    <a:srgbClr val="0066FF"/>
    <a:srgbClr val="000099"/>
    <a:srgbClr val="FF0000"/>
    <a:srgbClr val="99CC00"/>
    <a:srgbClr val="33CC33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06" autoAdjust="0"/>
    <p:restoredTop sz="94571" autoAdjust="0"/>
  </p:normalViewPr>
  <p:slideViewPr>
    <p:cSldViewPr>
      <p:cViewPr varScale="1">
        <p:scale>
          <a:sx n="44" d="100"/>
          <a:sy n="44" d="100"/>
        </p:scale>
        <p:origin x="-1368" y="-126"/>
      </p:cViewPr>
      <p:guideLst>
        <p:guide orient="horz" pos="3374"/>
        <p:guide orient="horz" pos="4776"/>
        <p:guide orient="horz" pos="2552"/>
        <p:guide pos="8974"/>
        <p:guide pos="1643"/>
        <p:guide pos="6041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668"/>
    </p:cViewPr>
  </p:sorterViewPr>
  <p:notesViewPr>
    <p:cSldViewPr>
      <p:cViewPr varScale="1">
        <p:scale>
          <a:sx n="37" d="100"/>
          <a:sy n="37" d="100"/>
        </p:scale>
        <p:origin x="-1560" y="-90"/>
      </p:cViewPr>
      <p:guideLst>
        <p:guide orient="horz" pos="2236"/>
        <p:guide pos="3225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70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19" tIns="47560" rIns="95119" bIns="47560" numCol="1" anchor="t" anchorCtr="0" compatLnSpc="1">
            <a:prstTxWarp prst="textNoShape">
              <a:avLst/>
            </a:prstTxWarp>
          </a:bodyPr>
          <a:lstStyle>
            <a:lvl1pPr algn="l" defTabSz="950913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7550" y="0"/>
            <a:ext cx="44370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19" tIns="47560" rIns="95119" bIns="47560" numCol="1" anchor="t" anchorCtr="0" compatLnSpc="1">
            <a:prstTxWarp prst="textNoShape">
              <a:avLst/>
            </a:prstTxWarp>
          </a:bodyPr>
          <a:lstStyle>
            <a:lvl1pPr algn="r" defTabSz="950913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5288"/>
            <a:ext cx="44370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19" tIns="47560" rIns="95119" bIns="47560" numCol="1" anchor="b" anchorCtr="0" compatLnSpc="1">
            <a:prstTxWarp prst="textNoShape">
              <a:avLst/>
            </a:prstTxWarp>
          </a:bodyPr>
          <a:lstStyle>
            <a:lvl1pPr algn="l" defTabSz="950913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7550" y="6745288"/>
            <a:ext cx="44370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19" tIns="47560" rIns="95119" bIns="47560" numCol="1" anchor="b" anchorCtr="0" compatLnSpc="1">
            <a:prstTxWarp prst="textNoShape">
              <a:avLst/>
            </a:prstTxWarp>
          </a:bodyPr>
          <a:lstStyle>
            <a:lvl1pPr algn="r" defTabSz="950913">
              <a:defRPr smtClean="0"/>
            </a:lvl1pPr>
          </a:lstStyle>
          <a:p>
            <a:pPr>
              <a:defRPr/>
            </a:pPr>
            <a:fld id="{2A5299DC-F4E8-4641-BDA4-C5F360BDD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01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7063" cy="3540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5119" tIns="47560" rIns="95119" bIns="47560" numCol="1" anchor="t" anchorCtr="0" compatLnSpc="1">
            <a:prstTxWarp prst="textNoShape">
              <a:avLst/>
            </a:prstTxWarp>
          </a:bodyPr>
          <a:lstStyle>
            <a:lvl1pPr algn="l" defTabSz="950913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8038" y="531813"/>
            <a:ext cx="3551237" cy="2663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6838" y="3371850"/>
            <a:ext cx="7500937" cy="841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doc id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119688" y="274638"/>
            <a:ext cx="4435475" cy="2936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5119" tIns="47560" rIns="95119" bIns="47560" numCol="1" anchor="b" anchorCtr="0" compatLnSpc="1">
            <a:prstTxWarp prst="textNoShape">
              <a:avLst/>
            </a:prstTxWarp>
            <a:spAutoFit/>
          </a:bodyPr>
          <a:lstStyle>
            <a:lvl1pPr algn="r" defTabSz="950913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980609MO-SYQ004VK_phase 1-r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7550" y="6745288"/>
            <a:ext cx="4437063" cy="3540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5119" tIns="47560" rIns="95119" bIns="47560" numCol="1" anchor="b" anchorCtr="0" compatLnSpc="1">
            <a:prstTxWarp prst="textNoShape">
              <a:avLst/>
            </a:prstTxWarp>
          </a:bodyPr>
          <a:lstStyle>
            <a:lvl1pPr algn="r" defTabSz="950913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B0BEA38-2392-4EFF-894B-770DC473E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28040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106363" indent="-106363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Palatino" pitchFamily="2" charset="0"/>
        <a:ea typeface="+mn-ea"/>
        <a:cs typeface="+mn-cs"/>
      </a:defRPr>
    </a:lvl1pPr>
    <a:lvl2pPr marL="230188" indent="-122238" algn="l" rtl="0" eaLnBrk="0" fontAlgn="base" hangingPunct="0">
      <a:spcBef>
        <a:spcPct val="0"/>
      </a:spcBef>
      <a:spcAft>
        <a:spcPct val="0"/>
      </a:spcAft>
      <a:buChar char="¶"/>
      <a:defRPr sz="1100" kern="1200">
        <a:solidFill>
          <a:schemeClr val="tx1"/>
        </a:solidFill>
        <a:latin typeface="Palatino" pitchFamily="2" charset="0"/>
        <a:ea typeface="+mn-ea"/>
        <a:cs typeface="+mn-cs"/>
      </a:defRPr>
    </a:lvl2pPr>
    <a:lvl3pPr marL="352425" indent="-106363" algn="l" rtl="0" eaLnBrk="0" fontAlgn="base" hangingPunct="0">
      <a:spcBef>
        <a:spcPct val="0"/>
      </a:spcBef>
      <a:spcAft>
        <a:spcPct val="0"/>
      </a:spcAft>
      <a:buChar char="•"/>
      <a:defRPr sz="1100" kern="1200">
        <a:solidFill>
          <a:schemeClr val="tx1"/>
        </a:solidFill>
        <a:latin typeface="Palatino" pitchFamily="2" charset="0"/>
        <a:ea typeface="+mn-ea"/>
        <a:cs typeface="+mn-cs"/>
      </a:defRPr>
    </a:lvl3pPr>
    <a:lvl4pPr marL="477838" indent="-123825" algn="l" rtl="0" eaLnBrk="0" fontAlgn="base" hangingPunct="0">
      <a:spcBef>
        <a:spcPct val="0"/>
      </a:spcBef>
      <a:spcAft>
        <a:spcPct val="0"/>
      </a:spcAft>
      <a:buChar char="–"/>
      <a:defRPr sz="1100" kern="1200">
        <a:solidFill>
          <a:schemeClr val="tx1"/>
        </a:solidFill>
        <a:latin typeface="Palatino" pitchFamily="2" charset="0"/>
        <a:ea typeface="+mn-ea"/>
        <a:cs typeface="+mn-cs"/>
      </a:defRPr>
    </a:lvl4pPr>
    <a:lvl5pPr marL="620713" indent="-106363" algn="l" rtl="0" eaLnBrk="0" fontAlgn="base" hangingPunct="0">
      <a:spcBef>
        <a:spcPct val="0"/>
      </a:spcBef>
      <a:spcAft>
        <a:spcPct val="0"/>
      </a:spcAft>
      <a:buChar char="·"/>
      <a:defRPr sz="1100" kern="1200">
        <a:solidFill>
          <a:schemeClr val="tx1"/>
        </a:solidFill>
        <a:latin typeface="Palatino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doc id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980609MO-SYQ004VK_phase 1-r</a:t>
            </a:r>
          </a:p>
        </p:txBody>
      </p:sp>
      <p:sp>
        <p:nvSpPr>
          <p:cNvPr id="1126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4DEC71-9F19-47C7-8CCD-627BF1704442}" type="slidenum">
              <a:rPr lang="en-US"/>
              <a:pPr/>
              <a:t>3</a:t>
            </a:fld>
            <a:endParaRPr lang="en-US"/>
          </a:p>
        </p:txBody>
      </p:sp>
      <p:sp>
        <p:nvSpPr>
          <p:cNvPr id="1126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8038" y="531813"/>
            <a:ext cx="3551237" cy="2663825"/>
          </a:xfrm>
          <a:ln/>
        </p:spPr>
      </p:sp>
      <p:sp>
        <p:nvSpPr>
          <p:cNvPr id="1126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6838" y="3371850"/>
            <a:ext cx="7500937" cy="168275"/>
          </a:xfrm>
          <a:noFill/>
          <a:ln w="9525"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831216" y="2137410"/>
            <a:ext cx="12235484" cy="2849880"/>
          </a:xfrm>
          <a:ln>
            <a:noFill/>
          </a:ln>
        </p:spPr>
        <p:txBody>
          <a:bodyPr vert="horz" tIns="0" rIns="20856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4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831215" y="5031136"/>
            <a:ext cx="12240234" cy="2731135"/>
          </a:xfrm>
        </p:spPr>
        <p:txBody>
          <a:bodyPr lIns="0" rIns="20856"/>
          <a:lstStyle>
            <a:lvl1pPr marL="0" marR="52139" indent="0" algn="r">
              <a:buNone/>
              <a:defRPr>
                <a:solidFill>
                  <a:schemeClr val="tx1"/>
                </a:solidFill>
              </a:defRPr>
            </a:lvl1pPr>
            <a:lvl2pPr marL="521391" indent="0" algn="ctr">
              <a:buNone/>
            </a:lvl2pPr>
            <a:lvl3pPr marL="1042782" indent="0" algn="ctr">
              <a:buNone/>
            </a:lvl3pPr>
            <a:lvl4pPr marL="1564173" indent="0" algn="ctr">
              <a:buNone/>
            </a:lvl4pPr>
            <a:lvl5pPr marL="2085564" indent="0" algn="ctr">
              <a:buNone/>
            </a:lvl5pPr>
            <a:lvl6pPr marL="2606954" indent="0" algn="ctr">
              <a:buNone/>
            </a:lvl6pPr>
            <a:lvl7pPr marL="3128345" indent="0" algn="ctr">
              <a:buNone/>
            </a:lvl7pPr>
            <a:lvl8pPr marL="3649736" indent="0" algn="ctr">
              <a:buNone/>
            </a:lvl8pPr>
            <a:lvl9pPr marL="4171127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19DF-7154-4829-B08C-BBEA2D70C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330815" y="1424944"/>
            <a:ext cx="3206115" cy="81216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2471" y="1424944"/>
            <a:ext cx="9380855" cy="81216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4011-3857-429F-A85F-8F5D287C5E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86AF6-0F66-4D28-AF07-72F1890082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6467" y="2051913"/>
            <a:ext cx="12111991" cy="2123160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4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6467" y="4214769"/>
            <a:ext cx="12111991" cy="2352635"/>
          </a:xfrm>
        </p:spPr>
        <p:txBody>
          <a:bodyPr lIns="52139" rIns="52139" anchor="t"/>
          <a:lstStyle>
            <a:lvl1pPr marL="0" indent="0">
              <a:buNone/>
              <a:defRPr sz="2500">
                <a:solidFill>
                  <a:schemeClr val="tx1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8EC7-90FC-45D9-BA90-9E4F01EFF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472" y="1097206"/>
            <a:ext cx="12824460" cy="1781175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2470" y="2992134"/>
            <a:ext cx="6293485" cy="6910959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243447" y="2992134"/>
            <a:ext cx="6293485" cy="6910959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034A2-DFF5-49B1-B3C5-81EF9508E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472" y="1097206"/>
            <a:ext cx="12824460" cy="1781175"/>
          </a:xfrm>
        </p:spPr>
        <p:txBody>
          <a:bodyPr tIns="52139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2469" y="2891096"/>
            <a:ext cx="6295959" cy="1027491"/>
          </a:xfrm>
        </p:spPr>
        <p:txBody>
          <a:bodyPr lIns="52139" tIns="0" rIns="52139" bIns="0" anchor="ctr">
            <a:noAutofit/>
          </a:bodyPr>
          <a:lstStyle>
            <a:lvl1pPr marL="0" indent="0">
              <a:buNone/>
              <a:defRPr sz="27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7238499" y="2898123"/>
            <a:ext cx="6298433" cy="1020463"/>
          </a:xfrm>
        </p:spPr>
        <p:txBody>
          <a:bodyPr lIns="52139" tIns="0" rIns="52139" bIns="0" anchor="ctr"/>
          <a:lstStyle>
            <a:lvl1pPr marL="0" indent="0">
              <a:buNone/>
              <a:defRPr sz="27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712469" y="3918586"/>
            <a:ext cx="6295959" cy="5992914"/>
          </a:xfrm>
        </p:spPr>
        <p:txBody>
          <a:bodyPr tIns="0"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7238499" y="3918586"/>
            <a:ext cx="6298433" cy="5992914"/>
          </a:xfrm>
        </p:spPr>
        <p:txBody>
          <a:bodyPr tIns="0"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1B0DA-FC0A-40E5-9F76-69AF5F205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470" y="1097206"/>
            <a:ext cx="12943205" cy="1781175"/>
          </a:xfrm>
        </p:spPr>
        <p:txBody>
          <a:bodyPr vert="horz" tIns="52139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7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7A788-5A35-4E61-855D-07808CF5FB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B7A3-D800-4AB4-9BF0-7B7A2831A9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8706" y="801534"/>
            <a:ext cx="4274820" cy="1810861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3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68706" y="2612390"/>
            <a:ext cx="4274820" cy="7124700"/>
          </a:xfrm>
        </p:spPr>
        <p:txBody>
          <a:bodyPr lIns="20856" rIns="20856"/>
          <a:lstStyle>
            <a:lvl1pPr marL="0" indent="0" algn="l">
              <a:buNone/>
              <a:defRPr sz="1600"/>
            </a:lvl1pPr>
            <a:lvl2pPr indent="0" algn="l">
              <a:buNone/>
              <a:defRPr sz="1400"/>
            </a:lvl2pPr>
            <a:lvl3pPr indent="0" algn="l">
              <a:buNone/>
              <a:defRPr sz="11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571122" y="2612390"/>
            <a:ext cx="7965810" cy="7124700"/>
          </a:xfrm>
        </p:spPr>
        <p:txBody>
          <a:bodyPr tIns="0"/>
          <a:lstStyle>
            <a:lvl1pPr>
              <a:defRPr sz="3200"/>
            </a:lvl1pPr>
            <a:lvl2pPr>
              <a:defRPr sz="3000"/>
            </a:lvl2pPr>
            <a:lvl3pPr>
              <a:defRPr sz="2700"/>
            </a:lvl3pPr>
            <a:lvl4pPr>
              <a:defRPr sz="2300"/>
            </a:lvl4pPr>
            <a:lvl5pPr>
              <a:defRPr sz="21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0EE0-5FA4-4D39-B775-E72F60420E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933300" y="1726754"/>
            <a:ext cx="8193405" cy="641223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 eaLnBrk="1" latinLnBrk="0" hangingPunct="1"/>
            <a:endParaRPr kumimoji="0" lang="en-US" sz="130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2473110" y="8352307"/>
            <a:ext cx="242241" cy="242240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 eaLnBrk="1" latinLnBrk="0" hangingPunct="1"/>
            <a:endParaRPr kumimoji="0" lang="en-US" sz="13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9960" y="1834155"/>
            <a:ext cx="3448355" cy="2466251"/>
          </a:xfrm>
        </p:spPr>
        <p:txBody>
          <a:bodyPr vert="horz" lIns="52139" tIns="52139" rIns="52139" bIns="52139" anchor="b"/>
          <a:lstStyle>
            <a:lvl1pPr algn="l">
              <a:buNone/>
              <a:defRPr sz="23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49961" y="4408191"/>
            <a:ext cx="3443605" cy="3396107"/>
          </a:xfrm>
        </p:spPr>
        <p:txBody>
          <a:bodyPr lIns="72995" rIns="52139" bIns="52139" anchor="t"/>
          <a:lstStyle>
            <a:lvl1pPr marL="0" indent="0" algn="l">
              <a:spcBef>
                <a:spcPts val="285"/>
              </a:spcBef>
              <a:buFontTx/>
              <a:buNone/>
              <a:defRPr sz="15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2586971" y="9905314"/>
            <a:ext cx="949960" cy="568987"/>
          </a:xfrm>
        </p:spPr>
        <p:txBody>
          <a:bodyPr/>
          <a:lstStyle/>
          <a:p>
            <a:fld id="{65F340E8-C036-4C06-B33D-D771372B0B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5432029" y="1869248"/>
            <a:ext cx="7195947" cy="6127242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6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4843" y="9064203"/>
            <a:ext cx="14279086" cy="162284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78" tIns="52139" rIns="104278" bIns="52139" anchor="t" compatLnSpc="1"/>
          <a:lstStyle/>
          <a:p>
            <a:pPr marL="0" algn="l" rtl="0" eaLnBrk="1" latinLnBrk="0" hangingPunct="1"/>
            <a:endParaRPr kumimoji="0" lang="en-US"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6827838" y="9692563"/>
            <a:ext cx="7421562" cy="99448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78" tIns="52139" rIns="104278" bIns="52139" anchor="t" compatLnSpc="1"/>
          <a:lstStyle/>
          <a:p>
            <a:pPr marL="0" algn="l" rtl="0" eaLnBrk="1" latinLnBrk="0" hangingPunct="1"/>
            <a:endParaRPr kumimoji="0" lang="en-US"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4843" y="-11132"/>
            <a:ext cx="14279086" cy="162284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78" tIns="52139" rIns="104278" bIns="52139" anchor="t" compatLnSpc="1"/>
          <a:lstStyle/>
          <a:p>
            <a:pPr marL="0" algn="l" rtl="0" eaLnBrk="1" latinLnBrk="0" hangingPunct="1"/>
            <a:endParaRPr kumimoji="0" lang="en-US"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827838" y="-11132"/>
            <a:ext cx="7421562" cy="99448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78" tIns="52139" rIns="104278" bIns="52139" anchor="t" compatLnSpc="1"/>
          <a:lstStyle/>
          <a:p>
            <a:pPr marL="0" algn="l" rtl="0" eaLnBrk="1" latinLnBrk="0" hangingPunct="1"/>
            <a:endParaRPr kumimoji="0" lang="en-US" sz="13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712472" y="1097206"/>
            <a:ext cx="12824460" cy="1781175"/>
          </a:xfrm>
          <a:prstGeom prst="rect">
            <a:avLst/>
          </a:prstGeom>
        </p:spPr>
        <p:txBody>
          <a:bodyPr vert="horz" lIns="0" tIns="52139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712472" y="3016123"/>
            <a:ext cx="12824460" cy="6839712"/>
          </a:xfrm>
          <a:prstGeom prst="rect">
            <a:avLst/>
          </a:prstGeom>
        </p:spPr>
        <p:txBody>
          <a:bodyPr vert="horz" lIns="104278" tIns="52139" rIns="104278" bIns="52139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712472" y="9905314"/>
            <a:ext cx="3324860" cy="568987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11/16/2017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156075" y="9905314"/>
            <a:ext cx="5224780" cy="568987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2349480" y="9905314"/>
            <a:ext cx="1187451" cy="568987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A0498A-6653-4811-AF58-CEBBF2DA129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29634" y="315419"/>
            <a:ext cx="14306354" cy="1011708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30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3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rtl="0" eaLnBrk="1" latinLnBrk="0" hangingPunct="1">
        <a:spcBef>
          <a:spcPct val="0"/>
        </a:spcBef>
        <a:buNone/>
        <a:defRPr kumimoji="0" sz="57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12835" indent="-312835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9947" indent="-281551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82" indent="-281551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55616" indent="-239840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668451" indent="-239840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1981285" indent="-239840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189842" indent="-208556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02676" indent="-208556" algn="l" rtl="0" eaLnBrk="1" latinLnBrk="0" hangingPunct="1">
        <a:spcBef>
          <a:spcPct val="20000"/>
        </a:spcBef>
        <a:buClr>
          <a:schemeClr val="tx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815511" indent="-208556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13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41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55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69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83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497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711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412928" y="4903840"/>
            <a:ext cx="7415683" cy="200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sz="4000" b="1" dirty="0"/>
              <a:t>Актуальные направления в работе Международной организации по стандартизации ИСО в области методов испытаний бетона и его компонентов</a:t>
            </a:r>
            <a:endParaRPr lang="ru-RU" sz="4000" dirty="0"/>
          </a:p>
        </p:txBody>
      </p:sp>
      <p:pic>
        <p:nvPicPr>
          <p:cNvPr id="8196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3118" y="1637606"/>
            <a:ext cx="1002383" cy="1025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02251" y="1831975"/>
            <a:ext cx="4936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к.т.н. Титов М.Ю</a:t>
            </a:r>
          </a:p>
          <a:p>
            <a:r>
              <a:rPr lang="ru-RU" sz="2000" dirty="0"/>
              <a:t>Зам.Зав.лаб. №7 НИИЖБ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38307" y="9426321"/>
            <a:ext cx="1698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spc="300" dirty="0">
                <a:latin typeface="Times New Roman" pitchFamily="18" charset="0"/>
                <a:cs typeface="Times New Roman" pitchFamily="18" charset="0"/>
              </a:rPr>
              <a:t>Москва 2017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/>
              <a:t>ИСО</a:t>
            </a:r>
            <a:r>
              <a:rPr lang="en-US" sz="2800" b="1" dirty="0"/>
              <a:t>/DIS 1920-4:2017  Testing of Concrete — Part 4  </a:t>
            </a:r>
            <a:r>
              <a:rPr lang="ru-RU" sz="2800" b="1" dirty="0"/>
              <a:t>Испытание бетона</a:t>
            </a:r>
            <a:r>
              <a:rPr lang="en-US" sz="2800" b="1" dirty="0"/>
              <a:t> - </a:t>
            </a:r>
            <a:r>
              <a:rPr lang="ru-RU" sz="2800" b="1" dirty="0"/>
              <a:t>Часть</a:t>
            </a:r>
            <a:r>
              <a:rPr lang="en-US" sz="2800" b="1" dirty="0"/>
              <a:t> 4 Strength of hardened concrete / </a:t>
            </a:r>
            <a:r>
              <a:rPr lang="ru-RU" sz="2800" b="1" dirty="0"/>
              <a:t>Прочность бетона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>
                <a:latin typeface="+mj-lt"/>
              </a:rPr>
              <a:t>Стадия разработки - пересмотр. Стандарт регламентирует методы определения </a:t>
            </a:r>
            <a:r>
              <a:rPr lang="ru-RU" b="1" dirty="0" smtClean="0">
                <a:latin typeface="+mj-lt"/>
              </a:rPr>
              <a:t>прочности бетона на сжатие, изгиб и растяжение при раскалывании</a:t>
            </a:r>
            <a:r>
              <a:rPr lang="ru-RU" dirty="0" smtClean="0">
                <a:latin typeface="+mj-lt"/>
              </a:rPr>
              <a:t>. Стандарт устанавливает общие процедуры испытания и определения прочности образцов, изготавливаемых по стандарту </a:t>
            </a:r>
            <a:r>
              <a:rPr lang="en-US" dirty="0" smtClean="0">
                <a:latin typeface="+mj-lt"/>
              </a:rPr>
              <a:t>ISO</a:t>
            </a:r>
            <a:r>
              <a:rPr lang="ru-RU" dirty="0" smtClean="0">
                <a:latin typeface="+mj-lt"/>
              </a:rPr>
              <a:t> 1920-3 (цилиндры, кубы) или </a:t>
            </a:r>
            <a:r>
              <a:rPr lang="en-US" dirty="0" smtClean="0">
                <a:latin typeface="+mj-lt"/>
              </a:rPr>
              <a:t>ISO</a:t>
            </a:r>
            <a:r>
              <a:rPr lang="ru-RU" dirty="0" smtClean="0">
                <a:latin typeface="+mj-lt"/>
              </a:rPr>
              <a:t> 1920-6 (керны).</a:t>
            </a:r>
            <a:endParaRPr lang="en-US" dirty="0" smtClean="0">
              <a:latin typeface="+mj-lt"/>
            </a:endParaRPr>
          </a:p>
          <a:p>
            <a:pPr algn="just"/>
            <a:endParaRPr lang="ru-RU" dirty="0" smtClean="0">
              <a:latin typeface="+mj-lt"/>
            </a:endParaRPr>
          </a:p>
          <a:p>
            <a:pPr algn="just"/>
            <a:r>
              <a:rPr lang="ru-RU" dirty="0" smtClean="0">
                <a:latin typeface="+mj-lt"/>
              </a:rPr>
              <a:t>Ближайшие аналоги национальные стандарты РФ - ГОСТ 10180 «Методы определения прочности по контрольным образцам» и ГОСТ 28570 «Бетоны. Методы определения прочности по образцам, отобранным из конструкций».  Указанные выше национальные и международный стандарты оговаривают общие принципы проведения испытаний при этом имеются отличия по ряду нормированных численных параметров.</a:t>
            </a:r>
          </a:p>
          <a:p>
            <a:pPr algn="just"/>
            <a:endParaRPr lang="ru-R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/>
              <a:t>ИСО/</a:t>
            </a:r>
            <a:r>
              <a:rPr lang="en-US" sz="2800" b="1" dirty="0"/>
              <a:t>DIS</a:t>
            </a:r>
            <a:r>
              <a:rPr lang="ru-RU" sz="2800" b="1" dirty="0"/>
              <a:t> 1920-14:2017 </a:t>
            </a:r>
            <a:r>
              <a:rPr lang="en-US" sz="2800" b="1" dirty="0"/>
              <a:t>Setting time of concrete mixtures by resistance to penetration</a:t>
            </a:r>
            <a:r>
              <a:rPr lang="ru-RU" sz="2800" b="1" dirty="0"/>
              <a:t>/Определение времени схватывания бетонных смесей по сопротивлению </a:t>
            </a:r>
            <a:r>
              <a:rPr lang="ru-RU" sz="2800" b="1" dirty="0" err="1"/>
              <a:t>пенетрации</a:t>
            </a:r>
            <a:r>
              <a:rPr lang="ru-RU" sz="2800" b="1" dirty="0"/>
              <a:t>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4315" y="2373195"/>
            <a:ext cx="12824460" cy="6839712"/>
          </a:xfrm>
        </p:spPr>
        <p:txBody>
          <a:bodyPr>
            <a:noAutofit/>
          </a:bodyPr>
          <a:lstStyle/>
          <a:p>
            <a:pPr algn="just"/>
            <a:r>
              <a:rPr lang="ru-RU" sz="2200" dirty="0" smtClean="0"/>
              <a:t>Стадия разработки </a:t>
            </a:r>
            <a:r>
              <a:rPr lang="en-US" sz="2200" dirty="0" smtClean="0"/>
              <a:t>DIS</a:t>
            </a:r>
            <a:r>
              <a:rPr lang="ru-RU" sz="2200" dirty="0" smtClean="0"/>
              <a:t>. Стандарт регламентирует процедуру определения времени начала и окончания схватывания бетонной смеси по сопротивлению </a:t>
            </a:r>
            <a:r>
              <a:rPr lang="ru-RU" sz="2200" dirty="0" err="1" smtClean="0"/>
              <a:t>пенетрации</a:t>
            </a:r>
            <a:r>
              <a:rPr lang="ru-RU" sz="2200" dirty="0" smtClean="0"/>
              <a:t> металлической иглы (пестика). Сущность метода состоит в том, что в растворную часть бетонной смеси </a:t>
            </a:r>
            <a:r>
              <a:rPr lang="ru-RU" sz="2200" dirty="0" err="1" smtClean="0"/>
              <a:t>пенетрируют</a:t>
            </a:r>
            <a:r>
              <a:rPr lang="ru-RU" sz="2200" dirty="0" smtClean="0"/>
              <a:t> пестики различного сечения и фиксируют время, необходимое для их проникания на определенную глубину. В зависимости от получ</a:t>
            </a:r>
            <a:r>
              <a:rPr lang="ru-RU" sz="2200" dirty="0"/>
              <a:t>а</a:t>
            </a:r>
            <a:r>
              <a:rPr lang="ru-RU" sz="2200" dirty="0" smtClean="0"/>
              <a:t>емого значения сопротивления </a:t>
            </a:r>
            <a:r>
              <a:rPr lang="ru-RU" sz="2200" dirty="0" err="1" smtClean="0"/>
              <a:t>пенетрации</a:t>
            </a:r>
            <a:r>
              <a:rPr lang="ru-RU" sz="2200" dirty="0" smtClean="0"/>
              <a:t> определяют время начала и конца схватывания.</a:t>
            </a:r>
          </a:p>
          <a:p>
            <a:pPr algn="just"/>
            <a:endParaRPr lang="ru-RU" sz="2200" dirty="0" smtClean="0"/>
          </a:p>
          <a:p>
            <a:pPr algn="just"/>
            <a:r>
              <a:rPr lang="ru-RU" sz="2200" dirty="0" smtClean="0"/>
              <a:t>Данные испытания применимы для оценки влияния таких переменных, как температура, тип и содержание цемента, состав и пропорции бетонной смеси на время схватывания бетонной смеси. Данный стандарт применим как для лабораторных, так и для полевых условий проведения испытания.</a:t>
            </a:r>
          </a:p>
          <a:p>
            <a:pPr algn="just"/>
            <a:endParaRPr lang="ru-RU" sz="2200" dirty="0" smtClean="0"/>
          </a:p>
          <a:p>
            <a:pPr algn="just"/>
            <a:r>
              <a:rPr lang="ru-RU" sz="2200" dirty="0" smtClean="0"/>
              <a:t>Ближайший аналог национальный стандарт РФ - ГОСТ Р 56587-2015 «Смеси бетонные. Метод определения сроков схватывания». В данном стандарте учтены основные нормативные положения национального стандарта США ASTM С 403 М-08 "Стандартный метод определения сроков схватывания бетонных смесей по сопротивлению </a:t>
            </a:r>
            <a:r>
              <a:rPr lang="ru-RU" sz="2200" dirty="0" err="1" smtClean="0"/>
              <a:t>пенетрации</a:t>
            </a:r>
            <a:r>
              <a:rPr lang="ru-RU" sz="2200" dirty="0" smtClean="0"/>
              <a:t>" (ASTM С 403 М-08 "</a:t>
            </a:r>
            <a:r>
              <a:rPr lang="ru-RU" sz="2200" dirty="0" err="1" smtClean="0"/>
              <a:t>Standard</a:t>
            </a:r>
            <a:r>
              <a:rPr lang="ru-RU" sz="2200" dirty="0" smtClean="0"/>
              <a:t> </a:t>
            </a:r>
            <a:r>
              <a:rPr lang="ru-RU" sz="2200" dirty="0" err="1" smtClean="0"/>
              <a:t>Test</a:t>
            </a:r>
            <a:r>
              <a:rPr lang="ru-RU" sz="2200" dirty="0" smtClean="0"/>
              <a:t> </a:t>
            </a:r>
            <a:r>
              <a:rPr lang="ru-RU" sz="2200" dirty="0" err="1" smtClean="0"/>
              <a:t>Method</a:t>
            </a:r>
            <a:r>
              <a:rPr lang="ru-RU" sz="2200" dirty="0" smtClean="0"/>
              <a:t> </a:t>
            </a:r>
            <a:r>
              <a:rPr lang="ru-RU" sz="2200" dirty="0" err="1" smtClean="0"/>
              <a:t>for</a:t>
            </a:r>
            <a:r>
              <a:rPr lang="ru-RU" sz="2200" dirty="0" smtClean="0"/>
              <a:t> </a:t>
            </a:r>
            <a:r>
              <a:rPr lang="ru-RU" sz="2200" dirty="0" err="1" smtClean="0"/>
              <a:t>Time</a:t>
            </a:r>
            <a:r>
              <a:rPr lang="ru-RU" sz="2200" dirty="0" smtClean="0"/>
              <a:t> </a:t>
            </a:r>
            <a:r>
              <a:rPr lang="ru-RU" sz="2200" dirty="0" err="1" smtClean="0"/>
              <a:t>of</a:t>
            </a:r>
            <a:r>
              <a:rPr lang="ru-RU" sz="2200" dirty="0" smtClean="0"/>
              <a:t> </a:t>
            </a:r>
            <a:r>
              <a:rPr lang="ru-RU" sz="2200" dirty="0" err="1" smtClean="0"/>
              <a:t>Setting</a:t>
            </a:r>
            <a:r>
              <a:rPr lang="ru-RU" sz="2200" dirty="0" smtClean="0"/>
              <a:t> </a:t>
            </a:r>
            <a:r>
              <a:rPr lang="ru-RU" sz="2200" dirty="0" err="1" smtClean="0"/>
              <a:t>of</a:t>
            </a:r>
            <a:r>
              <a:rPr lang="ru-RU" sz="2200" dirty="0" smtClean="0"/>
              <a:t> </a:t>
            </a:r>
            <a:r>
              <a:rPr lang="ru-RU" sz="2200" dirty="0" err="1" smtClean="0"/>
              <a:t>Concrete</a:t>
            </a:r>
            <a:r>
              <a:rPr lang="ru-RU" sz="2200" dirty="0" smtClean="0"/>
              <a:t> </a:t>
            </a:r>
            <a:r>
              <a:rPr lang="ru-RU" sz="2200" dirty="0" err="1" smtClean="0"/>
              <a:t>Mixtures</a:t>
            </a:r>
            <a:r>
              <a:rPr lang="ru-RU" sz="2200" dirty="0" smtClean="0"/>
              <a:t> </a:t>
            </a:r>
            <a:r>
              <a:rPr lang="ru-RU" sz="2200" dirty="0" err="1" smtClean="0"/>
              <a:t>by</a:t>
            </a:r>
            <a:r>
              <a:rPr lang="ru-RU" sz="2200" dirty="0" smtClean="0"/>
              <a:t> </a:t>
            </a:r>
            <a:r>
              <a:rPr lang="ru-RU" sz="2200" dirty="0" err="1" smtClean="0"/>
              <a:t>Penetration</a:t>
            </a:r>
            <a:r>
              <a:rPr lang="ru-RU" sz="2200" dirty="0" smtClean="0"/>
              <a:t> </a:t>
            </a:r>
            <a:r>
              <a:rPr lang="ru-RU" sz="2200" dirty="0" err="1" smtClean="0"/>
              <a:t>Resistance</a:t>
            </a:r>
            <a:r>
              <a:rPr lang="ru-RU" sz="2200" dirty="0" smtClean="0"/>
              <a:t>", NEQ), который также использовался при разработке стандарта ИСО. Однако национальный стандарт, устанавливая аналогичные принципы испытания, имеет отличия от рассматриваемого международного стандарта по нормированным величинам, которые определяют параметры начала и конца схватывания бетонной смеси. </a:t>
            </a:r>
          </a:p>
          <a:p>
            <a:pPr algn="just"/>
            <a:endParaRPr lang="ru-RU" sz="2200" dirty="0" smtClean="0"/>
          </a:p>
          <a:p>
            <a:pPr algn="just"/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/>
              <a:t>ИСО</a:t>
            </a:r>
            <a:r>
              <a:rPr lang="en-US" sz="2800" b="1" dirty="0"/>
              <a:t>/DIS 1920-6:2017  Testing of Concrete — Part 6    </a:t>
            </a:r>
            <a:r>
              <a:rPr lang="ru-RU" sz="2800" b="1" dirty="0"/>
              <a:t>Испытание бетона</a:t>
            </a:r>
            <a:r>
              <a:rPr lang="en-US" sz="2800" b="1" dirty="0"/>
              <a:t> - </a:t>
            </a:r>
            <a:r>
              <a:rPr lang="ru-RU" sz="2800" b="1" dirty="0"/>
              <a:t>Часть</a:t>
            </a:r>
            <a:r>
              <a:rPr lang="en-US" sz="2800" b="1" dirty="0"/>
              <a:t> 6 Sampling, preparing and testing of concrete cores/ </a:t>
            </a:r>
            <a:r>
              <a:rPr lang="ru-RU" sz="2800" b="1" dirty="0"/>
              <a:t>Отбор</a:t>
            </a:r>
            <a:r>
              <a:rPr lang="en-US" sz="2800" b="1" dirty="0"/>
              <a:t>, </a:t>
            </a:r>
            <a:r>
              <a:rPr lang="ru-RU" sz="2800" b="1" dirty="0"/>
              <a:t>подготовка и испытание бетонных кернов</a:t>
            </a:r>
            <a:r>
              <a:rPr lang="en-US" sz="2800" b="1" dirty="0"/>
              <a:t>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Стадия разработки </a:t>
            </a:r>
            <a:r>
              <a:rPr lang="en-US" dirty="0" smtClean="0"/>
              <a:t>DIS</a:t>
            </a:r>
            <a:r>
              <a:rPr lang="ru-RU" dirty="0" smtClean="0"/>
              <a:t>. Стандарт регламентирует правила отбора, подготовки и испытания бетонных кернов для последующих испытаний прочности при сжатии. Стандарт не распространяется на методы самого отбора кернов и на выбор мест бурения, а также не предоставляет процедур для интерпретации результатов определения прочности кернов.</a:t>
            </a:r>
          </a:p>
          <a:p>
            <a:pPr algn="just"/>
            <a:r>
              <a:rPr lang="ru-RU" dirty="0" smtClean="0"/>
              <a:t>Ближайший аналог ГОСТ 28570 «Бетоны. Методы определения прочности по образцам, отобранным из конструкций». В отличие от международного стандарта национальный стандарт РФ устанавливает более четкие требования к номенклатуре размеров отбираемых кернов.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/>
              <a:t>В ближайшей перспективе можно также предложить участие в пересмотре ISO 1920-7 Бетон. Методы испытания. Часть 7. Неразрушающие методы испытания бетона</a:t>
            </a:r>
            <a:r>
              <a:rPr lang="ru-RU" sz="2800" dirty="0"/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 Данный стандарт основан на требованиях европейских </a:t>
            </a:r>
            <a:r>
              <a:rPr lang="en-US" dirty="0" smtClean="0"/>
              <a:t>EN</a:t>
            </a:r>
            <a:r>
              <a:rPr lang="ru-RU" dirty="0" smtClean="0"/>
              <a:t> 12504 и ряда американских </a:t>
            </a:r>
            <a:r>
              <a:rPr lang="en-US" dirty="0" smtClean="0"/>
              <a:t>ASTM</a:t>
            </a:r>
            <a:r>
              <a:rPr lang="ru-RU" dirty="0" smtClean="0"/>
              <a:t>.  При адаптации данного стандарта с учетом ГОСТ 22690 и ГОСТ 17624 российские производители оборудования неразрушающего </a:t>
            </a:r>
            <a:r>
              <a:rPr lang="ru-RU" smtClean="0"/>
              <a:t>контроля </a:t>
            </a:r>
            <a:r>
              <a:rPr lang="ru-RU" smtClean="0"/>
              <a:t>могут </a:t>
            </a:r>
            <a:r>
              <a:rPr lang="ru-RU" dirty="0" smtClean="0"/>
              <a:t>получить возможность для расширения экспортных программ. Актуальность данной разработки может представлять интерес с точки зрения разницы стоимости тестового оборудования в РФ и за рубежом. По предварительным оценкам стоимость зарубежного оборудования для испытания бетона методом отрыва со скалыванием в 5-10 раз больше, чем в РФ, что является сдерживающим фактором внедрения такого метода в Европе и США и методологии неразрушающего контроля в целом. Наличие такой приборной базы в нашей стране позволило перейти на обязательные требования по 100% контролю монолитных конструкций при строительстве. За рубежом такого обязательного требования нет. В этой связи участие в разработке данного стандарта может иметь дальнейшую перспективу нормирования подобного требования в рамках других стандартов ИСО.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К </a:t>
            </a:r>
            <a:r>
              <a:rPr lang="ru-RU" sz="2800" b="1" dirty="0" err="1"/>
              <a:t>нестандартизированным</a:t>
            </a:r>
            <a:r>
              <a:rPr lang="ru-RU" sz="2800" b="1" dirty="0"/>
              <a:t> пока  направлениям в рамках ИСО можно отнести следующие, по которым уже имеются российские стандарты: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Бетон ячеистый. Общие требования к методам испытаний.</a:t>
            </a:r>
          </a:p>
          <a:p>
            <a:pPr lvl="0"/>
            <a:r>
              <a:rPr lang="ru-RU" dirty="0" smtClean="0"/>
              <a:t>Бетон ячеистый. Метод определения коэффициента </a:t>
            </a:r>
            <a:r>
              <a:rPr lang="ru-RU" dirty="0" err="1" smtClean="0"/>
              <a:t>паропроницаемости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Бетон ячеистый. Метод определения сорбционной влажности.</a:t>
            </a:r>
          </a:p>
          <a:p>
            <a:pPr lvl="0"/>
            <a:r>
              <a:rPr lang="ru-RU" dirty="0" smtClean="0"/>
              <a:t>Бетоны. Методы определения </a:t>
            </a:r>
            <a:r>
              <a:rPr lang="ru-RU" dirty="0" err="1" smtClean="0"/>
              <a:t>истираемости</a:t>
            </a:r>
            <a:r>
              <a:rPr lang="ru-RU" dirty="0" smtClean="0"/>
              <a:t>. </a:t>
            </a:r>
          </a:p>
          <a:p>
            <a:pPr lvl="0"/>
            <a:r>
              <a:rPr lang="ru-RU" dirty="0" smtClean="0"/>
              <a:t>Бетоны. Радиоизотопный метод определения средней плотности</a:t>
            </a:r>
          </a:p>
          <a:p>
            <a:pPr lvl="0"/>
            <a:r>
              <a:rPr lang="ru-RU" dirty="0" smtClean="0"/>
              <a:t>Бетоны. Методы определения морозостойкости. Общие требования.</a:t>
            </a:r>
          </a:p>
          <a:p>
            <a:pPr lvl="0"/>
            <a:r>
              <a:rPr lang="ru-RU" dirty="0" smtClean="0"/>
              <a:t>Бетоны. Базовый метод определения морозостойкости. </a:t>
            </a:r>
          </a:p>
          <a:p>
            <a:pPr lvl="0"/>
            <a:r>
              <a:rPr lang="ru-RU" dirty="0" smtClean="0"/>
              <a:t>Бетоны. Ускоренные методы определения морозостойкости при многовариантном оттаивании и замораживании. </a:t>
            </a:r>
          </a:p>
          <a:p>
            <a:pPr lvl="0"/>
            <a:r>
              <a:rPr lang="ru-RU" dirty="0" smtClean="0"/>
              <a:t>Бетоны. Дилатометрический метод ускоренного определения морозостойкости.</a:t>
            </a:r>
          </a:p>
          <a:p>
            <a:pPr lvl="0"/>
            <a:r>
              <a:rPr lang="ru-RU" dirty="0" smtClean="0"/>
              <a:t>Бетоны. Структурно-механический метод ускоренного определения морозостойкости.</a:t>
            </a:r>
          </a:p>
          <a:p>
            <a:pPr lvl="0"/>
            <a:r>
              <a:rPr lang="ru-RU" dirty="0" smtClean="0"/>
              <a:t>Бетоны. Метод определения тепловыделения при твердении. </a:t>
            </a:r>
          </a:p>
          <a:p>
            <a:pPr lvl="0"/>
            <a:r>
              <a:rPr lang="ru-RU" dirty="0" smtClean="0"/>
              <a:t>Бетоны. Методы определения призменной прочности, модуля упругости и коэффициента Пуассона.</a:t>
            </a:r>
          </a:p>
          <a:p>
            <a:pPr lvl="0"/>
            <a:r>
              <a:rPr lang="ru-RU" dirty="0" smtClean="0"/>
              <a:t>Бетоны. Методы испытаний на выносливость.</a:t>
            </a:r>
          </a:p>
          <a:p>
            <a:pPr lvl="0"/>
            <a:r>
              <a:rPr lang="ru-RU" dirty="0" smtClean="0"/>
              <a:t>Защита от коррозии в строительстве. Бетоны. Общие требования к проведению испытаний.</a:t>
            </a:r>
          </a:p>
          <a:p>
            <a:pPr lvl="0"/>
            <a:r>
              <a:rPr lang="ru-RU" dirty="0" smtClean="0"/>
              <a:t>Бетоны. Методы определения характеристик </a:t>
            </a:r>
            <a:r>
              <a:rPr lang="ru-RU" dirty="0" err="1" smtClean="0"/>
              <a:t>трещиностойкости</a:t>
            </a:r>
            <a:r>
              <a:rPr lang="ru-RU" dirty="0" smtClean="0"/>
              <a:t> (вязкости разрушения) при статическом разрушении.</a:t>
            </a:r>
          </a:p>
          <a:p>
            <a:pPr lvl="0"/>
            <a:r>
              <a:rPr lang="ru-RU" dirty="0" smtClean="0"/>
              <a:t>Бетоны огнеупорные. Подготовка образцов для испытаний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/>
              <a:t>Предложения в целях продвижения перспективных отечественных разработок для формирования новых тем международных стандартов ТК71 ИСО от лаборатории №7 НИИЖБ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2472" y="3016122"/>
            <a:ext cx="12824460" cy="714293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Формирование предложений для внесения изменений в стандарты ISO 19596 «Добавки для бетона» и «</a:t>
            </a:r>
            <a:r>
              <a:rPr lang="en-US" dirty="0" smtClean="0"/>
              <a:t>ISO</a:t>
            </a:r>
            <a:r>
              <a:rPr lang="ru-RU" dirty="0" smtClean="0"/>
              <a:t> 22904 Добавки минеральные для бетона» и формирования новых предложений по разработке стандартов  ИСО по методам испытаний напрягающих бетонов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Формирование предложений для разработки стандарта-аналога в РФ и необходимых изменений в стандарт ИСО 1920-13 </a:t>
            </a:r>
            <a:r>
              <a:rPr lang="ru-RU" dirty="0" err="1" smtClean="0"/>
              <a:t>Properties</a:t>
            </a:r>
            <a:r>
              <a:rPr lang="ru-RU" dirty="0" smtClean="0"/>
              <a:t> </a:t>
            </a:r>
            <a:r>
              <a:rPr lang="ru-RU" dirty="0" err="1" smtClean="0"/>
              <a:t>of</a:t>
            </a:r>
            <a:r>
              <a:rPr lang="ru-RU" dirty="0" smtClean="0"/>
              <a:t> </a:t>
            </a:r>
            <a:r>
              <a:rPr lang="ru-RU" dirty="0" err="1" smtClean="0"/>
              <a:t>fresh</a:t>
            </a:r>
            <a:r>
              <a:rPr lang="ru-RU" dirty="0" smtClean="0"/>
              <a:t> </a:t>
            </a:r>
            <a:r>
              <a:rPr lang="ru-RU" dirty="0" err="1" smtClean="0"/>
              <a:t>self-compacting</a:t>
            </a:r>
            <a:r>
              <a:rPr lang="ru-RU" dirty="0" smtClean="0"/>
              <a:t> </a:t>
            </a:r>
            <a:r>
              <a:rPr lang="ru-RU" dirty="0" err="1" smtClean="0"/>
              <a:t>concrete</a:t>
            </a:r>
            <a:r>
              <a:rPr lang="ru-RU" dirty="0" smtClean="0"/>
              <a:t>; Испытание бетона - Часть 13. Свойства </a:t>
            </a:r>
            <a:r>
              <a:rPr lang="ru-RU" dirty="0" err="1" smtClean="0"/>
              <a:t>самоуплотнящихся</a:t>
            </a:r>
            <a:r>
              <a:rPr lang="ru-RU" dirty="0" smtClean="0"/>
              <a:t> бетонных смесей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 Формирование предложений для внесения изменений в стандарты ISO 13315-1 «Экологический менеджмент бетона и железобетонных конструкций Часть 1. Общие принципы» и формирования новых предложений по разработке стандартов  ИСО  по методам испытаний напрягающих бетонов на вторичных (</a:t>
            </a:r>
            <a:r>
              <a:rPr lang="ru-RU" dirty="0" err="1" smtClean="0"/>
              <a:t>рециклинговых</a:t>
            </a:r>
            <a:r>
              <a:rPr lang="ru-RU" dirty="0" smtClean="0"/>
              <a:t> и </a:t>
            </a:r>
            <a:r>
              <a:rPr lang="ru-RU" dirty="0" err="1" smtClean="0"/>
              <a:t>реклайминговых</a:t>
            </a:r>
            <a:r>
              <a:rPr lang="ru-RU" dirty="0" smtClean="0"/>
              <a:t>)заполнителях</a:t>
            </a: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4020" y="618000"/>
            <a:ext cx="12646405" cy="25572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/>
              <a:t>28.09.2017 года в японском г. Саппоро завершилось очередное заседание </a:t>
            </a:r>
            <a:r>
              <a:rPr lang="ru-RU" sz="3100" b="1" dirty="0"/>
              <a:t>ТК71 ИСО «Бетон, железобетон и </a:t>
            </a:r>
            <a:r>
              <a:rPr lang="ru-RU" sz="3100" b="1" dirty="0" err="1"/>
              <a:t>преднапряженный</a:t>
            </a:r>
            <a:r>
              <a:rPr lang="ru-RU" sz="3100" b="1" dirty="0"/>
              <a:t> железобетон» (ISO TC71)</a:t>
            </a:r>
            <a:r>
              <a:rPr lang="ru-RU" sz="3100" dirty="0"/>
              <a:t> и его подкомитетов, в котором приняли участие </a:t>
            </a:r>
            <a:r>
              <a:rPr lang="ru-RU" sz="3100" b="1" dirty="0"/>
              <a:t>эксперты НИИЖБ им. А.А. Гвоздева АО "НИЦ "Строительство". </a:t>
            </a:r>
          </a:p>
        </p:txBody>
      </p:sp>
      <p:pic>
        <p:nvPicPr>
          <p:cNvPr id="1026" name="Picture 2" descr="C:\Users\lab7-new1\Desktop\Foto\Sapporo\IMG_20170926_1512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4250" y="3771926"/>
            <a:ext cx="8235915" cy="6176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4070" y="618000"/>
            <a:ext cx="11611290" cy="3677695"/>
          </a:xfrm>
        </p:spPr>
        <p:txBody>
          <a:bodyPr>
            <a:noAutofit/>
          </a:bodyPr>
          <a:lstStyle/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В работе комитета Российскую Федерацию представляли </a:t>
            </a:r>
            <a:r>
              <a:rPr lang="ru-RU" sz="2800" b="1" dirty="0"/>
              <a:t>специалисты НИИЖБ им. А.А. Гвоздева АО "НИЦ "Строительство"</a:t>
            </a:r>
            <a:r>
              <a:rPr lang="ru-RU" sz="2800" dirty="0"/>
              <a:t> к.т.н. Титов Михаил Юрьевич, зам. зав. лаборатории самонапряженных конструкций и напрягающих бетонов, и к.т.н. </a:t>
            </a:r>
            <a:r>
              <a:rPr lang="ru-RU" sz="2800" dirty="0" err="1"/>
              <a:t>Кузеванов</a:t>
            </a:r>
            <a:r>
              <a:rPr lang="ru-RU" sz="2800" dirty="0"/>
              <a:t> Дмитрий Владимирович, старший научный сотрудник лаборатории железобетонных конструкций и контроля качества.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2050" name="Picture 2" descr="C:\Users\lab7-new1\Desktop\Foto\Sapporo\IMG_20170928_125155.jpg"/>
          <p:cNvPicPr>
            <a:picLocks noChangeAspect="1" noChangeArrowheads="1"/>
          </p:cNvPicPr>
          <p:nvPr/>
        </p:nvPicPr>
        <p:blipFill rotWithShape="1">
          <a:blip r:embed="rId2" cstate="print"/>
          <a:srcRect t="15557" b="-5905"/>
          <a:stretch/>
        </p:blipFill>
        <p:spPr bwMode="auto">
          <a:xfrm>
            <a:off x="2556190" y="4083385"/>
            <a:ext cx="9407050" cy="6018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9025" y="1158060"/>
            <a:ext cx="1300644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800" dirty="0">
                <a:latin typeface="+mj-lt"/>
              </a:rPr>
              <a:t>Обсуждались результаты голосования по стандартам и замечания, поданные зарубежными и российскими экспертами за прошедший год. Среди новых тем для стандартизации можно отметить вопросы </a:t>
            </a:r>
            <a:r>
              <a:rPr lang="ru-RU" sz="2800" b="1" dirty="0">
                <a:latin typeface="+mj-lt"/>
              </a:rPr>
              <a:t>методологии испытаний для </a:t>
            </a:r>
            <a:r>
              <a:rPr lang="ru-RU" sz="2800" b="1" dirty="0" err="1">
                <a:latin typeface="+mj-lt"/>
              </a:rPr>
              <a:t>торкрет-бетонов</a:t>
            </a:r>
            <a:r>
              <a:rPr lang="ru-RU" sz="2800" b="1" dirty="0">
                <a:latin typeface="+mj-lt"/>
              </a:rPr>
              <a:t>, устранения протечек подземных сооружений, контроля качества </a:t>
            </a:r>
            <a:r>
              <a:rPr lang="ru-RU" sz="2800" b="1" dirty="0" err="1">
                <a:latin typeface="+mj-lt"/>
              </a:rPr>
              <a:t>фибробетонов</a:t>
            </a:r>
            <a:r>
              <a:rPr lang="ru-RU" sz="2800" b="1" dirty="0">
                <a:latin typeface="+mj-lt"/>
              </a:rPr>
              <a:t>, управления жизненным циклом</a:t>
            </a:r>
            <a:r>
              <a:rPr lang="ru-RU" sz="2800" dirty="0">
                <a:latin typeface="+mj-lt"/>
              </a:rPr>
              <a:t>, а также применения </a:t>
            </a:r>
            <a:r>
              <a:rPr lang="ru-RU" sz="2800" b="1" dirty="0" err="1">
                <a:latin typeface="+mj-lt"/>
              </a:rPr>
              <a:t>рециклинговых</a:t>
            </a:r>
            <a:r>
              <a:rPr lang="ru-RU" sz="2800" b="1" dirty="0">
                <a:latin typeface="+mj-lt"/>
              </a:rPr>
              <a:t> заполнителей бетона</a:t>
            </a:r>
            <a:r>
              <a:rPr lang="ru-RU" sz="2800" dirty="0">
                <a:latin typeface="+mj-lt"/>
              </a:rPr>
              <a:t>. Все указанные направления являются одновременно актуальными и на национальном уровне стандартизации в РФ. </a:t>
            </a:r>
          </a:p>
        </p:txBody>
      </p:sp>
      <p:pic>
        <p:nvPicPr>
          <p:cNvPr id="11266" name="Picture 2" descr="C:\Users\lab7-new1\Desktop\Foto\Sapporo\IMG_20170927_134234.jpg"/>
          <p:cNvPicPr>
            <a:picLocks noChangeAspect="1" noChangeArrowheads="1"/>
          </p:cNvPicPr>
          <p:nvPr/>
        </p:nvPicPr>
        <p:blipFill rotWithShape="1">
          <a:blip r:embed="rId3" cstate="print"/>
          <a:srcRect t="21833"/>
          <a:stretch/>
        </p:blipFill>
        <p:spPr bwMode="auto">
          <a:xfrm>
            <a:off x="2736712" y="4668450"/>
            <a:ext cx="9631070" cy="56461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1419" y="720725"/>
            <a:ext cx="6806565" cy="2089150"/>
          </a:xfrm>
        </p:spPr>
        <p:txBody>
          <a:bodyPr>
            <a:normAutofit/>
          </a:bodyPr>
          <a:lstStyle/>
          <a:p>
            <a:r>
              <a:rPr lang="ru-RU" sz="3100" b="1" dirty="0"/>
              <a:t>Подкомитет ПК1 «</a:t>
            </a:r>
            <a:r>
              <a:rPr lang="ru-RU" sz="3100" b="1" i="1" dirty="0"/>
              <a:t>Методы испытания бетона</a:t>
            </a:r>
            <a:r>
              <a:rPr lang="ru-RU" sz="3100" b="1" dirty="0"/>
              <a:t>» ТК71 ИСО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100" dirty="0"/>
              <a:t>В рамках данного подкомитета разрабатываются общие стандарты по испытанию бетонов, бетонных смесей и заполнителей. За стандартизацию аналогичного направления в РФ отвечает ПК21 «Бетонные и железобетонные конструкции» </a:t>
            </a:r>
            <a:r>
              <a:rPr lang="ru-RU" sz="3100" b="1" dirty="0"/>
              <a:t>РГ 21.2 «Заполнители, бетоны и растворы» ТК465 «Строительство».</a:t>
            </a:r>
          </a:p>
          <a:p>
            <a:r>
              <a:rPr lang="ru-RU" sz="3100" dirty="0"/>
              <a:t>Подкомитет </a:t>
            </a:r>
            <a:r>
              <a:rPr lang="ru-RU" sz="3100" b="1" dirty="0"/>
              <a:t>ПК1 ТК71 </a:t>
            </a:r>
            <a:r>
              <a:rPr lang="ru-RU" sz="3100" dirty="0"/>
              <a:t>ИСО возглавляет: </a:t>
            </a:r>
            <a:r>
              <a:rPr lang="en-US" sz="3100" dirty="0" err="1"/>
              <a:t>Yossi</a:t>
            </a:r>
            <a:r>
              <a:rPr lang="en-US" sz="3100" dirty="0"/>
              <a:t> </a:t>
            </a:r>
            <a:r>
              <a:rPr lang="en-US" sz="3100" dirty="0" err="1"/>
              <a:t>Sikuler</a:t>
            </a:r>
            <a:r>
              <a:rPr lang="ru-RU" sz="3100" dirty="0"/>
              <a:t> (Израиль), Секретарь: </a:t>
            </a:r>
            <a:r>
              <a:rPr lang="en-US" sz="3100" dirty="0" err="1"/>
              <a:t>Sigal</a:t>
            </a:r>
            <a:r>
              <a:rPr lang="en-US" sz="3100" dirty="0"/>
              <a:t> Rosenfeld</a:t>
            </a:r>
            <a:r>
              <a:rPr lang="ru-RU" sz="3100" dirty="0"/>
              <a:t> (Израиль). Выпущено 18 стандартов, в работе находится 6 стандартов. В рамках подкомитета функционирует 4 специальных рабочих группы экспертов:</a:t>
            </a:r>
          </a:p>
          <a:p>
            <a:r>
              <a:rPr lang="en-US" sz="3100" b="1" dirty="0"/>
              <a:t>WG</a:t>
            </a:r>
            <a:r>
              <a:rPr lang="ru-RU" sz="3100" b="1" dirty="0"/>
              <a:t> 2 самоуплотняющиеся бетоны  </a:t>
            </a:r>
          </a:p>
          <a:p>
            <a:r>
              <a:rPr lang="ru-RU" sz="3100" b="1" dirty="0"/>
              <a:t> </a:t>
            </a:r>
            <a:r>
              <a:rPr lang="en-US" sz="3100" b="1" dirty="0"/>
              <a:t>WG</a:t>
            </a:r>
            <a:r>
              <a:rPr lang="ru-RU" sz="3100" b="1" dirty="0"/>
              <a:t>3 тощие пористые бетоны: пористость</a:t>
            </a:r>
          </a:p>
          <a:p>
            <a:r>
              <a:rPr lang="en-US" sz="3100" b="1" dirty="0"/>
              <a:t>WG</a:t>
            </a:r>
            <a:r>
              <a:rPr lang="ru-RU" sz="3100" b="1" dirty="0"/>
              <a:t>4 методы испытаний для заполнителей</a:t>
            </a:r>
          </a:p>
          <a:p>
            <a:r>
              <a:rPr lang="ru-RU" sz="3100" b="1" dirty="0"/>
              <a:t> </a:t>
            </a:r>
            <a:r>
              <a:rPr lang="en-US" sz="3100" b="1" dirty="0"/>
              <a:t>WG</a:t>
            </a:r>
            <a:r>
              <a:rPr lang="ru-RU" sz="3100" b="1" dirty="0"/>
              <a:t>5 пересмотр </a:t>
            </a:r>
            <a:r>
              <a:rPr lang="en-US" sz="3100" b="1" dirty="0"/>
              <a:t>ISO</a:t>
            </a:r>
            <a:r>
              <a:rPr lang="ru-RU" sz="3100" b="1" dirty="0"/>
              <a:t> 1920 ч.3, 4, 5, 6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8904" y="1077485"/>
            <a:ext cx="6806565" cy="75565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Разработка стандартов по профилю ПК1 ТК71 ИСО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8974" y="2013155"/>
            <a:ext cx="12826424" cy="8112760"/>
          </a:xfrm>
        </p:spPr>
        <p:txBody>
          <a:bodyPr>
            <a:noAutofit/>
          </a:bodyPr>
          <a:lstStyle/>
          <a:p>
            <a:r>
              <a:rPr lang="ru-RU" sz="2200" b="1" dirty="0"/>
              <a:t>ISO 1920-1 Бетон. Методы испытания. Часть 1. Отбор образцов свежеуложенной бетонной смеси</a:t>
            </a:r>
            <a:endParaRPr lang="ru-RU" sz="2200" dirty="0"/>
          </a:p>
          <a:p>
            <a:r>
              <a:rPr lang="ru-RU" sz="2200" b="1" dirty="0"/>
              <a:t>ISO 1920-2 Бетон. Методы испытания. Часть 2. Свойства свежеуложенной бетонной смеси</a:t>
            </a:r>
            <a:endParaRPr lang="ru-RU" sz="2200" dirty="0"/>
          </a:p>
          <a:p>
            <a:r>
              <a:rPr lang="ru-RU" sz="2200" b="1" dirty="0"/>
              <a:t>ISO 1920-3 Бетон. Методы испытания. Часть 3. Изготовление и выдерживание контрольных образцов</a:t>
            </a:r>
            <a:endParaRPr lang="ru-RU" sz="2200" dirty="0"/>
          </a:p>
          <a:p>
            <a:r>
              <a:rPr lang="ru-RU" sz="2200" dirty="0"/>
              <a:t>Ведется пересмотр стандарта </a:t>
            </a:r>
            <a:r>
              <a:rPr lang="en-US" sz="2200" dirty="0"/>
              <a:t>ISO </a:t>
            </a:r>
            <a:r>
              <a:rPr lang="ru-RU" sz="2200" dirty="0"/>
              <a:t> в настоящее время</a:t>
            </a:r>
          </a:p>
          <a:p>
            <a:r>
              <a:rPr lang="ru-RU" sz="2200" b="1" dirty="0"/>
              <a:t>ISO 1920-4 Бетон. Методы испытания. Часть 4. Прочность бетона</a:t>
            </a:r>
            <a:endParaRPr lang="ru-RU" sz="2200" dirty="0"/>
          </a:p>
          <a:p>
            <a:r>
              <a:rPr lang="ru-RU" sz="2200" dirty="0"/>
              <a:t>Ведется пересмотр стандарта </a:t>
            </a:r>
            <a:r>
              <a:rPr lang="en-US" sz="2200" dirty="0"/>
              <a:t>ISO </a:t>
            </a:r>
            <a:r>
              <a:rPr lang="ru-RU" sz="2200" dirty="0"/>
              <a:t> в настоящее время</a:t>
            </a:r>
          </a:p>
          <a:p>
            <a:r>
              <a:rPr lang="ru-RU" sz="2200" b="1" dirty="0"/>
              <a:t>ISO 1920-5 Бетон. Методы испытания. Часть 5. Свойства бетона, исключая прочность (плотность и водопроницаемость)</a:t>
            </a:r>
            <a:endParaRPr lang="ru-RU" sz="2200" dirty="0"/>
          </a:p>
          <a:p>
            <a:r>
              <a:rPr lang="ru-RU" sz="2200" dirty="0"/>
              <a:t>Ведется пересмотр стандарта </a:t>
            </a:r>
            <a:r>
              <a:rPr lang="en-US" sz="2200" dirty="0"/>
              <a:t>ISO </a:t>
            </a:r>
            <a:r>
              <a:rPr lang="ru-RU" sz="2200" dirty="0"/>
              <a:t> в настоящее время</a:t>
            </a:r>
          </a:p>
          <a:p>
            <a:r>
              <a:rPr lang="ru-RU" sz="2200" b="1" dirty="0"/>
              <a:t>ISO 1920-6 Бетон. Методы испытания. Часть 6. Отбор образцов, подготовка и испытание бетонных кернов</a:t>
            </a:r>
            <a:endParaRPr lang="ru-RU" sz="2200" dirty="0"/>
          </a:p>
          <a:p>
            <a:r>
              <a:rPr lang="ru-RU" sz="2200" dirty="0"/>
              <a:t>Ведется пересмотр стандарта </a:t>
            </a:r>
            <a:r>
              <a:rPr lang="en-US" sz="2200" dirty="0"/>
              <a:t>ISO </a:t>
            </a:r>
            <a:r>
              <a:rPr lang="ru-RU" sz="2200" dirty="0"/>
              <a:t> в настоящее время</a:t>
            </a:r>
          </a:p>
          <a:p>
            <a:r>
              <a:rPr lang="ru-RU" sz="2200" b="1" dirty="0"/>
              <a:t>ISO 1920-7 Бетон. Методы испытания. Часть 7. Неразрушающие методы испытания бетона</a:t>
            </a:r>
            <a:endParaRPr lang="ru-RU" sz="2200" dirty="0"/>
          </a:p>
          <a:p>
            <a:r>
              <a:rPr lang="ru-RU" sz="2200" dirty="0"/>
              <a:t>Предстоит пересмотр стандарта </a:t>
            </a:r>
            <a:r>
              <a:rPr lang="en-US" sz="2200" dirty="0"/>
              <a:t>ISO</a:t>
            </a:r>
            <a:r>
              <a:rPr lang="ru-RU" sz="2200" dirty="0"/>
              <a:t> в ближайшее время</a:t>
            </a:r>
          </a:p>
          <a:p>
            <a:r>
              <a:rPr lang="ru-RU" sz="2200" b="1" dirty="0"/>
              <a:t>Заполнители для бетонов. Методы испытаний физико-механических характеристик.</a:t>
            </a:r>
            <a:endParaRPr lang="ru-RU" sz="2200" dirty="0"/>
          </a:p>
          <a:p>
            <a:r>
              <a:rPr lang="ru-RU" sz="2200" dirty="0"/>
              <a:t>Ведется разработка стандарта  </a:t>
            </a:r>
            <a:r>
              <a:rPr lang="en-US" sz="2200" dirty="0"/>
              <a:t>ISO </a:t>
            </a:r>
            <a:r>
              <a:rPr lang="ru-RU" sz="2200" dirty="0"/>
              <a:t> в настоящее </a:t>
            </a:r>
            <a:r>
              <a:rPr lang="ru-RU" sz="2200" dirty="0" err="1"/>
              <a:t>время</a:t>
            </a:r>
            <a:r>
              <a:rPr lang="ru-RU" sz="2200" b="1" dirty="0" err="1"/>
              <a:t>ISO</a:t>
            </a:r>
            <a:r>
              <a:rPr lang="ru-RU" sz="2200" b="1" dirty="0"/>
              <a:t> 1920-8 Бетон. Методы испытания. Часть 8. Определение усадки высыхания бетона для образцов, изготовленных в полевых условиях или в лаборатории</a:t>
            </a:r>
            <a:endParaRPr lang="ru-RU" sz="2200" dirty="0"/>
          </a:p>
          <a:p>
            <a:r>
              <a:rPr lang="ru-RU" sz="2200" b="1" dirty="0"/>
              <a:t>ISO 1920-9 Бетон. Методы испытания. Часть 9. Определение ползучести бетонных цилиндров при сжатии</a:t>
            </a:r>
            <a:endParaRPr lang="ru-RU" sz="2200" dirty="0"/>
          </a:p>
          <a:p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1419" y="498476"/>
            <a:ext cx="6806565" cy="111125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Разработка стандартов по профилю ПК1 ТК71 ИСО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3991" y="1654175"/>
            <a:ext cx="13186464" cy="8201660"/>
          </a:xfrm>
        </p:spPr>
        <p:txBody>
          <a:bodyPr>
            <a:noAutofit/>
          </a:bodyPr>
          <a:lstStyle/>
          <a:p>
            <a:r>
              <a:rPr lang="ru-RU" sz="2200" b="1" dirty="0"/>
              <a:t>ISO 1920-10 Бетон. Методы испытания. Часть 10. Определение статического модуля упругости при сжатии</a:t>
            </a:r>
            <a:endParaRPr lang="ru-RU" sz="2200" dirty="0"/>
          </a:p>
          <a:p>
            <a:r>
              <a:rPr lang="ru-RU" sz="2200" b="1" dirty="0"/>
              <a:t>ISO 1920-11 Бетон. Методы испытания. Часть 11. Определение стойкости бетона к хлориду при однонаправленной диффузии</a:t>
            </a:r>
            <a:endParaRPr lang="ru-RU" sz="2200" dirty="0"/>
          </a:p>
          <a:p>
            <a:r>
              <a:rPr lang="ru-RU" sz="2200" b="1" dirty="0"/>
              <a:t>ISO 1920-12. Методы испытания-- Часть 12: Определение стойкости к карбонизации  - Ускоренный метод. </a:t>
            </a:r>
            <a:endParaRPr lang="ru-RU" sz="2200" dirty="0"/>
          </a:p>
          <a:p>
            <a:r>
              <a:rPr lang="ru-RU" sz="2200" b="1" dirty="0"/>
              <a:t>ISO DIS 1920-13 Бетон. Методы испытания. Часть 13. Свойства самоуплотняющихся бетонных смесей</a:t>
            </a:r>
            <a:endParaRPr lang="ru-RU" sz="2200" dirty="0"/>
          </a:p>
          <a:p>
            <a:r>
              <a:rPr lang="ru-RU" sz="2200" dirty="0"/>
              <a:t>Ведется разработка стандарта  </a:t>
            </a:r>
            <a:r>
              <a:rPr lang="en-US" sz="2200" dirty="0"/>
              <a:t>ISO </a:t>
            </a:r>
            <a:r>
              <a:rPr lang="ru-RU" sz="2200" dirty="0"/>
              <a:t> в настоящее время</a:t>
            </a:r>
          </a:p>
          <a:p>
            <a:r>
              <a:rPr lang="ru-RU" sz="2200" b="1" dirty="0"/>
              <a:t>ISO 1920-14 Бетон. Методы испытания. Часть 14. Определение времени схватывания бетонных смесей по сопротивлению прокалыванию</a:t>
            </a:r>
            <a:endParaRPr lang="ru-RU" sz="2200" dirty="0"/>
          </a:p>
          <a:p>
            <a:r>
              <a:rPr lang="ru-RU" sz="2200" b="1" dirty="0"/>
              <a:t>ISO 6274 Бетон. Анализ зернового состава заполнителей</a:t>
            </a:r>
            <a:endParaRPr lang="ru-RU" sz="2200" dirty="0"/>
          </a:p>
          <a:p>
            <a:r>
              <a:rPr lang="ru-RU" sz="2200" b="1" dirty="0"/>
              <a:t>ISO 6782 Заполнители для бетона. Определение насыпной плотности</a:t>
            </a:r>
            <a:endParaRPr lang="ru-RU" sz="2200" dirty="0"/>
          </a:p>
          <a:p>
            <a:r>
              <a:rPr lang="ru-RU" sz="2200" b="1" dirty="0"/>
              <a:t>ISO 6783 Заполнители крупные для бетона. Определение насыпной плотности и </a:t>
            </a:r>
            <a:r>
              <a:rPr lang="ru-RU" sz="2200" b="1" dirty="0" err="1"/>
              <a:t>водопоглощения</a:t>
            </a:r>
            <a:r>
              <a:rPr lang="ru-RU" sz="2200" b="1" dirty="0"/>
              <a:t>. Гидростатический метод</a:t>
            </a:r>
            <a:endParaRPr lang="ru-RU" sz="2200" dirty="0"/>
          </a:p>
          <a:p>
            <a:r>
              <a:rPr lang="ru-RU" sz="2200" b="1" dirty="0"/>
              <a:t>ISO 7033 Заполнители мелкие и крупные для бетона. Определение насыпной плотности и </a:t>
            </a:r>
            <a:r>
              <a:rPr lang="ru-RU" sz="2200" b="1" dirty="0" err="1"/>
              <a:t>водопоглощения</a:t>
            </a:r>
            <a:r>
              <a:rPr lang="ru-RU" sz="2200" b="1" dirty="0"/>
              <a:t>. Метод с использованием пикнометра</a:t>
            </a:r>
            <a:endParaRPr lang="ru-RU" sz="2200" dirty="0"/>
          </a:p>
          <a:p>
            <a:r>
              <a:rPr lang="ru-RU" sz="2200" b="1" dirty="0"/>
              <a:t>ISO 17785-1 Методы испытания для пористого тощего бетона -- </a:t>
            </a:r>
            <a:r>
              <a:rPr lang="ru-RU" sz="2200" b="1" dirty="0" err="1"/>
              <a:t>Part</a:t>
            </a:r>
            <a:r>
              <a:rPr lang="ru-RU" sz="2200" b="1" dirty="0"/>
              <a:t> 1: Скорость инфильтрации</a:t>
            </a:r>
            <a:endParaRPr lang="ru-RU" sz="2200" dirty="0"/>
          </a:p>
          <a:p>
            <a:r>
              <a:rPr lang="ru-RU" sz="2200" b="1" dirty="0"/>
              <a:t>ISO DIS 17758-2 Бетон. Методы испытания для пористого тощего бетона. Плотность и пористость</a:t>
            </a:r>
            <a:endParaRPr lang="ru-RU" sz="2200" dirty="0"/>
          </a:p>
          <a:p>
            <a:r>
              <a:rPr lang="ru-RU" sz="2200" dirty="0"/>
              <a:t>Ведется разработка стандарта  </a:t>
            </a:r>
            <a:r>
              <a:rPr lang="en-US" sz="2200" dirty="0"/>
              <a:t>ISO </a:t>
            </a:r>
            <a:r>
              <a:rPr lang="ru-RU" sz="2200" dirty="0"/>
              <a:t> в настоящее время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78995" y="1608110"/>
            <a:ext cx="12824460" cy="828092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+mj-lt"/>
              </a:rPr>
              <a:t>Направление работы данного комитета не является инновационным, но оно устанавливает базовые условия, для определения тех или иных параметров </a:t>
            </a:r>
            <a:r>
              <a:rPr lang="ru-RU" b="1" dirty="0" smtClean="0">
                <a:latin typeface="+mj-lt"/>
              </a:rPr>
              <a:t>конструкционных материалов</a:t>
            </a:r>
            <a:r>
              <a:rPr lang="ru-RU" dirty="0" smtClean="0">
                <a:latin typeface="+mj-lt"/>
              </a:rPr>
              <a:t>. Дальнейшее взаимодействие в рамках данного комитета представляется важным и полезным с точки зрения совершенствования методологической базы испытания материалов с участием ведущих экспертов.</a:t>
            </a:r>
            <a:endParaRPr lang="en-US" dirty="0" smtClean="0">
              <a:latin typeface="+mj-lt"/>
            </a:endParaRPr>
          </a:p>
          <a:p>
            <a:pPr algn="just"/>
            <a:endParaRPr lang="ru-RU" dirty="0" smtClean="0">
              <a:latin typeface="+mj-lt"/>
            </a:endParaRPr>
          </a:p>
          <a:p>
            <a:pPr algn="just"/>
            <a:r>
              <a:rPr lang="ru-RU" dirty="0" smtClean="0">
                <a:latin typeface="+mj-lt"/>
              </a:rPr>
              <a:t>Необходимой представляется работа по </a:t>
            </a:r>
            <a:r>
              <a:rPr lang="ru-RU" b="1" dirty="0" smtClean="0">
                <a:latin typeface="+mj-lt"/>
              </a:rPr>
              <a:t>детальному анализу соответствий международных и российских стандартов</a:t>
            </a:r>
            <a:r>
              <a:rPr lang="ru-RU" dirty="0" smtClean="0">
                <a:latin typeface="+mj-lt"/>
              </a:rPr>
              <a:t> в рамках профиля данного подкомитета. С учетом имеющихся национальных аналогов представляется целесообразным подключиться к разработке или пересмотру актуальных стандартов ИСО для гармонизации национальной нормативной базы. </a:t>
            </a:r>
            <a:endParaRPr lang="en-US" dirty="0" smtClean="0">
              <a:latin typeface="+mj-lt"/>
            </a:endParaRPr>
          </a:p>
          <a:p>
            <a:pPr algn="just"/>
            <a:endParaRPr lang="ru-RU" dirty="0" smtClean="0">
              <a:latin typeface="+mj-lt"/>
            </a:endParaRPr>
          </a:p>
          <a:p>
            <a:pPr algn="just"/>
            <a:r>
              <a:rPr lang="ru-RU" dirty="0" smtClean="0">
                <a:latin typeface="+mj-lt"/>
              </a:rPr>
              <a:t>В рамках данной работы проведен предварительный анализ стандартов, по которым велась работа за прошедший год по профилю деятельности ИСО/ТК 71/</a:t>
            </a:r>
            <a:r>
              <a:rPr lang="en-US" dirty="0" smtClean="0">
                <a:latin typeface="+mj-lt"/>
              </a:rPr>
              <a:t>SC</a:t>
            </a:r>
            <a:r>
              <a:rPr lang="ru-RU" dirty="0" smtClean="0">
                <a:latin typeface="+mj-lt"/>
              </a:rPr>
              <a:t> 1 </a:t>
            </a:r>
            <a:r>
              <a:rPr lang="ru-RU" b="1" dirty="0" smtClean="0">
                <a:latin typeface="+mj-lt"/>
              </a:rPr>
              <a:t>«Методы испытаний бетона»</a:t>
            </a:r>
            <a:r>
              <a:rPr lang="ru-RU" dirty="0" smtClean="0">
                <a:latin typeface="+mj-lt"/>
              </a:rPr>
              <a:t>.</a:t>
            </a:r>
          </a:p>
          <a:p>
            <a:pPr algn="just"/>
            <a:endParaRPr lang="ru-R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989" y="1293075"/>
            <a:ext cx="13141460" cy="2040766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ИСО/DIS 1920-13:2017 Testing of concrete — Part 13: Properties of fresh self-compacting concrete;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Испытание бетона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Часть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13.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Свойства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самоуплотнящихся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бетонных смесей.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010" y="3032125"/>
            <a:ext cx="12781419" cy="682371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dirty="0" smtClean="0">
                <a:latin typeface="+mj-lt"/>
              </a:rPr>
              <a:t>Стадия разработки </a:t>
            </a:r>
            <a:r>
              <a:rPr lang="en-US" sz="2800" dirty="0" smtClean="0">
                <a:latin typeface="+mj-lt"/>
              </a:rPr>
              <a:t>DIS</a:t>
            </a:r>
            <a:r>
              <a:rPr lang="ru-RU" sz="2800" dirty="0" smtClean="0">
                <a:latin typeface="+mj-lt"/>
              </a:rPr>
              <a:t>. Стандарт регламентирует определение основных технологических параметров самоуплотняющихся бетонных смесей. Стандарт регламентирует следующие методы испытаний: определение </a:t>
            </a:r>
            <a:r>
              <a:rPr lang="ru-RU" sz="2800" b="1" dirty="0" smtClean="0">
                <a:latin typeface="+mj-lt"/>
              </a:rPr>
              <a:t>консистенции </a:t>
            </a:r>
            <a:r>
              <a:rPr lang="ru-RU" sz="2800" b="1" dirty="0" err="1" smtClean="0">
                <a:latin typeface="+mj-lt"/>
              </a:rPr>
              <a:t>бетоной</a:t>
            </a:r>
            <a:r>
              <a:rPr lang="ru-RU" sz="2800" b="1" dirty="0" smtClean="0">
                <a:latin typeface="+mj-lt"/>
              </a:rPr>
              <a:t> смеси по величине </a:t>
            </a:r>
            <a:r>
              <a:rPr lang="ru-RU" sz="2800" b="1" dirty="0" err="1" smtClean="0">
                <a:latin typeface="+mj-lt"/>
              </a:rPr>
              <a:t>расплыва</a:t>
            </a:r>
            <a:r>
              <a:rPr lang="ru-RU" sz="2800" dirty="0" smtClean="0">
                <a:latin typeface="+mj-lt"/>
              </a:rPr>
              <a:t>, определение </a:t>
            </a:r>
            <a:r>
              <a:rPr lang="ru-RU" sz="2800" b="1" dirty="0" smtClean="0">
                <a:latin typeface="+mj-lt"/>
              </a:rPr>
              <a:t>подвижности при испытании на вытекание бетонной смеси их </a:t>
            </a:r>
            <a:r>
              <a:rPr lang="en-US" sz="2800" b="1" dirty="0" smtClean="0">
                <a:latin typeface="+mj-lt"/>
              </a:rPr>
              <a:t>V</a:t>
            </a:r>
            <a:r>
              <a:rPr lang="ru-RU" sz="2800" b="1" dirty="0" smtClean="0">
                <a:latin typeface="+mj-lt"/>
              </a:rPr>
              <a:t>-образной воронки </a:t>
            </a:r>
            <a:r>
              <a:rPr lang="ru-RU" sz="2800" dirty="0" smtClean="0">
                <a:latin typeface="+mj-lt"/>
              </a:rPr>
              <a:t>(только для смесей с </a:t>
            </a:r>
            <a:r>
              <a:rPr lang="ru-RU" sz="2800" dirty="0" err="1" smtClean="0">
                <a:latin typeface="+mj-lt"/>
              </a:rPr>
              <a:t>макисмальной</a:t>
            </a:r>
            <a:r>
              <a:rPr lang="ru-RU" sz="2800" dirty="0" smtClean="0">
                <a:latin typeface="+mj-lt"/>
              </a:rPr>
              <a:t> крупностью заполнителя до 25мм), испытание </a:t>
            </a:r>
            <a:r>
              <a:rPr lang="ru-RU" sz="2800" b="1" dirty="0" smtClean="0">
                <a:latin typeface="+mj-lt"/>
              </a:rPr>
              <a:t>на перемещение бетонной смеси в </a:t>
            </a:r>
            <a:r>
              <a:rPr lang="en-US" sz="2800" b="1" dirty="0" smtClean="0">
                <a:latin typeface="+mj-lt"/>
              </a:rPr>
              <a:t>L</a:t>
            </a:r>
            <a:r>
              <a:rPr lang="ru-RU" sz="2800" b="1" dirty="0" smtClean="0">
                <a:latin typeface="+mj-lt"/>
              </a:rPr>
              <a:t>-образной трубе</a:t>
            </a:r>
            <a:r>
              <a:rPr lang="ru-RU" sz="2800" dirty="0" smtClean="0">
                <a:latin typeface="+mj-lt"/>
              </a:rPr>
              <a:t>, в том числе с препятствиями в виде арматурных стержней, определение </a:t>
            </a:r>
            <a:r>
              <a:rPr lang="ru-RU" sz="2800" b="1" dirty="0" err="1" smtClean="0">
                <a:latin typeface="+mj-lt"/>
              </a:rPr>
              <a:t>расславиваемости</a:t>
            </a:r>
            <a:r>
              <a:rPr lang="ru-RU" sz="2800" dirty="0" smtClean="0">
                <a:latin typeface="+mj-lt"/>
              </a:rPr>
              <a:t>, испытание </a:t>
            </a:r>
            <a:r>
              <a:rPr lang="ru-RU" sz="2800" b="1" dirty="0" smtClean="0">
                <a:latin typeface="+mj-lt"/>
              </a:rPr>
              <a:t>на вытекание бетонной смеси из стандартизированного кольца с перфорацией </a:t>
            </a:r>
            <a:r>
              <a:rPr lang="ru-RU" sz="2800" dirty="0" smtClean="0">
                <a:latin typeface="+mj-lt"/>
              </a:rPr>
              <a:t>(</a:t>
            </a:r>
            <a:r>
              <a:rPr lang="en-US" sz="2800" dirty="0" smtClean="0">
                <a:latin typeface="+mj-lt"/>
              </a:rPr>
              <a:t>J</a:t>
            </a:r>
            <a:r>
              <a:rPr lang="ru-RU" sz="2800" dirty="0" smtClean="0">
                <a:latin typeface="+mj-lt"/>
              </a:rPr>
              <a:t>-тест - только для смесей с </a:t>
            </a:r>
            <a:r>
              <a:rPr lang="ru-RU" sz="2800" dirty="0" err="1" smtClean="0">
                <a:latin typeface="+mj-lt"/>
              </a:rPr>
              <a:t>макисмальной</a:t>
            </a:r>
            <a:r>
              <a:rPr lang="ru-RU" sz="2800" dirty="0" smtClean="0">
                <a:latin typeface="+mj-lt"/>
              </a:rPr>
              <a:t> крупностью заполнителя до 40мм) и испытание </a:t>
            </a:r>
            <a:r>
              <a:rPr lang="ru-RU" sz="2800" b="1" dirty="0" smtClean="0">
                <a:latin typeface="+mj-lt"/>
              </a:rPr>
              <a:t>на самоуплотнение в </a:t>
            </a:r>
            <a:r>
              <a:rPr lang="ru-RU" sz="2800" b="1" dirty="0" err="1" smtClean="0">
                <a:latin typeface="+mj-lt"/>
              </a:rPr>
              <a:t>стандартизаированной</a:t>
            </a:r>
            <a:r>
              <a:rPr lang="ru-RU" sz="2800" b="1" dirty="0" smtClean="0">
                <a:latin typeface="+mj-lt"/>
              </a:rPr>
              <a:t> </a:t>
            </a:r>
            <a:r>
              <a:rPr lang="en-US" sz="2800" b="1" dirty="0" smtClean="0">
                <a:latin typeface="+mj-lt"/>
              </a:rPr>
              <a:t>U</a:t>
            </a:r>
            <a:r>
              <a:rPr lang="ru-RU" sz="2800" b="1" dirty="0" smtClean="0">
                <a:latin typeface="+mj-lt"/>
              </a:rPr>
              <a:t>-образной трубе.  </a:t>
            </a:r>
            <a:endParaRPr lang="en-US" sz="2800" b="1" dirty="0" smtClean="0">
              <a:latin typeface="+mj-lt"/>
            </a:endParaRPr>
          </a:p>
          <a:p>
            <a:endParaRPr lang="ru-RU" sz="2800" dirty="0" smtClean="0">
              <a:latin typeface="+mj-lt"/>
            </a:endParaRPr>
          </a:p>
          <a:p>
            <a:r>
              <a:rPr lang="ru-RU" sz="2800" dirty="0" smtClean="0">
                <a:latin typeface="+mj-lt"/>
              </a:rPr>
              <a:t>Ближайший аналог национальный стандарт РФ - ГОСТ 10181 «Смеси бетонные. Методы испытаний». Однако национальный стандарт не предусматривает приведенные выше специальные методы оценки качества </a:t>
            </a:r>
            <a:r>
              <a:rPr lang="ru-RU" sz="2800" b="1" dirty="0" err="1" smtClean="0">
                <a:latin typeface="+mj-lt"/>
              </a:rPr>
              <a:t>самоуплотнящихся</a:t>
            </a:r>
            <a:r>
              <a:rPr lang="ru-RU" sz="2800" b="1" dirty="0" smtClean="0">
                <a:latin typeface="+mj-lt"/>
              </a:rPr>
              <a:t> смесей</a:t>
            </a:r>
            <a:r>
              <a:rPr lang="ru-RU" sz="2800" dirty="0" smtClean="0">
                <a:latin typeface="+mj-lt"/>
              </a:rPr>
              <a:t>, кроме </a:t>
            </a:r>
            <a:r>
              <a:rPr lang="ru-RU" sz="2800" dirty="0" err="1" smtClean="0">
                <a:latin typeface="+mj-lt"/>
              </a:rPr>
              <a:t>расплыва</a:t>
            </a:r>
            <a:r>
              <a:rPr lang="ru-RU" sz="2800" dirty="0" smtClean="0">
                <a:latin typeface="+mj-lt"/>
              </a:rPr>
              <a:t> конуса.</a:t>
            </a:r>
          </a:p>
          <a:p>
            <a:endParaRPr lang="ru-RU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ORK_AREA" val="Larg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40"/>
  <p:tag name="LLEFT" val=" 283.375"/>
  <p:tag name="RESIZE" val="Yes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Office\Шаблоны\Новая презентация.pot</Template>
  <TotalTime>21680</TotalTime>
  <Words>1742</Words>
  <Application>Microsoft Office PowerPoint</Application>
  <PresentationFormat>Произвольный</PresentationFormat>
  <Paragraphs>94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Презентация PowerPoint</vt:lpstr>
      <vt:lpstr>           28.09.2017 года в японском г. Саппоро завершилось очередное заседание ТК71 ИСО «Бетон, железобетон и преднапряженный железобетон» (ISO TC71) и его подкомитетов, в котором приняли участие эксперты НИИЖБ им. А.А. Гвоздева АО "НИЦ "Строительство". </vt:lpstr>
      <vt:lpstr>   В работе комитета Российскую Федерацию представляли специалисты НИИЖБ им. А.А. Гвоздева АО "НИЦ "Строительство" к.т.н. Титов Михаил Юрьевич, зам. зав. лаборатории самонапряженных конструкций и напрягающих бетонов, и к.т.н. Кузеванов Дмитрий Владимирович, старший научный сотрудник лаборатории железобетонных конструкций и контроля качества. </vt:lpstr>
      <vt:lpstr>Презентация PowerPoint</vt:lpstr>
      <vt:lpstr>Подкомитет ПК1 «Методы испытания бетона» ТК71 ИСО </vt:lpstr>
      <vt:lpstr>Разработка стандартов по профилю ПК1 ТК71 ИСО</vt:lpstr>
      <vt:lpstr>Разработка стандартов по профилю ПК1 ТК71 ИСО</vt:lpstr>
      <vt:lpstr>Презентация PowerPoint</vt:lpstr>
      <vt:lpstr>   ИСО/DIS 1920-13:2017 Testing of concrete — Part 13: Properties of fresh self-compacting concrete; Испытание бетона - Часть 13. Свойства самоуплотнящихся бетонных смесей.  </vt:lpstr>
      <vt:lpstr>ИСО/DIS 1920-4:2017  Testing of Concrete — Part 4  Испытание бетона - Часть 4 Strength of hardened concrete / Прочность бетона </vt:lpstr>
      <vt:lpstr>ИСО/DIS 1920-14:2017 Setting time of concrete mixtures by resistance to penetration/Определение времени схватывания бетонных смесей по сопротивлению пенетрации  </vt:lpstr>
      <vt:lpstr>ИСО/DIS 1920-6:2017  Testing of Concrete — Part 6    Испытание бетона - Часть 6 Sampling, preparing and testing of concrete cores/ Отбор, подготовка и испытание бетонных кернов. </vt:lpstr>
      <vt:lpstr>В ближайшей перспективе можно также предложить участие в пересмотре ISO 1920-7 Бетон. Методы испытания. Часть 7. Неразрушающие методы испытания бетона.</vt:lpstr>
      <vt:lpstr>К нестандартизированным пока  направлениям в рамках ИСО можно отнести следующие, по которым уже имеются российские стандарты: </vt:lpstr>
      <vt:lpstr>Предложения в целях продвижения перспективных отечественных разработок для формирования новых тем международных стандартов ТК71 ИСО от лаборатории №7 НИИЖБ </vt:lpstr>
    </vt:vector>
  </TitlesOfParts>
  <Company>Severstal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Фазы 1</dc:title>
  <dc:creator>Likhanin Igor V.</dc:creator>
  <cp:lastModifiedBy>Денисова Елизавета Александровна</cp:lastModifiedBy>
  <cp:revision>1177</cp:revision>
  <cp:lastPrinted>2002-12-23T06:53:52Z</cp:lastPrinted>
  <dcterms:created xsi:type="dcterms:W3CDTF">1998-06-10T04:24:28Z</dcterms:created>
  <dcterms:modified xsi:type="dcterms:W3CDTF">2017-11-16T06:21:59Z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cKinsey Margins">
    <vt:bool>true</vt:bool>
  </property>
  <property fmtid="{D5CDD505-2E9C-101B-9397-08002B2CF9AE}" pid="3" name="ApplyPaperSize">
    <vt:bool>true</vt:bool>
  </property>
  <property fmtid="{D5CDD505-2E9C-101B-9397-08002B2CF9AE}" pid="4" name="Use 12-pt Templates">
    <vt:bool>true</vt:bool>
  </property>
  <property fmtid="{D5CDD505-2E9C-101B-9397-08002B2CF9AE}" pid="5" name="DocID">
    <vt:lpwstr>980609MO-SYQ004VK_phase 1-r</vt:lpwstr>
  </property>
  <property fmtid="{D5CDD505-2E9C-101B-9397-08002B2CF9AE}" pid="6" name="DocIDinTitle">
    <vt:bool>false</vt:bool>
  </property>
  <property fmtid="{D5CDD505-2E9C-101B-9397-08002B2CF9AE}" pid="7" name="DocIDinSlide">
    <vt:bool>true</vt:bool>
  </property>
  <property fmtid="{D5CDD505-2E9C-101B-9397-08002B2CF9AE}" pid="8" name="DocIDPosition">
    <vt:i4>0</vt:i4>
  </property>
</Properties>
</file>