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90" r:id="rId2"/>
    <p:sldMasterId id="2147483702" r:id="rId3"/>
  </p:sldMasterIdLst>
  <p:notesMasterIdLst>
    <p:notesMasterId r:id="rId34"/>
  </p:notesMasterIdLst>
  <p:sldIdLst>
    <p:sldId id="294" r:id="rId4"/>
    <p:sldId id="490" r:id="rId5"/>
    <p:sldId id="416" r:id="rId6"/>
    <p:sldId id="605" r:id="rId7"/>
    <p:sldId id="639" r:id="rId8"/>
    <p:sldId id="440" r:id="rId9"/>
    <p:sldId id="620" r:id="rId10"/>
    <p:sldId id="621" r:id="rId11"/>
    <p:sldId id="609" r:id="rId12"/>
    <p:sldId id="622" r:id="rId13"/>
    <p:sldId id="610" r:id="rId14"/>
    <p:sldId id="623" r:id="rId15"/>
    <p:sldId id="616" r:id="rId16"/>
    <p:sldId id="611" r:id="rId17"/>
    <p:sldId id="624" r:id="rId18"/>
    <p:sldId id="612" r:id="rId19"/>
    <p:sldId id="625" r:id="rId20"/>
    <p:sldId id="613" r:id="rId21"/>
    <p:sldId id="626" r:id="rId22"/>
    <p:sldId id="614" r:id="rId23"/>
    <p:sldId id="628" r:id="rId24"/>
    <p:sldId id="641" r:id="rId25"/>
    <p:sldId id="642" r:id="rId26"/>
    <p:sldId id="627" r:id="rId27"/>
    <p:sldId id="636" r:id="rId28"/>
    <p:sldId id="644" r:id="rId29"/>
    <p:sldId id="438" r:id="rId30"/>
    <p:sldId id="640" r:id="rId31"/>
    <p:sldId id="643" r:id="rId32"/>
    <p:sldId id="61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a" initials="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F7F1"/>
    <a:srgbClr val="009193"/>
    <a:srgbClr val="0308C9"/>
    <a:srgbClr val="E7F7F4"/>
    <a:srgbClr val="0087E4"/>
    <a:srgbClr val="F28F87"/>
    <a:srgbClr val="FFF6BB"/>
    <a:srgbClr val="71A6A6"/>
    <a:srgbClr val="FFBD78"/>
    <a:srgbClr val="FDF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34" autoAdjust="0"/>
    <p:restoredTop sz="70639" autoAdjust="0"/>
  </p:normalViewPr>
  <p:slideViewPr>
    <p:cSldViewPr>
      <p:cViewPr varScale="1">
        <p:scale>
          <a:sx n="90" d="100"/>
          <a:sy n="90" d="100"/>
        </p:scale>
        <p:origin x="184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2" d="100"/>
        <a:sy n="172" d="100"/>
      </p:scale>
      <p:origin x="0" y="31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notesMaster" Target="notesMasters/notesMaster1.xml"/><Relationship Id="rId35" Type="http://schemas.openxmlformats.org/officeDocument/2006/relationships/commentAuthors" Target="commentAuthors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B7F1BF-43E7-4AC7-BF50-1DB548113C78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FCFEEA-6FCB-49B9-B031-8870B7A2E4DD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0" marR="0" indent="0" algn="l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400" b="1" dirty="0" smtClean="0">
            <a:solidFill>
              <a:schemeClr val="accent1">
                <a:lumMod val="50000"/>
              </a:schemeClr>
            </a:solidFill>
          </a:endParaRPr>
        </a:p>
        <a:p>
          <a:pPr marL="0" marR="0" indent="0" algn="l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chemeClr val="accent1">
                  <a:lumMod val="50000"/>
                </a:schemeClr>
              </a:solidFill>
            </a:rPr>
            <a:t>Проведение ежемесячных совещаний российских зеркальных подкомитетов по вопросам подготовки заседаний международного ИСО ТК71</a:t>
          </a:r>
          <a:endParaRPr lang="ru-RU" sz="2400" b="1" baseline="0" dirty="0" smtClean="0">
            <a:solidFill>
              <a:schemeClr val="accent1">
                <a:lumMod val="50000"/>
              </a:schemeClr>
            </a:solidFill>
          </a:endParaRPr>
        </a:p>
        <a:p>
          <a:pPr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dirty="0"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olidFill>
              <a:schemeClr val="accent1">
                <a:lumMod val="50000"/>
              </a:schemeClr>
            </a:solidFill>
          </a:endParaRPr>
        </a:p>
      </dgm:t>
    </dgm:pt>
    <dgm:pt modelId="{5E6B597C-BEDB-4B62-9452-6DFE91EC9E16}" type="parTrans" cxnId="{A31EE0E8-E4F5-4E80-BC31-591BE435CE96}">
      <dgm:prSet/>
      <dgm:spPr/>
      <dgm:t>
        <a:bodyPr/>
        <a:lstStyle/>
        <a:p>
          <a:endParaRPr lang="en-US"/>
        </a:p>
      </dgm:t>
    </dgm:pt>
    <dgm:pt modelId="{4F06224A-21F6-47E6-A06A-8DE3294FD62D}" type="sibTrans" cxnId="{A31EE0E8-E4F5-4E80-BC31-591BE435CE96}">
      <dgm:prSet/>
      <dgm:spPr/>
      <dgm:t>
        <a:bodyPr/>
        <a:lstStyle/>
        <a:p>
          <a:endParaRPr lang="en-US"/>
        </a:p>
      </dgm:t>
    </dgm:pt>
    <dgm:pt modelId="{9861452E-EA13-4272-AF43-E207887BC74B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 vert="horz"/>
        <a:lstStyle/>
        <a:p>
          <a:pPr algn="l"/>
          <a:r>
            <a:rPr lang="ru-RU" sz="2400" b="1" dirty="0" smtClean="0">
              <a:solidFill>
                <a:schemeClr val="accent1">
                  <a:lumMod val="50000"/>
                </a:schemeClr>
              </a:solidFill>
            </a:rPr>
            <a:t>Подготовка на рассмотрение ТК 465 списка кандидатов для работы на заседаниях подкомитетов ИСО ТК71 в Москве к 19 января 2018 г.</a:t>
          </a:r>
          <a:endParaRPr lang="en-US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2652BFB2-A116-4795-B69A-64D3F0BFA044}" type="sibTrans" cxnId="{1705E003-0098-4C69-8A46-553F85FDF8C4}">
      <dgm:prSet/>
      <dgm:spPr/>
      <dgm:t>
        <a:bodyPr/>
        <a:lstStyle/>
        <a:p>
          <a:endParaRPr lang="en-US"/>
        </a:p>
      </dgm:t>
    </dgm:pt>
    <dgm:pt modelId="{B9C75108-F7DE-41DE-90A8-69D669914FEF}" type="parTrans" cxnId="{1705E003-0098-4C69-8A46-553F85FDF8C4}">
      <dgm:prSet/>
      <dgm:spPr/>
      <dgm:t>
        <a:bodyPr/>
        <a:lstStyle/>
        <a:p>
          <a:endParaRPr lang="en-US"/>
        </a:p>
      </dgm:t>
    </dgm:pt>
    <dgm:pt modelId="{8502F41A-DCE6-BD4B-916B-9460A1F3A543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chemeClr val="accent1">
                  <a:lumMod val="50000"/>
                </a:schemeClr>
              </a:solidFill>
            </a:rPr>
            <a:t>Привлечение бизнес-партнеров к участию в пленарном заседании ИСО ТК71</a:t>
          </a:r>
          <a:endParaRPr lang="en-US" sz="2800" dirty="0">
            <a:effectLst>
              <a:glow>
                <a:schemeClr val="accent1"/>
              </a:glow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0ADB927C-F07B-3F49-9381-2FB3FB49933E}" type="parTrans" cxnId="{C4549BC8-60F7-2D4E-B7AD-04DB47344CD3}">
      <dgm:prSet/>
      <dgm:spPr/>
      <dgm:t>
        <a:bodyPr/>
        <a:lstStyle/>
        <a:p>
          <a:endParaRPr lang="en-US"/>
        </a:p>
      </dgm:t>
    </dgm:pt>
    <dgm:pt modelId="{4C91E01C-5D83-5A40-8BC8-A19EA04E6ACA}" type="sibTrans" cxnId="{C4549BC8-60F7-2D4E-B7AD-04DB47344CD3}">
      <dgm:prSet/>
      <dgm:spPr/>
      <dgm:t>
        <a:bodyPr/>
        <a:lstStyle/>
        <a:p>
          <a:endParaRPr lang="en-US"/>
        </a:p>
      </dgm:t>
    </dgm:pt>
    <dgm:pt modelId="{BE5D38E2-4E77-4443-A9BB-59DBA9669FB3}" type="pres">
      <dgm:prSet presAssocID="{0AB7F1BF-43E7-4AC7-BF50-1DB548113C7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D2C619-F40C-EA45-9F6A-B33E23FC285C}" type="pres">
      <dgm:prSet presAssocID="{64FCFEEA-6FCB-49B9-B031-8870B7A2E4DD}" presName="comp" presStyleCnt="0"/>
      <dgm:spPr/>
    </dgm:pt>
    <dgm:pt modelId="{CD14577C-A4AD-794B-8FA5-2B1413711D8E}" type="pres">
      <dgm:prSet presAssocID="{64FCFEEA-6FCB-49B9-B031-8870B7A2E4DD}" presName="box" presStyleLbl="node1" presStyleIdx="0" presStyleCnt="3"/>
      <dgm:spPr/>
      <dgm:t>
        <a:bodyPr/>
        <a:lstStyle/>
        <a:p>
          <a:endParaRPr lang="en-US"/>
        </a:p>
      </dgm:t>
    </dgm:pt>
    <dgm:pt modelId="{A932D9E9-723C-E343-8957-C1B1A836FBF7}" type="pres">
      <dgm:prSet presAssocID="{64FCFEEA-6FCB-49B9-B031-8870B7A2E4DD}" presName="img" presStyleLbl="fgImgPlace1" presStyleIdx="0" presStyleCnt="3" custScaleX="33750" custScaleY="44014"/>
      <dgm:spPr/>
    </dgm:pt>
    <dgm:pt modelId="{EA79B311-6850-1347-BD55-3FAD36BBD14C}" type="pres">
      <dgm:prSet presAssocID="{64FCFEEA-6FCB-49B9-B031-8870B7A2E4D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9F993-9BF2-1443-BEAB-8CEE63DF13BB}" type="pres">
      <dgm:prSet presAssocID="{4F06224A-21F6-47E6-A06A-8DE3294FD62D}" presName="spacer" presStyleCnt="0"/>
      <dgm:spPr/>
    </dgm:pt>
    <dgm:pt modelId="{3EFF7478-8D47-9F48-8B5C-2CA0D66B029E}" type="pres">
      <dgm:prSet presAssocID="{9861452E-EA13-4272-AF43-E207887BC74B}" presName="comp" presStyleCnt="0"/>
      <dgm:spPr/>
    </dgm:pt>
    <dgm:pt modelId="{3456CC19-D907-2E40-9286-B94283CD77F3}" type="pres">
      <dgm:prSet presAssocID="{9861452E-EA13-4272-AF43-E207887BC74B}" presName="box" presStyleLbl="node1" presStyleIdx="1" presStyleCnt="3" custLinFactNeighborX="104" custLinFactNeighborY="-1831"/>
      <dgm:spPr/>
      <dgm:t>
        <a:bodyPr/>
        <a:lstStyle/>
        <a:p>
          <a:endParaRPr lang="en-US"/>
        </a:p>
      </dgm:t>
    </dgm:pt>
    <dgm:pt modelId="{B65CC061-86ED-194D-8E45-95298E7F0A31}" type="pres">
      <dgm:prSet presAssocID="{9861452E-EA13-4272-AF43-E207887BC74B}" presName="img" presStyleLbl="fgImgPlace1" presStyleIdx="1" presStyleCnt="3" custScaleX="33750" custScaleY="39437"/>
      <dgm:spPr/>
    </dgm:pt>
    <dgm:pt modelId="{1DB1F438-E1F5-B14A-9A7E-8397D324A70D}" type="pres">
      <dgm:prSet presAssocID="{9861452E-EA13-4272-AF43-E207887BC74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6CAD2-667C-2546-AE27-DAB9CD53FA9E}" type="pres">
      <dgm:prSet presAssocID="{2652BFB2-A116-4795-B69A-64D3F0BFA044}" presName="spacer" presStyleCnt="0"/>
      <dgm:spPr/>
    </dgm:pt>
    <dgm:pt modelId="{E4987BA5-11FF-F74B-B56A-57F180397C70}" type="pres">
      <dgm:prSet presAssocID="{8502F41A-DCE6-BD4B-916B-9460A1F3A543}" presName="comp" presStyleCnt="0"/>
      <dgm:spPr/>
    </dgm:pt>
    <dgm:pt modelId="{7D367FE1-C38E-BF44-979D-C0673F8609BE}" type="pres">
      <dgm:prSet presAssocID="{8502F41A-DCE6-BD4B-916B-9460A1F3A543}" presName="box" presStyleLbl="node1" presStyleIdx="2" presStyleCnt="3"/>
      <dgm:spPr/>
      <dgm:t>
        <a:bodyPr/>
        <a:lstStyle/>
        <a:p>
          <a:endParaRPr lang="en-US"/>
        </a:p>
      </dgm:t>
    </dgm:pt>
    <dgm:pt modelId="{296DF40A-3DB1-B440-8ECC-FED5C0595622}" type="pres">
      <dgm:prSet presAssocID="{8502F41A-DCE6-BD4B-916B-9460A1F3A543}" presName="img" presStyleLbl="fgImgPlace1" presStyleIdx="2" presStyleCnt="3" custScaleX="27604" custScaleY="34859"/>
      <dgm:spPr/>
    </dgm:pt>
    <dgm:pt modelId="{52E1197A-020C-774D-8B18-01EDF0DE60EB}" type="pres">
      <dgm:prSet presAssocID="{8502F41A-DCE6-BD4B-916B-9460A1F3A54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054984-F8C9-C44C-8728-207AA7604510}" type="presOf" srcId="{8502F41A-DCE6-BD4B-916B-9460A1F3A543}" destId="{52E1197A-020C-774D-8B18-01EDF0DE60EB}" srcOrd="1" destOrd="0" presId="urn:microsoft.com/office/officeart/2005/8/layout/vList4"/>
    <dgm:cxn modelId="{6DB4D619-79CA-EF44-8ACD-E6937C0484AE}" type="presOf" srcId="{8502F41A-DCE6-BD4B-916B-9460A1F3A543}" destId="{7D367FE1-C38E-BF44-979D-C0673F8609BE}" srcOrd="0" destOrd="0" presId="urn:microsoft.com/office/officeart/2005/8/layout/vList4"/>
    <dgm:cxn modelId="{B633D55F-53F7-1448-ADB1-A25E17DD3240}" type="presOf" srcId="{9861452E-EA13-4272-AF43-E207887BC74B}" destId="{1DB1F438-E1F5-B14A-9A7E-8397D324A70D}" srcOrd="1" destOrd="0" presId="urn:microsoft.com/office/officeart/2005/8/layout/vList4"/>
    <dgm:cxn modelId="{DF684102-A018-9C49-8331-727B67047D26}" type="presOf" srcId="{9861452E-EA13-4272-AF43-E207887BC74B}" destId="{3456CC19-D907-2E40-9286-B94283CD77F3}" srcOrd="0" destOrd="0" presId="urn:microsoft.com/office/officeart/2005/8/layout/vList4"/>
    <dgm:cxn modelId="{5CF4380E-11A5-9448-AF96-4718CFE562BC}" type="presOf" srcId="{0AB7F1BF-43E7-4AC7-BF50-1DB548113C78}" destId="{BE5D38E2-4E77-4443-A9BB-59DBA9669FB3}" srcOrd="0" destOrd="0" presId="urn:microsoft.com/office/officeart/2005/8/layout/vList4"/>
    <dgm:cxn modelId="{472F8E24-57C1-4740-9175-4BED9E7A9B50}" type="presOf" srcId="{64FCFEEA-6FCB-49B9-B031-8870B7A2E4DD}" destId="{CD14577C-A4AD-794B-8FA5-2B1413711D8E}" srcOrd="0" destOrd="0" presId="urn:microsoft.com/office/officeart/2005/8/layout/vList4"/>
    <dgm:cxn modelId="{A31EE0E8-E4F5-4E80-BC31-591BE435CE96}" srcId="{0AB7F1BF-43E7-4AC7-BF50-1DB548113C78}" destId="{64FCFEEA-6FCB-49B9-B031-8870B7A2E4DD}" srcOrd="0" destOrd="0" parTransId="{5E6B597C-BEDB-4B62-9452-6DFE91EC9E16}" sibTransId="{4F06224A-21F6-47E6-A06A-8DE3294FD62D}"/>
    <dgm:cxn modelId="{C4549BC8-60F7-2D4E-B7AD-04DB47344CD3}" srcId="{0AB7F1BF-43E7-4AC7-BF50-1DB548113C78}" destId="{8502F41A-DCE6-BD4B-916B-9460A1F3A543}" srcOrd="2" destOrd="0" parTransId="{0ADB927C-F07B-3F49-9381-2FB3FB49933E}" sibTransId="{4C91E01C-5D83-5A40-8BC8-A19EA04E6ACA}"/>
    <dgm:cxn modelId="{D4907CF2-4068-354E-AACE-B7DFDDCE3BD4}" type="presOf" srcId="{64FCFEEA-6FCB-49B9-B031-8870B7A2E4DD}" destId="{EA79B311-6850-1347-BD55-3FAD36BBD14C}" srcOrd="1" destOrd="0" presId="urn:microsoft.com/office/officeart/2005/8/layout/vList4"/>
    <dgm:cxn modelId="{1705E003-0098-4C69-8A46-553F85FDF8C4}" srcId="{0AB7F1BF-43E7-4AC7-BF50-1DB548113C78}" destId="{9861452E-EA13-4272-AF43-E207887BC74B}" srcOrd="1" destOrd="0" parTransId="{B9C75108-F7DE-41DE-90A8-69D669914FEF}" sibTransId="{2652BFB2-A116-4795-B69A-64D3F0BFA044}"/>
    <dgm:cxn modelId="{2C4B2677-DBC0-DF44-B521-B26DDE2C9C6F}" type="presParOf" srcId="{BE5D38E2-4E77-4443-A9BB-59DBA9669FB3}" destId="{7FD2C619-F40C-EA45-9F6A-B33E23FC285C}" srcOrd="0" destOrd="0" presId="urn:microsoft.com/office/officeart/2005/8/layout/vList4"/>
    <dgm:cxn modelId="{DB0A64D4-1FC2-8A42-B55E-31926941918E}" type="presParOf" srcId="{7FD2C619-F40C-EA45-9F6A-B33E23FC285C}" destId="{CD14577C-A4AD-794B-8FA5-2B1413711D8E}" srcOrd="0" destOrd="0" presId="urn:microsoft.com/office/officeart/2005/8/layout/vList4"/>
    <dgm:cxn modelId="{A0A4CC09-37F0-8443-974A-FC3F4B72CE86}" type="presParOf" srcId="{7FD2C619-F40C-EA45-9F6A-B33E23FC285C}" destId="{A932D9E9-723C-E343-8957-C1B1A836FBF7}" srcOrd="1" destOrd="0" presId="urn:microsoft.com/office/officeart/2005/8/layout/vList4"/>
    <dgm:cxn modelId="{BFC77395-5873-6E4A-A9E7-1900BD9BFA3D}" type="presParOf" srcId="{7FD2C619-F40C-EA45-9F6A-B33E23FC285C}" destId="{EA79B311-6850-1347-BD55-3FAD36BBD14C}" srcOrd="2" destOrd="0" presId="urn:microsoft.com/office/officeart/2005/8/layout/vList4"/>
    <dgm:cxn modelId="{F728DB89-B0D3-F74D-B693-FD78058DBDF8}" type="presParOf" srcId="{BE5D38E2-4E77-4443-A9BB-59DBA9669FB3}" destId="{EA09F993-9BF2-1443-BEAB-8CEE63DF13BB}" srcOrd="1" destOrd="0" presId="urn:microsoft.com/office/officeart/2005/8/layout/vList4"/>
    <dgm:cxn modelId="{DB4BCA1C-D80A-1B4F-8E6F-1CFDF1C456E7}" type="presParOf" srcId="{BE5D38E2-4E77-4443-A9BB-59DBA9669FB3}" destId="{3EFF7478-8D47-9F48-8B5C-2CA0D66B029E}" srcOrd="2" destOrd="0" presId="urn:microsoft.com/office/officeart/2005/8/layout/vList4"/>
    <dgm:cxn modelId="{A9D25A99-370B-944A-8642-E7133EAB8DA0}" type="presParOf" srcId="{3EFF7478-8D47-9F48-8B5C-2CA0D66B029E}" destId="{3456CC19-D907-2E40-9286-B94283CD77F3}" srcOrd="0" destOrd="0" presId="urn:microsoft.com/office/officeart/2005/8/layout/vList4"/>
    <dgm:cxn modelId="{2FE1A1C9-54C7-0149-BEA5-51B1D18A4DF3}" type="presParOf" srcId="{3EFF7478-8D47-9F48-8B5C-2CA0D66B029E}" destId="{B65CC061-86ED-194D-8E45-95298E7F0A31}" srcOrd="1" destOrd="0" presId="urn:microsoft.com/office/officeart/2005/8/layout/vList4"/>
    <dgm:cxn modelId="{39AAC814-2108-0544-A45F-9AB322B86D42}" type="presParOf" srcId="{3EFF7478-8D47-9F48-8B5C-2CA0D66B029E}" destId="{1DB1F438-E1F5-B14A-9A7E-8397D324A70D}" srcOrd="2" destOrd="0" presId="urn:microsoft.com/office/officeart/2005/8/layout/vList4"/>
    <dgm:cxn modelId="{50EF61A1-AF8B-F24A-A060-C07AD6719DE6}" type="presParOf" srcId="{BE5D38E2-4E77-4443-A9BB-59DBA9669FB3}" destId="{5AD6CAD2-667C-2546-AE27-DAB9CD53FA9E}" srcOrd="3" destOrd="0" presId="urn:microsoft.com/office/officeart/2005/8/layout/vList4"/>
    <dgm:cxn modelId="{6ED99D2E-9701-8B43-8F52-EC6D42EC5E33}" type="presParOf" srcId="{BE5D38E2-4E77-4443-A9BB-59DBA9669FB3}" destId="{E4987BA5-11FF-F74B-B56A-57F180397C70}" srcOrd="4" destOrd="0" presId="urn:microsoft.com/office/officeart/2005/8/layout/vList4"/>
    <dgm:cxn modelId="{C72B8C00-4C2F-A244-B833-7B93C27B3AE6}" type="presParOf" srcId="{E4987BA5-11FF-F74B-B56A-57F180397C70}" destId="{7D367FE1-C38E-BF44-979D-C0673F8609BE}" srcOrd="0" destOrd="0" presId="urn:microsoft.com/office/officeart/2005/8/layout/vList4"/>
    <dgm:cxn modelId="{AF4324F5-99F5-4740-B490-4B73E9F716E7}" type="presParOf" srcId="{E4987BA5-11FF-F74B-B56A-57F180397C70}" destId="{296DF40A-3DB1-B440-8ECC-FED5C0595622}" srcOrd="1" destOrd="0" presId="urn:microsoft.com/office/officeart/2005/8/layout/vList4"/>
    <dgm:cxn modelId="{7ED23849-F2DA-B742-B93E-D8432F9EFF8E}" type="presParOf" srcId="{E4987BA5-11FF-F74B-B56A-57F180397C70}" destId="{52E1197A-020C-774D-8B18-01EDF0DE60E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4577C-A4AD-794B-8FA5-2B1413711D8E}">
      <dsp:nvSpPr>
        <dsp:cNvPr id="0" name=""/>
        <dsp:cNvSpPr/>
      </dsp:nvSpPr>
      <dsp:spPr>
        <a:xfrm>
          <a:off x="0" y="0"/>
          <a:ext cx="8229600" cy="169068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400" b="1" kern="1200" dirty="0" smtClean="0">
            <a:solidFill>
              <a:schemeClr val="accent1">
                <a:lumMod val="50000"/>
              </a:schemeClr>
            </a:solidFill>
          </a:endParaRPr>
        </a:p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</a:rPr>
            <a:t>Проведение ежемесячных совещаний российских зеркальных подкомитетов по вопросам подготовки заседаний международного ИСО ТК71</a:t>
          </a:r>
          <a:endParaRPr lang="ru-RU" sz="2400" b="1" kern="1200" baseline="0" dirty="0" smtClean="0">
            <a:solidFill>
              <a:schemeClr val="accent1">
                <a:lumMod val="50000"/>
              </a:schemeClr>
            </a:solidFill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olidFill>
              <a:schemeClr val="accent1">
                <a:lumMod val="50000"/>
              </a:schemeClr>
            </a:solidFill>
          </a:endParaRPr>
        </a:p>
      </dsp:txBody>
      <dsp:txXfrm>
        <a:off x="1814988" y="0"/>
        <a:ext cx="6414611" cy="1690687"/>
      </dsp:txXfrm>
    </dsp:sp>
    <dsp:sp modelId="{A932D9E9-723C-E343-8957-C1B1A836FBF7}">
      <dsp:nvSpPr>
        <dsp:cNvPr id="0" name=""/>
        <dsp:cNvSpPr/>
      </dsp:nvSpPr>
      <dsp:spPr>
        <a:xfrm>
          <a:off x="714279" y="547688"/>
          <a:ext cx="555498" cy="59531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56CC19-D907-2E40-9286-B94283CD77F3}">
      <dsp:nvSpPr>
        <dsp:cNvPr id="0" name=""/>
        <dsp:cNvSpPr/>
      </dsp:nvSpPr>
      <dsp:spPr>
        <a:xfrm>
          <a:off x="0" y="1828799"/>
          <a:ext cx="8229600" cy="169068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</a:rPr>
            <a:t>Подготовка на рассмотрение ТК 465 списка кандидатов для работы на заседаниях подкомитетов ИСО ТК71 в Москве к 19 января 2018 г.</a:t>
          </a:r>
          <a:endParaRPr lang="en-US" sz="2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814988" y="1828799"/>
        <a:ext cx="6414611" cy="1690687"/>
      </dsp:txXfrm>
    </dsp:sp>
    <dsp:sp modelId="{B65CC061-86ED-194D-8E45-95298E7F0A31}">
      <dsp:nvSpPr>
        <dsp:cNvPr id="0" name=""/>
        <dsp:cNvSpPr/>
      </dsp:nvSpPr>
      <dsp:spPr>
        <a:xfrm>
          <a:off x="714279" y="2438397"/>
          <a:ext cx="555498" cy="53340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67FE1-C38E-BF44-979D-C0673F8609BE}">
      <dsp:nvSpPr>
        <dsp:cNvPr id="0" name=""/>
        <dsp:cNvSpPr/>
      </dsp:nvSpPr>
      <dsp:spPr>
        <a:xfrm>
          <a:off x="0" y="3719512"/>
          <a:ext cx="8229600" cy="169068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1">
                  <a:lumMod val="50000"/>
                </a:schemeClr>
              </a:solidFill>
            </a:rPr>
            <a:t>Привлечение бизнес-партнеров к участию в пленарном заседании ИСО ТК71</a:t>
          </a:r>
          <a:endParaRPr lang="en-US" sz="2800" kern="1200" dirty="0">
            <a:effectLst>
              <a:glow>
                <a:schemeClr val="accent1"/>
              </a:glow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1814988" y="3719512"/>
        <a:ext cx="6414611" cy="1690687"/>
      </dsp:txXfrm>
    </dsp:sp>
    <dsp:sp modelId="{296DF40A-3DB1-B440-8ECC-FED5C0595622}">
      <dsp:nvSpPr>
        <dsp:cNvPr id="0" name=""/>
        <dsp:cNvSpPr/>
      </dsp:nvSpPr>
      <dsp:spPr>
        <a:xfrm>
          <a:off x="764858" y="4329113"/>
          <a:ext cx="454339" cy="47148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75872-FE30-4DA8-A686-75F23B66B72E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86277-15E2-417D-BBCC-B0ECB5FFC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3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Relationship Id="rId3" Type="http://schemas.openxmlformats.org/officeDocument/2006/relationships/hyperlink" Target="http://www.iso.org/iso/ru/technical_committee_contact?commid=49906" TargetMode="Externa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o.org/iso/ru/home/store/catalogue_tc/catalogue_tc_browse.htm?commid=49920&amp;published=on" TargetMode="External"/><Relationship Id="rId4" Type="http://schemas.openxmlformats.org/officeDocument/2006/relationships/hyperlink" Target="http://www.iso.org/iso/ru/home/standards_development/list_of_iso_technical_committees/iso_technical_committee_participation.htm?commid=49920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o.org/iso/ru/home/store/catalogue_tc/catalogue_tc_browse.htm?commid=49922&amp;published=on" TargetMode="External"/><Relationship Id="rId4" Type="http://schemas.openxmlformats.org/officeDocument/2006/relationships/hyperlink" Target="http://www.iso.org/iso/ru/home/standards_development/list_of_iso_technical_committees/iso_technical_committee_participation.htm?commid=49922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o.org/tc71" TargetMode="External"/><Relationship Id="rId4" Type="http://schemas.openxmlformats.org/officeDocument/2006/relationships/hyperlink" Target="http://www.iso.org/iso/ru/home/store/catalogue_tc/catalogue_tc_browse.htm?commid=49898&amp;published=on&amp;includesc=true" TargetMode="External"/><Relationship Id="rId5" Type="http://schemas.openxmlformats.org/officeDocument/2006/relationships/hyperlink" Target="http://www.iso.org/iso/ru/home/store/catalogue_tc/catalogue_tc_browse.htm?commid=49898&amp;development=on&amp;includesc=true" TargetMode="External"/><Relationship Id="rId6" Type="http://schemas.openxmlformats.org/officeDocument/2006/relationships/hyperlink" Target="http://www.iso.org/iso/ru/home/store/catalogue_tc/catalogue_tc_browse.htm?commid=49900&amp;published=on" TargetMode="External"/><Relationship Id="rId7" Type="http://schemas.openxmlformats.org/officeDocument/2006/relationships/hyperlink" Target="http://www.iso.org/iso/ru/home/standards_development/list_of_iso_technical_committees/iso_technical_committee_participation.htm?commid=49900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Relationship Id="rId3" Type="http://schemas.openxmlformats.org/officeDocument/2006/relationships/hyperlink" Target="http://www.iso.org/iso/ru/technical_committee_contact?commid=49900" TargetMode="Externa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86277-15E2-417D-BBCC-B0ECB5FFCC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12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effectLst/>
              </a:rPr>
              <a:t>Подкомитеты/рабочие группы:</a:t>
            </a:r>
          </a:p>
          <a:p>
            <a:r>
              <a:rPr lang="ru-RU" dirty="0" smtClean="0">
                <a:effectLst/>
              </a:rPr>
              <a:t>Подкомитет/рабочая </a:t>
            </a:r>
            <a:r>
              <a:rPr lang="ru-RU" dirty="0" err="1" smtClean="0">
                <a:effectLst/>
              </a:rPr>
              <a:t>группаЗаголовок</a:t>
            </a:r>
            <a:r>
              <a:rPr lang="ru-RU" dirty="0" smtClean="0">
                <a:effectLst/>
              </a:rPr>
              <a:t>, название</a:t>
            </a:r>
            <a:r>
              <a:rPr lang="en-US" dirty="0" smtClean="0">
                <a:effectLst/>
              </a:rPr>
              <a:t>ISO/TC 71/SC 3/WG 7 Admixtures for concrete </a:t>
            </a:r>
            <a:br>
              <a:rPr lang="en-US" dirty="0" smtClean="0">
                <a:effectLst/>
              </a:rPr>
            </a:br>
            <a:r>
              <a:rPr lang="ru-RU" i="1" dirty="0" smtClean="0">
                <a:effectLst/>
              </a:rPr>
              <a:t>С координатором можно связаться через </a:t>
            </a:r>
            <a:r>
              <a:rPr lang="en-US" i="1" dirty="0" smtClean="0">
                <a:effectLst/>
                <a:hlinkClick r:id="rId3"/>
              </a:rPr>
              <a:t>secretariat</a:t>
            </a:r>
            <a:r>
              <a:rPr lang="en-US" dirty="0" smtClean="0">
                <a:effectLst/>
              </a:rPr>
              <a:t> ISO/TC 71/SC 3/WG 8 Aggregates for concrete </a:t>
            </a:r>
            <a:br>
              <a:rPr lang="en-US" dirty="0" smtClean="0">
                <a:effectLst/>
              </a:rPr>
            </a:br>
            <a:r>
              <a:rPr lang="ru-RU" i="1" dirty="0" smtClean="0">
                <a:effectLst/>
              </a:rPr>
              <a:t>С координатором можно связаться через </a:t>
            </a:r>
            <a:r>
              <a:rPr lang="en-US" i="1" dirty="0" smtClean="0">
                <a:effectLst/>
                <a:hlinkClick r:id="rId3"/>
              </a:rPr>
              <a:t>secretariat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86277-15E2-417D-BBCC-B0ECB5FFCC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7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86277-15E2-417D-BBCC-B0ECB5FFCC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73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effectLst/>
              </a:rPr>
              <a:t>Дата создания: 1995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Количество опубликованных стандартов ИСО под прямой ответственностью ISO/TC 71/SC 4 (</a:t>
            </a:r>
            <a:r>
              <a:rPr lang="ru-RU" dirty="0" err="1" smtClean="0">
                <a:effectLst/>
              </a:rPr>
              <a:t>number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includes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updates</a:t>
            </a:r>
            <a:r>
              <a:rPr lang="ru-RU" dirty="0" smtClean="0">
                <a:effectLst/>
              </a:rPr>
              <a:t>): </a:t>
            </a:r>
            <a:r>
              <a:rPr lang="ru-RU" dirty="0" smtClean="0">
                <a:effectLst/>
                <a:hlinkClick r:id="rId3"/>
              </a:rPr>
              <a:t>1</a:t>
            </a:r>
            <a:r>
              <a:rPr lang="ru-RU" dirty="0" smtClean="0">
                <a:effectLst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effectLst/>
              </a:rPr>
              <a:t>Страны-участницы: </a:t>
            </a:r>
            <a:r>
              <a:rPr lang="ru-RU" dirty="0" smtClean="0">
                <a:effectLst/>
                <a:hlinkClick r:id="rId4"/>
              </a:rPr>
              <a:t>21</a:t>
            </a:r>
            <a:r>
              <a:rPr lang="ru-RU" dirty="0" smtClean="0">
                <a:effectLst/>
              </a:rPr>
              <a:t> Страны-наблюдатели: </a:t>
            </a:r>
            <a:r>
              <a:rPr lang="ru-RU" dirty="0" smtClean="0">
                <a:effectLst/>
                <a:hlinkClick r:id="rId4"/>
              </a:rPr>
              <a:t>17</a:t>
            </a:r>
            <a:r>
              <a:rPr lang="ru-RU" dirty="0" smtClean="0">
                <a:effectLst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86277-15E2-417D-BBCC-B0ECB5FFCC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2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Некоторые национальные стандарты были признаны удовлетворяющими требования по признанию их в качестве международных . Они перечислены на данном слайде.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86277-15E2-417D-BBCC-B0ECB5FFCC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40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86277-15E2-417D-BBCC-B0ECB5FFCC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97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Руководство по упрощенному проектированию каркасных зданий</a:t>
            </a:r>
          </a:p>
          <a:p>
            <a:r>
              <a:rPr lang="ru-RU" dirty="0" smtClean="0"/>
              <a:t>Преднапряженные Резервуары</a:t>
            </a:r>
            <a:r>
              <a:rPr lang="ru-RU" baseline="0" dirty="0" smtClean="0"/>
              <a:t> для питьевой воды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effectLst/>
              </a:rPr>
              <a:t>Дата создания: 1996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Количество опубликованных стандартов ИСО под прямой ответственностью ISO/TC 71/SC 5 (</a:t>
            </a:r>
            <a:r>
              <a:rPr lang="ru-RU" dirty="0" err="1" smtClean="0">
                <a:effectLst/>
              </a:rPr>
              <a:t>number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includes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updates</a:t>
            </a:r>
            <a:r>
              <a:rPr lang="ru-RU" dirty="0" smtClean="0">
                <a:effectLst/>
              </a:rPr>
              <a:t>): </a:t>
            </a:r>
            <a:r>
              <a:rPr lang="ru-RU" dirty="0" smtClean="0">
                <a:effectLst/>
                <a:hlinkClick r:id="rId3"/>
              </a:rPr>
              <a:t>3</a:t>
            </a:r>
            <a:r>
              <a:rPr lang="ru-RU" dirty="0" smtClean="0">
                <a:effectLst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effectLst/>
              </a:rPr>
              <a:t>Страны-участницы: </a:t>
            </a:r>
            <a:r>
              <a:rPr lang="ru-RU" dirty="0" smtClean="0">
                <a:effectLst/>
                <a:hlinkClick r:id="rId4"/>
              </a:rPr>
              <a:t>16</a:t>
            </a:r>
            <a:r>
              <a:rPr lang="ru-RU" dirty="0" smtClean="0">
                <a:effectLst/>
              </a:rPr>
              <a:t> Страны-наблюдатели: </a:t>
            </a:r>
            <a:r>
              <a:rPr lang="ru-RU" dirty="0" smtClean="0">
                <a:effectLst/>
                <a:hlinkClick r:id="rId4"/>
              </a:rPr>
              <a:t>22</a:t>
            </a:r>
            <a:r>
              <a:rPr lang="ru-RU" dirty="0" smtClean="0">
                <a:effectLst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86277-15E2-417D-BBCC-B0ECB5FFCC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15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86277-15E2-417D-BBCC-B0ECB5FFCC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2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000" b="1" dirty="0" smtClean="0"/>
              <a:t>AWI -  approved working item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86277-15E2-417D-BBCC-B0ECB5FFCC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32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86277-15E2-417D-BBCC-B0ECB5FFCC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82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  <a:p>
            <a:r>
              <a:rPr lang="ru-RU" b="1" dirty="0" smtClean="0">
                <a:effectLst/>
              </a:rPr>
              <a:t>ПЕРЕВЕДЕНЫ</a:t>
            </a:r>
            <a:r>
              <a:rPr lang="ru-RU" b="1" baseline="0" dirty="0" smtClean="0">
                <a:effectLst/>
              </a:rPr>
              <a:t> В РАЗРЯД ОПУБЛИКОВАННЫХ</a:t>
            </a:r>
            <a:endParaRPr lang="en-US" b="1" dirty="0" smtClean="0">
              <a:effectLst/>
            </a:endParaRPr>
          </a:p>
          <a:p>
            <a:pPr marL="171450" marR="0" indent="-171450" algn="l" defTabSz="914400" rtl="0" eaLnBrk="1" fontAlgn="auto" latinLnBrk="0" hangingPunct="1">
              <a:lnSpc>
                <a:spcPts val="14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smtClean="0">
                <a:solidFill>
                  <a:srgbClr val="40404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Part 2: </a:t>
            </a:r>
            <a:r>
              <a:rPr lang="ru-RU" sz="1200" dirty="0" smtClean="0">
                <a:solidFill>
                  <a:srgbClr val="40404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Метод испытаний химической стойкости </a:t>
            </a:r>
          </a:p>
          <a:p>
            <a:pPr marL="171450" marR="0" indent="-171450" algn="l" defTabSz="914400" rtl="0" eaLnBrk="1" fontAlgn="auto" latinLnBrk="0" hangingPunct="1">
              <a:lnSpc>
                <a:spcPts val="14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smtClean="0">
                <a:solidFill>
                  <a:srgbClr val="40404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Part 3: </a:t>
            </a:r>
            <a:r>
              <a:rPr lang="ru-RU" sz="1200" dirty="0" smtClean="0">
                <a:solidFill>
                  <a:srgbClr val="40404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Метод испытаний стойкости к вымыванию </a:t>
            </a:r>
          </a:p>
          <a:p>
            <a:pPr marL="171450" marR="0" indent="-171450" algn="l" defTabSz="914400" rtl="0" eaLnBrk="1" fontAlgn="auto" latinLnBrk="0" hangingPunct="1">
              <a:lnSpc>
                <a:spcPts val="14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smtClean="0">
                <a:solidFill>
                  <a:srgbClr val="40404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Part 4: </a:t>
            </a:r>
            <a:r>
              <a:rPr lang="ru-RU" sz="1200" dirty="0" smtClean="0">
                <a:solidFill>
                  <a:srgbClr val="40404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Метод испытания адгезии к влажной</a:t>
            </a:r>
            <a:r>
              <a:rPr lang="ru-RU" sz="1200" baseline="0" dirty="0" smtClean="0">
                <a:solidFill>
                  <a:srgbClr val="40404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поверхности </a:t>
            </a:r>
            <a:endParaRPr lang="ru-RU" sz="1200" dirty="0" smtClean="0">
              <a:solidFill>
                <a:srgbClr val="404040"/>
              </a:solidFill>
              <a:effectLst/>
              <a:latin typeface="inheri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86277-15E2-417D-BBCC-B0ECB5FFCCE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4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86277-15E2-417D-BBCC-B0ECB5FFCC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86277-15E2-417D-BBCC-B0ECB5FFCC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827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86277-15E2-417D-BBCC-B0ECB5FFCC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901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86277-15E2-417D-BBCC-B0ECB5FFCCE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798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86277-15E2-417D-BBCC-B0ECB5FFCCE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69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соответсвии</a:t>
            </a:r>
            <a:r>
              <a:rPr lang="ru-RU" baseline="0" dirty="0" smtClean="0"/>
              <a:t> с протоколом рабочего совещания организационного комитета по проведению 24-ой сессии ТК71  в части работы подкомитетов необходимо 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Актуализировать состав российских специалистов для участия в деловой программе Подкомитетов, знание языка приветствуется, (хотя не является решающим аргументом!) </a:t>
            </a:r>
            <a:r>
              <a:rPr lang="mr-IN" baseline="0" dirty="0" smtClean="0"/>
              <a:t>–</a:t>
            </a:r>
            <a:r>
              <a:rPr lang="ru-RU" baseline="0" dirty="0" smtClean="0"/>
              <a:t> до 15 января след года.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До 19 января внести на рассмотрение окончательный список по кандидатурам экспертов для включения в рабочую группу ТК 465 «строительство» </a:t>
            </a:r>
            <a:r>
              <a:rPr lang="ru-RU" baseline="0" dirty="0" err="1" smtClean="0"/>
              <a:t>зеркалного</a:t>
            </a:r>
            <a:r>
              <a:rPr lang="ru-RU" baseline="0" dirty="0" smtClean="0"/>
              <a:t> подкомитета ИСО ТК71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На 23 января 2018 года назначено  очередное совещание организационного комитета</a:t>
            </a:r>
          </a:p>
          <a:p>
            <a:pPr marL="228600" indent="-228600">
              <a:buAutoNum type="arabicPeriod"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86277-15E2-417D-BBCC-B0ECB5FFCCE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34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2015 года российские</a:t>
            </a:r>
            <a:r>
              <a:rPr lang="ru-RU" baseline="0" dirty="0" smtClean="0"/>
              <a:t> эксперты были введены </a:t>
            </a:r>
            <a:r>
              <a:rPr lang="ru-RU" baseline="0" dirty="0" err="1" smtClean="0"/>
              <a:t>Росстандартом</a:t>
            </a:r>
            <a:r>
              <a:rPr lang="ru-RU" baseline="0" dirty="0" smtClean="0"/>
              <a:t> (</a:t>
            </a:r>
            <a:r>
              <a:rPr lang="ru-RU" baseline="0" dirty="0" err="1" smtClean="0"/>
              <a:t>Строммаш</a:t>
            </a:r>
            <a:r>
              <a:rPr lang="ru-RU" baseline="0" dirty="0" smtClean="0"/>
              <a:t>) в глобальную директорию Международной организации по стандартизации во все подкомитеты, в результате российские эксперты получили право голосовать по всем </a:t>
            </a:r>
            <a:r>
              <a:rPr lang="ru-RU" baseline="0" dirty="0" err="1" smtClean="0"/>
              <a:t>обсуждающимся</a:t>
            </a:r>
            <a:r>
              <a:rPr lang="ru-RU" baseline="0" dirty="0" smtClean="0"/>
              <a:t> документам ИСО.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86277-15E2-417D-BBCC-B0ECB5FFCCE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963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86277-15E2-417D-BBCC-B0ECB5FFCCE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718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соответсвии</a:t>
            </a:r>
            <a:r>
              <a:rPr lang="ru-RU" baseline="0" dirty="0" smtClean="0"/>
              <a:t> с протоколом рабочего совещания организационного комитета по проведению 24-ой сессии ТК71  в части работы подкомитетов необходимо 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Актуализировать состав российских специалистов для участия в деловой программе Подкомитетов, знание языка приветствуется, (хотя не является решающим аргументом!) </a:t>
            </a:r>
            <a:r>
              <a:rPr lang="mr-IN" baseline="0" dirty="0" smtClean="0"/>
              <a:t>–</a:t>
            </a:r>
            <a:r>
              <a:rPr lang="ru-RU" baseline="0" dirty="0" smtClean="0"/>
              <a:t> до 15 января след года.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До 19 января внести на рассмотрение окончательный список по кандидатурам экспертов для включения в рабочую группу ТК 465 «строительство» </a:t>
            </a:r>
            <a:r>
              <a:rPr lang="ru-RU" baseline="0" dirty="0" err="1" smtClean="0"/>
              <a:t>зеркалного</a:t>
            </a:r>
            <a:r>
              <a:rPr lang="ru-RU" baseline="0" dirty="0" smtClean="0"/>
              <a:t> подкомитета ИСО ТК71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На 23 января 2018 года назначено  очередное совещание организационного комитета</a:t>
            </a:r>
          </a:p>
          <a:p>
            <a:pPr marL="228600" indent="-228600">
              <a:buAutoNum type="arabicPeriod"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86277-15E2-417D-BBCC-B0ECB5FFCCE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403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86277-15E2-417D-BBCC-B0ECB5FFCCE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82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Основан </a:t>
            </a:r>
            <a:r>
              <a:rPr lang="mr-IN" dirty="0" smtClean="0">
                <a:solidFill>
                  <a:schemeClr val="accent6">
                    <a:lumMod val="50000"/>
                  </a:schemeClr>
                </a:solidFill>
              </a:rPr>
              <a:t>–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1947 год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Приостановлена работа </a:t>
            </a:r>
            <a:r>
              <a:rPr lang="mr-IN" dirty="0" smtClean="0">
                <a:solidFill>
                  <a:schemeClr val="accent6">
                    <a:lumMod val="50000"/>
                  </a:schemeClr>
                </a:solidFill>
              </a:rPr>
              <a:t>–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1987 год (5-е заседание)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Возобновлена работа </a:t>
            </a:r>
            <a:r>
              <a:rPr lang="mr-IN" dirty="0" smtClean="0">
                <a:solidFill>
                  <a:schemeClr val="accent6">
                    <a:lumMod val="50000"/>
                  </a:schemeClr>
                </a:solidFill>
              </a:rPr>
              <a:t>–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1993 год по инициативе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ACI;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Секретариат </a:t>
            </a:r>
            <a:r>
              <a:rPr lang="mr-IN" dirty="0" smtClean="0">
                <a:solidFill>
                  <a:schemeClr val="accent6">
                    <a:lumMod val="50000"/>
                  </a:schemeClr>
                </a:solidFill>
              </a:rPr>
              <a:t>–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ANSI (American  National Standard Institute)</a:t>
            </a:r>
          </a:p>
          <a:p>
            <a:r>
              <a:rPr lang="en-US" dirty="0" smtClean="0"/>
              <a:t>C 2000 </a:t>
            </a:r>
            <a:r>
              <a:rPr lang="ru-RU" dirty="0" smtClean="0"/>
              <a:t>года</a:t>
            </a:r>
            <a:r>
              <a:rPr lang="ru-RU" baseline="0" dirty="0" smtClean="0"/>
              <a:t> заседания проводятся ежегодно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86277-15E2-417D-BBCC-B0ECB5FFCC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85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В ТК71 входят следующие подкомитеты: (читать </a:t>
            </a:r>
            <a:r>
              <a:rPr lang="ru-RU" b="1" dirty="0" err="1" smtClean="0"/>
              <a:t>сослайда</a:t>
            </a:r>
            <a:r>
              <a:rPr lang="ru-RU" b="1" dirty="0" smtClean="0"/>
              <a:t>)</a:t>
            </a:r>
          </a:p>
          <a:p>
            <a:endParaRPr lang="ru-RU" b="1" dirty="0" smtClean="0"/>
          </a:p>
          <a:p>
            <a:r>
              <a:rPr lang="ru-RU" b="1" dirty="0" smtClean="0"/>
              <a:t> </a:t>
            </a:r>
            <a:r>
              <a:rPr lang="en-US" b="1" dirty="0" smtClean="0"/>
              <a:t>ISO/TC 98/SC 2 Reliability of structures</a:t>
            </a:r>
            <a:endParaRPr lang="ru-RU" b="1" dirty="0" smtClean="0"/>
          </a:p>
          <a:p>
            <a:pPr fontAlgn="base"/>
            <a:r>
              <a:rPr lang="ru-RU" dirty="0" smtClean="0"/>
              <a:t>1995г. – создание подкомитета </a:t>
            </a:r>
            <a:r>
              <a:rPr lang="en-US" dirty="0" smtClean="0"/>
              <a:t>SC5 </a:t>
            </a:r>
            <a:r>
              <a:rPr lang="ru-RU" dirty="0" smtClean="0"/>
              <a:t>«Правила упрощенного расчета бетонных конструкций»</a:t>
            </a:r>
          </a:p>
          <a:p>
            <a:pPr fontAlgn="base"/>
            <a:r>
              <a:rPr lang="ru-RU" dirty="0" smtClean="0"/>
              <a:t>1998г - создание подкомитета </a:t>
            </a:r>
            <a:r>
              <a:rPr lang="en-US" dirty="0" smtClean="0"/>
              <a:t>SC</a:t>
            </a:r>
            <a:r>
              <a:rPr lang="ru-RU" dirty="0" smtClean="0"/>
              <a:t>6</a:t>
            </a:r>
            <a:r>
              <a:rPr lang="en-US" dirty="0" smtClean="0"/>
              <a:t> </a:t>
            </a:r>
            <a:r>
              <a:rPr lang="ru-RU" dirty="0" smtClean="0"/>
              <a:t>«Нетрадиционные армирующие материалы для бетонных конструкций»</a:t>
            </a:r>
          </a:p>
          <a:p>
            <a:pPr fontAlgn="base"/>
            <a:r>
              <a:rPr lang="ru-RU" dirty="0" smtClean="0"/>
              <a:t>2000г. – предложено создание подкомитета по расчетному обоснованию долговечности конструкций (</a:t>
            </a:r>
            <a:r>
              <a:rPr lang="en-US" dirty="0" smtClean="0"/>
              <a:t>Service Life Design of Concrete Structures</a:t>
            </a:r>
            <a:r>
              <a:rPr lang="ru-RU" dirty="0" smtClean="0"/>
              <a:t>) - в 2003году инициатива приостановлена до разработки соответствующих документов в </a:t>
            </a:r>
            <a:r>
              <a:rPr lang="en-US" dirty="0" smtClean="0"/>
              <a:t>FIB</a:t>
            </a:r>
            <a:r>
              <a:rPr lang="ru-RU" dirty="0" smtClean="0"/>
              <a:t> (</a:t>
            </a:r>
            <a:r>
              <a:rPr lang="en-US" dirty="0" smtClean="0"/>
              <a:t>“Model Code on Service Life design of Concrete Structures</a:t>
            </a:r>
            <a:r>
              <a:rPr lang="ru-RU" dirty="0" smtClean="0"/>
              <a:t>). Комитет в ИСО не был создан</a:t>
            </a:r>
          </a:p>
          <a:p>
            <a:pPr fontAlgn="base"/>
            <a:r>
              <a:rPr lang="ru-RU" dirty="0" smtClean="0"/>
              <a:t>2003г - создание подкомитета </a:t>
            </a:r>
            <a:r>
              <a:rPr lang="en-US" dirty="0" smtClean="0"/>
              <a:t>SC</a:t>
            </a:r>
            <a:r>
              <a:rPr lang="ru-RU" dirty="0" smtClean="0"/>
              <a:t>7</a:t>
            </a:r>
            <a:r>
              <a:rPr lang="en-US" dirty="0" smtClean="0"/>
              <a:t> </a:t>
            </a:r>
            <a:r>
              <a:rPr lang="ru-RU" dirty="0" smtClean="0"/>
              <a:t>«Техническое обслуживание и текущий ремонт бетонных конструкций»</a:t>
            </a:r>
          </a:p>
          <a:p>
            <a:pPr fontAlgn="base"/>
            <a:r>
              <a:rPr lang="en-US" b="1" dirty="0" smtClean="0">
                <a:solidFill>
                  <a:srgbClr val="00B050"/>
                </a:solidFill>
              </a:rPr>
              <a:t>Sc2</a:t>
            </a:r>
            <a:r>
              <a:rPr lang="ru-RU" b="1" baseline="0" dirty="0" smtClean="0">
                <a:solidFill>
                  <a:srgbClr val="00B050"/>
                </a:solidFill>
              </a:rPr>
              <a:t> ПРАВИЛА ПРОЕКТИРОВАНИЯ (НЕ ФУНКЦИОНИРУЕТ)</a:t>
            </a:r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Росстандарт</a:t>
            </a:r>
            <a:r>
              <a:rPr lang="ru-RU" b="1" baseline="0" dirty="0" smtClean="0">
                <a:solidFill>
                  <a:srgbClr val="FF0000"/>
                </a:solidFill>
              </a:rPr>
              <a:t> стал полноправным членом подкомитетов с _________-сего года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86277-15E2-417D-BBCC-B0ECB5FFCC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52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В ТК71 входят следующие подкомитеты: (читать </a:t>
            </a:r>
            <a:r>
              <a:rPr lang="ru-RU" b="1" dirty="0" err="1" smtClean="0"/>
              <a:t>сослайда</a:t>
            </a:r>
            <a:r>
              <a:rPr lang="ru-RU" b="1" dirty="0" smtClean="0"/>
              <a:t>)</a:t>
            </a:r>
          </a:p>
          <a:p>
            <a:endParaRPr lang="ru-RU" b="1" dirty="0" smtClean="0"/>
          </a:p>
          <a:p>
            <a:r>
              <a:rPr lang="ru-RU" b="1" dirty="0" smtClean="0"/>
              <a:t> </a:t>
            </a:r>
            <a:r>
              <a:rPr lang="en-US" b="1" dirty="0" smtClean="0"/>
              <a:t>ISO/TC 98/SC 2 Reliability of structures</a:t>
            </a:r>
            <a:endParaRPr lang="ru-RU" b="1" dirty="0" smtClean="0"/>
          </a:p>
          <a:p>
            <a:pPr fontAlgn="base"/>
            <a:r>
              <a:rPr lang="ru-RU" dirty="0" smtClean="0"/>
              <a:t>1995г. – создание подкомитета </a:t>
            </a:r>
            <a:r>
              <a:rPr lang="en-US" dirty="0" smtClean="0"/>
              <a:t>SC5 </a:t>
            </a:r>
            <a:r>
              <a:rPr lang="ru-RU" dirty="0" smtClean="0"/>
              <a:t>«Правила упрощенного расчета бетонных конструкций»</a:t>
            </a:r>
          </a:p>
          <a:p>
            <a:pPr fontAlgn="base"/>
            <a:r>
              <a:rPr lang="ru-RU" dirty="0" smtClean="0"/>
              <a:t>1998г - создание подкомитета </a:t>
            </a:r>
            <a:r>
              <a:rPr lang="en-US" dirty="0" smtClean="0"/>
              <a:t>SC</a:t>
            </a:r>
            <a:r>
              <a:rPr lang="ru-RU" dirty="0" smtClean="0"/>
              <a:t>6</a:t>
            </a:r>
            <a:r>
              <a:rPr lang="en-US" dirty="0" smtClean="0"/>
              <a:t> </a:t>
            </a:r>
            <a:r>
              <a:rPr lang="ru-RU" dirty="0" smtClean="0"/>
              <a:t>«Нетрадиционные армирующие материалы для бетонных конструкций»</a:t>
            </a:r>
          </a:p>
          <a:p>
            <a:pPr fontAlgn="base"/>
            <a:r>
              <a:rPr lang="ru-RU" dirty="0" smtClean="0"/>
              <a:t>2000г. – предложено создание подкомитета по расчетному обоснованию долговечности конструкций (</a:t>
            </a:r>
            <a:r>
              <a:rPr lang="en-US" dirty="0" smtClean="0"/>
              <a:t>Service Life Design of Concrete Structures</a:t>
            </a:r>
            <a:r>
              <a:rPr lang="ru-RU" dirty="0" smtClean="0"/>
              <a:t>) - в 2003году инициатива приостановлена до разработки соответствующих документов в </a:t>
            </a:r>
            <a:r>
              <a:rPr lang="en-US" dirty="0" smtClean="0"/>
              <a:t>FIB</a:t>
            </a:r>
            <a:r>
              <a:rPr lang="ru-RU" dirty="0" smtClean="0"/>
              <a:t> (</a:t>
            </a:r>
            <a:r>
              <a:rPr lang="en-US" dirty="0" smtClean="0"/>
              <a:t>“Model Code on Service Life design of Concrete Structures</a:t>
            </a:r>
            <a:r>
              <a:rPr lang="ru-RU" dirty="0" smtClean="0"/>
              <a:t>). Комитет в ИСО не был создан</a:t>
            </a:r>
          </a:p>
          <a:p>
            <a:pPr fontAlgn="base"/>
            <a:r>
              <a:rPr lang="ru-RU" dirty="0" smtClean="0"/>
              <a:t>2003г - создание подкомитета </a:t>
            </a:r>
            <a:r>
              <a:rPr lang="en-US" dirty="0" smtClean="0"/>
              <a:t>SC</a:t>
            </a:r>
            <a:r>
              <a:rPr lang="ru-RU" dirty="0" smtClean="0"/>
              <a:t>7</a:t>
            </a:r>
            <a:r>
              <a:rPr lang="en-US" dirty="0" smtClean="0"/>
              <a:t> </a:t>
            </a:r>
            <a:r>
              <a:rPr lang="ru-RU" dirty="0" smtClean="0"/>
              <a:t>«Техническое обслуживание и текущий ремонт бетонных конструкций»</a:t>
            </a:r>
          </a:p>
          <a:p>
            <a:pPr fontAlgn="base"/>
            <a:r>
              <a:rPr lang="en-US" b="1" dirty="0" smtClean="0">
                <a:solidFill>
                  <a:srgbClr val="00B050"/>
                </a:solidFill>
              </a:rPr>
              <a:t>Sc2</a:t>
            </a:r>
            <a:r>
              <a:rPr lang="ru-RU" b="1" baseline="0" dirty="0" smtClean="0">
                <a:solidFill>
                  <a:srgbClr val="00B050"/>
                </a:solidFill>
              </a:rPr>
              <a:t> ПРАВИЛА ПРОЕКТИРОВАНИЯ (НЕ ФУНКЦИОНИРУЕТ)</a:t>
            </a:r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Росстандарт</a:t>
            </a:r>
            <a:r>
              <a:rPr lang="ru-RU" b="1" baseline="0" dirty="0" smtClean="0">
                <a:solidFill>
                  <a:srgbClr val="FF0000"/>
                </a:solidFill>
              </a:rPr>
              <a:t> стал полноправным членом подкомитетов с _________-сего года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86277-15E2-417D-BBCC-B0ECB5FFCC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87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86277-15E2-417D-BBCC-B0ECB5FFCC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78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Бетон, железобетон и преднапряженный </a:t>
            </a:r>
            <a:r>
              <a:rPr lang="ru-RU" dirty="0" err="1" smtClean="0"/>
              <a:t>железобетон</a:t>
            </a:r>
            <a:r>
              <a:rPr lang="ru-RU" dirty="0" err="1" smtClean="0">
                <a:hlinkClick r:id="rId3"/>
              </a:rPr>
              <a:t>ISO</a:t>
            </a:r>
            <a:r>
              <a:rPr lang="ru-RU" dirty="0" smtClean="0">
                <a:hlinkClick r:id="rId3"/>
              </a:rPr>
              <a:t>/TC 71 домашняя страница</a:t>
            </a:r>
            <a:r>
              <a:rPr lang="ru-RU" dirty="0" smtClean="0"/>
              <a:t> опубликовано стандартов </a:t>
            </a:r>
            <a:r>
              <a:rPr lang="ru-RU" dirty="0" smtClean="0">
                <a:hlinkClick r:id="rId4"/>
              </a:rPr>
              <a:t>40</a:t>
            </a:r>
            <a:r>
              <a:rPr lang="ru-RU" dirty="0" smtClean="0"/>
              <a:t>  ,</a:t>
            </a:r>
            <a:r>
              <a:rPr lang="ru-RU" baseline="0" dirty="0" smtClean="0"/>
              <a:t> </a:t>
            </a:r>
            <a:r>
              <a:rPr lang="ru-RU" dirty="0" err="1" smtClean="0"/>
              <a:t>рАбочих</a:t>
            </a:r>
            <a:r>
              <a:rPr lang="ru-RU" dirty="0" smtClean="0"/>
              <a:t> программ </a:t>
            </a:r>
            <a:r>
              <a:rPr lang="ru-RU" dirty="0" smtClean="0">
                <a:hlinkClick r:id="rId5"/>
              </a:rPr>
              <a:t>17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trike="noStrike" dirty="0" smtClean="0">
                <a:effectLst/>
              </a:rPr>
              <a:t>Количество опубликованных стандартов ИСО под прямой ответственностью ISO/TC 71/SC 1 (</a:t>
            </a:r>
            <a:r>
              <a:rPr lang="ru-RU" strike="noStrike" dirty="0" err="1" smtClean="0">
                <a:effectLst/>
              </a:rPr>
              <a:t>number</a:t>
            </a:r>
            <a:r>
              <a:rPr lang="ru-RU" strike="noStrike" dirty="0" smtClean="0">
                <a:effectLst/>
              </a:rPr>
              <a:t> </a:t>
            </a:r>
            <a:r>
              <a:rPr lang="ru-RU" strike="noStrike" dirty="0" err="1" smtClean="0">
                <a:effectLst/>
              </a:rPr>
              <a:t>includes</a:t>
            </a:r>
            <a:r>
              <a:rPr lang="ru-RU" strike="noStrike" dirty="0" smtClean="0">
                <a:effectLst/>
              </a:rPr>
              <a:t> </a:t>
            </a:r>
            <a:r>
              <a:rPr lang="ru-RU" strike="noStrike" dirty="0" err="1" smtClean="0">
                <a:effectLst/>
              </a:rPr>
              <a:t>updates</a:t>
            </a:r>
            <a:r>
              <a:rPr lang="ru-RU" strike="noStrike" dirty="0" smtClean="0">
                <a:effectLst/>
              </a:rPr>
              <a:t>): </a:t>
            </a:r>
            <a:r>
              <a:rPr lang="ru-RU" strike="noStrike" dirty="0" smtClean="0">
                <a:effectLst/>
                <a:hlinkClick r:id="rId6"/>
              </a:rPr>
              <a:t>16</a:t>
            </a:r>
            <a:r>
              <a:rPr lang="ru-RU" strike="noStrike" dirty="0" smtClean="0">
                <a:effectLst/>
              </a:rPr>
              <a:t> </a:t>
            </a:r>
          </a:p>
          <a:p>
            <a:r>
              <a:rPr lang="ru-RU" strike="noStrike" dirty="0" smtClean="0">
                <a:effectLst/>
              </a:rPr>
              <a:t>Страны-участницы: </a:t>
            </a:r>
            <a:r>
              <a:rPr lang="ru-RU" strike="noStrike" dirty="0" smtClean="0">
                <a:effectLst/>
                <a:hlinkClick r:id="rId7"/>
              </a:rPr>
              <a:t>21</a:t>
            </a:r>
            <a:r>
              <a:rPr lang="ru-RU" strike="noStrike" dirty="0" smtClean="0">
                <a:effectLst/>
              </a:rPr>
              <a:t> Страны-наблюдатели: </a:t>
            </a:r>
            <a:r>
              <a:rPr lang="ru-RU" strike="noStrike" dirty="0" smtClean="0">
                <a:effectLst/>
                <a:hlinkClick r:id="rId7"/>
              </a:rPr>
              <a:t>27</a:t>
            </a:r>
            <a:r>
              <a:rPr lang="ru-RU" strike="noStrike" dirty="0" smtClean="0">
                <a:effectLst/>
              </a:rPr>
              <a:t> </a:t>
            </a: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86277-15E2-417D-BBCC-B0ECB5FFCC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99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effectLst/>
              </a:rPr>
              <a:t>Подкомитеты/рабочие группы:</a:t>
            </a:r>
          </a:p>
          <a:p>
            <a:r>
              <a:rPr lang="ru-RU" dirty="0" smtClean="0">
                <a:effectLst/>
              </a:rPr>
              <a:t>Подкомитет/рабочая </a:t>
            </a:r>
            <a:r>
              <a:rPr lang="ru-RU" dirty="0" err="1" smtClean="0">
                <a:effectLst/>
              </a:rPr>
              <a:t>группаЗаголовок</a:t>
            </a:r>
            <a:r>
              <a:rPr lang="ru-RU" dirty="0" smtClean="0">
                <a:effectLst/>
              </a:rPr>
              <a:t>, название</a:t>
            </a:r>
            <a:r>
              <a:rPr lang="en-US" dirty="0" smtClean="0">
                <a:effectLst/>
              </a:rPr>
              <a:t>ISO/TC 71/SC 1/WG 1</a:t>
            </a:r>
            <a:r>
              <a:rPr lang="ru-RU" dirty="0" smtClean="0">
                <a:effectLst/>
              </a:rPr>
              <a:t>Проницаемый бетон </a:t>
            </a:r>
            <a:br>
              <a:rPr lang="ru-RU" dirty="0" smtClean="0">
                <a:effectLst/>
              </a:rPr>
            </a:br>
            <a:r>
              <a:rPr lang="ru-RU" i="1" dirty="0" smtClean="0">
                <a:effectLst/>
              </a:rPr>
              <a:t>С координатором можно связаться через </a:t>
            </a:r>
            <a:r>
              <a:rPr lang="en-US" i="1" dirty="0" smtClean="0">
                <a:effectLst/>
                <a:hlinkClick r:id="rId3"/>
              </a:rPr>
              <a:t>secretariat</a:t>
            </a:r>
            <a:r>
              <a:rPr lang="en-US" dirty="0" smtClean="0">
                <a:effectLst/>
              </a:rPr>
              <a:t> ISO/TC 71/SC 1/WG 2 Self-compacting concrete </a:t>
            </a:r>
            <a:br>
              <a:rPr lang="en-US" dirty="0" smtClean="0">
                <a:effectLst/>
              </a:rPr>
            </a:br>
            <a:r>
              <a:rPr lang="ru-RU" i="1" dirty="0" smtClean="0">
                <a:effectLst/>
              </a:rPr>
              <a:t>С координатором можно связаться через </a:t>
            </a:r>
            <a:r>
              <a:rPr lang="en-US" i="1" dirty="0" smtClean="0">
                <a:effectLst/>
                <a:hlinkClick r:id="rId3"/>
              </a:rPr>
              <a:t>secretariat</a:t>
            </a:r>
            <a:r>
              <a:rPr lang="en-US" dirty="0" smtClean="0">
                <a:effectLst/>
              </a:rPr>
              <a:t> ISO/TC 71/SC 1/WG 3 Pervious concrete: void content </a:t>
            </a:r>
            <a:br>
              <a:rPr lang="en-US" dirty="0" smtClean="0">
                <a:effectLst/>
              </a:rPr>
            </a:br>
            <a:r>
              <a:rPr lang="ru-RU" i="1" dirty="0" smtClean="0">
                <a:effectLst/>
              </a:rPr>
              <a:t>С координатором можно связаться через </a:t>
            </a:r>
            <a:r>
              <a:rPr lang="en-US" i="1" dirty="0" smtClean="0">
                <a:effectLst/>
                <a:hlinkClick r:id="rId3"/>
              </a:rPr>
              <a:t>secretariat</a:t>
            </a:r>
            <a:r>
              <a:rPr lang="en-US" dirty="0" smtClean="0">
                <a:effectLst/>
              </a:rPr>
              <a:t> ISO/TC 71/SC 1/WG 4 Test methods for aggregates </a:t>
            </a:r>
            <a:br>
              <a:rPr lang="en-US" dirty="0" smtClean="0">
                <a:effectLst/>
              </a:rPr>
            </a:br>
            <a:r>
              <a:rPr lang="ru-RU" i="1" dirty="0" smtClean="0">
                <a:effectLst/>
              </a:rPr>
              <a:t>С координатором можно связаться через </a:t>
            </a:r>
            <a:r>
              <a:rPr lang="en-US" i="1" dirty="0" smtClean="0">
                <a:effectLst/>
                <a:hlinkClick r:id="rId3"/>
              </a:rPr>
              <a:t>secretariat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86277-15E2-417D-BBCC-B0ECB5FFCC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21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86277-15E2-417D-BBCC-B0ECB5FFCC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31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1E244CBB-4608-7E45-A43C-EDAC335FCA9A}" type="datetime1">
              <a:rPr lang="en-CA" smtClean="0"/>
              <a:t>2017-11-15</a:t>
            </a:fld>
            <a:endParaRPr lang="en-US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ADAF8D8-623C-49B9-9738-4EF3D0F01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6A971B-E00F-264D-B24B-264903E10DAE}" type="datetime1">
              <a:rPr lang="en-CA" smtClean="0"/>
              <a:t>2017-11-15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AF8D8-623C-49B9-9738-4EF3D0F01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2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638297-8FD5-EF45-A88F-AE9C7AC51E70}" type="datetime1">
              <a:rPr lang="en-CA" smtClean="0"/>
              <a:t>2017-11-15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AF8D8-623C-49B9-9738-4EF3D0F01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7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2D9AFC0-DEAB-EB44-A741-16CFFD1C826A}" type="datetime1">
              <a:rPr lang="en-CA" smtClean="0"/>
              <a:t>2017-11-15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DAF8D8-623C-49B9-9738-4EF3D0F01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8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5D0AED-06B7-D44F-8B08-BBF114116052}" type="datetime1">
              <a:rPr lang="en-CA" smtClean="0"/>
              <a:t>2017-11-15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DAF8D8-623C-49B9-9738-4EF3D0F01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6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9ACDB1-8B2B-4E45-BBB3-784D101E1371}" type="datetime1">
              <a:rPr lang="en-CA" smtClean="0"/>
              <a:t>2017-11-15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DAF8D8-623C-49B9-9738-4EF3D0F01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4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3456550-7018-0C46-8644-697F516605D8}" type="datetime1">
              <a:rPr lang="en-CA" smtClean="0"/>
              <a:t>2017-11-15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DAF8D8-623C-49B9-9738-4EF3D0F01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6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AEE28E-466A-3241-BA70-E3A9734F097F}" type="datetime1">
              <a:rPr lang="en-CA" smtClean="0"/>
              <a:t>2017-11-15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DAF8D8-623C-49B9-9738-4EF3D0F01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27CF67-EE32-E745-8B7C-00CBAD11843A}" type="datetime1">
              <a:rPr lang="en-CA" smtClean="0"/>
              <a:t>2017-11-15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DAF8D8-623C-49B9-9738-4EF3D0F01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63B5-2EC1-114D-B9D4-D7EFE73CE921}" type="datetime1">
              <a:rPr lang="en-CA" smtClean="0"/>
              <a:t>2017-11-15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FA7F-98CA-4716-89F4-F5945714A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8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9AF9-B05D-6647-97BE-88516486663B}" type="datetime1">
              <a:rPr lang="en-CA" smtClean="0"/>
              <a:t>2017-11-15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FA7F-98CA-4716-89F4-F5945714A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4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6F1092-8BCE-F148-BD17-DE677A0B786A}" type="datetime1">
              <a:rPr lang="en-CA" smtClean="0"/>
              <a:t>2017-11-15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AF8D8-623C-49B9-9738-4EF3D0F01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6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2CC6-6C36-2A47-A27D-1D23898EEC0B}" type="datetime1">
              <a:rPr lang="en-CA" smtClean="0"/>
              <a:t>2017-11-15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FA7F-98CA-4716-89F4-F5945714A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8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3141-5196-9E44-8AC8-9530322029C2}" type="datetime1">
              <a:rPr lang="en-CA" smtClean="0"/>
              <a:t>2017-11-15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FA7F-98CA-4716-89F4-F5945714A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0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0FB3-7C5C-5D44-B4EE-08E86E1D45F1}" type="datetime1">
              <a:rPr lang="en-CA" smtClean="0"/>
              <a:t>2017-11-15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FA7F-98CA-4716-89F4-F5945714A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4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7959-18D5-AA4F-B979-E77F2650BB5F}" type="datetime1">
              <a:rPr lang="en-CA" smtClean="0"/>
              <a:t>2017-11-15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FA7F-98CA-4716-89F4-F5945714A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35C8-A212-664C-86DF-1E9A60C0709E}" type="datetime1">
              <a:rPr lang="en-CA" smtClean="0"/>
              <a:t>2017-11-15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FA7F-98CA-4716-89F4-F5945714A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8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84D8-05E3-AF4B-887A-62D99CE43110}" type="datetime1">
              <a:rPr lang="en-CA" smtClean="0"/>
              <a:t>2017-11-15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FA7F-98CA-4716-89F4-F5945714A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9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A4B-E844-6849-AA35-960957A8C8CC}" type="datetime1">
              <a:rPr lang="en-CA" smtClean="0"/>
              <a:t>2017-11-15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FA7F-98CA-4716-89F4-F5945714A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528D9-F9C0-954A-8974-28411F404620}" type="datetime1">
              <a:rPr lang="en-CA" smtClean="0"/>
              <a:t>2017-11-15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FA7F-98CA-4716-89F4-F5945714A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7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8222-EA5E-584D-A6A7-F65F099F9312}" type="datetime1">
              <a:rPr lang="en-CA" smtClean="0"/>
              <a:t>2017-11-15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FA7F-98CA-4716-89F4-F5945714A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7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A6A1-56FD-7247-A351-48DE142F8534}" type="datetime1">
              <a:rPr lang="en-CA" smtClean="0"/>
              <a:t>2017-11-15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B1C0-D954-44A6-AF3B-D69F45F3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2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BED3A-BBB1-304E-A696-E479B2A19F2F}" type="datetime1">
              <a:rPr lang="en-CA" smtClean="0"/>
              <a:t>2017-11-15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AF8D8-623C-49B9-9738-4EF3D0F01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7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3AC8-E76A-F649-9E76-EB7D60521926}" type="datetime1">
              <a:rPr lang="en-CA" smtClean="0"/>
              <a:t>2017-11-15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B1C0-D954-44A6-AF3B-D69F45F3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9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D2A2-9C4C-7F4D-A4AF-D73FFEAB12D1}" type="datetime1">
              <a:rPr lang="en-CA" smtClean="0"/>
              <a:t>2017-11-15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B1C0-D954-44A6-AF3B-D69F45F3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4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2BF0-B660-BB46-9A2F-45CBFBFCCFB8}" type="datetime1">
              <a:rPr lang="en-CA" smtClean="0"/>
              <a:t>2017-11-15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B1C0-D954-44A6-AF3B-D69F45F3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8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5927-2C78-7D42-8DF7-2E3C70A47331}" type="datetime1">
              <a:rPr lang="en-CA" smtClean="0"/>
              <a:t>2017-11-15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B1C0-D954-44A6-AF3B-D69F45F3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3960-2DF8-8445-9ADC-CD2A65BCB094}" type="datetime1">
              <a:rPr lang="en-CA" smtClean="0"/>
              <a:t>2017-11-15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B1C0-D954-44A6-AF3B-D69F45F3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6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0E58-0316-724B-BB70-3E193730E0F9}" type="datetime1">
              <a:rPr lang="en-CA" smtClean="0"/>
              <a:t>2017-11-15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B1C0-D954-44A6-AF3B-D69F45F3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2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2E54-D9F9-C444-B10E-A599612136F0}" type="datetime1">
              <a:rPr lang="en-CA" smtClean="0"/>
              <a:t>2017-11-15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B1C0-D954-44A6-AF3B-D69F45F3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7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A858-7C64-3D49-8C45-12E5024D2D75}" type="datetime1">
              <a:rPr lang="en-CA" smtClean="0"/>
              <a:t>2017-11-15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B1C0-D954-44A6-AF3B-D69F45F3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6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39FF-E069-6B45-87D8-D9C8A8234ECE}" type="datetime1">
              <a:rPr lang="en-CA" smtClean="0"/>
              <a:t>2017-11-15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B1C0-D954-44A6-AF3B-D69F45F3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4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BA7A-F2FE-9A4D-A41A-1FCCF3CA070D}" type="datetime1">
              <a:rPr lang="en-CA" smtClean="0"/>
              <a:t>2017-11-15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B1C0-D954-44A6-AF3B-D69F45F3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7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BA4150-E390-804D-A134-B05C079B6046}" type="datetime1">
              <a:rPr lang="en-CA" smtClean="0"/>
              <a:t>2017-11-15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AF8D8-623C-49B9-9738-4EF3D0F01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3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3CC9B2-1356-9149-9804-BCCFDD25BFDB}" type="datetime1">
              <a:rPr lang="en-CA" smtClean="0"/>
              <a:t>2017-11-15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AF8D8-623C-49B9-9738-4EF3D0F01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9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41A323-7279-2341-B4C5-F86AF8BC2C00}" type="datetime1">
              <a:rPr lang="en-CA" smtClean="0"/>
              <a:t>2017-11-15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AF8D8-623C-49B9-9738-4EF3D0F01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3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E738B6-A32D-8A4F-B242-1439D9D451AB}" type="datetime1">
              <a:rPr lang="en-CA" smtClean="0"/>
              <a:t>2017-11-15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AF8D8-623C-49B9-9738-4EF3D0F01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3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DC5A0-B591-8942-97E5-99E370FDD9E4}" type="datetime1">
              <a:rPr lang="en-CA" smtClean="0"/>
              <a:t>2017-11-15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AF8D8-623C-49B9-9738-4EF3D0F01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5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C2C647-84EE-4049-9D0F-EC2006D02F9C}" type="datetime1">
              <a:rPr lang="en-CA" smtClean="0"/>
              <a:t>2017-11-15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AF8D8-623C-49B9-9738-4EF3D0F01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7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BF992D1B-2AF4-6140-807C-A43FB75D18C8}" type="datetime1">
              <a:rPr lang="en-CA" smtClean="0"/>
              <a:t>2017-11-15</a:t>
            </a:fld>
            <a:endParaRPr lang="en-US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4ADAF8D8-623C-49B9-9738-4EF3D0F01EB8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7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F84A-3F75-3C4D-9F7F-9B3282CEC226}" type="datetime1">
              <a:rPr lang="en-CA" smtClean="0"/>
              <a:t>2017-11-15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9FA7F-98CA-4716-89F4-F5945714A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9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7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2287E-6221-7642-91EE-E34E49DB516B}" type="datetime1">
              <a:rPr lang="en-CA" smtClean="0"/>
              <a:t>2017-11-15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B1C0-D954-44A6-AF3B-D69F45F3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3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iso.org/iso/ru/home/store/catalogue_tc/catalogue_detail.htm?csnumber=65437" TargetMode="Externa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iso.org/iso/ru/home/store/catalogue_tc/catalogue_detail.htm?csnumber=56144" TargetMode="External"/><Relationship Id="rId5" Type="http://schemas.openxmlformats.org/officeDocument/2006/relationships/hyperlink" Target="http://www.iso.org/iso/ru/home/store/catalogue_tc/catalogue_detail.htm?csnumber=56499" TargetMode="External"/><Relationship Id="rId6" Type="http://schemas.openxmlformats.org/officeDocument/2006/relationships/hyperlink" Target="http://www.iso.org/iso/ru/home/store/catalogue_tc/catalogue_detail.htm?csnumber=56500" TargetMode="External"/><Relationship Id="rId7" Type="http://schemas.openxmlformats.org/officeDocument/2006/relationships/hyperlink" Target="http://www.iso.org/iso/ru/home/store/catalogue_tc/catalogue_detail.htm?csnumber=56501" TargetMode="External"/><Relationship Id="rId8" Type="http://schemas.openxmlformats.org/officeDocument/2006/relationships/hyperlink" Target="http://www.iso.org/iso/ru/home/store/catalogue_tc/catalogue_detail.htm?csnumber=56814" TargetMode="External"/><Relationship Id="rId9" Type="http://schemas.openxmlformats.org/officeDocument/2006/relationships/hyperlink" Target="http://www.iso.org/iso/ru/home/store/catalogue_tc/catalogue_detail.htm?csnumber=61113" TargetMode="External"/><Relationship Id="rId10" Type="http://schemas.openxmlformats.org/officeDocument/2006/relationships/image" Target="../media/image1.png"/><Relationship Id="rId11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jpg"/><Relationship Id="rId5" Type="http://schemas.openxmlformats.org/officeDocument/2006/relationships/image" Target="../media/image2.pn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399" y="243841"/>
            <a:ext cx="5293995" cy="180816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НИЦ «СТРОИТЕЛЬСТВО»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НИИЖБ им. А.А. Гвоздева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1" y="6096000"/>
            <a:ext cx="8041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Председатель зеркального комитета ИСО/ТК71, Елшина Л.И.</a:t>
            </a:r>
            <a:endParaRPr lang="en-US" sz="14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395" y="503598"/>
            <a:ext cx="1299210" cy="12886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75641"/>
            <a:ext cx="2082800" cy="10033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F8D8-623C-49B9-9738-4EF3D0F01EB8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39" y="2052003"/>
            <a:ext cx="7861300" cy="385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4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6236164"/>
            <a:ext cx="1066800" cy="51388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2057400"/>
          </a:xfrm>
        </p:spPr>
        <p:txBody>
          <a:bodyPr/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ИЗДАННЫЕ СТАНДАРТЫ 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ISO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/ТК 71</a:t>
            </a:r>
            <a:b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SC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3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–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Производство бетона и возведение бетонных конструкций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388244"/>
              </p:ext>
            </p:extLst>
          </p:nvPr>
        </p:nvGraphicFramePr>
        <p:xfrm>
          <a:off x="285750" y="5093058"/>
          <a:ext cx="8724900" cy="1188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4900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 РАЗРАБОТКЕ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(2017 год)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52119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Helvetica" panose="020B0604020202020204" pitchFamily="34" charset="0"/>
                          <a:hlinkClick r:id="rId4"/>
                        </a:rPr>
                        <a:t>ISO/CD </a:t>
                      </a:r>
                      <a:r>
                        <a:rPr lang="en-US" sz="160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Helvetica" panose="020B0604020202020204" pitchFamily="34" charset="0"/>
                          <a:hlinkClick r:id="rId4"/>
                        </a:rPr>
                        <a:t>19596</a:t>
                      </a:r>
                      <a:r>
                        <a:rPr lang="ru-RU" sz="160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Добавки к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бетонам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</a:tbl>
          </a:graphicData>
        </a:graphic>
      </p:graphicFrame>
      <p:graphicFrame>
        <p:nvGraphicFramePr>
          <p:cNvPr id="7" name="Таблица 8"/>
          <p:cNvGraphicFramePr>
            <a:graphicFrameLocks noGrp="1"/>
          </p:cNvGraphicFramePr>
          <p:nvPr>
            <p:extLst/>
          </p:nvPr>
        </p:nvGraphicFramePr>
        <p:xfrm>
          <a:off x="253965" y="1524000"/>
          <a:ext cx="8661435" cy="3530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1435"/>
              </a:tblGrid>
              <a:tr h="292839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13290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solidFill>
                            <a:srgbClr val="01478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ISO </a:t>
                      </a:r>
                      <a:r>
                        <a:rPr lang="ru-RU" sz="1600" u="none" strike="noStrike" dirty="0" smtClean="0">
                          <a:solidFill>
                            <a:srgbClr val="01478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12439:2010  </a:t>
                      </a:r>
                      <a:r>
                        <a:rPr lang="ru-RU" sz="1600" dirty="0" smtClean="0">
                          <a:solidFill>
                            <a:srgbClr val="40404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Вода </a:t>
                      </a:r>
                      <a:r>
                        <a:rPr lang="ru-RU" sz="1600" dirty="0" err="1" smtClean="0">
                          <a:solidFill>
                            <a:srgbClr val="40404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затворения</a:t>
                      </a:r>
                      <a:r>
                        <a:rPr lang="ru-RU" sz="1600" dirty="0" smtClean="0">
                          <a:solidFill>
                            <a:srgbClr val="40404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бетона</a:t>
                      </a:r>
                      <a:endParaRPr lang="ru-RU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  <a:tr h="439258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solidFill>
                            <a:srgbClr val="01478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ISO </a:t>
                      </a:r>
                      <a:r>
                        <a:rPr lang="ru-RU" sz="1600" u="none" strike="noStrike" dirty="0" smtClean="0">
                          <a:solidFill>
                            <a:srgbClr val="01478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14824-1:2012 </a:t>
                      </a:r>
                      <a:r>
                        <a:rPr lang="ru-RU" sz="1600" u="none" strike="noStrike" dirty="0" smtClean="0">
                          <a:solidFill>
                            <a:srgbClr val="40404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Цементный</a:t>
                      </a:r>
                      <a:r>
                        <a:rPr lang="ru-RU" sz="1600" u="none" strike="noStrike" baseline="0" dirty="0" smtClean="0">
                          <a:solidFill>
                            <a:srgbClr val="40404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раствор</a:t>
                      </a:r>
                      <a:r>
                        <a:rPr lang="ru-RU" sz="1600" dirty="0" smtClean="0">
                          <a:solidFill>
                            <a:srgbClr val="40404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для предварительно напряженной арматуры. Часть 1. Основные требования</a:t>
                      </a:r>
                      <a:endParaRPr lang="ru-RU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  <a:tr h="439258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solidFill>
                            <a:srgbClr val="01478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ISO </a:t>
                      </a:r>
                      <a:r>
                        <a:rPr lang="ru-RU" sz="1600" u="none" strike="noStrike" dirty="0" smtClean="0">
                          <a:solidFill>
                            <a:srgbClr val="01478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14824-2:2012 </a:t>
                      </a:r>
                      <a:r>
                        <a:rPr lang="ru-RU" sz="1600" dirty="0" smtClean="0">
                          <a:solidFill>
                            <a:srgbClr val="40404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Цементный </a:t>
                      </a:r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раствор для </a:t>
                      </a:r>
                      <a:r>
                        <a:rPr lang="ru-RU" sz="1600" dirty="0" smtClean="0">
                          <a:solidFill>
                            <a:srgbClr val="40404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предварительно </a:t>
                      </a:r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напряженной арматуры. Часть 2. Процедуры заливки</a:t>
                      </a:r>
                      <a:endParaRPr lang="ru-RU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  <a:tr h="439258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solidFill>
                            <a:srgbClr val="01478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ISO </a:t>
                      </a:r>
                      <a:r>
                        <a:rPr lang="ru-RU" sz="1600" u="none" strike="noStrike" dirty="0" smtClean="0">
                          <a:solidFill>
                            <a:srgbClr val="01478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14824-3:2012 </a:t>
                      </a:r>
                      <a:r>
                        <a:rPr lang="ru-RU" sz="1600" dirty="0" smtClean="0">
                          <a:solidFill>
                            <a:srgbClr val="40404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Цемент </a:t>
                      </a:r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для предварительно напряженной арматуры. Часть 3. Методы испытаний</a:t>
                      </a:r>
                      <a:endParaRPr lang="ru-RU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  <a:tr h="313290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dirty="0">
                          <a:solidFill>
                            <a:srgbClr val="01478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ISO </a:t>
                      </a:r>
                      <a:r>
                        <a:rPr lang="ru-RU" sz="1600" b="0" u="none" strike="noStrike" dirty="0" smtClean="0">
                          <a:solidFill>
                            <a:srgbClr val="01478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16204:2012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Долговечность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. Расчет срока службы бетонных конструкций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  <a:tr h="439258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solidFill>
                            <a:srgbClr val="01478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ISO </a:t>
                      </a:r>
                      <a:r>
                        <a:rPr lang="ru-RU" sz="1600" u="none" strike="noStrike" dirty="0" smtClean="0">
                          <a:solidFill>
                            <a:srgbClr val="01478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22965-1:2007 </a:t>
                      </a:r>
                      <a:r>
                        <a:rPr lang="ru-RU" sz="1600" dirty="0" smtClean="0">
                          <a:solidFill>
                            <a:srgbClr val="40404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Бетон</a:t>
                      </a:r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. Часть 1. Методы описания характеристик и руководство для разработчика</a:t>
                      </a:r>
                      <a:endParaRPr lang="ru-RU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  <a:tr h="439258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solidFill>
                            <a:srgbClr val="01478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ISO </a:t>
                      </a:r>
                      <a:r>
                        <a:rPr lang="ru-RU" sz="1600" u="none" strike="noStrike" dirty="0" smtClean="0">
                          <a:solidFill>
                            <a:srgbClr val="01478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22965-2:2007 </a:t>
                      </a:r>
                      <a:r>
                        <a:rPr lang="ru-RU" sz="1600" dirty="0" smtClean="0">
                          <a:solidFill>
                            <a:srgbClr val="40404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Бетон. </a:t>
                      </a:r>
                      <a:r>
                        <a:rPr lang="ru-RU" sz="1600" b="0" i="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Часть</a:t>
                      </a:r>
                      <a:r>
                        <a:rPr lang="en-US" sz="1600" b="0" i="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2: </a:t>
                      </a:r>
                      <a:r>
                        <a:rPr lang="ru-RU" sz="1600" b="0" i="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Спецификация</a:t>
                      </a:r>
                      <a:r>
                        <a:rPr lang="ru-RU" sz="1600" b="0" i="0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входящих материалов, производство и уход за бетоном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  <a:tr h="313290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ISO </a:t>
                      </a:r>
                      <a:r>
                        <a:rPr lang="ru-RU" sz="1600" b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22966:2009</a:t>
                      </a:r>
                      <a:r>
                        <a:rPr lang="ru-RU" sz="16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Возведение 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бетонных конструкций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6261897"/>
            <a:ext cx="573405" cy="56874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F8D8-623C-49B9-9738-4EF3D0F01E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104518"/>
            <a:ext cx="8077200" cy="7620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ИСО ТК 71. СТРУКТУРА КОМИТЕТА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552384"/>
              </p:ext>
            </p:extLst>
          </p:nvPr>
        </p:nvGraphicFramePr>
        <p:xfrm>
          <a:off x="495299" y="1468710"/>
          <a:ext cx="8305802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1"/>
                <a:gridCol w="2743200"/>
                <a:gridCol w="2360525"/>
                <a:gridCol w="1563776"/>
              </a:tblGrid>
              <a:tr h="5752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Подкомитет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Название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Секретариат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Год</a:t>
                      </a:r>
                      <a:r>
                        <a:rPr lang="ru-RU" sz="24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образования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F7F4"/>
                    </a:solidFill>
                  </a:tcPr>
                </a:tc>
              </a:tr>
              <a:tr h="45197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SC4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Эксплуатационные требования к конструкционному бетону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ANSI (</a:t>
                      </a:r>
                      <a:r>
                        <a:rPr lang="ru-RU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США</a:t>
                      </a:r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1995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6261897"/>
            <a:ext cx="573405" cy="568743"/>
          </a:xfrm>
          <a:prstGeom prst="rect">
            <a:avLst/>
          </a:prstGeom>
        </p:spPr>
      </p:pic>
      <p:pic>
        <p:nvPicPr>
          <p:cNvPr id="7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6236164"/>
            <a:ext cx="1066800" cy="513886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F8D8-623C-49B9-9738-4EF3D0F01EB8}" type="slidenum">
              <a:rPr lang="en-US" smtClean="0"/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6614" y="4925852"/>
            <a:ext cx="6712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308C9"/>
                </a:solidFill>
              </a:rPr>
              <a:t>Опубликован 1 стандарт</a:t>
            </a:r>
            <a:endParaRPr lang="en-US" dirty="0">
              <a:solidFill>
                <a:srgbClr val="0308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9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2057400"/>
          </a:xfrm>
        </p:spPr>
        <p:txBody>
          <a:bodyPr/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ИЗДАННЫЕ СТАНДАРТЫ 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ISO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/ТК 71</a:t>
            </a:r>
            <a:b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SC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4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– 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Эксплуатационные требования к 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конструкционному 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бетону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254000" y="2516188"/>
          <a:ext cx="8724900" cy="962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4900"/>
              </a:tblGrid>
              <a:tr h="4937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ISO 19338:2014</a:t>
                      </a:r>
                      <a:r>
                        <a:rPr lang="ru-RU" sz="20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 Требования к содержанию и оценке стандартов по бетону</a:t>
                      </a:r>
                      <a:r>
                        <a:rPr lang="ru-RU" sz="2000" u="none" strike="noStrike" baseline="0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20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endParaRPr lang="en-US" sz="2000" u="none" strike="noStrike" dirty="0" smtClean="0">
                        <a:solidFill>
                          <a:srgbClr val="01478B"/>
                        </a:solidFill>
                        <a:effectLst/>
                        <a:latin typeface="inherit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95250" marR="95250" marT="38100" marB="38100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6261897"/>
            <a:ext cx="573405" cy="568743"/>
          </a:xfrm>
          <a:prstGeom prst="rect">
            <a:avLst/>
          </a:prstGeom>
        </p:spPr>
      </p:pic>
      <p:pic>
        <p:nvPicPr>
          <p:cNvPr id="8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" y="6316754"/>
            <a:ext cx="1066800" cy="51388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F8D8-623C-49B9-9738-4EF3D0F01E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3716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25000"/>
                  </a:schemeClr>
                </a:solidFill>
              </a:rPr>
              <a:t>Подкомитет </a:t>
            </a:r>
            <a:r>
              <a:rPr lang="en-US" sz="2800" b="1" dirty="0">
                <a:solidFill>
                  <a:schemeClr val="tx2">
                    <a:lumMod val="25000"/>
                  </a:schemeClr>
                </a:solidFill>
              </a:rPr>
              <a:t>SC </a:t>
            </a:r>
            <a:r>
              <a:rPr lang="ru-RU" sz="2800" b="1" dirty="0">
                <a:solidFill>
                  <a:schemeClr val="tx2">
                    <a:lumMod val="25000"/>
                  </a:schemeClr>
                </a:solidFill>
              </a:rPr>
              <a:t>04 </a:t>
            </a:r>
            <a:r>
              <a:rPr lang="ru-RU" sz="2800" b="1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200" b="1" dirty="0" smtClean="0">
                <a:solidFill>
                  <a:schemeClr val="tx2">
                    <a:lumMod val="25000"/>
                  </a:schemeClr>
                </a:solidFill>
              </a:rPr>
              <a:t>Эксплуатационные </a:t>
            </a:r>
            <a:r>
              <a:rPr lang="ru-RU" sz="2200" b="1" dirty="0">
                <a:solidFill>
                  <a:schemeClr val="tx2">
                    <a:lumMod val="25000"/>
                  </a:schemeClr>
                </a:solidFill>
              </a:rPr>
              <a:t>требования к конструкционному </a:t>
            </a:r>
            <a:r>
              <a:rPr lang="ru-RU" sz="2200" b="1" dirty="0" smtClean="0">
                <a:solidFill>
                  <a:schemeClr val="tx2">
                    <a:lumMod val="25000"/>
                  </a:schemeClr>
                </a:solidFill>
              </a:rPr>
              <a:t>бетону</a:t>
            </a:r>
            <a:r>
              <a:rPr lang="en-US" sz="2800" dirty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en-US" sz="2800" dirty="0">
                <a:solidFill>
                  <a:schemeClr val="tx2">
                    <a:lumMod val="90000"/>
                  </a:schemeClr>
                </a:solidFill>
              </a:rPr>
            </a:b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167598"/>
            <a:ext cx="7772400" cy="88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70"/>
              </a:lnSpc>
              <a:defRPr/>
            </a:pPr>
            <a:endParaRPr lang="ru-RU" sz="2400" b="1" dirty="0" smtClean="0">
              <a:solidFill>
                <a:srgbClr val="002060"/>
              </a:solidFill>
              <a:latin typeface="inheri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algn="ctr">
              <a:lnSpc>
                <a:spcPts val="147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ISO </a:t>
            </a:r>
            <a:r>
              <a:rPr lang="en-US" sz="2400" b="1" dirty="0">
                <a:solidFill>
                  <a:srgbClr val="00206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19338:2014</a:t>
            </a:r>
            <a:r>
              <a:rPr lang="ru-RU" sz="2400" b="1" dirty="0">
                <a:solidFill>
                  <a:srgbClr val="00206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Требования </a:t>
            </a:r>
            <a:r>
              <a:rPr lang="ru-RU" sz="2400" b="1" dirty="0">
                <a:solidFill>
                  <a:srgbClr val="00206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к </a:t>
            </a:r>
            <a:r>
              <a:rPr lang="ru-RU" sz="2400" b="1" dirty="0" smtClean="0">
                <a:solidFill>
                  <a:srgbClr val="00206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разработке </a:t>
            </a:r>
            <a:r>
              <a:rPr lang="ru-RU" sz="2400" b="1" dirty="0">
                <a:solidFill>
                  <a:srgbClr val="00206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и оценке стандартов по проектированию конструкций из </a:t>
            </a:r>
            <a:r>
              <a:rPr lang="ru-RU" sz="2400" b="1" dirty="0" smtClean="0">
                <a:solidFill>
                  <a:srgbClr val="00206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бетона</a:t>
            </a:r>
            <a:endParaRPr lang="ru-RU" sz="2400" b="1" dirty="0">
              <a:solidFill>
                <a:srgbClr val="002060"/>
              </a:solidFill>
              <a:latin typeface="inherit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660400" y="2209800"/>
          <a:ext cx="7721600" cy="400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63246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Национальные стандарты,</a:t>
                      </a:r>
                      <a:r>
                        <a:rPr lang="ru-RU" sz="1400" baseline="0" dirty="0" smtClean="0"/>
                        <a:t> удовлетворяющие </a:t>
                      </a:r>
                      <a:r>
                        <a:rPr lang="en-US" sz="1400" baseline="0" dirty="0" smtClean="0"/>
                        <a:t>ISO 19338 (</a:t>
                      </a:r>
                      <a:r>
                        <a:rPr lang="ru-RU" sz="1400" baseline="0" dirty="0" smtClean="0"/>
                        <a:t>Приложение</a:t>
                      </a:r>
                      <a:r>
                        <a:rPr lang="en-US" sz="1400" baseline="0" dirty="0" smtClean="0"/>
                        <a:t> A)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США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ACI 318, ACI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1992-1-1,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Eurocode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2: Design of concrete structures</a:t>
                      </a:r>
                      <a:endParaRPr lang="ru-RU" sz="140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Япония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AIJ Standard for Structural Calculation of Reinforced Concrete Structures,</a:t>
                      </a:r>
                      <a:endParaRPr lang="ru-RU" sz="140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Австралия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 3600:2001, Concrete Structures</a:t>
                      </a:r>
                      <a:endParaRPr lang="ru-RU" sz="140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Колумбия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Colombian Code — National Structural Concrete Standards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Саудовская Аравия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SB 304, Saudi Building Code: Concrete Structures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Египет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ECP 203, Egyptian Code for the Design and Construction of concrete Structures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Бразилия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NBR 6118, Design of Structural Concrete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Ю.Корея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Korea Structural Concrete Design Code (KCI Code)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F8D8-623C-49B9-9738-4EF3D0F01E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1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104518"/>
            <a:ext cx="8077200" cy="7620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ИСО ТК 71. СТРУКТУРА КОМИТЕТА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796693"/>
              </p:ext>
            </p:extLst>
          </p:nvPr>
        </p:nvGraphicFramePr>
        <p:xfrm>
          <a:off x="495299" y="1468710"/>
          <a:ext cx="8305802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1"/>
                <a:gridCol w="2743200"/>
                <a:gridCol w="2360525"/>
                <a:gridCol w="1563776"/>
              </a:tblGrid>
              <a:tr h="5752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Подкомитет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Название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Секретариат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Год</a:t>
                      </a:r>
                      <a:r>
                        <a:rPr lang="ru-RU" sz="24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образования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F7F4"/>
                    </a:solidFill>
                  </a:tcPr>
                </a:tc>
              </a:tr>
              <a:tr h="45197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SC5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Правила упрощенного расчета бетонных конструкций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ICONTEC</a:t>
                      </a:r>
                      <a:r>
                        <a:rPr lang="en-US" sz="28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</a:t>
                      </a:r>
                      <a:r>
                        <a:rPr lang="ru-RU" sz="28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Колумбия</a:t>
                      </a:r>
                      <a:r>
                        <a:rPr lang="en-US" sz="28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1995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6261897"/>
            <a:ext cx="573405" cy="56874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F8D8-623C-49B9-9738-4EF3D0F01EB8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01562" y="4925852"/>
            <a:ext cx="6204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308C9"/>
                </a:solidFill>
              </a:rPr>
              <a:t>Опубликовано </a:t>
            </a:r>
            <a:r>
              <a:rPr lang="ru-RU" dirty="0" smtClean="0">
                <a:solidFill>
                  <a:srgbClr val="0308C9"/>
                </a:solidFill>
              </a:rPr>
              <a:t>3 стандарта, </a:t>
            </a:r>
            <a:r>
              <a:rPr lang="ru-RU" dirty="0">
                <a:solidFill>
                  <a:srgbClr val="0308C9"/>
                </a:solidFill>
              </a:rPr>
              <a:t>в работе </a:t>
            </a:r>
            <a:r>
              <a:rPr lang="ru-RU" dirty="0" smtClean="0">
                <a:solidFill>
                  <a:srgbClr val="0308C9"/>
                </a:solidFill>
              </a:rPr>
              <a:t>4 стандарта </a:t>
            </a:r>
            <a:endParaRPr lang="en-US" dirty="0">
              <a:solidFill>
                <a:srgbClr val="0308C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554" y="5246234"/>
            <a:ext cx="8209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Рабочие группы: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Упрощенное проектирование узлов соединений сборного железобетона;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Упрощенное проектирование узлов соединений сборного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железобетона с навесными элементами; Преднапряженные резервуары для питьевой воды;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Малопролетные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преднапряженные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мосты;</a:t>
            </a:r>
            <a:r>
              <a:rPr lang="en-US" dirty="0" smtClean="0"/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Каркасные железобетонные здания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7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2057400"/>
          </a:xfrm>
        </p:spPr>
        <p:txBody>
          <a:bodyPr/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ИЗДАННЫЕ СТАНДАРТЫ 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ISO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/ТК 71</a:t>
            </a:r>
            <a:b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SC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5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–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Правила упрощенного расчета конструкций из бетона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231058" y="1600200"/>
          <a:ext cx="8724900" cy="1893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4900"/>
              </a:tblGrid>
              <a:tr h="4937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ISO </a:t>
                      </a:r>
                      <a:r>
                        <a:rPr lang="ru-RU" sz="18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15673:2005 </a:t>
                      </a:r>
                      <a:r>
                        <a:rPr lang="ru-RU" sz="18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Руководство по упрощенному проектированию железобетонных конструкций зданий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ISO 28841:2013 </a:t>
                      </a:r>
                      <a:r>
                        <a:rPr lang="ru-RU" sz="18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Руководство по упрощенной оценке сейсмических</a:t>
                      </a:r>
                      <a:r>
                        <a:rPr lang="ru-RU" sz="1800" baseline="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воздействий </a:t>
                      </a:r>
                      <a:r>
                        <a:rPr lang="ru-RU" sz="18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и восстановлению бетонных зданий</a:t>
                      </a:r>
                    </a:p>
                  </a:txBody>
                  <a:tcPr marL="95250" marR="95250" marT="38100" marB="3810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ISO </a:t>
                      </a:r>
                      <a:r>
                        <a:rPr lang="ru-RU" sz="18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28842:2013 </a:t>
                      </a:r>
                      <a:r>
                        <a:rPr lang="ru-RU" sz="18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Руководство по упрощенному проектированию железобетонных</a:t>
                      </a:r>
                      <a:r>
                        <a:rPr lang="ru-RU" sz="1800" baseline="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мостов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58571"/>
              </p:ext>
            </p:extLst>
          </p:nvPr>
        </p:nvGraphicFramePr>
        <p:xfrm>
          <a:off x="228600" y="3810000"/>
          <a:ext cx="8724900" cy="177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4900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 РАЗРАБОТКЕ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(2017 год)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ISO/DIS </a:t>
                      </a:r>
                      <a:r>
                        <a:rPr lang="en-US" sz="18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15673</a:t>
                      </a:r>
                      <a:r>
                        <a:rPr lang="ru-RU" sz="18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Руководство по упрощенному проектированию железобетонных конструкций зданий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ISO/CD </a:t>
                      </a:r>
                      <a:r>
                        <a:rPr lang="en-US" sz="18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18407</a:t>
                      </a:r>
                      <a:r>
                        <a:rPr lang="ru-RU" sz="18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Руководство по упрощенному проектированию </a:t>
                      </a:r>
                      <a:r>
                        <a:rPr lang="ru-RU" sz="1800" dirty="0" err="1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преднапряжённых</a:t>
                      </a:r>
                      <a:r>
                        <a:rPr lang="ru-RU" sz="1800" baseline="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железобетонных резервуаров для питьевой</a:t>
                      </a:r>
                      <a:r>
                        <a:rPr lang="ru-RU" sz="1800" baseline="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воды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ISO/WD </a:t>
                      </a:r>
                      <a:r>
                        <a:rPr lang="en-US" sz="18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18408</a:t>
                      </a:r>
                      <a:r>
                        <a:rPr lang="ru-RU" sz="18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Руководство по упрощенному проектированию железобетонных конструкций каркасных зданий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6261897"/>
            <a:ext cx="573405" cy="568743"/>
          </a:xfrm>
          <a:prstGeom prst="rect">
            <a:avLst/>
          </a:prstGeom>
        </p:spPr>
      </p:pic>
      <p:pic>
        <p:nvPicPr>
          <p:cNvPr id="8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3992"/>
            <a:ext cx="1066800" cy="51388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F8D8-623C-49B9-9738-4EF3D0F01E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9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104518"/>
            <a:ext cx="8077200" cy="7620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ИСО ТК 71. СТРУКТУРА КОМИТЕТА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962375"/>
              </p:ext>
            </p:extLst>
          </p:nvPr>
        </p:nvGraphicFramePr>
        <p:xfrm>
          <a:off x="495299" y="1468710"/>
          <a:ext cx="8305802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1"/>
                <a:gridCol w="2743200"/>
                <a:gridCol w="2360525"/>
                <a:gridCol w="1563776"/>
              </a:tblGrid>
              <a:tr h="5752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Подкомитет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Название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Секретариат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Год</a:t>
                      </a:r>
                      <a:r>
                        <a:rPr lang="ru-RU" sz="24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образования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F7F4"/>
                    </a:solidFill>
                  </a:tcPr>
                </a:tc>
              </a:tr>
              <a:tr h="45197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SC6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Нетрадицион-ные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армирующие материалы для бетонных конструкций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JISC</a:t>
                      </a:r>
                      <a:r>
                        <a:rPr lang="en-US" sz="2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ru-RU" sz="2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Япония</a:t>
                      </a:r>
                      <a:r>
                        <a:rPr lang="en-US" sz="2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1998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6261897"/>
            <a:ext cx="573405" cy="568743"/>
          </a:xfrm>
          <a:prstGeom prst="rect">
            <a:avLst/>
          </a:prstGeom>
        </p:spPr>
      </p:pic>
      <p:pic>
        <p:nvPicPr>
          <p:cNvPr id="7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6236164"/>
            <a:ext cx="1066800" cy="513886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F8D8-623C-49B9-9738-4EF3D0F01EB8}" type="slidenum">
              <a:rPr lang="en-US" smtClean="0"/>
              <a:t>16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5298" y="4956332"/>
            <a:ext cx="6438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308C9"/>
                </a:solidFill>
              </a:rPr>
              <a:t>Опубликовано </a:t>
            </a:r>
            <a:r>
              <a:rPr lang="ru-RU" dirty="0" smtClean="0">
                <a:solidFill>
                  <a:srgbClr val="0308C9"/>
                </a:solidFill>
              </a:rPr>
              <a:t>5 </a:t>
            </a:r>
            <a:r>
              <a:rPr lang="ru-RU" dirty="0">
                <a:solidFill>
                  <a:srgbClr val="0308C9"/>
                </a:solidFill>
              </a:rPr>
              <a:t>стандартов, в работе </a:t>
            </a:r>
            <a:r>
              <a:rPr lang="ru-RU" dirty="0" smtClean="0">
                <a:solidFill>
                  <a:srgbClr val="0308C9"/>
                </a:solidFill>
              </a:rPr>
              <a:t>4 стандарта </a:t>
            </a:r>
            <a:endParaRPr lang="en-US" dirty="0">
              <a:solidFill>
                <a:srgbClr val="0308C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7553" y="5246234"/>
            <a:ext cx="80568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Рабочие группы: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Методы испытаний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фиброцементных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материалов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Контроль качества свежеуложенного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фибробетона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          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0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2057400"/>
          </a:xfrm>
        </p:spPr>
        <p:txBody>
          <a:bodyPr/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ИЗДАННЫЕ СТАНДАРТЫ 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ISO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/ТК 71</a:t>
            </a:r>
            <a:b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SC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6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–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Нетрадиционные армирующие материалы для конструкций из бетона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483696"/>
              </p:ext>
            </p:extLst>
          </p:nvPr>
        </p:nvGraphicFramePr>
        <p:xfrm>
          <a:off x="228600" y="2376827"/>
          <a:ext cx="8724900" cy="2914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4900"/>
              </a:tblGrid>
              <a:tr h="4937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ISO </a:t>
                      </a:r>
                      <a:r>
                        <a:rPr lang="en-US" sz="16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10406-1:2015</a:t>
                      </a:r>
                      <a:r>
                        <a:rPr lang="ru-RU" sz="16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u="none" strike="noStrike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Композитные </a:t>
                      </a: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(FRP) </a:t>
                      </a:r>
                      <a:r>
                        <a:rPr lang="ru-RU" sz="1600" u="none" strike="noStrike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виды </a:t>
                      </a:r>
                      <a:r>
                        <a:rPr lang="ru-RU" sz="16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армирования для бетона</a:t>
                      </a: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– </a:t>
                      </a:r>
                      <a:r>
                        <a:rPr lang="ru-RU" sz="16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Методы испытаний</a:t>
                      </a: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-- </a:t>
                      </a:r>
                      <a:r>
                        <a:rPr lang="ru-RU" sz="16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Часть</a:t>
                      </a: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1: </a:t>
                      </a:r>
                      <a:r>
                        <a:rPr lang="ru-RU" sz="16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Композитные</a:t>
                      </a:r>
                      <a:r>
                        <a:rPr lang="ru-RU" sz="1600" baseline="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(</a:t>
                      </a:r>
                      <a:r>
                        <a:rPr lang="en-US" sz="1600" baseline="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FRP</a:t>
                      </a:r>
                      <a:r>
                        <a:rPr lang="ru-RU" sz="1600" baseline="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)</a:t>
                      </a:r>
                      <a:r>
                        <a:rPr lang="en-US" sz="1600" baseline="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стержни и сетки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en-US" sz="16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ISO 10406-2:2015</a:t>
                      </a:r>
                      <a:r>
                        <a:rPr lang="ru-RU" sz="16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u="none" strike="noStrike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Композитные </a:t>
                      </a: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(FRP) </a:t>
                      </a:r>
                      <a:r>
                        <a:rPr lang="ru-RU" sz="1600" u="none" strike="noStrike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виды </a:t>
                      </a:r>
                      <a:r>
                        <a:rPr lang="ru-RU" sz="16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армирования для бетона</a:t>
                      </a: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– </a:t>
                      </a:r>
                      <a:r>
                        <a:rPr lang="ru-RU" sz="16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Методы испытаний</a:t>
                      </a: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-- </a:t>
                      </a:r>
                      <a:r>
                        <a:rPr lang="ru-RU" sz="16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Часть</a:t>
                      </a: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1: </a:t>
                      </a:r>
                      <a:r>
                        <a:rPr lang="ru-RU" sz="16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Композитные</a:t>
                      </a:r>
                      <a:r>
                        <a:rPr lang="ru-RU" sz="1600" baseline="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(</a:t>
                      </a:r>
                      <a:r>
                        <a:rPr lang="en-US" sz="1600" baseline="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FRP</a:t>
                      </a:r>
                      <a:r>
                        <a:rPr lang="ru-RU" sz="1600" baseline="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)</a:t>
                      </a:r>
                      <a:r>
                        <a:rPr lang="en-US" sz="1600" baseline="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листы/ламели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ISO </a:t>
                      </a:r>
                      <a:r>
                        <a:rPr lang="ru-RU" sz="16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14484:2013 </a:t>
                      </a:r>
                      <a:r>
                        <a:rPr lang="ru-RU" sz="16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Рекомендации </a:t>
                      </a:r>
                      <a:r>
                        <a:rPr lang="ru-RU" sz="1600" baseline="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по разработке проектов </a:t>
                      </a:r>
                      <a:r>
                        <a:rPr lang="ru-RU" sz="16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бетонных </a:t>
                      </a:r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конструкций с использованием </a:t>
                      </a:r>
                      <a:r>
                        <a:rPr lang="ru-RU" sz="16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композитных </a:t>
                      </a: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(FRP) </a:t>
                      </a:r>
                      <a:r>
                        <a:rPr lang="ru-RU" sz="16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материалов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ISO 18319:2015</a:t>
                      </a:r>
                      <a:r>
                        <a:rPr lang="ru-RU" sz="16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Композитные </a:t>
                      </a:r>
                      <a:r>
                        <a:rPr lang="en-US" sz="16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(FRP) </a:t>
                      </a:r>
                      <a:r>
                        <a:rPr lang="ru-RU" sz="16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виды </a:t>
                      </a:r>
                      <a:r>
                        <a:rPr lang="ru-RU" sz="16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армирования для бетона</a:t>
                      </a:r>
                      <a:r>
                        <a:rPr lang="en-US" sz="16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– </a:t>
                      </a:r>
                      <a:r>
                        <a:rPr lang="ru-RU" sz="16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Характеристики </a:t>
                      </a:r>
                      <a:r>
                        <a:rPr lang="en-US" sz="16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композитных</a:t>
                      </a:r>
                      <a:r>
                        <a:rPr lang="ru-RU" sz="16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(</a:t>
                      </a:r>
                      <a:r>
                        <a:rPr lang="en-US" sz="16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FRP</a:t>
                      </a:r>
                      <a:r>
                        <a:rPr lang="ru-RU" sz="16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)</a:t>
                      </a:r>
                      <a:r>
                        <a:rPr lang="en-US" sz="16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листов/ламелей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inher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ISO/</a:t>
                      </a:r>
                      <a:r>
                        <a:rPr lang="en-US" sz="1600" b="1" i="1" u="sng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inher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6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inher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 19044</a:t>
                      </a:r>
                      <a:r>
                        <a:rPr lang="ru-RU" sz="16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inher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Методы испытаний </a:t>
                      </a:r>
                      <a:r>
                        <a:rPr lang="ru-RU" sz="16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inher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фибро</a:t>
                      </a:r>
                      <a:r>
                        <a:rPr lang="ru-RU" sz="16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inher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-цементных композитов </a:t>
                      </a:r>
                      <a:r>
                        <a:rPr lang="en-US" sz="16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inher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6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inher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Диаграммы «нагрузка-перемещение» на образцах с инициатором трещин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6261897"/>
            <a:ext cx="573405" cy="568743"/>
          </a:xfrm>
          <a:prstGeom prst="rect">
            <a:avLst/>
          </a:prstGeom>
        </p:spPr>
      </p:pic>
      <p:pic>
        <p:nvPicPr>
          <p:cNvPr id="8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6754"/>
            <a:ext cx="1066800" cy="51388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F8D8-623C-49B9-9738-4EF3D0F01E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0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104518"/>
            <a:ext cx="8077200" cy="7620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ИСО ТК 71. СТРУКТУРА КОМИТЕТА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64709"/>
              </p:ext>
            </p:extLst>
          </p:nvPr>
        </p:nvGraphicFramePr>
        <p:xfrm>
          <a:off x="495299" y="838200"/>
          <a:ext cx="8305802" cy="40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1"/>
                <a:gridCol w="2895600"/>
                <a:gridCol w="2208125"/>
                <a:gridCol w="1563776"/>
              </a:tblGrid>
              <a:tr h="13970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Подкомитет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Название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Секретариат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Год</a:t>
                      </a:r>
                      <a:r>
                        <a:rPr lang="ru-RU" sz="24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образования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F7F4"/>
                    </a:solidFill>
                  </a:tcPr>
                </a:tc>
              </a:tr>
              <a:tr h="245051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SC7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Техническое обслуживание и текущий ремонт бетонных конструкций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KATS (</a:t>
                      </a:r>
                      <a:r>
                        <a:rPr lang="ru-RU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Корея</a:t>
                      </a:r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2003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6261897"/>
            <a:ext cx="573405" cy="568743"/>
          </a:xfrm>
          <a:prstGeom prst="rect">
            <a:avLst/>
          </a:prstGeom>
        </p:spPr>
      </p:pic>
      <p:pic>
        <p:nvPicPr>
          <p:cNvPr id="7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6236164"/>
            <a:ext cx="1066800" cy="513886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F8D8-623C-49B9-9738-4EF3D0F01EB8}" type="slidenum">
              <a:rPr lang="en-US" smtClean="0"/>
              <a:t>18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6614" y="4910832"/>
            <a:ext cx="6737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308C9"/>
                </a:solidFill>
              </a:rPr>
              <a:t>Опубликовано </a:t>
            </a:r>
            <a:r>
              <a:rPr lang="ru-RU" dirty="0" smtClean="0">
                <a:solidFill>
                  <a:srgbClr val="0308C9"/>
                </a:solidFill>
              </a:rPr>
              <a:t>12 </a:t>
            </a:r>
            <a:r>
              <a:rPr lang="ru-RU" dirty="0">
                <a:solidFill>
                  <a:srgbClr val="0308C9"/>
                </a:solidFill>
              </a:rPr>
              <a:t>стандартов, в работе </a:t>
            </a:r>
            <a:r>
              <a:rPr lang="ru-RU" dirty="0" smtClean="0">
                <a:solidFill>
                  <a:srgbClr val="0308C9"/>
                </a:solidFill>
              </a:rPr>
              <a:t>1 стандарт</a:t>
            </a:r>
            <a:endParaRPr lang="en-US" dirty="0">
              <a:solidFill>
                <a:srgbClr val="0308C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599" y="5553505"/>
            <a:ext cx="6951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Рабочие группы: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Протечки бетона через трещины;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Оценка и ремонт повреждений после землетрясений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" y="6344114"/>
            <a:ext cx="1066800" cy="51388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838200"/>
          </a:xfrm>
        </p:spPr>
        <p:txBody>
          <a:bodyPr/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ИЗДАННЫЕ СТАНДАРТЫ 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ISO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/ТК 71</a:t>
            </a:r>
            <a:b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SC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7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–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Техобслуживание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</a:rPr>
              <a:t>и текущий ремонт бетонных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конструкций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228600" y="827567"/>
          <a:ext cx="8724900" cy="3224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490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5396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  <a:hlinkClick r:id="rId4"/>
                        </a:rPr>
                        <a:t>ISO </a:t>
                      </a:r>
                      <a:r>
                        <a:rPr lang="ru-RU" sz="16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  <a:hlinkClick r:id="rId4"/>
                        </a:rPr>
                        <a:t>16311-1:2014</a:t>
                      </a:r>
                      <a:r>
                        <a:rPr lang="ru-RU" sz="16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Сооружения </a:t>
                      </a:r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бетонные. Техническое обслуживание и ремонт. Часть 1. Основные принципы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  <a:tr h="475396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  <a:hlinkClick r:id="rId5"/>
                        </a:rPr>
                        <a:t>ISO </a:t>
                      </a:r>
                      <a:r>
                        <a:rPr lang="ru-RU" sz="16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  <a:hlinkClick r:id="rId5"/>
                        </a:rPr>
                        <a:t>16311-2:2014</a:t>
                      </a:r>
                      <a:r>
                        <a:rPr lang="ru-RU" sz="16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Сооружения </a:t>
                      </a:r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бетонные. Техническое обслуживание и ремонт. Часть 2. Оценка существующих бетонных сооружений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  <a:tr h="475396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  <a:hlinkClick r:id="rId6"/>
                        </a:rPr>
                        <a:t>ISO </a:t>
                      </a:r>
                      <a:r>
                        <a:rPr lang="ru-RU" sz="16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  <a:hlinkClick r:id="rId6"/>
                        </a:rPr>
                        <a:t>16311-3:2014</a:t>
                      </a:r>
                      <a:r>
                        <a:rPr lang="ru-RU" sz="16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Сооружения </a:t>
                      </a:r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бетонные. Техническое обслуживание и ремонт. Часть 3. Проектирование ремонта и мер предупреждения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  <a:tr h="475396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  <a:hlinkClick r:id="rId7"/>
                        </a:rPr>
                        <a:t>ISO </a:t>
                      </a:r>
                      <a:r>
                        <a:rPr lang="ru-RU" sz="16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  <a:hlinkClick r:id="rId7"/>
                        </a:rPr>
                        <a:t>16311-4:2014</a:t>
                      </a:r>
                      <a:r>
                        <a:rPr lang="ru-RU" sz="16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Сооружения </a:t>
                      </a:r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бетонные. Техническое обслуживание и ремонт. Часть 4. Выполнение ремонта и мер предупреждения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  <a:tr h="475396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  <a:hlinkClick r:id="rId8"/>
                        </a:rPr>
                        <a:t>ISO/TR </a:t>
                      </a:r>
                      <a:r>
                        <a:rPr lang="ru-RU" sz="16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  <a:hlinkClick r:id="rId8"/>
                        </a:rPr>
                        <a:t>16475:2011</a:t>
                      </a:r>
                      <a:r>
                        <a:rPr lang="ru-RU" sz="16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Руководящие </a:t>
                      </a:r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указания по ремонту </a:t>
                      </a:r>
                      <a:r>
                        <a:rPr lang="ru-RU" sz="16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сквозных </a:t>
                      </a:r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трещин в бетонных конструкциях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  <a:tr h="481603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  <a:hlinkClick r:id="rId9"/>
                        </a:rPr>
                        <a:t>ISO </a:t>
                      </a:r>
                      <a:r>
                        <a:rPr lang="en-US" sz="16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  <a:hlinkClick r:id="rId9"/>
                        </a:rPr>
                        <a:t>16711:2015</a:t>
                      </a:r>
                      <a:r>
                        <a:rPr lang="ru-RU" sz="16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600" u="none" strike="noStrike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Сейсмическая</a:t>
                      </a:r>
                      <a:r>
                        <a:rPr lang="ru-RU" sz="1600" u="none" strike="noStrike" baseline="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оценка и усиление бетонных конструкций</a:t>
                      </a:r>
                      <a:endParaRPr lang="en-US" sz="1600" u="none" strike="noStrike" baseline="0" dirty="0" smtClean="0">
                        <a:solidFill>
                          <a:srgbClr val="404040"/>
                        </a:solidFill>
                        <a:effectLst/>
                        <a:latin typeface="inherit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6261897"/>
            <a:ext cx="573405" cy="5687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4068582"/>
            <a:ext cx="8724900" cy="17988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F8D8-623C-49B9-9738-4EF3D0F01E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6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" y="6371492"/>
            <a:ext cx="949124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337478"/>
            <a:ext cx="497204" cy="4931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35488" y="1033368"/>
            <a:ext cx="914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tx2">
                    <a:lumMod val="10000"/>
                  </a:schemeClr>
                </a:solidFill>
              </a:rPr>
              <a:t>Тема: 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tx2">
                    <a:lumMod val="10000"/>
                  </a:schemeClr>
                </a:solidFill>
              </a:rPr>
            </a:b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F8D8-623C-49B9-9738-4EF3D0F01EB8}" type="slidenum">
              <a:rPr lang="en-US" smtClean="0"/>
              <a:t>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19600" y="1341145"/>
            <a:ext cx="468820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работе экспертов ТК 465 «Строительство» в ИСО/ТК 71 «Бетон, железобетон и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преднапряженный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железобетон»</a:t>
            </a:r>
          </a:p>
          <a:p>
            <a:pPr algn="ctr"/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</a:rPr>
              <a:t>Организация работы технических подкомитетов </a:t>
            </a:r>
          </a:p>
          <a:p>
            <a:pPr algn="ctr"/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</a:rPr>
              <a:t>ПК1, ПК3, ПК4, ПК5, ПК6, ПК7, ПК8</a:t>
            </a:r>
            <a:endParaRPr lang="en-US" sz="1600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1" y="58956"/>
            <a:ext cx="4114800" cy="61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1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104518"/>
            <a:ext cx="8077200" cy="7620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ИСО ТК 71. СТРУКТУРА КОМИТЕТА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12887"/>
              </p:ext>
            </p:extLst>
          </p:nvPr>
        </p:nvGraphicFramePr>
        <p:xfrm>
          <a:off x="495299" y="1468710"/>
          <a:ext cx="8305802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1"/>
                <a:gridCol w="2743200"/>
                <a:gridCol w="2360525"/>
                <a:gridCol w="1563776"/>
              </a:tblGrid>
              <a:tr h="5752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Подкомитет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Название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Секретариат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Год</a:t>
                      </a:r>
                      <a:r>
                        <a:rPr lang="ru-RU" sz="24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образования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F7F4"/>
                    </a:solidFill>
                  </a:tcPr>
                </a:tc>
              </a:tr>
              <a:tr h="45197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SC8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Экологический менеджмент бетона и бетонных конструкций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JISC</a:t>
                      </a:r>
                      <a:r>
                        <a:rPr lang="en-US" sz="2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ru-RU" sz="2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Япония</a:t>
                      </a:r>
                      <a:r>
                        <a:rPr lang="en-US" sz="2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ru-RU" sz="2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2008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6261897"/>
            <a:ext cx="573405" cy="568743"/>
          </a:xfrm>
          <a:prstGeom prst="rect">
            <a:avLst/>
          </a:prstGeom>
        </p:spPr>
      </p:pic>
      <p:pic>
        <p:nvPicPr>
          <p:cNvPr id="7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6236164"/>
            <a:ext cx="1066800" cy="513886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F8D8-623C-49B9-9738-4EF3D0F01EB8}" type="slidenum">
              <a:rPr lang="en-US" smtClean="0"/>
              <a:t>20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1562" y="4583933"/>
            <a:ext cx="6737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308C9"/>
                </a:solidFill>
              </a:rPr>
              <a:t>Опубликовано </a:t>
            </a:r>
            <a:r>
              <a:rPr lang="ru-RU" dirty="0" smtClean="0">
                <a:solidFill>
                  <a:srgbClr val="0308C9"/>
                </a:solidFill>
              </a:rPr>
              <a:t>3 стандарта, </a:t>
            </a:r>
            <a:r>
              <a:rPr lang="ru-RU" dirty="0">
                <a:solidFill>
                  <a:srgbClr val="0308C9"/>
                </a:solidFill>
              </a:rPr>
              <a:t>в работе </a:t>
            </a:r>
            <a:r>
              <a:rPr lang="ru-RU" dirty="0" smtClean="0">
                <a:solidFill>
                  <a:srgbClr val="0308C9"/>
                </a:solidFill>
              </a:rPr>
              <a:t>2 стандарта </a:t>
            </a:r>
            <a:endParaRPr lang="en-US" dirty="0">
              <a:solidFill>
                <a:srgbClr val="0308C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5246234"/>
            <a:ext cx="64007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Рабочие группы: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Основные принципы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Экологичное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проектирование ЖБК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Маркировка и декларирование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Эксплуатация ЖБК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2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2057400"/>
          </a:xfrm>
        </p:spPr>
        <p:txBody>
          <a:bodyPr/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ИЗДАННЫЕ СТАНДАРТЫ 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ISO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/ТК 71</a:t>
            </a:r>
            <a:b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SC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8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– 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Экологический менеджмент бетона и бетонных конструкций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364238"/>
              </p:ext>
            </p:extLst>
          </p:nvPr>
        </p:nvGraphicFramePr>
        <p:xfrm>
          <a:off x="218118" y="1752600"/>
          <a:ext cx="8724900" cy="2957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4900"/>
              </a:tblGrid>
              <a:tr h="602337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595520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dirty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ISO </a:t>
                      </a:r>
                      <a:r>
                        <a:rPr lang="ru-RU" sz="2400" b="1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13315-1:2012 </a:t>
                      </a:r>
                      <a:r>
                        <a:rPr lang="ru-RU" sz="2400" b="1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Бетон </a:t>
                      </a:r>
                      <a:r>
                        <a:rPr lang="ru-RU" sz="2400" b="1" dirty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и конструкции из бетона. Экологический менеджмент. Часть 1. Общие принципы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  <a:tr h="1759910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dirty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ISO </a:t>
                      </a:r>
                      <a:r>
                        <a:rPr lang="ru-RU" sz="2400" b="1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13315-2:2014 </a:t>
                      </a:r>
                      <a:r>
                        <a:rPr lang="ru-RU" sz="2400" b="1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Бетон </a:t>
                      </a:r>
                      <a:r>
                        <a:rPr lang="ru-RU" sz="2400" b="1" dirty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и конструкции из бетона. Экологический менеджмент. Часть 2</a:t>
                      </a:r>
                      <a:r>
                        <a:rPr lang="ru-RU" sz="2400" b="1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. Система</a:t>
                      </a:r>
                      <a:r>
                        <a:rPr lang="ru-RU" sz="2400" b="1" baseline="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ограничений и учитываемых данных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ISO/CD 13315-4</a:t>
                      </a:r>
                      <a:r>
                        <a:rPr lang="ru-RU" sz="2400" b="1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Бетон и конструкции из бетона. Экологический менеджмент. Часть 4</a:t>
                      </a:r>
                      <a:r>
                        <a:rPr lang="en-US" sz="2400" b="1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: </a:t>
                      </a:r>
                      <a:r>
                        <a:rPr lang="ru-RU" sz="2400" b="1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Экологическое</a:t>
                      </a:r>
                      <a:r>
                        <a:rPr lang="ru-RU" sz="2400" b="1" baseline="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проектирование бетонных конструкций</a:t>
                      </a:r>
                      <a:endParaRPr lang="ru-RU" sz="2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941992"/>
              </p:ext>
            </p:extLst>
          </p:nvPr>
        </p:nvGraphicFramePr>
        <p:xfrm>
          <a:off x="218118" y="4191000"/>
          <a:ext cx="8724900" cy="1890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4900"/>
              </a:tblGrid>
              <a:tr h="30480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В РАЗРАБОТКЕ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(2017 год)</a:t>
                      </a:r>
                      <a:endParaRPr lang="ru-RU" sz="16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77823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en-US" sz="2400" b="1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ISO/CD 13315-</a:t>
                      </a:r>
                      <a:r>
                        <a:rPr lang="ru-RU" sz="2400" b="1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6 </a:t>
                      </a:r>
                      <a:r>
                        <a:rPr lang="ru-RU" sz="2400" b="1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Бетон и конструкции из бетона. Экологический менеджмент. Часть 6</a:t>
                      </a:r>
                      <a:r>
                        <a:rPr lang="en-US" sz="2400" b="1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: </a:t>
                      </a:r>
                      <a:r>
                        <a:rPr lang="ru-RU" sz="2400" b="1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Использование/утилизация</a:t>
                      </a:r>
                      <a:r>
                        <a:rPr lang="ru-RU" sz="2400" b="1" baseline="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бетонных конструкций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  <a:tr h="777823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ISO/WD </a:t>
                      </a:r>
                      <a:r>
                        <a:rPr lang="en-US" sz="2400" b="1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13315-8</a:t>
                      </a:r>
                      <a:r>
                        <a:rPr lang="ru-RU" sz="2400" b="1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Бетон и конструкции из бетона. Экологический менеджмент. Часть </a:t>
                      </a:r>
                      <a:r>
                        <a:rPr lang="en-US" sz="2400" b="1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8</a:t>
                      </a:r>
                      <a:r>
                        <a:rPr lang="en-US" sz="2400" b="1" dirty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: </a:t>
                      </a:r>
                      <a:r>
                        <a:rPr lang="ru-RU" sz="2400" b="1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Экологическая маркировка и декларирование для бетона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6261897"/>
            <a:ext cx="573405" cy="568743"/>
          </a:xfrm>
          <a:prstGeom prst="rect">
            <a:avLst/>
          </a:prstGeom>
        </p:spPr>
      </p:pic>
      <p:pic>
        <p:nvPicPr>
          <p:cNvPr id="8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6754"/>
            <a:ext cx="1066800" cy="51388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F8D8-623C-49B9-9738-4EF3D0F01E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6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104518"/>
            <a:ext cx="8077200" cy="7620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ИСО ТК 71. СТРУКТУРА КОМИТЕТА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637793"/>
              </p:ext>
            </p:extLst>
          </p:nvPr>
        </p:nvGraphicFramePr>
        <p:xfrm>
          <a:off x="495299" y="1468710"/>
          <a:ext cx="8305802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101"/>
                <a:gridCol w="2971800"/>
                <a:gridCol w="2208125"/>
                <a:gridCol w="1563776"/>
              </a:tblGrid>
              <a:tr h="5752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Рабочая группа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Название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Секретариат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Год</a:t>
                      </a:r>
                      <a:r>
                        <a:rPr lang="ru-RU" sz="24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образования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F7F4"/>
                    </a:solidFill>
                  </a:tcPr>
                </a:tc>
              </a:tr>
              <a:tr h="45197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WG1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Менеджмент</a:t>
                      </a:r>
                      <a:r>
                        <a:rPr lang="ru-RU" sz="2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жизненного цикла железобетонных 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конструкций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JISC</a:t>
                      </a:r>
                      <a:r>
                        <a:rPr lang="en-US" sz="2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ru-RU" sz="2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Япония</a:t>
                      </a:r>
                      <a:r>
                        <a:rPr lang="en-US" sz="2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ru-RU" sz="2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2016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6261897"/>
            <a:ext cx="573405" cy="568743"/>
          </a:xfrm>
          <a:prstGeom prst="rect">
            <a:avLst/>
          </a:prstGeom>
        </p:spPr>
      </p:pic>
      <p:pic>
        <p:nvPicPr>
          <p:cNvPr id="7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6236164"/>
            <a:ext cx="1066800" cy="513886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F8D8-623C-49B9-9738-4EF3D0F01EB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0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7F4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2401"/>
            <a:ext cx="6858000" cy="533399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charset="0"/>
                <a:ea typeface="Times New Roman" charset="0"/>
                <a:cs typeface="Times New Roman" charset="0"/>
              </a:rPr>
              <a:t>РАЗРАБАТЫВАЕМЫЕ СТАНДАРТЫ </a:t>
            </a:r>
            <a:endParaRPr lang="en-US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991098"/>
              </p:ext>
            </p:extLst>
          </p:nvPr>
        </p:nvGraphicFramePr>
        <p:xfrm>
          <a:off x="381000" y="685801"/>
          <a:ext cx="8305801" cy="6095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2061"/>
                <a:gridCol w="6973740"/>
              </a:tblGrid>
              <a:tr h="401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Номер стандарта</a:t>
                      </a:r>
                      <a:endParaRPr lang="en-US" sz="10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198" marR="44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Наименование стандарта</a:t>
                      </a:r>
                      <a:endParaRPr lang="en-US" sz="10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198" marR="44198" marT="0" marB="0"/>
                </a:tc>
              </a:tr>
              <a:tr h="6152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308C9"/>
                          </a:solidFill>
                          <a:effectLst/>
                        </a:rPr>
                        <a:t>ISO/CD </a:t>
                      </a:r>
                      <a:r>
                        <a:rPr lang="ru-RU" sz="1200" dirty="0" smtClean="0">
                          <a:solidFill>
                            <a:srgbClr val="0308C9"/>
                          </a:solidFill>
                          <a:effectLst/>
                        </a:rPr>
                        <a:t>18408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solidFill>
                            <a:srgbClr val="0308C9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SC5</a:t>
                      </a:r>
                      <a:endParaRPr lang="en-US" sz="1200" dirty="0">
                        <a:solidFill>
                          <a:srgbClr val="0308C9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198" marR="44198" marT="0" marB="0">
                    <a:solidFill>
                      <a:srgbClr val="D6F7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Упрощенное</a:t>
                      </a:r>
                      <a:r>
                        <a:rPr lang="en-US" sz="20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проектирование</a:t>
                      </a:r>
                      <a:r>
                        <a:rPr lang="en-US" sz="20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каркасных</a:t>
                      </a:r>
                      <a:r>
                        <a:rPr lang="en-US" sz="20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железобетонных</a:t>
                      </a:r>
                      <a:r>
                        <a:rPr lang="en-US" sz="20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зданий</a:t>
                      </a:r>
                      <a:endParaRPr lang="en-US" sz="2000" b="1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198" marR="44198" marT="0" marB="0">
                    <a:solidFill>
                      <a:srgbClr val="E7F7F4"/>
                    </a:solidFill>
                  </a:tcPr>
                </a:tc>
              </a:tr>
              <a:tr h="7283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308C9"/>
                          </a:solidFill>
                          <a:effectLst/>
                        </a:rPr>
                        <a:t>ISO </a:t>
                      </a:r>
                      <a:r>
                        <a:rPr lang="ru-RU" sz="1200" dirty="0" smtClean="0">
                          <a:solidFill>
                            <a:srgbClr val="0308C9"/>
                          </a:solidFill>
                          <a:effectLst/>
                        </a:rPr>
                        <a:t>14824-2:2012</a:t>
                      </a:r>
                      <a:endParaRPr lang="en-US" sz="1200" dirty="0" smtClean="0">
                        <a:solidFill>
                          <a:srgbClr val="0308C9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solidFill>
                            <a:srgbClr val="0308C9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SC3</a:t>
                      </a:r>
                      <a:endParaRPr lang="en-US" sz="1200" dirty="0">
                        <a:solidFill>
                          <a:srgbClr val="0308C9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198" marR="44198" marT="0" marB="0">
                    <a:solidFill>
                      <a:srgbClr val="D6F7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Раствор </a:t>
                      </a:r>
                      <a:r>
                        <a:rPr lang="ru-RU" sz="20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для </a:t>
                      </a:r>
                      <a:r>
                        <a:rPr lang="ru-RU" sz="2000" b="1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замоноличивания</a:t>
                      </a:r>
                      <a:r>
                        <a:rPr lang="ru-RU" sz="20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преднапряженных</a:t>
                      </a:r>
                      <a:r>
                        <a:rPr lang="ru-RU" sz="20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канатов</a:t>
                      </a:r>
                      <a:r>
                        <a:rPr lang="en-US" sz="20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 </a:t>
                      </a:r>
                      <a:r>
                        <a:rPr lang="ru-RU" sz="20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Часть 2 Процедура </a:t>
                      </a:r>
                      <a:r>
                        <a:rPr lang="ru-RU" sz="2000" b="1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замоноличивания</a:t>
                      </a:r>
                      <a:r>
                        <a:rPr lang="ru-RU" sz="20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раствором</a:t>
                      </a:r>
                      <a:endParaRPr lang="en-US" sz="2000" b="1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198" marR="44198" marT="0" marB="0">
                    <a:solidFill>
                      <a:srgbClr val="E7F7F4"/>
                    </a:solidFill>
                  </a:tcPr>
                </a:tc>
              </a:tr>
              <a:tr h="6152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308C9"/>
                          </a:solidFill>
                          <a:effectLst/>
                        </a:rPr>
                        <a:t>ISO 14824-3:2012</a:t>
                      </a:r>
                      <a:endParaRPr lang="en-US" sz="1200" dirty="0" smtClean="0">
                        <a:solidFill>
                          <a:srgbClr val="0308C9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solidFill>
                            <a:srgbClr val="0308C9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SC3</a:t>
                      </a:r>
                      <a:endParaRPr lang="en-US" sz="1200" dirty="0">
                        <a:solidFill>
                          <a:srgbClr val="0308C9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198" marR="44198" marT="0" marB="0">
                    <a:solidFill>
                      <a:srgbClr val="D6F7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Раствор </a:t>
                      </a:r>
                      <a:r>
                        <a:rPr lang="ru-RU" sz="20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для </a:t>
                      </a:r>
                      <a:r>
                        <a:rPr lang="ru-RU" sz="2000" b="1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замоноличивания</a:t>
                      </a:r>
                      <a:r>
                        <a:rPr lang="ru-RU" sz="20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преднапряженных</a:t>
                      </a:r>
                      <a:r>
                        <a:rPr lang="ru-RU" sz="20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канатов. Часть 3. Методы испытаний</a:t>
                      </a:r>
                      <a:endParaRPr lang="en-US" sz="2000" b="1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198" marR="44198" marT="0" marB="0">
                    <a:solidFill>
                      <a:srgbClr val="E7F7F4"/>
                    </a:solidFill>
                  </a:tcPr>
                </a:tc>
              </a:tr>
              <a:tr h="854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308C9"/>
                          </a:solidFill>
                          <a:effectLst/>
                        </a:rPr>
                        <a:t>ISO</a:t>
                      </a:r>
                      <a:r>
                        <a:rPr lang="ru-RU" sz="1200" dirty="0">
                          <a:solidFill>
                            <a:srgbClr val="0308C9"/>
                          </a:solidFill>
                          <a:effectLst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308C9"/>
                          </a:solidFill>
                          <a:effectLst/>
                        </a:rPr>
                        <a:t>16204:2012</a:t>
                      </a:r>
                      <a:endParaRPr lang="en-US" sz="1200" dirty="0" smtClean="0">
                        <a:solidFill>
                          <a:srgbClr val="0308C9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solidFill>
                            <a:srgbClr val="0308C9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SC3</a:t>
                      </a:r>
                      <a:endParaRPr lang="en-US" sz="1200" dirty="0">
                        <a:solidFill>
                          <a:srgbClr val="0308C9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198" marR="44198" marT="0" marB="0">
                    <a:solidFill>
                      <a:srgbClr val="D6F7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Долговечность</a:t>
                      </a:r>
                      <a:r>
                        <a:rPr lang="ru-RU" sz="20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 Проектирование срока эксплуатации железобетонных конструкций</a:t>
                      </a:r>
                      <a:endParaRPr lang="en-US" sz="2000" b="1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198" marR="44198" marT="0" marB="0">
                    <a:solidFill>
                      <a:srgbClr val="E7F7F4"/>
                    </a:solidFill>
                  </a:tcPr>
                </a:tc>
              </a:tr>
              <a:tr h="6152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308C9"/>
                          </a:solidFill>
                          <a:effectLst/>
                        </a:rPr>
                        <a:t>ISO </a:t>
                      </a:r>
                      <a:r>
                        <a:rPr lang="en-US" sz="1200" dirty="0" smtClean="0">
                          <a:solidFill>
                            <a:srgbClr val="0308C9"/>
                          </a:solidFill>
                          <a:effectLst/>
                        </a:rPr>
                        <a:t>14824-1:2012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solidFill>
                            <a:srgbClr val="0308C9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SC3</a:t>
                      </a:r>
                      <a:endParaRPr lang="en-US" sz="1200" dirty="0">
                        <a:solidFill>
                          <a:srgbClr val="0308C9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198" marR="44198" marT="0" marB="0">
                    <a:solidFill>
                      <a:srgbClr val="D6F7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Раствор </a:t>
                      </a:r>
                      <a:r>
                        <a:rPr lang="ru-RU" sz="20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для </a:t>
                      </a:r>
                      <a:r>
                        <a:rPr lang="ru-RU" sz="2000" b="1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замоноличивания</a:t>
                      </a:r>
                      <a:r>
                        <a:rPr lang="ru-RU" sz="20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преднапряженных</a:t>
                      </a:r>
                      <a:r>
                        <a:rPr lang="ru-RU" sz="20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канатов</a:t>
                      </a:r>
                      <a:r>
                        <a:rPr lang="en-US" sz="20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 </a:t>
                      </a:r>
                      <a:r>
                        <a:rPr lang="en-US" sz="2000" b="1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Часть</a:t>
                      </a:r>
                      <a:r>
                        <a:rPr lang="en-US" sz="20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1. </a:t>
                      </a:r>
                      <a:r>
                        <a:rPr lang="en-US" sz="2000" b="1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Основные</a:t>
                      </a:r>
                      <a:r>
                        <a:rPr lang="en-US" sz="20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требования</a:t>
                      </a:r>
                      <a:endParaRPr lang="en-US" sz="2000" b="1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198" marR="44198" marT="0" marB="0">
                    <a:solidFill>
                      <a:srgbClr val="E7F7F4"/>
                    </a:solidFill>
                  </a:tcPr>
                </a:tc>
              </a:tr>
              <a:tr h="9229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308C9"/>
                          </a:solidFill>
                          <a:effectLst/>
                        </a:rPr>
                        <a:t>ISO/AWI </a:t>
                      </a:r>
                      <a:r>
                        <a:rPr lang="ru-RU" sz="1200" dirty="0" smtClean="0">
                          <a:solidFill>
                            <a:srgbClr val="0308C9"/>
                          </a:solidFill>
                          <a:effectLst/>
                        </a:rPr>
                        <a:t>21022</a:t>
                      </a:r>
                      <a:endParaRPr lang="en-US" sz="1200" dirty="0" smtClean="0">
                        <a:solidFill>
                          <a:srgbClr val="0308C9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solidFill>
                            <a:srgbClr val="0308C9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SC7</a:t>
                      </a:r>
                      <a:endParaRPr lang="en-US" sz="1200" dirty="0">
                        <a:solidFill>
                          <a:srgbClr val="0308C9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198" marR="44198" marT="0" marB="0">
                    <a:solidFill>
                      <a:srgbClr val="D6F7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Метод </a:t>
                      </a:r>
                      <a:r>
                        <a:rPr lang="ru-RU" sz="20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испытания </a:t>
                      </a:r>
                      <a:r>
                        <a:rPr lang="ru-RU" sz="2000" b="1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фибро</a:t>
                      </a:r>
                      <a:r>
                        <a:rPr lang="ru-RU" sz="20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-цементных композиционных материалов - Нагрузка-Деформация с применением дискообразных образцов</a:t>
                      </a:r>
                      <a:endParaRPr lang="en-US" sz="2000" b="1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198" marR="44198" marT="0" marB="0">
                    <a:solidFill>
                      <a:srgbClr val="E7F7F4"/>
                    </a:solidFill>
                  </a:tcPr>
                </a:tc>
              </a:tr>
              <a:tr h="7283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308C9"/>
                          </a:solidFill>
                          <a:effectLst/>
                        </a:rPr>
                        <a:t>ISO/NP </a:t>
                      </a:r>
                      <a:r>
                        <a:rPr lang="ru-RU" sz="1200" dirty="0" smtClean="0">
                          <a:solidFill>
                            <a:srgbClr val="0308C9"/>
                          </a:solidFill>
                          <a:effectLst/>
                        </a:rPr>
                        <a:t>1920-13</a:t>
                      </a:r>
                      <a:endParaRPr lang="en-US" sz="1200" dirty="0" smtClean="0">
                        <a:solidFill>
                          <a:srgbClr val="0308C9"/>
                        </a:solidFill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308C9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SC1</a:t>
                      </a:r>
                      <a:endParaRPr lang="en-US" sz="1200" dirty="0">
                        <a:solidFill>
                          <a:srgbClr val="0308C9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198" marR="44198" marT="0" marB="0">
                    <a:solidFill>
                      <a:srgbClr val="D6F7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Испытание</a:t>
                      </a:r>
                      <a:r>
                        <a:rPr lang="en-US" sz="2000" b="1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бетона</a:t>
                      </a:r>
                      <a:r>
                        <a:rPr lang="en-US" sz="20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- </a:t>
                      </a:r>
                      <a:r>
                        <a:rPr lang="en-US" sz="2000" b="1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Часть</a:t>
                      </a:r>
                      <a:r>
                        <a:rPr lang="en-US" sz="20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13. </a:t>
                      </a:r>
                      <a:r>
                        <a:rPr lang="en-US" sz="2000" b="1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Свойства</a:t>
                      </a:r>
                      <a:r>
                        <a:rPr lang="en-US" sz="20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свежеуложенного</a:t>
                      </a:r>
                      <a:r>
                        <a:rPr lang="en-US" sz="20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самоуплотняющегося</a:t>
                      </a:r>
                      <a:r>
                        <a:rPr lang="en-US" sz="20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бетона</a:t>
                      </a:r>
                      <a:endParaRPr lang="en-US" sz="2000" b="1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198" marR="44198" marT="0" marB="0">
                    <a:solidFill>
                      <a:srgbClr val="E7F7F4"/>
                    </a:solidFill>
                  </a:tcPr>
                </a:tc>
              </a:tr>
              <a:tr h="6152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308C9"/>
                          </a:solidFill>
                          <a:effectLst/>
                        </a:rPr>
                        <a:t>ISO/NP </a:t>
                      </a:r>
                      <a:r>
                        <a:rPr lang="ru-RU" sz="1200" dirty="0" smtClean="0">
                          <a:solidFill>
                            <a:srgbClr val="0308C9"/>
                          </a:solidFill>
                          <a:effectLst/>
                        </a:rPr>
                        <a:t>17785-2</a:t>
                      </a:r>
                      <a:endParaRPr lang="en-US" sz="1200" dirty="0" smtClean="0">
                        <a:solidFill>
                          <a:srgbClr val="0308C9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solidFill>
                            <a:srgbClr val="0308C9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SC1</a:t>
                      </a:r>
                      <a:endParaRPr lang="en-US" sz="1200" dirty="0">
                        <a:solidFill>
                          <a:srgbClr val="0308C9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198" marR="44198" marT="0" marB="0">
                    <a:solidFill>
                      <a:srgbClr val="D6F7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Методы </a:t>
                      </a:r>
                      <a:r>
                        <a:rPr lang="ru-RU" sz="20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испытания проницаемого бетона - Часть 2: Плотность и пористость</a:t>
                      </a:r>
                      <a:endParaRPr lang="en-US" sz="2000" b="1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198" marR="44198" marT="0" marB="0">
                    <a:solidFill>
                      <a:srgbClr val="E7F7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62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6439"/>
            <a:ext cx="6858000" cy="60316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Новые темы :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4232"/>
            <a:ext cx="838200" cy="403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6261897"/>
            <a:ext cx="573405" cy="56874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370293"/>
              </p:ext>
            </p:extLst>
          </p:nvPr>
        </p:nvGraphicFramePr>
        <p:xfrm>
          <a:off x="304800" y="548641"/>
          <a:ext cx="8534400" cy="6080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000"/>
                <a:gridCol w="2438400"/>
                <a:gridCol w="1828800"/>
                <a:gridCol w="3886200"/>
              </a:tblGrid>
              <a:tr h="10787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PWI</a:t>
                      </a:r>
                      <a:endParaRPr lang="en-US" sz="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486" marR="374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ISO/TC 71/SC 1  "Test method for concrete"/"</a:t>
                      </a:r>
                      <a:r>
                        <a:rPr lang="en-US" sz="105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Методы</a:t>
                      </a:r>
                      <a:r>
                        <a:rPr lang="en-US" sz="105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испытаний</a:t>
                      </a:r>
                      <a:r>
                        <a:rPr lang="en-US" sz="105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бетона</a:t>
                      </a:r>
                      <a:r>
                        <a:rPr lang="en-US" sz="105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"</a:t>
                      </a:r>
                    </a:p>
                  </a:txBody>
                  <a:tcPr marL="37486" marR="37486" marT="0" marB="0"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ISO PWI 20290-2</a:t>
                      </a:r>
                    </a:p>
                  </a:txBody>
                  <a:tcPr marL="37486" marR="37486" marT="0" marB="0"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Заполнители</a:t>
                      </a:r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для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бетона-Методы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испытаний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физико-механических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свойств-Часть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2: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Метод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определения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стойкости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истиранию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(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Лос-Анжелес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тест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L="37486" marR="37486" marT="0" marB="0">
                    <a:solidFill>
                      <a:srgbClr val="E7F7F4"/>
                    </a:solidFill>
                  </a:tcPr>
                </a:tc>
              </a:tr>
              <a:tr h="924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PWI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486" marR="374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ISO/TC 71/SC 1  "Concrete, reinforced concrete and precast concrete"/"</a:t>
                      </a:r>
                      <a:r>
                        <a:rPr lang="en-US" sz="105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Бетон</a:t>
                      </a:r>
                      <a:r>
                        <a:rPr lang="en-US" sz="105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lang="en-US" sz="105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железобетон</a:t>
                      </a:r>
                      <a:r>
                        <a:rPr lang="en-US" sz="105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</a:t>
                      </a:r>
                      <a:r>
                        <a:rPr lang="en-US" sz="105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преднапряженный </a:t>
                      </a:r>
                      <a:r>
                        <a:rPr lang="en-US" sz="105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железобетон</a:t>
                      </a:r>
                      <a:r>
                        <a:rPr lang="en-US" sz="105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"/"Test method for concrete"/"</a:t>
                      </a:r>
                      <a:r>
                        <a:rPr lang="en-US" sz="105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Методы</a:t>
                      </a:r>
                      <a:r>
                        <a:rPr lang="en-US" sz="105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испытаний</a:t>
                      </a:r>
                      <a:r>
                        <a:rPr lang="en-US" sz="105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бетона</a:t>
                      </a:r>
                      <a:r>
                        <a:rPr lang="en-US" sz="105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"</a:t>
                      </a:r>
                    </a:p>
                  </a:txBody>
                  <a:tcPr marL="37486" marR="37486" marT="0" marB="0"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ISO PWI 20290-3:2017</a:t>
                      </a:r>
                    </a:p>
                  </a:txBody>
                  <a:tcPr marL="37486" marR="37486" marT="0" marB="0"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Заполнители</a:t>
                      </a:r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для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бетона-Методы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испытаний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физико-механических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свойств-Часть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3: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Определение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объема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разрушенного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заполнителя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7486" marR="37486" marT="0" marB="0">
                    <a:solidFill>
                      <a:srgbClr val="E7F7F4"/>
                    </a:solidFill>
                  </a:tcPr>
                </a:tc>
              </a:tr>
              <a:tr h="924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PWI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486" marR="374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ISO/TC 71/SC 1  "Concrete, reinforced concrete and precast concrete"/"</a:t>
                      </a:r>
                      <a:r>
                        <a:rPr lang="en-US" sz="105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Бетон</a:t>
                      </a:r>
                      <a:r>
                        <a:rPr lang="en-US" sz="105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lang="en-US" sz="105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железобетон</a:t>
                      </a:r>
                      <a:r>
                        <a:rPr lang="en-US" sz="105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</a:t>
                      </a:r>
                      <a:r>
                        <a:rPr lang="en-US" sz="105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преднапряженный </a:t>
                      </a:r>
                      <a:r>
                        <a:rPr lang="en-US" sz="105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железобетон</a:t>
                      </a:r>
                      <a:r>
                        <a:rPr lang="en-US" sz="105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"/"Test method for concrete"/"</a:t>
                      </a:r>
                      <a:r>
                        <a:rPr lang="en-US" sz="105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Методы</a:t>
                      </a:r>
                      <a:r>
                        <a:rPr lang="en-US" sz="105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испытаний</a:t>
                      </a:r>
                      <a:r>
                        <a:rPr lang="en-US" sz="105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бетона</a:t>
                      </a:r>
                      <a:r>
                        <a:rPr lang="en-US" sz="105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" ISO TC 71/SC 01/WG 4</a:t>
                      </a:r>
                    </a:p>
                  </a:txBody>
                  <a:tcPr marL="37486" marR="37486" marT="0" marB="0"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ISO PWI 20290-4:2017 </a:t>
                      </a:r>
                    </a:p>
                  </a:txBody>
                  <a:tcPr marL="37486" marR="37486" marT="0" marB="0"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Заполнители</a:t>
                      </a:r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для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бетона-Методы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испытаний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физико-механических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свойств-Часть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4: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Определение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десяти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процентного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объема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7486" marR="37486" marT="0" marB="0">
                    <a:solidFill>
                      <a:srgbClr val="E7F7F4"/>
                    </a:solidFill>
                  </a:tcPr>
                </a:tc>
              </a:tr>
              <a:tr h="474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PWI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486" marR="374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ISO/TC 71/SC 1  Test method for concrete"/"Методы испытаний бетона"</a:t>
                      </a:r>
                    </a:p>
                  </a:txBody>
                  <a:tcPr marL="37486" marR="37486" marT="0" marB="0"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ISO 1920-14:2017</a:t>
                      </a:r>
                    </a:p>
                  </a:txBody>
                  <a:tcPr marL="37486" marR="37486" marT="0" marB="0"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Определение</a:t>
                      </a:r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времени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схватывания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бетонных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смесей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сопротивлению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прокалыванию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7486" marR="37486" marT="0" marB="0">
                    <a:solidFill>
                      <a:srgbClr val="E7F7F4"/>
                    </a:solidFill>
                  </a:tcPr>
                </a:tc>
              </a:tr>
              <a:tr h="474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PWI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486" marR="374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ISO/TC 71/SC 1  Методы испытаний бетона" ISO TC 71/SC 01/</a:t>
                      </a:r>
                    </a:p>
                  </a:txBody>
                  <a:tcPr marL="37486" marR="37486" marT="0" marB="0"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ISO 1920-3:2017</a:t>
                      </a:r>
                    </a:p>
                  </a:txBody>
                  <a:tcPr marL="37486" marR="37486" marT="0" marB="0"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Испытание</a:t>
                      </a:r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бетона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-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Часть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3 </a:t>
                      </a:r>
                      <a:r>
                        <a:rPr lang="en-US" sz="1600" b="1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Изготовление</a:t>
                      </a:r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хранение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образцов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7486" marR="37486" marT="0" marB="0">
                    <a:solidFill>
                      <a:srgbClr val="E7F7F4"/>
                    </a:solidFill>
                  </a:tcPr>
                </a:tc>
              </a:tr>
              <a:tr h="924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PWI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486" marR="374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ISO/TC 71/SC 1  "Concrete, reinforced concrete and precast concrete"/"Бетон, железобетон и преднапряженный железобетон"/"Test method for concrete"/"Методы испытаний бетона" ISO TC 71/SC 01</a:t>
                      </a:r>
                    </a:p>
                  </a:txBody>
                  <a:tcPr marL="37486" marR="37486" marT="0" marB="0"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ISO 1920-4:2017</a:t>
                      </a:r>
                    </a:p>
                  </a:txBody>
                  <a:tcPr marL="37486" marR="37486" marT="0" marB="0"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Испытание</a:t>
                      </a:r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бетона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-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Часть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4 </a:t>
                      </a:r>
                      <a:r>
                        <a:rPr lang="en-US" sz="1600" b="1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Прочность</a:t>
                      </a:r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затвердевших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образцов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(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марочная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прочность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L="37486" marR="37486" marT="0" marB="0">
                    <a:solidFill>
                      <a:srgbClr val="E7F7F4"/>
                    </a:solidFill>
                  </a:tcPr>
                </a:tc>
              </a:tr>
              <a:tr h="435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PWI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486" marR="374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ISO/TC 71/SC 1  Test method for concrete"/"Методы испытаний бетона" ISO TC 71/SC 01</a:t>
                      </a:r>
                    </a:p>
                  </a:txBody>
                  <a:tcPr marL="37486" marR="37486" marT="0" marB="0"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ISO 1920-6:2017</a:t>
                      </a:r>
                    </a:p>
                  </a:txBody>
                  <a:tcPr marL="37486" marR="37486" marT="0" marB="0"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Испытание</a:t>
                      </a:r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бетона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-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Часть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6 </a:t>
                      </a:r>
                      <a:r>
                        <a:rPr lang="en-US" sz="1600" b="1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Отбор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подготовка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испытание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бетонных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цилиндрических</a:t>
                      </a: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образцов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7486" marR="37486" marT="0" marB="0">
                    <a:solidFill>
                      <a:srgbClr val="E7F7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51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7F4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7924800" cy="838199"/>
          </a:xfrm>
        </p:spPr>
        <p:txBody>
          <a:bodyPr anchor="t"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/>
                <a:cs typeface="Times New Roman"/>
              </a:rPr>
              <a:t>ЗАДАЧИ 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ЭКСПЕРТОВ ТК 465</a:t>
            </a:r>
            <a:r>
              <a:rPr lang="en-US" sz="32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 дальнейшей интеграции в международную систему ИСО</a:t>
            </a:r>
            <a:endParaRPr lang="en-US" sz="12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524000"/>
            <a:ext cx="8686800" cy="5181600"/>
          </a:xfrm>
        </p:spPr>
        <p:txBody>
          <a:bodyPr>
            <a:noAutofit/>
          </a:bodyPr>
          <a:lstStyle/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endParaRPr lang="ru-RU" sz="1800" b="1" dirty="0" smtClean="0"/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lang="ru-RU" sz="2200" b="1" dirty="0" smtClean="0">
                <a:solidFill>
                  <a:schemeClr val="accent4">
                    <a:lumMod val="10000"/>
                  </a:schemeClr>
                </a:solidFill>
              </a:rPr>
              <a:t>Анализ отечественной нормативной базы и сопоставление ее с базой нормативных документов ИСО для разработки системного подхода к актуализации отечественных стандартов с обозначением приоритетных направлений. Активное участие в принятии коллегиальных решений по голосованию.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lang="ru-RU" sz="2200" b="1" dirty="0" smtClean="0">
                <a:solidFill>
                  <a:schemeClr val="accent4">
                    <a:lumMod val="10000"/>
                  </a:schemeClr>
                </a:solidFill>
              </a:rPr>
              <a:t>Формирование предложений по разработке международных стандартов на базе прогрессивных отечественных стандартов, потенциально готовых к международной сертификации.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charset="0"/>
              <a:buAutoNum type="arabicPeriod"/>
            </a:pPr>
            <a:r>
              <a:rPr lang="ru-RU" sz="2200" b="1" dirty="0" smtClean="0">
                <a:solidFill>
                  <a:schemeClr val="accent4">
                    <a:lumMod val="10000"/>
                  </a:schemeClr>
                </a:solidFill>
              </a:rPr>
              <a:t>Подготовка перспективных разработок для формирования новых тем международных стандартов в области проектирования, возведения, эксплуатации, ремонта и восстановления зданий и сооружений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charset="0"/>
              <a:buAutoNum type="arabicPeriod"/>
            </a:pPr>
            <a:r>
              <a:rPr lang="ru-RU" sz="2200" b="1" dirty="0" smtClean="0">
                <a:solidFill>
                  <a:schemeClr val="accent4">
                    <a:lumMod val="10000"/>
                  </a:schemeClr>
                </a:solidFill>
              </a:rPr>
              <a:t>Расширение сообщества экспертов за счет привлечения региональных специалистов строительной отрасли и бизнес-партнеров</a:t>
            </a:r>
          </a:p>
        </p:txBody>
      </p:sp>
    </p:spTree>
    <p:extLst>
      <p:ext uri="{BB962C8B-B14F-4D97-AF65-F5344CB8AC3E}">
        <p14:creationId xmlns:p14="http://schemas.microsoft.com/office/powerpoint/2010/main" val="30574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Участие экспертов ТК465 (ИСО ТК71) в заседаниях Строительной секции ЦДУ РАН и </a:t>
            </a:r>
            <a:r>
              <a:rPr lang="ru-RU" sz="3600" b="1" smtClean="0"/>
              <a:t>международных сессиях ТК71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752600"/>
            <a:ext cx="7772400" cy="4648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33600"/>
            <a:ext cx="2559058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147887"/>
            <a:ext cx="2608386" cy="337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ТК 71. Заседания с участием российских экспертов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371600"/>
            <a:ext cx="8382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2015 – 21-ое заседание в Сеуле (участие российских экспертов, зарегистрированных в директории ИСО) </a:t>
            </a:r>
          </a:p>
          <a:p>
            <a:pPr algn="just" fontAlgn="base"/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 fontAlgn="base"/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2016 – 22-ое заседание в Картахене, (Колумбия)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 fontAlgn="base"/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г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де ПРИНЯТО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РЕШЕНИЕ о проведении 24-го заседание на территории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РФ</a:t>
            </a:r>
            <a:endParaRPr lang="ru-RU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fontAlgn="base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2017 </a:t>
            </a:r>
            <a:r>
              <a:rPr lang="mr-IN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23-е заседание в Саппоро (Япония)</a:t>
            </a:r>
          </a:p>
          <a:p>
            <a:pPr fontAlgn="base"/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fontAlgn="base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 28 по 31.05.2018 - 24-е заседание В Москве (РФ)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fontAlgn="base"/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fontAlgn="base"/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6261897"/>
            <a:ext cx="573405" cy="5687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587" y="3962400"/>
            <a:ext cx="2898213" cy="2173660"/>
          </a:xfrm>
          <a:prstGeom prst="rect">
            <a:avLst/>
          </a:prstGeom>
        </p:spPr>
      </p:pic>
      <p:pic>
        <p:nvPicPr>
          <p:cNvPr id="11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6236164"/>
            <a:ext cx="1066800" cy="513886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F8D8-623C-49B9-9738-4EF3D0F01EB8}" type="slidenum">
              <a:rPr lang="en-US" smtClean="0"/>
              <a:t>27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62400"/>
            <a:ext cx="5329316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9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F7F1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МЕРОПРИЯТИЯ ПО ПОДГОТОВКЕ МЕЖДУНАРОДНОГО ЗАСЕДАНИЯ ТК71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24464"/>
              </p:ext>
            </p:extLst>
          </p:nvPr>
        </p:nvGraphicFramePr>
        <p:xfrm>
          <a:off x="457200" y="1295400"/>
          <a:ext cx="8229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026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7F4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7924800" cy="838199"/>
          </a:xfrm>
        </p:spPr>
        <p:txBody>
          <a:bodyPr anchor="t"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/>
                <a:cs typeface="Times New Roman"/>
              </a:rPr>
              <a:t>ЗАДАЧИ 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 УЧАСТИЮ</a:t>
            </a:r>
            <a:br>
              <a:rPr lang="ru-RU" sz="3200" b="1" dirty="0" smtClean="0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 24-ой сессии ИСО ТК71</a:t>
            </a:r>
            <a:endParaRPr lang="en-US" sz="12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86800" cy="4953000"/>
          </a:xfrm>
        </p:spPr>
        <p:txBody>
          <a:bodyPr>
            <a:noAutofit/>
          </a:bodyPr>
          <a:lstStyle/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endParaRPr lang="ru-RU" sz="1800" b="1" dirty="0" smtClean="0"/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С максимальной пользой для строительной отрасли РФ и ТК465 использовать возможность изучения опыта нормотворчества иностранных коллег </a:t>
            </a:r>
            <a:r>
              <a:rPr lang="mr-IN" sz="1800" b="1" dirty="0" smtClean="0">
                <a:solidFill>
                  <a:schemeClr val="accent4">
                    <a:lumMod val="10000"/>
                  </a:schemeClr>
                </a:solidFill>
              </a:rPr>
              <a:t>–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 членов ИСО ТК71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Подготовить перечень стандартов, потенциально готовых к международной сертификации.</a:t>
            </a:r>
          </a:p>
          <a:p>
            <a:pPr marL="457200" lvl="0" indent="-457200" algn="l">
              <a:lnSpc>
                <a:spcPct val="100000"/>
              </a:lnSpc>
              <a:spcBef>
                <a:spcPts val="0"/>
              </a:spcBef>
              <a:buFont typeface="Arial" charset="0"/>
              <a:buAutoNum type="arabicPeriod"/>
              <a:defRPr/>
            </a:pP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Информирование партнеров строительного бизнеса, а также смежных секторов промышленности, заинтересованных в продвижении своей продукции на мировой рынок, к </a:t>
            </a:r>
            <a:r>
              <a:rPr lang="ru-RU" sz="1800" b="1" dirty="0">
                <a:solidFill>
                  <a:schemeClr val="accent4">
                    <a:lumMod val="10000"/>
                  </a:schemeClr>
                </a:solidFill>
              </a:rPr>
              <a:t>работе международного комитета 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ИСО ТК71 в </a:t>
            </a:r>
            <a:r>
              <a:rPr lang="ru-RU" sz="1800" b="1" dirty="0">
                <a:solidFill>
                  <a:schemeClr val="accent4">
                    <a:lumMod val="10000"/>
                  </a:schemeClr>
                </a:solidFill>
              </a:rPr>
              <a:t>М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оскве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charset="0"/>
              <a:buAutoNum type="arabicPeriod"/>
            </a:pP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Подготовить инновационную тематику для обсуждения с иностранными специалистами, представителями зарубежных университетов и исследовательских учреждений с целью обмена информацией и опытом работы в сфере нормотворчества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charset="0"/>
              <a:buAutoNum type="arabicPeriod"/>
            </a:pP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Уточнение понимания англо-язычной терминологической базы по тематике ИСО ТК71 и смягчение языкового барьера для участников будущих технических заседаний с привлечением специалистов синхронного перевода.</a:t>
            </a:r>
          </a:p>
        </p:txBody>
      </p:sp>
    </p:spTree>
    <p:extLst>
      <p:ext uri="{BB962C8B-B14F-4D97-AF65-F5344CB8AC3E}">
        <p14:creationId xmlns:p14="http://schemas.microsoft.com/office/powerpoint/2010/main" val="10587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4478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ИСО ТК71. БЕТОН, ЖЕЛЕЗОБЕТОН, ПРЕДНАПРЯЖЕННЫЙ ЖЕЛЕЗОБЕТОН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172" y="2514600"/>
            <a:ext cx="8305800" cy="3505200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Состав комитета: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38 </a:t>
            </a:r>
            <a:r>
              <a:rPr lang="mr-IN" b="1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полноправных членов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58 </a:t>
            </a:r>
            <a:r>
              <a:rPr lang="mr-IN" b="1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наблюдателей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Секретариат: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ANSI (American National Standard Inst.), Farmington, Michigan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6261897"/>
            <a:ext cx="573405" cy="568743"/>
          </a:xfrm>
          <a:prstGeom prst="rect">
            <a:avLst/>
          </a:prstGeom>
        </p:spPr>
      </p:pic>
      <p:pic>
        <p:nvPicPr>
          <p:cNvPr id="5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114"/>
            <a:ext cx="1066800" cy="513886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F8D8-623C-49B9-9738-4EF3D0F01E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5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F7F1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191000"/>
            <a:ext cx="4343400" cy="2286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308C9"/>
                </a:solidFill>
              </a:rPr>
              <a:t/>
            </a:r>
            <a:br>
              <a:rPr lang="ru-RU" dirty="0" smtClean="0">
                <a:solidFill>
                  <a:srgbClr val="0308C9"/>
                </a:solidFill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en-US" dirty="0" smtClean="0">
                <a:solidFill>
                  <a:srgbClr val="0308C9"/>
                </a:solidFill>
              </a:rPr>
              <a:t>L.ELCHINA@MAIL.RU</a:t>
            </a:r>
            <a:endParaRPr lang="en-US" dirty="0">
              <a:solidFill>
                <a:srgbClr val="0308C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981200" y="914400"/>
            <a:ext cx="5257800" cy="4800600"/>
          </a:xfrm>
        </p:spPr>
        <p:txBody>
          <a:bodyPr anchor="ctr" anchorCtr="1">
            <a:normAutofit/>
            <a:scene3d>
              <a:camera prst="orthographicFront"/>
              <a:lightRig rig="threePt" dir="t"/>
            </a:scene3d>
            <a:sp3d prstMaterial="flat">
              <a:bevelB w="38100" h="38100"/>
            </a:sp3d>
          </a:bodyPr>
          <a:lstStyle/>
          <a:p>
            <a:pPr algn="ctr"/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</a:t>
            </a:r>
          </a:p>
          <a:p>
            <a:pPr algn="ctr"/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4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en-US" sz="4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3200" dirty="0" smtClean="0">
              <a:blipFill>
                <a:blip r:embed="rId3"/>
                <a:tile tx="0" ty="0" sx="100000" sy="100000" flip="none" algn="tl"/>
              </a:blipFill>
            </a:endParaRPr>
          </a:p>
          <a:p>
            <a:pPr algn="ctr"/>
            <a:r>
              <a:rPr lang="en-US" sz="4000" b="1" dirty="0" smtClean="0">
                <a:solidFill>
                  <a:srgbClr val="0308C9"/>
                </a:solidFill>
                <a:latin typeface="Imprint MT Shadow" charset="0"/>
                <a:ea typeface="Imprint MT Shadow" charset="0"/>
                <a:cs typeface="Imprint MT Shadow" charset="0"/>
              </a:rPr>
              <a:t>www.ISO.org</a:t>
            </a:r>
            <a:endParaRPr lang="ru-RU" sz="4000" b="1" dirty="0">
              <a:solidFill>
                <a:srgbClr val="0308C9"/>
              </a:solidFill>
              <a:latin typeface="Imprint MT Shadow" charset="0"/>
              <a:ea typeface="Imprint MT Shadow" charset="0"/>
              <a:cs typeface="Imprint MT Shadow" charset="0"/>
            </a:endParaRPr>
          </a:p>
          <a:p>
            <a:pPr algn="ctr"/>
            <a:endParaRPr lang="en-US" sz="1800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2971800"/>
            <a:ext cx="6781801" cy="22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7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71600" y="104518"/>
            <a:ext cx="6400800" cy="7620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ТК 71. ПОДКОМИТЕТЫ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6261897"/>
            <a:ext cx="573405" cy="568743"/>
          </a:xfrm>
          <a:prstGeom prst="rect">
            <a:avLst/>
          </a:prstGeom>
        </p:spPr>
      </p:pic>
      <p:pic>
        <p:nvPicPr>
          <p:cNvPr id="7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6236164"/>
            <a:ext cx="1066800" cy="513886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F8D8-623C-49B9-9738-4EF3D0F01EB8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705793"/>
              </p:ext>
            </p:extLst>
          </p:nvPr>
        </p:nvGraphicFramePr>
        <p:xfrm>
          <a:off x="914401" y="761998"/>
          <a:ext cx="7772400" cy="5059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799"/>
                <a:gridCol w="4114800"/>
                <a:gridCol w="1648618"/>
                <a:gridCol w="1323183"/>
              </a:tblGrid>
              <a:tr h="3048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 err="1">
                          <a:effectLst/>
                        </a:rPr>
                        <a:t>Подкомитет</a:t>
                      </a:r>
                      <a:endParaRPr lang="en-US" sz="1400" b="1" i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776" marR="49776" marT="0" marB="0"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 err="1">
                          <a:effectLst/>
                        </a:rPr>
                        <a:t>Название</a:t>
                      </a:r>
                      <a:endParaRPr lang="en-US" sz="1400" b="1" i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776" marR="49776" marT="0" marB="0"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 err="1">
                          <a:effectLst/>
                        </a:rPr>
                        <a:t>Секретариат</a:t>
                      </a:r>
                      <a:endParaRPr lang="en-US" sz="1400" b="1" i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776" marR="49776" marT="0" marB="0"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 err="1">
                          <a:effectLst/>
                        </a:rPr>
                        <a:t>Год</a:t>
                      </a:r>
                      <a:r>
                        <a:rPr lang="en-US" sz="1400" b="1" i="1" dirty="0">
                          <a:effectLst/>
                        </a:rPr>
                        <a:t> </a:t>
                      </a:r>
                      <a:r>
                        <a:rPr lang="en-US" sz="1400" b="1" i="1" dirty="0" err="1">
                          <a:effectLst/>
                        </a:rPr>
                        <a:t>образования</a:t>
                      </a:r>
                      <a:endParaRPr lang="en-US" sz="1400" b="1" i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776" marR="49776" marT="0" marB="0">
                    <a:solidFill>
                      <a:srgbClr val="E7F7F4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SC1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776" marR="49776" marT="0" marB="0">
                    <a:solidFill>
                      <a:srgbClr val="D6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Методы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испытания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бетона</a:t>
                      </a:r>
                      <a:endParaRPr lang="en-US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776" marR="49776" marT="0" marB="0">
                    <a:solidFill>
                      <a:srgbClr val="D6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SII (</a:t>
                      </a:r>
                      <a:r>
                        <a:rPr lang="en-US" sz="1600" dirty="0" err="1">
                          <a:effectLst/>
                        </a:rPr>
                        <a:t>Израиль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776" marR="49776" marT="0" marB="0">
                    <a:solidFill>
                      <a:srgbClr val="D6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1949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776" marR="49776" marT="0" marB="0">
                    <a:solidFill>
                      <a:srgbClr val="D6F7F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SC2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776" marR="49776" marT="0" marB="0"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Правила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проектирования</a:t>
                      </a:r>
                      <a:r>
                        <a:rPr lang="en-US" sz="1600" b="1" dirty="0">
                          <a:effectLst/>
                        </a:rPr>
                        <a:t> (</a:t>
                      </a:r>
                      <a:r>
                        <a:rPr lang="en-US" sz="1600" b="1" dirty="0" err="1" smtClean="0">
                          <a:effectLst/>
                        </a:rPr>
                        <a:t>не</a:t>
                      </a:r>
                      <a:r>
                        <a:rPr lang="en-US" sz="1600" b="1" baseline="0" dirty="0" smtClean="0">
                          <a:effectLst/>
                        </a:rPr>
                        <a:t> </a:t>
                      </a:r>
                      <a:r>
                        <a:rPr lang="ru-RU" sz="1600" b="1" baseline="0" dirty="0" smtClean="0">
                          <a:effectLst/>
                        </a:rPr>
                        <a:t>функционирует</a:t>
                      </a:r>
                      <a:r>
                        <a:rPr lang="en-US" sz="1600" b="1" dirty="0" smtClean="0">
                          <a:effectLst/>
                        </a:rPr>
                        <a:t>)</a:t>
                      </a:r>
                      <a:endParaRPr lang="en-US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776" marR="49776" marT="0" marB="0"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Великобритания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776" marR="49776" marT="0" marB="0"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776" marR="49776" marT="0" marB="0">
                    <a:solidFill>
                      <a:srgbClr val="E7F7F4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SC3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776" marR="49776" marT="0" marB="0">
                    <a:solidFill>
                      <a:srgbClr val="D6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Производство бетона и возведение бетонных конструкций</a:t>
                      </a:r>
                      <a:endParaRPr lang="en-US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776" marR="49776" marT="0" marB="0">
                    <a:solidFill>
                      <a:srgbClr val="D6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SN (</a:t>
                      </a:r>
                      <a:r>
                        <a:rPr lang="en-US" sz="1600" dirty="0" err="1">
                          <a:effectLst/>
                        </a:rPr>
                        <a:t>Норвегия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776" marR="49776" marT="0" marB="0">
                    <a:solidFill>
                      <a:srgbClr val="D6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1983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776" marR="49776" marT="0" marB="0">
                    <a:solidFill>
                      <a:srgbClr val="D6F7F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SC4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776" marR="49776" marT="0" marB="0"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Эксплуатационные требования к конструкционному бетону</a:t>
                      </a:r>
                      <a:endParaRPr lang="en-US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776" marR="49776" marT="0" marB="0"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ANSI (США)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776" marR="49776" marT="0" marB="0"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1995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776" marR="49776" marT="0" marB="0">
                    <a:solidFill>
                      <a:srgbClr val="E7F7F4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SC5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776" marR="49776" marT="0" marB="0">
                    <a:solidFill>
                      <a:srgbClr val="D6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Правила упрощенного расчета бетонных конструкций</a:t>
                      </a:r>
                      <a:endParaRPr lang="en-US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776" marR="49776" marT="0" marB="0">
                    <a:solidFill>
                      <a:srgbClr val="D6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ICONTEC (</a:t>
                      </a:r>
                      <a:r>
                        <a:rPr lang="en-US" sz="1600" dirty="0" err="1">
                          <a:effectLst/>
                        </a:rPr>
                        <a:t>Колумбия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776" marR="49776" marT="0" marB="0">
                    <a:solidFill>
                      <a:srgbClr val="D6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1995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776" marR="49776" marT="0" marB="0">
                    <a:solidFill>
                      <a:srgbClr val="D6F7F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SC6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776" marR="49776" marT="0" marB="0"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Нетрадиционные армирующие материалы для бетонных конструкций</a:t>
                      </a:r>
                      <a:endParaRPr lang="en-US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776" marR="49776" marT="0" marB="0"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JISC (</a:t>
                      </a:r>
                      <a:r>
                        <a:rPr lang="en-US" sz="1600" dirty="0" err="1">
                          <a:effectLst/>
                        </a:rPr>
                        <a:t>Япония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776" marR="49776" marT="0" marB="0"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1998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776" marR="49776" marT="0" marB="0">
                    <a:solidFill>
                      <a:srgbClr val="E7F7F4"/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SC7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776" marR="49776" marT="0" marB="0">
                    <a:solidFill>
                      <a:srgbClr val="D6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Техническое обслуживание и текущий ремонт бетонных конструкций</a:t>
                      </a:r>
                      <a:endParaRPr lang="en-US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776" marR="49776" marT="0" marB="0">
                    <a:solidFill>
                      <a:srgbClr val="D6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KATS (</a:t>
                      </a:r>
                      <a:r>
                        <a:rPr lang="en-US" sz="1600" dirty="0" err="1">
                          <a:effectLst/>
                        </a:rPr>
                        <a:t>Корея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776" marR="49776" marT="0" marB="0">
                    <a:solidFill>
                      <a:srgbClr val="D6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2003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776" marR="49776" marT="0" marB="0">
                    <a:solidFill>
                      <a:srgbClr val="D6F7F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SC8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776" marR="49776" marT="0" marB="0"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Экологический менеджмент бетона и бетонных конструкций</a:t>
                      </a:r>
                      <a:endParaRPr lang="en-US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776" marR="49776" marT="0" marB="0"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JISC (</a:t>
                      </a:r>
                      <a:r>
                        <a:rPr lang="en-US" sz="1600" dirty="0" err="1">
                          <a:effectLst/>
                        </a:rPr>
                        <a:t>Япония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776" marR="49776" marT="0" marB="0"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2008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776" marR="49776" marT="0" marB="0">
                    <a:solidFill>
                      <a:srgbClr val="E7F7F4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WG1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776" marR="49776" marT="0" marB="0">
                    <a:solidFill>
                      <a:srgbClr val="D6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Менеджмент жизненного цикла железобетонных конструкций</a:t>
                      </a:r>
                      <a:endParaRPr lang="en-US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776" marR="49776" marT="0" marB="0">
                    <a:solidFill>
                      <a:srgbClr val="D6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ANSI (США)</a:t>
                      </a:r>
                      <a:endParaRPr lang="en-US" sz="1600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776" marR="49776" marT="0" marB="0">
                    <a:solidFill>
                      <a:srgbClr val="D6F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2016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9776" marR="49776" marT="0" marB="0">
                    <a:solidFill>
                      <a:srgbClr val="D6F7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65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5799" y="104518"/>
            <a:ext cx="7848599" cy="762000"/>
          </a:xfrm>
        </p:spPr>
        <p:txBody>
          <a:bodyPr/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Состав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ответственных экспертов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российских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зеркальных подкомитетов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240908"/>
              </p:ext>
            </p:extLst>
          </p:nvPr>
        </p:nvGraphicFramePr>
        <p:xfrm>
          <a:off x="685799" y="1143000"/>
          <a:ext cx="8039102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093"/>
                <a:gridCol w="3939884"/>
                <a:gridCol w="2125224"/>
                <a:gridCol w="1104901"/>
              </a:tblGrid>
              <a:tr h="3812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Подкомитет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Название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Ответственный эксперт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Примечание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5126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ПК</a:t>
                      </a: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Методы</a:t>
                      </a:r>
                      <a:r>
                        <a:rPr lang="ru-RU" sz="16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испытания бетона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Титов М.Ю., </a:t>
                      </a:r>
                    </a:p>
                    <a:p>
                      <a:pPr algn="ctr"/>
                      <a:r>
                        <a:rPr lang="ru-RU" sz="16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Подмазова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С.А.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55472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ПК</a:t>
                      </a: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Правила</a:t>
                      </a:r>
                      <a:r>
                        <a:rPr lang="ru-RU" sz="1600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проектирования (не функционирует)</a:t>
                      </a:r>
                      <a:endParaRPr lang="ru-RU" sz="16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5472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ПК</a:t>
                      </a: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Производство бетона и возведение бетонных конструкций</a:t>
                      </a:r>
                      <a:endParaRPr lang="ru-RU" sz="16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Вавренюк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С.В.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55472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ПК</a:t>
                      </a: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Эксплуатационные требования к конструкционному бетону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55472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ПК</a:t>
                      </a:r>
                      <a:r>
                        <a:rPr lang="en-US" sz="16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  <a:endParaRPr lang="ru-RU" sz="16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Правила упрощенного расчета бетонных конструкций</a:t>
                      </a:r>
                      <a:endParaRPr lang="ru-RU" sz="16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Зенин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С.А.,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Соколов Б.С.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ПК</a:t>
                      </a: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Нетрадиционные армирующие материалы для бетонных конструкций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Дорф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В.А.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7662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ПК</a:t>
                      </a: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Техническое обслуживание и текущий ремонт бетонных конструкций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Кузнецова И.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55472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ПК</a:t>
                      </a: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Экологический менеджмент бетона и бетонных конструкций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Иванов С.И.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6261897"/>
            <a:ext cx="573405" cy="568743"/>
          </a:xfrm>
          <a:prstGeom prst="rect">
            <a:avLst/>
          </a:prstGeom>
        </p:spPr>
      </p:pic>
      <p:pic>
        <p:nvPicPr>
          <p:cNvPr id="7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6236164"/>
            <a:ext cx="1066800" cy="513886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F8D8-623C-49B9-9738-4EF3D0F01E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0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104518"/>
            <a:ext cx="8077200" cy="7620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ИСО ТК 71. СТРУКТУРА КОМИТЕТА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014653"/>
              </p:ext>
            </p:extLst>
          </p:nvPr>
        </p:nvGraphicFramePr>
        <p:xfrm>
          <a:off x="495299" y="1468710"/>
          <a:ext cx="830580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1"/>
                <a:gridCol w="2743200"/>
                <a:gridCol w="2360525"/>
                <a:gridCol w="1563776"/>
              </a:tblGrid>
              <a:tr h="5752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Подкомитет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Название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Секретариат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Год</a:t>
                      </a:r>
                      <a:r>
                        <a:rPr lang="ru-RU" sz="24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образования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F7F4"/>
                    </a:solidFill>
                  </a:tcPr>
                </a:tc>
              </a:tr>
              <a:tr h="45197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SC1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Методы</a:t>
                      </a:r>
                      <a:r>
                        <a:rPr lang="ru-RU" sz="28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испытания бетона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SII (</a:t>
                      </a:r>
                      <a:r>
                        <a:rPr lang="ru-RU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Израиль</a:t>
                      </a:r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1949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6261897"/>
            <a:ext cx="573405" cy="568743"/>
          </a:xfrm>
          <a:prstGeom prst="rect">
            <a:avLst/>
          </a:prstGeom>
        </p:spPr>
      </p:pic>
      <p:pic>
        <p:nvPicPr>
          <p:cNvPr id="7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6236164"/>
            <a:ext cx="1066800" cy="513886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F8D8-623C-49B9-9738-4EF3D0F01EB8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8679" y="4029030"/>
            <a:ext cx="6046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308C9"/>
                </a:solidFill>
              </a:rPr>
              <a:t>Опубликовано 17 стандартов, в работе 11 стандартов </a:t>
            </a:r>
            <a:endParaRPr lang="en-US" dirty="0">
              <a:solidFill>
                <a:srgbClr val="0308C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4958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Рабочие группы: Самоуплотняющиеся бетоны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          Проницаемые бетоны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          Методы испытаний заполнителей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          Пересмотр стандартов ИСО 1920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2057400"/>
          </a:xfrm>
        </p:spPr>
        <p:txBody>
          <a:bodyPr/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ИЗДАННЫЕ СТАНДАРТЫ 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ISO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/ТК 71</a:t>
            </a:r>
            <a:b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SC1 – 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Методы испытания бетона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5" name="Таблица 8"/>
          <p:cNvGraphicFramePr>
            <a:graphicFrameLocks noGrp="1"/>
          </p:cNvGraphicFramePr>
          <p:nvPr>
            <p:extLst/>
          </p:nvPr>
        </p:nvGraphicFramePr>
        <p:xfrm>
          <a:off x="228600" y="1600200"/>
          <a:ext cx="8724900" cy="4935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4900"/>
              </a:tblGrid>
              <a:tr h="291308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436962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ISO </a:t>
                      </a:r>
                      <a:r>
                        <a:rPr lang="ru-RU" sz="18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1920-1:2004 </a:t>
                      </a:r>
                      <a:r>
                        <a:rPr lang="ru-RU" sz="18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Бетон</a:t>
                      </a:r>
                      <a:r>
                        <a:rPr lang="ru-RU" sz="1800" dirty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. Методы испытания. Часть 1. Отбор образцов свежеуложенной бетонной смеси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  <a:tr h="436962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ISO </a:t>
                      </a:r>
                      <a:r>
                        <a:rPr lang="ru-RU" sz="18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1920-2:2005 </a:t>
                      </a:r>
                      <a:r>
                        <a:rPr lang="ru-RU" sz="18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Бетон</a:t>
                      </a:r>
                      <a:r>
                        <a:rPr lang="ru-RU" sz="1800" dirty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. Методы испытания. Часть 2. Свойства свежеуложенной бетонной смеси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  <a:tr h="436962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ISO </a:t>
                      </a:r>
                      <a:r>
                        <a:rPr lang="ru-RU" sz="18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1920-3:2004 </a:t>
                      </a:r>
                      <a:r>
                        <a:rPr lang="ru-RU" sz="18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Бетон</a:t>
                      </a:r>
                      <a:r>
                        <a:rPr lang="ru-RU" sz="1800" dirty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. Методы испытания. Часть 3. </a:t>
                      </a:r>
                      <a:r>
                        <a:rPr lang="ru-RU" sz="18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Изготовление</a:t>
                      </a:r>
                      <a:r>
                        <a:rPr lang="ru-RU" sz="1800" baseline="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и выдерживание контрольных образцов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  <a:tr h="354425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ISO </a:t>
                      </a:r>
                      <a:r>
                        <a:rPr lang="ru-RU" sz="18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1920-4:2005 </a:t>
                      </a:r>
                      <a:r>
                        <a:rPr lang="ru-RU" sz="18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Бетон</a:t>
                      </a:r>
                      <a:r>
                        <a:rPr lang="ru-RU" sz="1800" dirty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. Методы испытания. Часть 4. Прочность </a:t>
                      </a:r>
                      <a:r>
                        <a:rPr lang="ru-RU" sz="18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бетона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  <a:tr h="436962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ISO </a:t>
                      </a:r>
                      <a:r>
                        <a:rPr lang="ru-RU" sz="18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1920-5:2004 </a:t>
                      </a:r>
                      <a:r>
                        <a:rPr lang="ru-RU" sz="18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Бетон</a:t>
                      </a:r>
                      <a:r>
                        <a:rPr lang="ru-RU" sz="1800" dirty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. Методы испытания. Часть 5. Свойства </a:t>
                      </a:r>
                      <a:r>
                        <a:rPr lang="ru-RU" sz="18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бетона, исключая прочность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  <a:tr h="436962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ISO </a:t>
                      </a:r>
                      <a:r>
                        <a:rPr lang="ru-RU" sz="18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1920-6:2004 </a:t>
                      </a:r>
                      <a:r>
                        <a:rPr lang="ru-RU" sz="18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Бетон</a:t>
                      </a:r>
                      <a:r>
                        <a:rPr lang="ru-RU" sz="1800" dirty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. Методы испытания. Часть 6. Отбор образцов, подготовка и испытание бетонных </a:t>
                      </a:r>
                      <a:r>
                        <a:rPr lang="ru-RU" sz="18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кернов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  <a:tr h="436962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ISO </a:t>
                      </a:r>
                      <a:r>
                        <a:rPr lang="ru-RU" sz="18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1920-7:2004 </a:t>
                      </a:r>
                      <a:r>
                        <a:rPr lang="ru-RU" sz="18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Бетон</a:t>
                      </a:r>
                      <a:r>
                        <a:rPr lang="ru-RU" sz="1800" dirty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. Методы испытания. Часть 7. Неразрушающие </a:t>
                      </a:r>
                      <a:r>
                        <a:rPr lang="ru-RU" sz="18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методы испытания бетона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  <a:tr h="619030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ISO </a:t>
                      </a:r>
                      <a:r>
                        <a:rPr lang="ru-RU" sz="18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1920-8:2009 </a:t>
                      </a:r>
                      <a:r>
                        <a:rPr lang="ru-RU" sz="18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Бетон</a:t>
                      </a:r>
                      <a:r>
                        <a:rPr lang="ru-RU" sz="1800" dirty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. Методы испытания. Часть 8. Определение </a:t>
                      </a:r>
                      <a:r>
                        <a:rPr lang="ru-RU" sz="18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усадки высыхания бетона </a:t>
                      </a:r>
                      <a:r>
                        <a:rPr lang="ru-RU" sz="1800" dirty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для образцов, </a:t>
                      </a:r>
                      <a:r>
                        <a:rPr lang="ru-RU" sz="18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изготовленных </a:t>
                      </a:r>
                      <a:r>
                        <a:rPr lang="ru-RU" sz="1800" dirty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в </a:t>
                      </a:r>
                      <a:r>
                        <a:rPr lang="ru-RU" sz="18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полевых условиях </a:t>
                      </a:r>
                      <a:r>
                        <a:rPr lang="ru-RU" sz="1800" dirty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или в лаборатории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  <a:tr h="436962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ISO </a:t>
                      </a:r>
                      <a:r>
                        <a:rPr lang="ru-RU" sz="18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1920-9:2009 </a:t>
                      </a:r>
                      <a:r>
                        <a:rPr lang="ru-RU" sz="18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Бетон</a:t>
                      </a:r>
                      <a:r>
                        <a:rPr lang="ru-RU" sz="1800" dirty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. Методы испытания. Часть 9. Определение ползучести бетонных цилиндров при сжатии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  <a:tr h="436962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ISO </a:t>
                      </a:r>
                      <a:r>
                        <a:rPr lang="ru-RU" sz="18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1920-10:2010 </a:t>
                      </a:r>
                      <a:r>
                        <a:rPr lang="ru-RU" sz="18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Бетон</a:t>
                      </a:r>
                      <a:r>
                        <a:rPr lang="ru-RU" sz="1800" dirty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. Методы испытания. Часть 10. Определение статического модуля упругости при сжатии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6261897"/>
            <a:ext cx="573405" cy="568743"/>
          </a:xfrm>
          <a:prstGeom prst="rect">
            <a:avLst/>
          </a:prstGeom>
        </p:spPr>
      </p:pic>
      <p:pic>
        <p:nvPicPr>
          <p:cNvPr id="7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" y="6316754"/>
            <a:ext cx="1066800" cy="51388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F8D8-623C-49B9-9738-4EF3D0F01E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2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305800" cy="457200"/>
          </a:xfrm>
        </p:spPr>
        <p:txBody>
          <a:bodyPr/>
          <a:lstStyle/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Продолжение таблицы</a:t>
            </a:r>
            <a:endParaRPr lang="en-US"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6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96091"/>
              </p:ext>
            </p:extLst>
          </p:nvPr>
        </p:nvGraphicFramePr>
        <p:xfrm>
          <a:off x="231058" y="304800"/>
          <a:ext cx="8724900" cy="3348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4900"/>
              </a:tblGrid>
              <a:tr h="1600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1836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ISO </a:t>
                      </a:r>
                      <a:r>
                        <a:rPr lang="ru-RU" sz="18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1920-11:2013 </a:t>
                      </a:r>
                      <a:r>
                        <a:rPr lang="ru-RU" sz="18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Бетон</a:t>
                      </a:r>
                      <a:r>
                        <a:rPr lang="ru-RU" sz="1800" dirty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. Методы испытания. Часть 11. Определение стойкости бетона к хлориду при однонаправленной диффузии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  <a:tr h="451836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solidFill>
                            <a:srgbClr val="0308C9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ISO </a:t>
                      </a:r>
                      <a:r>
                        <a:rPr lang="en-US" sz="1800" u="none" strike="noStrike" dirty="0" smtClean="0">
                          <a:solidFill>
                            <a:srgbClr val="0308C9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1920-12:2015</a:t>
                      </a:r>
                      <a:r>
                        <a:rPr lang="ru-RU" sz="1800" u="none" strike="noStrike" dirty="0" smtClean="0">
                          <a:solidFill>
                            <a:srgbClr val="0308C9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. Методы испытания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-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-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Часть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12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: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Определение стойкости к карбонизации  - Ускоренный метод.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  <a:tr h="366489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ISO </a:t>
                      </a:r>
                      <a:r>
                        <a:rPr lang="ru-RU" sz="18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6274:1982 </a:t>
                      </a:r>
                      <a:r>
                        <a:rPr lang="ru-RU" sz="18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Бетон</a:t>
                      </a:r>
                      <a:r>
                        <a:rPr lang="ru-RU" sz="1800" dirty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. Ситовый анализ заполнителей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  <a:tr h="366489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ISO </a:t>
                      </a:r>
                      <a:r>
                        <a:rPr lang="ru-RU" sz="18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6782:1982 </a:t>
                      </a:r>
                      <a:r>
                        <a:rPr lang="ru-RU" sz="18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Заполнители </a:t>
                      </a:r>
                      <a:r>
                        <a:rPr lang="ru-RU" sz="1800" dirty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для бетона. Определение насыпной плотности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  <a:tr h="451836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ISO </a:t>
                      </a:r>
                      <a:r>
                        <a:rPr lang="ru-RU" sz="18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6783:1982 </a:t>
                      </a:r>
                      <a:r>
                        <a:rPr lang="ru-RU" sz="18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Заполнители </a:t>
                      </a:r>
                      <a:r>
                        <a:rPr lang="ru-RU" sz="1800" dirty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крупные для бетона. Определение насыпной плотности и водопоглощения. Метод гидростатического </a:t>
                      </a:r>
                      <a:r>
                        <a:rPr lang="ru-RU" sz="18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взвешивания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/>
                </a:tc>
              </a:tr>
              <a:tr h="834265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ISO </a:t>
                      </a:r>
                      <a:r>
                        <a:rPr lang="ru-RU" sz="18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7033:1987 </a:t>
                      </a:r>
                      <a:r>
                        <a:rPr lang="ru-RU" sz="18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Заполнители мелкие </a:t>
                      </a:r>
                      <a:r>
                        <a:rPr lang="ru-RU" sz="1800" dirty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и крупные для бетона. Определение насыпной плотности и водопоглощения. </a:t>
                      </a:r>
                      <a:r>
                        <a:rPr lang="ru-RU" sz="1800" dirty="0" smtClean="0">
                          <a:solidFill>
                            <a:srgbClr val="40404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Пикнометрический Метод.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solidFill>
                            <a:srgbClr val="01478B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ISO 17785-1:2016 </a:t>
                      </a:r>
                      <a:r>
                        <a:rPr lang="ru-RU" sz="18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Методы</a:t>
                      </a:r>
                      <a:r>
                        <a:rPr lang="ru-RU" sz="1800" u="none" strike="noStrike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испытания проницаемого бетона</a:t>
                      </a:r>
                      <a:r>
                        <a:rPr lang="en-US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-- </a:t>
                      </a:r>
                      <a:r>
                        <a:rPr lang="ru-RU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Часть</a:t>
                      </a:r>
                      <a:r>
                        <a:rPr lang="en-US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1: </a:t>
                      </a:r>
                      <a:r>
                        <a:rPr lang="ru-RU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Скорость инфильтрации</a:t>
                      </a:r>
                    </a:p>
                  </a:txBody>
                  <a:tcPr marL="95250" marR="95250" marT="38100" marB="38100"/>
                </a:tc>
              </a:tr>
            </a:tbl>
          </a:graphicData>
        </a:graphic>
      </p:graphicFrame>
      <p:pic>
        <p:nvPicPr>
          <p:cNvPr id="8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6754"/>
            <a:ext cx="1066800" cy="51388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6261897"/>
            <a:ext cx="573405" cy="5687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F8D8-623C-49B9-9738-4EF3D0F01E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8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104518"/>
            <a:ext cx="8077200" cy="7620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ИСО ТК 71. СТРУКТУРА КОМИТЕТА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700209"/>
              </p:ext>
            </p:extLst>
          </p:nvPr>
        </p:nvGraphicFramePr>
        <p:xfrm>
          <a:off x="495299" y="1468710"/>
          <a:ext cx="8305802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1"/>
                <a:gridCol w="2743200"/>
                <a:gridCol w="2360525"/>
                <a:gridCol w="1563776"/>
              </a:tblGrid>
              <a:tr h="5752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Подкомитет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Название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Секретариат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Год</a:t>
                      </a:r>
                      <a:r>
                        <a:rPr lang="ru-RU" sz="24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образования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F7F4"/>
                    </a:solidFill>
                  </a:tcPr>
                </a:tc>
              </a:tr>
              <a:tr h="45197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SC3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Производство бетона и возведение бетонных конструкций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SN (</a:t>
                      </a:r>
                      <a:r>
                        <a:rPr lang="ru-RU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Норвегия</a:t>
                      </a:r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1983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6261897"/>
            <a:ext cx="573405" cy="568743"/>
          </a:xfrm>
          <a:prstGeom prst="rect">
            <a:avLst/>
          </a:prstGeom>
        </p:spPr>
      </p:pic>
      <p:pic>
        <p:nvPicPr>
          <p:cNvPr id="7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6236164"/>
            <a:ext cx="1066800" cy="513886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F8D8-623C-49B9-9738-4EF3D0F01EB8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8869" y="4872032"/>
            <a:ext cx="5601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308C9"/>
                </a:solidFill>
              </a:rPr>
              <a:t>Опубликовано </a:t>
            </a:r>
            <a:r>
              <a:rPr lang="ru-RU" dirty="0" smtClean="0">
                <a:solidFill>
                  <a:srgbClr val="0308C9"/>
                </a:solidFill>
              </a:rPr>
              <a:t>10 </a:t>
            </a:r>
            <a:r>
              <a:rPr lang="ru-RU" dirty="0">
                <a:solidFill>
                  <a:srgbClr val="0308C9"/>
                </a:solidFill>
              </a:rPr>
              <a:t>стандартов, в работе </a:t>
            </a:r>
            <a:r>
              <a:rPr lang="ru-RU" smtClean="0">
                <a:solidFill>
                  <a:srgbClr val="0308C9"/>
                </a:solidFill>
              </a:rPr>
              <a:t>1 стандарт</a:t>
            </a:r>
            <a:endParaRPr lang="en-US" dirty="0">
              <a:solidFill>
                <a:srgbClr val="0308C9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0379" y="5374651"/>
            <a:ext cx="4657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Рабочая группа: (РГ9) Добавки к бетонам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2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TC101859868[[fn=Thermal]]</Template>
  <TotalTime>17679</TotalTime>
  <Words>2844</Words>
  <Application>Microsoft Macintosh PowerPoint</Application>
  <PresentationFormat>On-screen Show (4:3)</PresentationFormat>
  <Paragraphs>465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Calibri</vt:lpstr>
      <vt:lpstr>Calibri Light</vt:lpstr>
      <vt:lpstr>Helvetica</vt:lpstr>
      <vt:lpstr>Imprint MT Shadow</vt:lpstr>
      <vt:lpstr>inherit</vt:lpstr>
      <vt:lpstr>Mangal</vt:lpstr>
      <vt:lpstr>Tahoma</vt:lpstr>
      <vt:lpstr>Times New Roman</vt:lpstr>
      <vt:lpstr>Wingdings</vt:lpstr>
      <vt:lpstr>Arial</vt:lpstr>
      <vt:lpstr>Textured</vt:lpstr>
      <vt:lpstr>Custom Design</vt:lpstr>
      <vt:lpstr>1_Custom Design</vt:lpstr>
      <vt:lpstr>НИЦ «СТРОИТЕЛЬСТВО» НИИЖБ им. А.А. Гвоздева</vt:lpstr>
      <vt:lpstr>PowerPoint Presentation</vt:lpstr>
      <vt:lpstr>ИСО ТК71. БЕТОН, ЖЕЛЕЗОБЕТОН, ПРЕДНАПРЯЖЕННЫЙ ЖЕЛЕЗОБЕТОН</vt:lpstr>
      <vt:lpstr>ТК 71. ПОДКОМИТЕТЫ</vt:lpstr>
      <vt:lpstr>Состав ответственных экспертов российских зеркальных подкомитетов</vt:lpstr>
      <vt:lpstr>ИСО ТК 71. СТРУКТУРА КОМИТЕТА</vt:lpstr>
      <vt:lpstr>ИЗДАННЫЕ СТАНДАРТЫ ISO/ТК 71 SC1 – Методы испытания бетона </vt:lpstr>
      <vt:lpstr>Продолжение таблицы</vt:lpstr>
      <vt:lpstr>ИСО ТК 71. СТРУКТУРА КОМИТЕТА</vt:lpstr>
      <vt:lpstr>ИЗДАННЫЕ СТАНДАРТЫ ISO/ТК 71 SC3 – Производство бетона и возведение бетонных конструкций</vt:lpstr>
      <vt:lpstr>ИСО ТК 71. СТРУКТУРА КОМИТЕТА</vt:lpstr>
      <vt:lpstr>ИЗДАННЫЕ СТАНДАРТЫ ISO/ТК 71 SC4 – Эксплуатационные требования к конструкционному бетону</vt:lpstr>
      <vt:lpstr>Подкомитет SC 04  Эксплуатационные требования к конструкционному бетону </vt:lpstr>
      <vt:lpstr>ИСО ТК 71. СТРУКТУРА КОМИТЕТА</vt:lpstr>
      <vt:lpstr>ИЗДАННЫЕ СТАНДАРТЫ ISO/ТК 71 SC5 – Правила упрощенного расчета конструкций из бетона</vt:lpstr>
      <vt:lpstr>ИСО ТК 71. СТРУКТУРА КОМИТЕТА</vt:lpstr>
      <vt:lpstr>ИЗДАННЫЕ СТАНДАРТЫ ISO/ТК 71 SC6 – Нетрадиционные армирующие материалы для конструкций из бетона</vt:lpstr>
      <vt:lpstr>ИСО ТК 71. СТРУКТУРА КОМИТЕТА</vt:lpstr>
      <vt:lpstr>ИЗДАННЫЕ СТАНДАРТЫ ISO/ТК 71 SC7 – Техобслуживание и текущий ремонт бетонных конструкций</vt:lpstr>
      <vt:lpstr>ИСО ТК 71. СТРУКТУРА КОМИТЕТА</vt:lpstr>
      <vt:lpstr>ИЗДАННЫЕ СТАНДАРТЫ ISO/ТК 71 SC8 – Экологический менеджмент бетона и бетонных конструкций</vt:lpstr>
      <vt:lpstr>ИСО ТК 71. СТРУКТУРА КОМИТЕТА</vt:lpstr>
      <vt:lpstr>РАЗРАБАТЫВАЕМЫЕ СТАНДАРТЫ </vt:lpstr>
      <vt:lpstr>Новые темы :</vt:lpstr>
      <vt:lpstr>ЗАДАЧИ ЭКСПЕРТОВ ТК 465  по дальнейшей интеграции в международную систему ИСО</vt:lpstr>
      <vt:lpstr>Участие экспертов ТК465 (ИСО ТК71) в заседаниях Строительной секции ЦДУ РАН и международных сессиях ТК71</vt:lpstr>
      <vt:lpstr>ТК 71. Заседания с участием российских экспертов</vt:lpstr>
      <vt:lpstr>МЕРОПРИЯТИЯ ПО ПОДГОТОВКЕ МЕЖДУНАРОДНОГО ЗАСЕДАНИЯ ТК71</vt:lpstr>
      <vt:lpstr>ЗАДАЧИ ПО УЧАСТИЮ в 24-ой сессии ИСО ТК71</vt:lpstr>
      <vt:lpstr>   L.ELCHINA@MAIL.RU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SH-2</dc:creator>
  <cp:lastModifiedBy>Microsoft Office User</cp:lastModifiedBy>
  <cp:revision>707</cp:revision>
  <cp:lastPrinted>2015-04-14T12:44:00Z</cp:lastPrinted>
  <dcterms:created xsi:type="dcterms:W3CDTF">2012-03-14T19:24:36Z</dcterms:created>
  <dcterms:modified xsi:type="dcterms:W3CDTF">2017-11-15T11:33:52Z</dcterms:modified>
</cp:coreProperties>
</file>