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2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59" r:id="rId5"/>
    <p:sldId id="260" r:id="rId6"/>
    <p:sldId id="258" r:id="rId7"/>
    <p:sldId id="262" r:id="rId8"/>
    <p:sldId id="266" r:id="rId9"/>
    <p:sldId id="265" r:id="rId10"/>
    <p:sldId id="264" r:id="rId11"/>
    <p:sldId id="263" r:id="rId1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93793" autoAdjust="0"/>
  </p:normalViewPr>
  <p:slideViewPr>
    <p:cSldViewPr>
      <p:cViewPr>
        <p:scale>
          <a:sx n="85" d="100"/>
          <a:sy n="85" d="100"/>
        </p:scale>
        <p:origin x="-1872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0CB85C-74DB-49FA-9AB2-9BE9FD0670A0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6CFA7B-0491-425D-82E9-FB03D19B4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193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F8ACF1-377D-4EEB-BD3D-AF668D39DB6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37A2E-1DC0-4239-AFEE-D3762F679A9D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54993-AE99-4C5B-B96E-59AB20310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73D33-4475-4E69-B186-0C557D4C7FFE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96870-BAC6-4E06-AEBB-5F7424E00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07A4D-F229-4612-B205-329615DD4290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81FEA-57A3-4280-A2F6-D5ADA3AA9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D9069-166C-4028-9F7D-5786531B89FB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6C05A-433B-4454-AFBC-885CE662C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36154-FD63-497F-8383-678411DCCD6F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BF42F-A09F-4845-B63A-B723F0215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B3412-173C-467D-B123-A0655E05CD13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DB6-58A3-4447-967D-76CAA9298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19C14-6A68-413C-9A42-C3201B985CA6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A90D9-F709-4BF6-ADE2-29F32CC7C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F5AE4-283E-4FD0-898C-17443481B9DB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75707-3865-4DCF-944C-F719752F2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EAE1C-2914-441B-BB7E-176FB4BD351F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5D4D6-A92E-4810-B7C7-CDFD8DA83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C2454-7726-4516-B677-FCB50CCDD378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8FBE0-12D5-430D-8E75-D2B23BFB2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85A6A-2B73-4E3D-87BB-B23153A1204B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B2102-93E4-4057-A602-DAB7F24D5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434B60-287B-4414-B0D7-D502018E35C7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D60E5D-6D3D-4959-AD38-FB6E702B9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Word_Document3.docx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1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8257" y="5750963"/>
            <a:ext cx="3968772" cy="641027"/>
          </a:xfrm>
          <a:prstGeom prst="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42" name="Прямоугольник 1"/>
          <p:cNvSpPr>
            <a:spLocks noChangeArrowheads="1"/>
          </p:cNvSpPr>
          <p:nvPr/>
        </p:nvSpPr>
        <p:spPr bwMode="auto">
          <a:xfrm>
            <a:off x="250692" y="332656"/>
            <a:ext cx="8745203" cy="369332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cap="all" spc="300" dirty="0" smtClean="0">
                <a:latin typeface="Arial Black" panose="020B0A04020102020204" pitchFamily="34" charset="0"/>
                <a:cs typeface="Times New Roman" pitchFamily="18" charset="0"/>
              </a:rPr>
              <a:t>Нормирование в строительной светотехнике</a:t>
            </a:r>
            <a:endParaRPr lang="ru-RU" cap="all" spc="300" dirty="0"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1889077" y="718626"/>
            <a:ext cx="5688633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+mn-lt"/>
                <a:cs typeface="Times New Roman" pitchFamily="18" charset="0"/>
              </a:rPr>
              <a:t>Технический регламент о безопасности зданий и сооружений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2778965" y="1124744"/>
            <a:ext cx="3858379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alibri" pitchFamily="34" charset="0"/>
              </a:rPr>
              <a:t>СП 52.13330.2016 «Естественное и искусственное освещение»</a:t>
            </a:r>
            <a:endParaRPr lang="ru-RU" sz="1600" b="1" dirty="0">
              <a:latin typeface="Calibri" pitchFamily="34" charset="0"/>
            </a:endParaRPr>
          </a:p>
        </p:txBody>
      </p:sp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371520" y="1990873"/>
            <a:ext cx="2304256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Calibri" pitchFamily="34" charset="0"/>
              </a:rPr>
              <a:t>СП «Здания жилые и общественные. Правила проектирования естественного и совмещенного освещения»</a:t>
            </a:r>
            <a:endParaRPr lang="ru-RU" sz="1400" b="1" dirty="0">
              <a:latin typeface="Calibri" pitchFamily="34" charset="0"/>
            </a:endParaRPr>
          </a:p>
        </p:txBody>
      </p:sp>
      <p:sp>
        <p:nvSpPr>
          <p:cNvPr id="15" name="Прямоугольник 1"/>
          <p:cNvSpPr>
            <a:spLocks noChangeArrowheads="1"/>
          </p:cNvSpPr>
          <p:nvPr/>
        </p:nvSpPr>
        <p:spPr bwMode="auto">
          <a:xfrm>
            <a:off x="371520" y="3284984"/>
            <a:ext cx="2304256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alibri" pitchFamily="34" charset="0"/>
              </a:rPr>
              <a:t>Подготовлен в 2016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16" name="Прямоугольник 1"/>
          <p:cNvSpPr>
            <a:spLocks noChangeArrowheads="1"/>
          </p:cNvSpPr>
          <p:nvPr/>
        </p:nvSpPr>
        <p:spPr bwMode="auto">
          <a:xfrm>
            <a:off x="2758772" y="1990873"/>
            <a:ext cx="2366190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Calibri" pitchFamily="34" charset="0"/>
              </a:rPr>
              <a:t>СП «Здания производственные. Правила проектирования естественного и совмещенного освещения»</a:t>
            </a:r>
            <a:endParaRPr lang="en-US" sz="1400" b="1" dirty="0" smtClean="0">
              <a:latin typeface="Calibri" pitchFamily="34" charset="0"/>
            </a:endParaRPr>
          </a:p>
          <a:p>
            <a:pPr algn="ctr"/>
            <a:endParaRPr lang="ru-RU" sz="1400" b="1" dirty="0">
              <a:latin typeface="Calibri" pitchFamily="34" charset="0"/>
            </a:endParaRPr>
          </a:p>
        </p:txBody>
      </p:sp>
      <p:sp>
        <p:nvSpPr>
          <p:cNvPr id="17" name="Прямоугольник 1"/>
          <p:cNvSpPr>
            <a:spLocks noChangeArrowheads="1"/>
          </p:cNvSpPr>
          <p:nvPr/>
        </p:nvSpPr>
        <p:spPr bwMode="auto">
          <a:xfrm>
            <a:off x="2758772" y="3284983"/>
            <a:ext cx="236619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alibri" pitchFamily="34" charset="0"/>
              </a:rPr>
              <a:t>Подготовлен в 2017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18" name="Прямоугольник 1"/>
          <p:cNvSpPr>
            <a:spLocks noChangeArrowheads="1"/>
          </p:cNvSpPr>
          <p:nvPr/>
        </p:nvSpPr>
        <p:spPr bwMode="auto">
          <a:xfrm>
            <a:off x="5281392" y="2005839"/>
            <a:ext cx="1929189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Calibri" pitchFamily="34" charset="0"/>
              </a:rPr>
              <a:t>СП «Территории селитебные. Правила проектирования наружного освещения»</a:t>
            </a:r>
            <a:endParaRPr lang="en-US" sz="1400" b="1" dirty="0" smtClean="0">
              <a:latin typeface="Calibri" pitchFamily="34" charset="0"/>
            </a:endParaRPr>
          </a:p>
          <a:p>
            <a:pPr algn="ctr"/>
            <a:endParaRPr lang="ru-RU" sz="1400" b="1" dirty="0">
              <a:latin typeface="Calibri" pitchFamily="34" charset="0"/>
            </a:endParaRPr>
          </a:p>
        </p:txBody>
      </p:sp>
      <p:sp>
        <p:nvSpPr>
          <p:cNvPr id="21" name="Прямоугольник 1"/>
          <p:cNvSpPr>
            <a:spLocks noChangeArrowheads="1"/>
          </p:cNvSpPr>
          <p:nvPr/>
        </p:nvSpPr>
        <p:spPr bwMode="auto">
          <a:xfrm>
            <a:off x="5281392" y="3304212"/>
            <a:ext cx="192918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alibri" pitchFamily="34" charset="0"/>
              </a:rPr>
              <a:t>Подготовлен в 2016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22" name="Прямоугольник 1"/>
          <p:cNvSpPr>
            <a:spLocks noChangeArrowheads="1"/>
          </p:cNvSpPr>
          <p:nvPr/>
        </p:nvSpPr>
        <p:spPr bwMode="auto">
          <a:xfrm>
            <a:off x="7309331" y="2005840"/>
            <a:ext cx="1688419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Calibri" pitchFamily="34" charset="0"/>
              </a:rPr>
              <a:t>СП «Здания и сооружения. Аварийное освещение»</a:t>
            </a:r>
            <a:endParaRPr lang="en-US" sz="1400" b="1" dirty="0" smtClean="0">
              <a:latin typeface="Calibri" pitchFamily="34" charset="0"/>
            </a:endParaRPr>
          </a:p>
          <a:p>
            <a:pPr algn="ctr"/>
            <a:endParaRPr lang="ru-RU" sz="1400" b="1" dirty="0" smtClean="0">
              <a:latin typeface="Calibri" pitchFamily="34" charset="0"/>
            </a:endParaRPr>
          </a:p>
          <a:p>
            <a:pPr algn="ctr"/>
            <a:endParaRPr lang="ru-RU" sz="1400" dirty="0">
              <a:latin typeface="Calibri" pitchFamily="34" charset="0"/>
            </a:endParaRPr>
          </a:p>
        </p:txBody>
      </p:sp>
      <p:sp>
        <p:nvSpPr>
          <p:cNvPr id="23" name="Прямоугольник 1"/>
          <p:cNvSpPr>
            <a:spLocks noChangeArrowheads="1"/>
          </p:cNvSpPr>
          <p:nvPr/>
        </p:nvSpPr>
        <p:spPr bwMode="auto">
          <a:xfrm>
            <a:off x="7309331" y="3304212"/>
            <a:ext cx="1712664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alibri" pitchFamily="34" charset="0"/>
              </a:rPr>
              <a:t>Подготовлен в 2017</a:t>
            </a:r>
            <a:endParaRPr lang="ru-RU" sz="1400" dirty="0">
              <a:latin typeface="Calibri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377576" y="1709519"/>
            <a:ext cx="1401389" cy="2669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637344" y="1709520"/>
            <a:ext cx="1387319" cy="2669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3941867" y="1709520"/>
            <a:ext cx="235441" cy="2813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652849" y="1709518"/>
            <a:ext cx="270573" cy="2669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1"/>
          <p:cNvSpPr>
            <a:spLocks noChangeArrowheads="1"/>
          </p:cNvSpPr>
          <p:nvPr/>
        </p:nvSpPr>
        <p:spPr bwMode="auto">
          <a:xfrm>
            <a:off x="371519" y="3726377"/>
            <a:ext cx="3995509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Calibri" pitchFamily="34" charset="0"/>
              </a:rPr>
              <a:t>ГОСТ </a:t>
            </a:r>
            <a:r>
              <a:rPr lang="ru-RU" sz="1200" b="1" dirty="0">
                <a:latin typeface="Calibri" pitchFamily="34" charset="0"/>
              </a:rPr>
              <a:t>Р 57260-2016 (ИСО 15469:2004) </a:t>
            </a:r>
            <a:r>
              <a:rPr lang="ru-RU" sz="1200" b="1" dirty="0" smtClean="0">
                <a:latin typeface="Calibri" pitchFamily="34" charset="0"/>
              </a:rPr>
              <a:t>«Климатология строительная. Параметры для расчета естественного освещения с учетом распределения яркости по небосводу» 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44" name="Прямоугольник 1"/>
          <p:cNvSpPr>
            <a:spLocks noChangeArrowheads="1"/>
          </p:cNvSpPr>
          <p:nvPr/>
        </p:nvSpPr>
        <p:spPr bwMode="auto">
          <a:xfrm>
            <a:off x="371520" y="4666400"/>
            <a:ext cx="399551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50" b="1" dirty="0" smtClean="0">
                <a:latin typeface="Calibri" pitchFamily="34" charset="0"/>
              </a:rPr>
              <a:t>ГОСТ </a:t>
            </a:r>
            <a:r>
              <a:rPr lang="ru-RU" sz="1150" b="1" dirty="0">
                <a:latin typeface="Calibri" pitchFamily="34" charset="0"/>
              </a:rPr>
              <a:t>Р 57795-2017 «</a:t>
            </a:r>
            <a:r>
              <a:rPr lang="ru-RU" sz="1150" b="1" dirty="0" smtClean="0">
                <a:latin typeface="Calibri" pitchFamily="34" charset="0"/>
              </a:rPr>
              <a:t>Методы расчета продолжительности инсоляции</a:t>
            </a:r>
            <a:r>
              <a:rPr lang="ru-RU" sz="1200" b="1" dirty="0" smtClean="0">
                <a:latin typeface="Calibri" pitchFamily="34" charset="0"/>
              </a:rPr>
              <a:t>»</a:t>
            </a:r>
            <a:endParaRPr lang="ru-RU" sz="1200" b="1" dirty="0">
              <a:latin typeface="Calibri" pitchFamily="34" charset="0"/>
            </a:endParaRPr>
          </a:p>
        </p:txBody>
      </p:sp>
      <p:sp>
        <p:nvSpPr>
          <p:cNvPr id="45" name="Прямоугольник 1"/>
          <p:cNvSpPr>
            <a:spLocks noChangeArrowheads="1"/>
          </p:cNvSpPr>
          <p:nvPr/>
        </p:nvSpPr>
        <p:spPr bwMode="auto">
          <a:xfrm>
            <a:off x="371519" y="5220398"/>
            <a:ext cx="399551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Calibri" pitchFamily="34" charset="0"/>
              </a:rPr>
              <a:t>ГОСТ 26602.4-2012 </a:t>
            </a:r>
            <a:r>
              <a:rPr lang="ru-RU" sz="1200" b="1" dirty="0">
                <a:latin typeface="Calibri" pitchFamily="34" charset="0"/>
              </a:rPr>
              <a:t>«</a:t>
            </a:r>
            <a:r>
              <a:rPr lang="ru-RU" sz="1200" b="1" dirty="0" smtClean="0">
                <a:latin typeface="Calibri" pitchFamily="34" charset="0"/>
              </a:rPr>
              <a:t>Блоки оконные и дверные. Метод определения общего коэффициента пропускания света»</a:t>
            </a:r>
            <a:endParaRPr lang="ru-RU" sz="1200" b="1" dirty="0">
              <a:latin typeface="Calibri" pitchFamily="34" charset="0"/>
            </a:endParaRPr>
          </a:p>
        </p:txBody>
      </p:sp>
      <p:sp>
        <p:nvSpPr>
          <p:cNvPr id="46" name="Прямоугольник 1"/>
          <p:cNvSpPr>
            <a:spLocks noChangeArrowheads="1"/>
          </p:cNvSpPr>
          <p:nvPr/>
        </p:nvSpPr>
        <p:spPr bwMode="auto">
          <a:xfrm>
            <a:off x="4560906" y="3726377"/>
            <a:ext cx="4461089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Calibri" pitchFamily="34" charset="0"/>
              </a:rPr>
              <a:t>ГОСТ 24940-2016 «Здания и сооружения. Методы измерения освещенности»</a:t>
            </a:r>
            <a:endParaRPr lang="ru-RU" sz="1200" b="1" dirty="0">
              <a:latin typeface="Calibri" pitchFamily="34" charset="0"/>
            </a:endParaRPr>
          </a:p>
        </p:txBody>
      </p:sp>
      <p:sp>
        <p:nvSpPr>
          <p:cNvPr id="47" name="Прямоугольник 1"/>
          <p:cNvSpPr>
            <a:spLocks noChangeArrowheads="1"/>
          </p:cNvSpPr>
          <p:nvPr/>
        </p:nvSpPr>
        <p:spPr bwMode="auto">
          <a:xfrm>
            <a:off x="4568482" y="4268351"/>
            <a:ext cx="4461089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Calibri" pitchFamily="34" charset="0"/>
              </a:rPr>
              <a:t>ГОСТ </a:t>
            </a:r>
            <a:r>
              <a:rPr lang="ru-RU" sz="1200" b="1" dirty="0">
                <a:latin typeface="Calibri" pitchFamily="34" charset="0"/>
              </a:rPr>
              <a:t>26824-2010  </a:t>
            </a:r>
            <a:r>
              <a:rPr lang="ru-RU" sz="1200" b="1" dirty="0" smtClean="0">
                <a:latin typeface="Calibri" pitchFamily="34" charset="0"/>
              </a:rPr>
              <a:t>«Здания и сооружения. Методы измерения яркости»</a:t>
            </a:r>
            <a:endParaRPr lang="ru-RU" sz="1200" b="1" dirty="0">
              <a:latin typeface="Calibri" pitchFamily="34" charset="0"/>
            </a:endParaRPr>
          </a:p>
        </p:txBody>
      </p:sp>
      <p:sp>
        <p:nvSpPr>
          <p:cNvPr id="48" name="Прямоугольник 1"/>
          <p:cNvSpPr>
            <a:spLocks noChangeArrowheads="1"/>
          </p:cNvSpPr>
          <p:nvPr/>
        </p:nvSpPr>
        <p:spPr bwMode="auto">
          <a:xfrm>
            <a:off x="4579873" y="4804900"/>
            <a:ext cx="4461089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Calibri" pitchFamily="34" charset="0"/>
              </a:rPr>
              <a:t>ГОСТ </a:t>
            </a:r>
            <a:r>
              <a:rPr lang="ru-RU" sz="1200" b="1" dirty="0"/>
              <a:t>33392-2015 </a:t>
            </a:r>
            <a:r>
              <a:rPr lang="ru-RU" sz="1200" b="1" dirty="0" smtClean="0">
                <a:latin typeface="Calibri" pitchFamily="34" charset="0"/>
              </a:rPr>
              <a:t> «Здания и сооружения. Метод определения показателя дискомфорта при искусственном освещении помещений»</a:t>
            </a:r>
            <a:endParaRPr lang="ru-RU" sz="1200" b="1" dirty="0">
              <a:latin typeface="Calibri" pitchFamily="34" charset="0"/>
            </a:endParaRPr>
          </a:p>
        </p:txBody>
      </p:sp>
      <p:sp>
        <p:nvSpPr>
          <p:cNvPr id="49" name="Прямоугольник 1"/>
          <p:cNvSpPr>
            <a:spLocks noChangeArrowheads="1"/>
          </p:cNvSpPr>
          <p:nvPr/>
        </p:nvSpPr>
        <p:spPr bwMode="auto">
          <a:xfrm>
            <a:off x="4574979" y="5510101"/>
            <a:ext cx="4461089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Calibri" pitchFamily="34" charset="0"/>
              </a:rPr>
              <a:t>ГОСТ 33383-2015 «Здания и сооружения. Методы измерения коэффициента пульсации освещенности»</a:t>
            </a:r>
            <a:endParaRPr lang="ru-RU" sz="1200" b="1" dirty="0">
              <a:latin typeface="Calibri" pitchFamily="34" charset="0"/>
            </a:endParaRPr>
          </a:p>
        </p:txBody>
      </p:sp>
      <p:sp>
        <p:nvSpPr>
          <p:cNvPr id="50" name="Прямоугольник 1"/>
          <p:cNvSpPr>
            <a:spLocks noChangeArrowheads="1"/>
          </p:cNvSpPr>
          <p:nvPr/>
        </p:nvSpPr>
        <p:spPr bwMode="auto">
          <a:xfrm>
            <a:off x="4568482" y="6068825"/>
            <a:ext cx="4461089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+mn-lt"/>
              </a:rPr>
              <a:t>ГОСТ </a:t>
            </a:r>
            <a:r>
              <a:rPr lang="ru-RU" sz="1200" b="1" dirty="0">
                <a:latin typeface="+mn-lt"/>
              </a:rPr>
              <a:t>Р </a:t>
            </a:r>
            <a:r>
              <a:rPr lang="ru-RU" sz="1200" b="1" dirty="0" smtClean="0">
                <a:latin typeface="+mn-lt"/>
              </a:rPr>
              <a:t>56709-2015 «Здания и сооружения. Методы измерения коэффициентов  отражения света поверхностями помещений и фасадов»</a:t>
            </a:r>
            <a:endParaRPr lang="ru-RU" sz="12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8257" y="5750963"/>
            <a:ext cx="3968772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+mn-lt"/>
              </a:rPr>
              <a:t>ГОСТ 32498-2013 Здания и сооружения. Методы определения показателей энергетической эффективности искусственного освещения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988840"/>
            <a:ext cx="8064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</a:t>
            </a:r>
          </a:p>
          <a:p>
            <a:pPr algn="just"/>
            <a:r>
              <a:rPr lang="ru-RU" dirty="0"/>
              <a:t>7.2.2.   В   учебных    помещениях    система    общего    освещения    обеспечивается  </a:t>
            </a:r>
            <a:r>
              <a:rPr lang="ru-RU" dirty="0" smtClean="0"/>
              <a:t>потолочными светильниками</a:t>
            </a:r>
            <a:r>
              <a:rPr lang="ru-RU" dirty="0"/>
              <a:t>   с   люминесцентными   лампами   и   светодиодами.  </a:t>
            </a:r>
            <a:endParaRPr lang="ru-RU" dirty="0" smtClean="0"/>
          </a:p>
          <a:p>
            <a:pPr algn="just"/>
            <a:r>
              <a:rPr lang="ru-RU" dirty="0" smtClean="0"/>
              <a:t> </a:t>
            </a:r>
            <a:r>
              <a:rPr lang="ru-RU" dirty="0"/>
              <a:t>Предусматривается   освещение    с</a:t>
            </a:r>
          </a:p>
          <a:p>
            <a:pPr algn="just"/>
            <a:r>
              <a:rPr lang="ru-RU" dirty="0"/>
              <a:t>использованием ламп по спектру </a:t>
            </a:r>
            <a:r>
              <a:rPr lang="ru-RU" dirty="0" err="1"/>
              <a:t>цветоизлучения</a:t>
            </a:r>
            <a:r>
              <a:rPr lang="ru-RU" dirty="0"/>
              <a:t>: белый, тепло-белый, естественно-белый.</a:t>
            </a:r>
          </a:p>
          <a:p>
            <a:pPr algn="just"/>
            <a:r>
              <a:rPr lang="ru-RU" dirty="0"/>
              <a:t>(п. 7.2.2 в ред. Изменений N 2, утв. Постановлением Главного государственного санитарного врача РФ  от 25.12.2013 N 72)</a:t>
            </a:r>
          </a:p>
          <a:p>
            <a:pPr algn="just"/>
            <a:r>
              <a:rPr lang="ru-RU" b="1" dirty="0"/>
              <a:t>СанПиН законодательно главнее обязательного СП 52 по строительству.</a:t>
            </a:r>
            <a:r>
              <a:rPr lang="ru-RU" dirty="0"/>
              <a:t> </a:t>
            </a:r>
            <a:r>
              <a:rPr lang="ru-RU" b="1" dirty="0"/>
              <a:t>И юридическая возможность применения светодиодов </a:t>
            </a:r>
            <a:r>
              <a:rPr lang="ru-RU" b="1" dirty="0" smtClean="0"/>
              <a:t> в школах возникла </a:t>
            </a:r>
            <a:r>
              <a:rPr lang="ru-RU" b="1" dirty="0"/>
              <a:t>с 2014 года.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908720"/>
            <a:ext cx="7992888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СанПиН 2.4.2.2821-10 Санитарно-эпидемиологические требования к условиям и организации обучения в общеобразовательных организациях (с </a:t>
            </a:r>
            <a:r>
              <a:rPr lang="ru-RU" b="1" dirty="0" err="1"/>
              <a:t>изм</a:t>
            </a:r>
            <a:r>
              <a:rPr lang="ru-RU" b="1" dirty="0"/>
              <a:t> №1, №2 и №3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23815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333932"/>
              </p:ext>
            </p:extLst>
          </p:nvPr>
        </p:nvGraphicFramePr>
        <p:xfrm>
          <a:off x="323528" y="908720"/>
          <a:ext cx="3928937" cy="51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Документ" r:id="rId3" imgW="6161404" imgH="8131884" progId="Word.Document.12">
                  <p:embed/>
                </p:oleObj>
              </mc:Choice>
              <mc:Fallback>
                <p:oleObj name="Документ" r:id="rId3" imgW="6161404" imgH="81318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908720"/>
                        <a:ext cx="3928937" cy="5184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815155"/>
              </p:ext>
            </p:extLst>
          </p:nvPr>
        </p:nvGraphicFramePr>
        <p:xfrm>
          <a:off x="4572000" y="980728"/>
          <a:ext cx="4242449" cy="5251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Документ" r:id="rId5" imgW="6161404" imgH="7629734" progId="Word.Document.12">
                  <p:embed/>
                </p:oleObj>
              </mc:Choice>
              <mc:Fallback>
                <p:oleObj name="Документ" r:id="rId5" imgW="6161404" imgH="76297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0" y="980728"/>
                        <a:ext cx="4242449" cy="5251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3919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992888" cy="864096"/>
          </a:xfrm>
        </p:spPr>
        <p:txBody>
          <a:bodyPr/>
          <a:lstStyle/>
          <a:p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Нормируемые показатели освещения улиц и дорог городских поселений с регулярным транспортным движением с асфальтобетонным покрытием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834494"/>
              </p:ext>
            </p:extLst>
          </p:nvPr>
        </p:nvGraphicFramePr>
        <p:xfrm>
          <a:off x="323528" y="1484784"/>
          <a:ext cx="8229601" cy="405347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92386"/>
                <a:gridCol w="779398"/>
                <a:gridCol w="935057"/>
                <a:gridCol w="935057"/>
                <a:gridCol w="935057"/>
                <a:gridCol w="935057"/>
                <a:gridCol w="935057"/>
                <a:gridCol w="1091266"/>
                <a:gridCol w="1091266"/>
              </a:tblGrid>
              <a:tr h="1428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Катего-рия</a:t>
                      </a:r>
                      <a:r>
                        <a:rPr lang="ru-RU" sz="1000" dirty="0">
                          <a:effectLst/>
                        </a:rPr>
                        <a:t> объекта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Класс объекта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Средняя яркость дорожного покрытия </a:t>
                      </a:r>
                      <a:r>
                        <a:rPr lang="en-US" sz="1000">
                          <a:effectLst/>
                        </a:rPr>
                        <a:t>L</a:t>
                      </a:r>
                      <a:r>
                        <a:rPr lang="ru-RU" sz="1000" baseline="-25000">
                          <a:effectLst/>
                        </a:rPr>
                        <a:t>ср</a:t>
                      </a:r>
                      <a:r>
                        <a:rPr lang="ru-RU" sz="1000">
                          <a:effectLst/>
                        </a:rPr>
                        <a:t>, кд/м</a:t>
                      </a:r>
                      <a:r>
                        <a:rPr lang="ru-RU" sz="1000" baseline="30000">
                          <a:effectLst/>
                        </a:rPr>
                        <a:t>2</a:t>
                      </a:r>
                      <a:r>
                        <a:rPr lang="ru-RU" sz="1000">
                          <a:effectLst/>
                        </a:rPr>
                        <a:t>,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 менее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Общая равномерность яркости дорожного покрытия U</a:t>
                      </a:r>
                      <a:r>
                        <a:rPr lang="ru-RU" sz="1000" baseline="-25000">
                          <a:effectLst/>
                        </a:rPr>
                        <a:t>0</a:t>
                      </a:r>
                      <a:r>
                        <a:rPr lang="ru-RU" sz="1000">
                          <a:effectLst/>
                        </a:rPr>
                        <a:t>,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 менее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Продольная равномерность яркости дорожного покрытия U</a:t>
                      </a:r>
                      <a:r>
                        <a:rPr lang="ru-RU" sz="1000" baseline="-25000">
                          <a:effectLst/>
                        </a:rPr>
                        <a:t>l</a:t>
                      </a:r>
                      <a:r>
                        <a:rPr lang="ru-RU" sz="1000">
                          <a:effectLst/>
                        </a:rPr>
                        <a:t>,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 менее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Пороговое приращение яркости TI, %, не более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Средняя освещенность дорожного покрытия </a:t>
                      </a:r>
                      <a:r>
                        <a:rPr lang="ru-RU" sz="1000" spc="-30">
                          <a:effectLst/>
                        </a:rPr>
                        <a:t>Е</a:t>
                      </a:r>
                      <a:r>
                        <a:rPr lang="ru-RU" sz="1000" spc="-30" baseline="-25000">
                          <a:effectLst/>
                        </a:rPr>
                        <a:t>ср</a:t>
                      </a:r>
                      <a:r>
                        <a:rPr lang="ru-RU" sz="1000" spc="-30">
                          <a:effectLst/>
                        </a:rPr>
                        <a:t>,</a:t>
                      </a:r>
                      <a:r>
                        <a:rPr lang="ru-RU" sz="1000">
                          <a:effectLst/>
                        </a:rPr>
                        <a:t> лк,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 менее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Равномерность освещенности дорожного покрытия U</a:t>
                      </a:r>
                      <a:r>
                        <a:rPr lang="ru-RU" sz="1000" baseline="-25000">
                          <a:effectLst/>
                        </a:rPr>
                        <a:t>h</a:t>
                      </a:r>
                      <a:r>
                        <a:rPr lang="ru-RU" sz="1000">
                          <a:effectLst/>
                        </a:rPr>
                        <a:t>,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 менее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Максимальная относительная удельная мощность при нормируемой освещенности,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D</a:t>
                      </a:r>
                      <a:r>
                        <a:rPr lang="ru-RU" sz="1000" baseline="-25000" dirty="0" err="1">
                          <a:effectLst/>
                        </a:rPr>
                        <a:t>p</a:t>
                      </a:r>
                      <a:r>
                        <a:rPr lang="ru-RU" sz="1000" dirty="0">
                          <a:effectLst/>
                        </a:rPr>
                        <a:t>, мВт ∙ м</a:t>
                      </a:r>
                      <a:r>
                        <a:rPr lang="ru-RU" sz="1000" baseline="30000" dirty="0">
                          <a:effectLst/>
                        </a:rPr>
                        <a:t>–2</a:t>
                      </a:r>
                      <a:r>
                        <a:rPr lang="ru-RU" sz="1000" dirty="0">
                          <a:effectLst/>
                        </a:rPr>
                        <a:t> ∙ </a:t>
                      </a:r>
                      <a:r>
                        <a:rPr lang="ru-RU" sz="1000" dirty="0" err="1">
                          <a:effectLst/>
                        </a:rPr>
                        <a:t>лк</a:t>
                      </a:r>
                      <a:r>
                        <a:rPr lang="ru-RU" sz="1000" baseline="30000" dirty="0">
                          <a:effectLst/>
                        </a:rPr>
                        <a:t>–1</a:t>
                      </a:r>
                      <a:r>
                        <a:rPr lang="ru-RU" sz="1000" dirty="0">
                          <a:effectLst/>
                        </a:rPr>
                        <a:t>,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 более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</a:tr>
              <a:tr h="238652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2,00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</a:tr>
              <a:tr h="2386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1,60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</a:tr>
              <a:tr h="2386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0,40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0,70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0,35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</a:tr>
              <a:tr h="2386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1,40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</a:tr>
              <a:tr h="2386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1,20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</a:tr>
              <a:tr h="23865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1,20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</a:tr>
              <a:tr h="2386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0,40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0,60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0,35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</a:tr>
              <a:tr h="2386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1,00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</a:tr>
              <a:tr h="23865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0,80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0,40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0,50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</a:tr>
              <a:tr h="2386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0,60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0,40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0,50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0,25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</a:tr>
              <a:tr h="2386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0,40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0,35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0,40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23" marR="6492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627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453077"/>
              </p:ext>
            </p:extLst>
          </p:nvPr>
        </p:nvGraphicFramePr>
        <p:xfrm>
          <a:off x="467544" y="1412776"/>
          <a:ext cx="4176464" cy="43969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3542"/>
                <a:gridCol w="1312762"/>
                <a:gridCol w="1440160"/>
              </a:tblGrid>
              <a:tr h="5869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Освещенность на рабочей поверхности, </a:t>
                      </a:r>
                      <a:r>
                        <a:rPr lang="ru-RU" sz="900" dirty="0" err="1">
                          <a:effectLst/>
                        </a:rPr>
                        <a:t>лк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Индекс помещения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Максимально допустимая удельная установленная 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мощность, Вт/м</a:t>
                      </a:r>
                      <a:r>
                        <a:rPr lang="ru-RU" sz="900" baseline="30000">
                          <a:effectLst/>
                        </a:rPr>
                        <a:t>2</a:t>
                      </a:r>
                      <a:r>
                        <a:rPr lang="ru-RU" sz="900">
                          <a:effectLst/>
                        </a:rPr>
                        <a:t>, не более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0431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0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0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0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 и более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0431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0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791845" algn="l"/>
                          <a:tab pos="449580" algn="l"/>
                          <a:tab pos="575945" algn="l"/>
                          <a:tab pos="791845" algn="l"/>
                        </a:tabLst>
                      </a:pPr>
                      <a:r>
                        <a:rPr lang="ru-RU" sz="10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0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0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 и более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0431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0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0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0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 и более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0431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0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0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0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 и более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043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0,6–1,25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0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1,25–3,0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0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Более 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043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0,6–1,25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0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1,25–3,0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0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Более 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043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0,6–1,25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0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1,25–3,0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0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Более 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620688"/>
            <a:ext cx="4176464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Максимально допустимые удельные установленные мощности искусственного освещения в производственных помещениях</a:t>
            </a:r>
            <a:endParaRPr lang="ru-RU" sz="1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322085"/>
              </p:ext>
            </p:extLst>
          </p:nvPr>
        </p:nvGraphicFramePr>
        <p:xfrm>
          <a:off x="4788024" y="1484784"/>
          <a:ext cx="4176464" cy="3886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60"/>
                <a:gridCol w="1584176"/>
                <a:gridCol w="1152128"/>
              </a:tblGrid>
              <a:tr h="2743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Освещенность на рабочей поверхности, </a:t>
                      </a:r>
                      <a:r>
                        <a:rPr lang="ru-RU" sz="900" dirty="0" err="1">
                          <a:effectLst/>
                        </a:rPr>
                        <a:t>лк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Индекс помещения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Максимально допустимая удельная установленная мощность, Вт/м</a:t>
                      </a:r>
                      <a:r>
                        <a:rPr lang="ru-RU" sz="900" baseline="30000">
                          <a:effectLst/>
                        </a:rPr>
                        <a:t>2</a:t>
                      </a:r>
                      <a:r>
                        <a:rPr lang="ru-RU" sz="900">
                          <a:effectLst/>
                        </a:rPr>
                        <a:t>, не более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240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791845" algn="l"/>
                          <a:tab pos="449580" algn="l"/>
                          <a:tab pos="575945" algn="l"/>
                          <a:tab pos="791845" algn="l"/>
                        </a:tabLs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 и более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240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 и более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240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 и более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240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0,6–1,25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1,25–3,0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Более 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240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0,6–1,25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1,25–3,0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Более 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240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0,6–1,25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1,25–3,0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Более 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60032" y="578866"/>
            <a:ext cx="4032448" cy="8002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400" b="1" dirty="0">
                <a:latin typeface="+mn-lt"/>
              </a:rPr>
              <a:t>Максимально допустимые удельные установленные мощности искусственного освещения в помещениях общественных зданий</a:t>
            </a:r>
            <a:endParaRPr lang="ru-RU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6587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818255" cy="2508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image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696" y="553990"/>
            <a:ext cx="4147820" cy="24434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932040" y="3140968"/>
            <a:ext cx="4003804" cy="7386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/>
              <a:t>Сравнение спектральной облученности от синего неба в сравнении со светодиодной лампой и лампой накаливания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3140968"/>
            <a:ext cx="3816424" cy="7386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/>
              <a:t>Спектры излучения для лампы накаливания и эквивалентной светодиодной лампы</a:t>
            </a:r>
          </a:p>
        </p:txBody>
      </p:sp>
    </p:spTree>
    <p:extLst>
      <p:ext uri="{BB962C8B-B14F-4D97-AF65-F5344CB8AC3E}">
        <p14:creationId xmlns:p14="http://schemas.microsoft.com/office/powerpoint/2010/main" val="1231966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07929"/>
            <a:ext cx="5551760" cy="380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301208"/>
            <a:ext cx="792088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Относительные спектры светодиода и люминесцентной лампы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68250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283968" y="2348880"/>
            <a:ext cx="4608512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1512168" cy="100811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310614"/>
              </p:ext>
            </p:extLst>
          </p:nvPr>
        </p:nvGraphicFramePr>
        <p:xfrm>
          <a:off x="749362" y="1700808"/>
          <a:ext cx="325278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Документ" r:id="rId4" imgW="5934816" imgH="7415349" progId="Word.Document.12">
                  <p:embed/>
                </p:oleObj>
              </mc:Choice>
              <mc:Fallback>
                <p:oleObj name="Документ" r:id="rId4" imgW="5934816" imgH="74153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9362" y="1700808"/>
                        <a:ext cx="3252787" cy="4064000"/>
                      </a:xfrm>
                      <a:prstGeom prst="rect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283968" y="234888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Комитет пришел к выводам, что нет доказательств прямого отрицательного воздействия излучения светодиодов при обычном использовании (лампы и дисплеи) широкими слоями здорового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2968000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I:\DCIM\102NIKON\DSCN01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388632" cy="254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:\DCIM\102NIKON\DSCN01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20042"/>
            <a:ext cx="4115684" cy="308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06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76470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AutoShape 7" descr="https://docviewer.yandex.ru/view/33446389/htmlimage?id=818r-32mi37jwgwz3ulcglruohbacmxdmac689j2z7ie97n8qfpims9ejywobrgrhzmxey3zqjpjurvhdhygea20ryn84bnuu79fajs3&amp;name=image-WjOfTCZTiquINv7j4k.png"/>
          <p:cNvSpPr>
            <a:spLocks noChangeAspect="1" noChangeArrowheads="1"/>
          </p:cNvSpPr>
          <p:nvPr/>
        </p:nvSpPr>
        <p:spPr bwMode="auto">
          <a:xfrm>
            <a:off x="155575" y="-936625"/>
            <a:ext cx="31242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38" y="1016000"/>
            <a:ext cx="3120390" cy="1955800"/>
          </a:xfrm>
          <a:prstGeom prst="rect">
            <a:avLst/>
          </a:prstGeom>
          <a:noFill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5940425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 descr="Cap Flat 66-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9" b="29970"/>
          <a:stretch/>
        </p:blipFill>
        <p:spPr bwMode="auto">
          <a:xfrm>
            <a:off x="4427984" y="993588"/>
            <a:ext cx="3449955" cy="1263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1792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7818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46" y="604669"/>
            <a:ext cx="44069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980728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 251.1325800.2016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3212976"/>
            <a:ext cx="6768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СП 256.1325800.2016 «Электроустановки жилых и общественных зданий. Правила проектирования и монтажа»</a:t>
            </a:r>
            <a:endParaRPr lang="ru-RU" dirty="0"/>
          </a:p>
          <a:p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216" y="4460930"/>
            <a:ext cx="65786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90" y="5013380"/>
            <a:ext cx="66484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1357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1553</TotalTime>
  <Words>609</Words>
  <Application>Microsoft Office PowerPoint</Application>
  <PresentationFormat>Экран (4:3)</PresentationFormat>
  <Paragraphs>256</Paragraphs>
  <Slides>11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Документ</vt:lpstr>
      <vt:lpstr>Презентация PowerPoint</vt:lpstr>
      <vt:lpstr> Нормируемые показатели освещения улиц и дорог городских поселений с регулярным транспортным движением с асфальтобетонным покрытием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Презентационные материалы закупки по предмету Научно-методическое сопровождение реализации Департаментом градостроительной политики города Москвы Государственной программы города Москвы «Развитие коммунально-инженерной инфраструктуры и энергосбережение» на 2012-2018 годы.</dc:title>
  <dc:creator>volkova</dc:creator>
  <cp:lastModifiedBy>ЦЕРЕРА</cp:lastModifiedBy>
  <cp:revision>137</cp:revision>
  <cp:lastPrinted>2017-10-25T14:41:31Z</cp:lastPrinted>
  <dcterms:created xsi:type="dcterms:W3CDTF">2016-02-16T11:16:26Z</dcterms:created>
  <dcterms:modified xsi:type="dcterms:W3CDTF">2017-10-26T08:55:49Z</dcterms:modified>
</cp:coreProperties>
</file>