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80" r:id="rId4"/>
    <p:sldId id="279" r:id="rId5"/>
    <p:sldId id="260" r:id="rId6"/>
    <p:sldId id="264" r:id="rId7"/>
    <p:sldId id="265" r:id="rId8"/>
    <p:sldId id="263" r:id="rId9"/>
    <p:sldId id="266" r:id="rId10"/>
    <p:sldId id="268" r:id="rId11"/>
    <p:sldId id="269" r:id="rId12"/>
    <p:sldId id="271" r:id="rId13"/>
    <p:sldId id="272" r:id="rId14"/>
    <p:sldId id="274" r:id="rId15"/>
    <p:sldId id="275" r:id="rId16"/>
    <p:sldId id="273" r:id="rId17"/>
    <p:sldId id="270" r:id="rId18"/>
    <p:sldId id="276" r:id="rId19"/>
    <p:sldId id="277" r:id="rId20"/>
    <p:sldId id="278" r:id="rId21"/>
    <p:sldId id="267" r:id="rId22"/>
    <p:sldId id="284" r:id="rId23"/>
    <p:sldId id="282" r:id="rId24"/>
    <p:sldId id="285" r:id="rId25"/>
    <p:sldId id="281" r:id="rId26"/>
    <p:sldId id="283" r:id="rId27"/>
    <p:sldId id="28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1" d="100"/>
          <a:sy n="41" d="100"/>
        </p:scale>
        <p:origin x="-1656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О результатах работы российских экспертов в ИСО/ТК 205 «Проектирование внутренней среды зданий». Перспективы внедрения международного опыта в нормативно-техническую базу Российской Федерации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78104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2060"/>
                </a:solidFill>
              </a:rPr>
              <a:t>Умнякова Нина Павловна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РГ 7 Световой режим помещений </a:t>
            </a:r>
            <a:br>
              <a:rPr lang="ru-RU" dirty="0" smtClean="0"/>
            </a:br>
            <a:r>
              <a:rPr lang="ru-RU" dirty="0" smtClean="0"/>
              <a:t>(Внутренняя визуальная среда)(</a:t>
            </a:r>
            <a:r>
              <a:rPr lang="en-US" b="1" i="1" dirty="0" smtClean="0"/>
              <a:t>Indoor visual environment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ru-RU" dirty="0" smtClean="0"/>
          </a:p>
          <a:p>
            <a:r>
              <a:rPr lang="ru-RU" dirty="0" smtClean="0"/>
              <a:t>Проект международного стандарта </a:t>
            </a:r>
            <a:r>
              <a:rPr lang="en-US" dirty="0" smtClean="0"/>
              <a:t>ISO</a:t>
            </a:r>
            <a:r>
              <a:rPr lang="ru-RU" dirty="0" smtClean="0"/>
              <a:t>/С</a:t>
            </a:r>
            <a:r>
              <a:rPr lang="en-US" dirty="0" smtClean="0"/>
              <a:t>D</a:t>
            </a:r>
            <a:r>
              <a:rPr lang="ru-RU" dirty="0" smtClean="0"/>
              <a:t> 19454 «</a:t>
            </a:r>
            <a:r>
              <a:rPr lang="ru-RU" b="1" dirty="0" smtClean="0"/>
              <a:t>Проектирование среды здания. Внутренняя среда. Проектирование </a:t>
            </a:r>
            <a:r>
              <a:rPr lang="ru-RU" b="1" dirty="0" err="1" smtClean="0"/>
              <a:t>светопроемов</a:t>
            </a:r>
            <a:r>
              <a:rPr lang="ru-RU" b="1" dirty="0" smtClean="0"/>
              <a:t>  для обеспечения благоприятного светового режима </a:t>
            </a:r>
            <a:r>
              <a:rPr lang="ru-RU" b="1" dirty="0" smtClean="0"/>
              <a:t>(</a:t>
            </a:r>
            <a:r>
              <a:rPr lang="en-US" i="1" dirty="0" smtClean="0"/>
              <a:t>Building </a:t>
            </a:r>
            <a:r>
              <a:rPr lang="en-US" i="1" dirty="0" smtClean="0"/>
              <a:t>environment design — Indoor</a:t>
            </a:r>
            <a:r>
              <a:rPr lang="ru-RU" i="1" dirty="0" smtClean="0"/>
              <a:t> </a:t>
            </a:r>
            <a:r>
              <a:rPr lang="en-US" i="1" dirty="0" smtClean="0"/>
              <a:t>environment — Daylight opening design for sustainability principles in the visual</a:t>
            </a:r>
            <a:r>
              <a:rPr lang="ru-RU" i="1" dirty="0" smtClean="0"/>
              <a:t> </a:t>
            </a:r>
            <a:r>
              <a:rPr lang="en-US" i="1" dirty="0" smtClean="0"/>
              <a:t>environment,</a:t>
            </a:r>
            <a:r>
              <a:rPr lang="ru-RU" dirty="0" smtClean="0"/>
              <a:t>) будет представлен  Секретариатом для голосования в качестве </a:t>
            </a:r>
            <a:r>
              <a:rPr lang="en-US" dirty="0" smtClean="0"/>
              <a:t>DIS (</a:t>
            </a:r>
            <a:r>
              <a:rPr lang="ru-RU" dirty="0" smtClean="0"/>
              <a:t>окончательной редакции)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РГ 7 Внутренняя визуальная среда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ISO</a:t>
            </a:r>
            <a:r>
              <a:rPr lang="ru-RU" dirty="0" smtClean="0"/>
              <a:t>/</a:t>
            </a:r>
            <a:r>
              <a:rPr lang="en-US" dirty="0" smtClean="0"/>
              <a:t>NP 207734 </a:t>
            </a:r>
            <a:r>
              <a:rPr lang="ru-RU" dirty="0" smtClean="0"/>
              <a:t>«</a:t>
            </a:r>
            <a:r>
              <a:rPr lang="ru-RU" b="1" dirty="0" smtClean="0"/>
              <a:t>Проектирование среды здания. Внутренняя среда. – Правила проектирование устройств (</a:t>
            </a:r>
            <a:r>
              <a:rPr lang="en-US" b="1" dirty="0" smtClean="0"/>
              <a:t>apparatus) </a:t>
            </a:r>
            <a:r>
              <a:rPr lang="ru-RU" b="1" dirty="0" smtClean="0"/>
              <a:t>естественного освещения для обеспечения благоприятного светового режима» </a:t>
            </a:r>
            <a:r>
              <a:rPr lang="ru-RU" dirty="0" smtClean="0"/>
              <a:t>(</a:t>
            </a:r>
            <a:r>
              <a:rPr lang="en-US" i="1" dirty="0" smtClean="0"/>
              <a:t>Building Environment design — Indoor</a:t>
            </a:r>
            <a:r>
              <a:rPr lang="ru-RU" i="1" dirty="0" smtClean="0"/>
              <a:t> </a:t>
            </a:r>
            <a:r>
              <a:rPr lang="en-US" i="1" dirty="0" smtClean="0"/>
              <a:t>environment - Design process with </a:t>
            </a:r>
            <a:r>
              <a:rPr lang="en-US" i="1" dirty="0" err="1" smtClean="0"/>
              <a:t>daylighting</a:t>
            </a:r>
            <a:r>
              <a:rPr lang="en-US" i="1" dirty="0" smtClean="0"/>
              <a:t> apparatuses for </a:t>
            </a:r>
            <a:r>
              <a:rPr lang="en-US" i="1" dirty="0" smtClean="0"/>
              <a:t>sustainability</a:t>
            </a:r>
            <a:r>
              <a:rPr lang="ru-RU" i="1" dirty="0" smtClean="0"/>
              <a:t> </a:t>
            </a:r>
            <a:r>
              <a:rPr lang="en-US" i="1" dirty="0" smtClean="0"/>
              <a:t>principles </a:t>
            </a:r>
            <a:r>
              <a:rPr lang="en-US" i="1" dirty="0" smtClean="0"/>
              <a:t>in the visual environment</a:t>
            </a:r>
            <a:r>
              <a:rPr lang="ru-RU" i="1" dirty="0" smtClean="0"/>
              <a:t>(</a:t>
            </a:r>
            <a:r>
              <a:rPr lang="ru-RU" dirty="0" smtClean="0"/>
              <a:t> будет разослано для голосования (</a:t>
            </a:r>
            <a:r>
              <a:rPr lang="en-US" dirty="0" smtClean="0"/>
              <a:t>CD</a:t>
            </a:r>
            <a:r>
              <a:rPr lang="ru-RU" dirty="0" smtClean="0"/>
              <a:t>) в конце декабря 2017 г.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РГ 8. Системы лучистого (панельного) отопления и  охлаждения (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Radiant heating and cooling systems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smtClean="0"/>
              <a:t>ISO</a:t>
            </a:r>
            <a:r>
              <a:rPr lang="ru-RU" dirty="0" smtClean="0"/>
              <a:t>/ТК 205 регистрирует </a:t>
            </a:r>
            <a:r>
              <a:rPr lang="en-US" dirty="0" smtClean="0"/>
              <a:t>ISO 11855-1, -2, -3, -4, -5 </a:t>
            </a:r>
            <a:r>
              <a:rPr lang="ru-RU" dirty="0" smtClean="0"/>
              <a:t>и</a:t>
            </a:r>
            <a:r>
              <a:rPr lang="en-US" dirty="0" smtClean="0"/>
              <a:t> -6 </a:t>
            </a:r>
            <a:r>
              <a:rPr lang="ru-RU" dirty="0" smtClean="0"/>
              <a:t>для пересмотра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b="1" dirty="0" smtClean="0"/>
              <a:t>ISO 11855</a:t>
            </a:r>
            <a:r>
              <a:rPr lang="ru-RU" b="1" dirty="0" smtClean="0"/>
              <a:t> «Проектирование среды здания. – Проектирование, выбор параметров, монтаж и управление (контроль) встроенными системами лучистого отопления и охлаждения»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РГ 8. Системы лучистого (панельного) отопления и  охлаждения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Часть 1. Определения, условные обозначения и критерии комфорта</a:t>
            </a:r>
          </a:p>
          <a:p>
            <a:r>
              <a:rPr lang="ru-RU" dirty="0" smtClean="0"/>
              <a:t>Часть 2. Определение расчетной мощности систем отопления и охлаждения</a:t>
            </a:r>
          </a:p>
          <a:p>
            <a:r>
              <a:rPr lang="ru-RU" dirty="0" smtClean="0"/>
              <a:t>Часть 3. </a:t>
            </a:r>
            <a:r>
              <a:rPr lang="ru-RU" b="1" dirty="0" smtClean="0"/>
              <a:t>Проектирование и выбор типоразмеров </a:t>
            </a:r>
            <a:r>
              <a:rPr lang="ru-RU" dirty="0" smtClean="0"/>
              <a:t>(</a:t>
            </a:r>
            <a:r>
              <a:rPr lang="en-US" dirty="0" smtClean="0"/>
              <a:t>Design and dimensioning</a:t>
            </a:r>
            <a:r>
              <a:rPr lang="ru-RU" dirty="0" smtClean="0"/>
              <a:t> )</a:t>
            </a:r>
          </a:p>
          <a:p>
            <a:r>
              <a:rPr lang="ru-RU" dirty="0" smtClean="0"/>
              <a:t>Часть 4</a:t>
            </a:r>
            <a:r>
              <a:rPr lang="ru-RU" b="1" dirty="0" smtClean="0"/>
              <a:t>. Определение параметров и расчет  мощности для систем панельного отопления и охлаждения в нестационарных условиях</a:t>
            </a:r>
            <a:r>
              <a:rPr lang="ru-RU" dirty="0" smtClean="0"/>
              <a:t>  (</a:t>
            </a:r>
            <a:r>
              <a:rPr lang="en-US" dirty="0" smtClean="0"/>
              <a:t>Dimensioning and calculation of the dynamic heating and cooling capacity</a:t>
            </a:r>
            <a:r>
              <a:rPr lang="ru-RU" dirty="0" smtClean="0"/>
              <a:t> </a:t>
            </a:r>
            <a:r>
              <a:rPr lang="en-US" dirty="0" smtClean="0"/>
              <a:t>of Thermo Active Building Systems (TABS)</a:t>
            </a:r>
            <a:r>
              <a:rPr lang="ru-RU" dirty="0" smtClean="0"/>
              <a:t>)</a:t>
            </a:r>
          </a:p>
          <a:p>
            <a:r>
              <a:rPr lang="ru-RU" dirty="0" smtClean="0"/>
              <a:t>Часть 5. Монтаж</a:t>
            </a:r>
          </a:p>
          <a:p>
            <a:r>
              <a:rPr lang="ru-RU" dirty="0" smtClean="0"/>
              <a:t>Часть 6.  </a:t>
            </a:r>
            <a:r>
              <a:rPr lang="ru-RU" b="1" dirty="0" smtClean="0"/>
              <a:t>Контроль</a:t>
            </a:r>
            <a:r>
              <a:rPr lang="ru-RU" dirty="0" smtClean="0"/>
              <a:t> (</a:t>
            </a:r>
            <a:r>
              <a:rPr lang="en-US" dirty="0" smtClean="0"/>
              <a:t>Control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Данные документы будут вынесены на регулярный пересмотр.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РГ 8. Системы лучистого (панельного) отопления и  охлаждения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Секретариат просит зарегистрировать пересмотренные стандарты для </a:t>
            </a:r>
            <a:r>
              <a:rPr lang="en-US" dirty="0" smtClean="0"/>
              <a:t>CD </a:t>
            </a:r>
            <a:r>
              <a:rPr lang="ru-RU" dirty="0" smtClean="0"/>
              <a:t>голосования (вторая редакция) до 30 октября:</a:t>
            </a:r>
          </a:p>
          <a:p>
            <a:r>
              <a:rPr lang="en-US" dirty="0" smtClean="0"/>
              <a:t>ISO</a:t>
            </a:r>
            <a:r>
              <a:rPr lang="ru-RU" dirty="0" smtClean="0"/>
              <a:t>/</a:t>
            </a:r>
            <a:r>
              <a:rPr lang="en-US" dirty="0" smtClean="0"/>
              <a:t>NP 11855-7 </a:t>
            </a:r>
            <a:r>
              <a:rPr lang="ru-RU" dirty="0" smtClean="0"/>
              <a:t>: </a:t>
            </a:r>
            <a:r>
              <a:rPr lang="ru-RU" b="1" dirty="0" smtClean="0"/>
              <a:t>«Проектирование среды здания. – Проектирование, выбор параметров, монтаж и управление (контроль) встроенными системами лучистого отопления и охлаждения. Часть 7. Исходные данные (входные параметры) параметры для энергетических расчетов»  </a:t>
            </a:r>
            <a:r>
              <a:rPr lang="en-US" dirty="0" smtClean="0"/>
              <a:t>Building environment design -- Design, dimensioning, installation</a:t>
            </a:r>
            <a:r>
              <a:rPr lang="ru-RU" dirty="0" smtClean="0"/>
              <a:t> </a:t>
            </a:r>
            <a:r>
              <a:rPr lang="en-US" dirty="0" smtClean="0"/>
              <a:t>and control of embedded radiant heating and cooling systems -- Part 7:</a:t>
            </a:r>
            <a:r>
              <a:rPr lang="ru-RU" dirty="0" smtClean="0"/>
              <a:t> </a:t>
            </a:r>
            <a:r>
              <a:rPr lang="en-US" dirty="0" smtClean="0"/>
              <a:t>Input parameter for the energy calculation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РГ 8. Системы лучистого (панельного) отопления и  охлаждения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ISO</a:t>
            </a:r>
            <a:r>
              <a:rPr lang="ru-RU" dirty="0" smtClean="0"/>
              <a:t>/</a:t>
            </a:r>
            <a:r>
              <a:rPr lang="en-US" dirty="0" smtClean="0"/>
              <a:t>NP 118</a:t>
            </a:r>
            <a:r>
              <a:rPr lang="ru-RU" dirty="0" smtClean="0"/>
              <a:t>66</a:t>
            </a:r>
            <a:r>
              <a:rPr lang="en-US" dirty="0" smtClean="0"/>
              <a:t>-</a:t>
            </a:r>
            <a:r>
              <a:rPr lang="ru-RU" dirty="0" smtClean="0"/>
              <a:t>6 : </a:t>
            </a:r>
            <a:r>
              <a:rPr lang="ru-RU" b="1" dirty="0" smtClean="0"/>
              <a:t>Проектирование среды здания. – Проектирование, методы испытаний и контроля за системам лучистого отопления и охлаждения. Часть 6:   Исходные данные (Входные параметры) для энергетических расчетов</a:t>
            </a:r>
          </a:p>
          <a:p>
            <a:pPr>
              <a:buNone/>
            </a:pPr>
            <a:r>
              <a:rPr lang="ru-RU" dirty="0" smtClean="0"/>
              <a:t>      (</a:t>
            </a:r>
            <a:r>
              <a:rPr lang="en-US" dirty="0" smtClean="0"/>
              <a:t>Building environment design -- Design, test method and control of</a:t>
            </a:r>
            <a:r>
              <a:rPr lang="ru-RU" dirty="0" smtClean="0"/>
              <a:t> </a:t>
            </a:r>
            <a:r>
              <a:rPr lang="en-US" dirty="0" smtClean="0"/>
              <a:t>radiant heating and cooling panel systems -- Part 6: Input parameters for</a:t>
            </a:r>
            <a:r>
              <a:rPr lang="ru-RU" dirty="0" smtClean="0"/>
              <a:t> </a:t>
            </a:r>
            <a:r>
              <a:rPr lang="en-US" dirty="0" smtClean="0"/>
              <a:t>the energy calculation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РГ 8. Системы лучистого (панельного) отопления и  охлаждения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Решено разработать Технический  отчет для Проекта </a:t>
            </a:r>
            <a:r>
              <a:rPr lang="en-US" dirty="0" smtClean="0"/>
              <a:t>ISO</a:t>
            </a:r>
            <a:r>
              <a:rPr lang="ru-RU" dirty="0" smtClean="0"/>
              <a:t>  18566-5 в течение 6 месяцев.</a:t>
            </a:r>
          </a:p>
          <a:p>
            <a:r>
              <a:rPr lang="ru-RU" dirty="0" smtClean="0"/>
              <a:t>Разработка новых рабочих предложений  для нового стандарта </a:t>
            </a:r>
            <a:r>
              <a:rPr lang="en-US" dirty="0" smtClean="0"/>
              <a:t>ISO 52031 </a:t>
            </a:r>
            <a:r>
              <a:rPr lang="ru-RU" dirty="0" smtClean="0"/>
              <a:t>«</a:t>
            </a:r>
            <a:r>
              <a:rPr lang="ru-RU" b="1" dirty="0" smtClean="0"/>
              <a:t>Отопительные приборы </a:t>
            </a:r>
            <a:r>
              <a:rPr lang="ru-RU" dirty="0" smtClean="0"/>
              <a:t>(Системы тепловыделения ). </a:t>
            </a:r>
            <a:r>
              <a:rPr lang="ru-RU" b="1" dirty="0" smtClean="0"/>
              <a:t>Исходные данные для стандартов по энергетическим расчетам</a:t>
            </a:r>
            <a:r>
              <a:rPr lang="ru-RU" dirty="0" smtClean="0"/>
              <a:t>. (</a:t>
            </a:r>
            <a:r>
              <a:rPr lang="en-US" dirty="0" smtClean="0"/>
              <a:t>“Emission Systems –</a:t>
            </a:r>
            <a:r>
              <a:rPr lang="ru-RU" dirty="0" smtClean="0"/>
              <a:t> </a:t>
            </a:r>
            <a:r>
              <a:rPr lang="en-US" dirty="0" smtClean="0"/>
              <a:t>Input parameter for the Energy calculation standards – ISO 52031”</a:t>
            </a:r>
            <a:r>
              <a:rPr lang="ru-RU" dirty="0" smtClean="0"/>
              <a:t> 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РГ 9  Системы отопления и охлаждения (</a:t>
            </a:r>
            <a:r>
              <a:rPr lang="en-US" b="1" i="1" dirty="0" smtClean="0"/>
              <a:t>Heating and cooling systems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en-US" dirty="0" smtClean="0"/>
              <a:t>ISO</a:t>
            </a:r>
            <a:r>
              <a:rPr lang="ru-RU" dirty="0" smtClean="0"/>
              <a:t>/</a:t>
            </a:r>
            <a:r>
              <a:rPr lang="en-US" dirty="0" smtClean="0"/>
              <a:t>NP 20276 </a:t>
            </a:r>
            <a:r>
              <a:rPr lang="ru-RU" dirty="0" smtClean="0"/>
              <a:t>«</a:t>
            </a:r>
            <a:r>
              <a:rPr lang="ru-RU" b="1" dirty="0" smtClean="0"/>
              <a:t>Системы отопления и охлаждения зданий.  Общие положения и выражение энергетических характеристик</a:t>
            </a:r>
            <a:r>
              <a:rPr lang="ru-RU" dirty="0" smtClean="0"/>
              <a:t>» (</a:t>
            </a:r>
            <a:r>
              <a:rPr lang="en-US" dirty="0" smtClean="0"/>
              <a:t>Heating and</a:t>
            </a:r>
            <a:r>
              <a:rPr lang="ru-RU" dirty="0" smtClean="0"/>
              <a:t> </a:t>
            </a:r>
            <a:r>
              <a:rPr lang="en-US" dirty="0" smtClean="0"/>
              <a:t>cooling systems in buildings -- General and energy performance expression</a:t>
            </a:r>
            <a:r>
              <a:rPr lang="ru-RU" dirty="0" smtClean="0"/>
              <a:t>. </a:t>
            </a:r>
            <a:r>
              <a:rPr lang="en-US" dirty="0" smtClean="0"/>
              <a:t>NWIP</a:t>
            </a:r>
            <a:r>
              <a:rPr lang="ru-RU" dirty="0" smtClean="0"/>
              <a:t> )</a:t>
            </a:r>
          </a:p>
          <a:p>
            <a:pPr>
              <a:buNone/>
            </a:pPr>
            <a:r>
              <a:rPr lang="ru-RU" dirty="0" smtClean="0"/>
              <a:t>         Продлена  регистрация нового рабочего предложения.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РГ 9  Системы отопления и охлаждения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ISO </a:t>
            </a:r>
            <a:r>
              <a:rPr lang="ru-RU" b="1" dirty="0" smtClean="0"/>
              <a:t>/</a:t>
            </a:r>
            <a:r>
              <a:rPr lang="en-US" b="1" dirty="0" smtClean="0"/>
              <a:t>NP 20277 – </a:t>
            </a:r>
            <a:r>
              <a:rPr lang="ru-RU" b="1" dirty="0" smtClean="0"/>
              <a:t>Совмещенная процедура расчета нагрузки на систему отопления и охлаждения.</a:t>
            </a:r>
            <a:r>
              <a:rPr lang="ru-RU" dirty="0" smtClean="0"/>
              <a:t> (</a:t>
            </a:r>
            <a:r>
              <a:rPr lang="en-US" dirty="0" smtClean="0"/>
              <a:t>Combined</a:t>
            </a:r>
            <a:r>
              <a:rPr lang="ru-RU" dirty="0" smtClean="0"/>
              <a:t> </a:t>
            </a:r>
            <a:r>
              <a:rPr lang="en-US" dirty="0" smtClean="0"/>
              <a:t>calculation procedure for heating and cooling load</a:t>
            </a:r>
            <a:r>
              <a:rPr lang="ru-RU" dirty="0" smtClean="0"/>
              <a:t>)(</a:t>
            </a:r>
            <a:r>
              <a:rPr lang="en-US" dirty="0" smtClean="0"/>
              <a:t>NWIP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smtClean="0"/>
              <a:t>     Продлена  регистрация нового рабочего предложения.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РГ 10.  Ввод в эксплуатацию (</a:t>
            </a:r>
            <a:r>
              <a:rPr lang="en-US" b="1" i="1" dirty="0" smtClean="0"/>
              <a:t>Commissioning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ISO 22708</a:t>
            </a:r>
            <a:r>
              <a:rPr lang="ru-RU" dirty="0" smtClean="0"/>
              <a:t>  «</a:t>
            </a:r>
            <a:r>
              <a:rPr lang="ru-RU" b="1" dirty="0" smtClean="0"/>
              <a:t>Ввод зданий в эксплуатацию. Часть 1 – Новые здания</a:t>
            </a:r>
            <a:r>
              <a:rPr lang="ru-RU" dirty="0" smtClean="0"/>
              <a:t>»(</a:t>
            </a:r>
            <a:r>
              <a:rPr lang="en-US" dirty="0" smtClean="0"/>
              <a:t>Building commissioning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Part </a:t>
            </a:r>
            <a:r>
              <a:rPr lang="en-US" dirty="0" smtClean="0"/>
              <a:t>1 - New buildings</a:t>
            </a:r>
            <a:r>
              <a:rPr lang="ru-RU" dirty="0" smtClean="0"/>
              <a:t> ) . Пересмотренная редакция. В него войдет раздел «Планирование ввода здания в эксплуатацию при проектировании внутренней среды»</a:t>
            </a:r>
          </a:p>
          <a:p>
            <a:pPr>
              <a:buNone/>
            </a:pPr>
            <a:r>
              <a:rPr lang="ru-RU" dirty="0" smtClean="0"/>
              <a:t>    Секретариат начинает подготовку к голосованию по первой редакции документа (</a:t>
            </a:r>
            <a:r>
              <a:rPr lang="en-US" dirty="0" smtClean="0"/>
              <a:t>WD 22708)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4638"/>
            <a:ext cx="8358217" cy="536894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5400" dirty="0" smtClean="0"/>
              <a:t>25 – 30 сентября в Токио состоялось совместное заседание ИСО/ТК 205 </a:t>
            </a:r>
            <a:r>
              <a:rPr lang="ru-RU" sz="5400" b="1" dirty="0" smtClean="0"/>
              <a:t>«Проектирование внутренней среды зданий</a:t>
            </a:r>
            <a:r>
              <a:rPr lang="ru-RU" b="1" dirty="0" smtClean="0"/>
              <a:t>».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143375"/>
            <a:ext cx="8229600" cy="19827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РГ 11.  Разрушения от воздействия влаги (</a:t>
            </a:r>
            <a:r>
              <a:rPr lang="en-US" dirty="0" smtClean="0"/>
              <a:t>Moisture damage)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Одобрен предложение стандарта  </a:t>
            </a:r>
            <a:r>
              <a:rPr lang="en-US" dirty="0" smtClean="0"/>
              <a:t>ISO</a:t>
            </a:r>
            <a:r>
              <a:rPr lang="ru-RU" dirty="0" smtClean="0"/>
              <a:t>/</a:t>
            </a:r>
            <a:r>
              <a:rPr lang="en-US" dirty="0" smtClean="0"/>
              <a:t>NP</a:t>
            </a:r>
            <a:r>
              <a:rPr lang="ru-RU" dirty="0" smtClean="0"/>
              <a:t> 22185</a:t>
            </a:r>
            <a:r>
              <a:rPr lang="en-US" dirty="0" smtClean="0"/>
              <a:t> </a:t>
            </a:r>
            <a:r>
              <a:rPr lang="ru-RU" dirty="0" smtClean="0"/>
              <a:t>«</a:t>
            </a:r>
            <a:r>
              <a:rPr lang="ru-RU" b="1" dirty="0" smtClean="0"/>
              <a:t>Стандарт по диагностике повреждений (разрушений) от воздействия влаги и разработка мероприятий по защите. Часть 1 – Принципы  разрушающего воздействия влаги </a:t>
            </a:r>
            <a:r>
              <a:rPr lang="ru-RU" dirty="0" smtClean="0"/>
              <a:t>(</a:t>
            </a:r>
            <a:r>
              <a:rPr lang="en-US" dirty="0" smtClean="0"/>
              <a:t>Standard for diagnosing moisture damage in buildings and implementing</a:t>
            </a:r>
            <a:r>
              <a:rPr lang="ru-RU" dirty="0" smtClean="0"/>
              <a:t> </a:t>
            </a:r>
            <a:r>
              <a:rPr lang="en-US" dirty="0" smtClean="0"/>
              <a:t>countermeasures - Part 1 – Moisture damage principles</a:t>
            </a:r>
            <a:r>
              <a:rPr lang="ru-RU" dirty="0" smtClean="0"/>
              <a:t>)</a:t>
            </a:r>
          </a:p>
          <a:p>
            <a:r>
              <a:rPr lang="ru-RU" dirty="0" smtClean="0"/>
              <a:t> Стандарт будет вынесен на С</a:t>
            </a:r>
            <a:r>
              <a:rPr lang="en-US" dirty="0" smtClean="0"/>
              <a:t>D</a:t>
            </a:r>
            <a:r>
              <a:rPr lang="ru-RU" dirty="0" smtClean="0"/>
              <a:t> голосование 31 Мая 2018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Идет разработка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ISO/DIS 11855-6 Building environment design -- Design, dimensioning, installation and control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en-US" dirty="0" smtClean="0"/>
              <a:t>of embedded radiant heating and cooling systems -- Part 6: Control</a:t>
            </a:r>
          </a:p>
          <a:p>
            <a:r>
              <a:rPr lang="en-US" dirty="0" smtClean="0"/>
              <a:t>ISO/NP 11855-7 Building environment design -- Design, dimensioning, installation and control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en-US" dirty="0" smtClean="0"/>
              <a:t>of embedded radiant heating and cooling systems -- Part 7: Input parameter</a:t>
            </a:r>
            <a:r>
              <a:rPr lang="ru-RU" dirty="0" smtClean="0"/>
              <a:t> </a:t>
            </a:r>
            <a:r>
              <a:rPr lang="en-US" dirty="0" smtClean="0"/>
              <a:t>for the energy calculation</a:t>
            </a:r>
          </a:p>
          <a:p>
            <a:r>
              <a:rPr lang="en-US" dirty="0" smtClean="0"/>
              <a:t>ISO/DIS 16484-2 Building automation and control systems (BACS) -- Part 2: Hardware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Идет разработка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ISO/NP 16484-4 Building automation and control systems -- Part 4: Control applications</a:t>
            </a:r>
          </a:p>
          <a:p>
            <a:r>
              <a:rPr lang="en-US" dirty="0" smtClean="0"/>
              <a:t>ISO/PRF 17800 Facility smart grid information model</a:t>
            </a:r>
          </a:p>
          <a:p>
            <a:r>
              <a:rPr lang="en-US" dirty="0" smtClean="0"/>
              <a:t>ISO/NP TR 18566-5 Building environment design -- Design, test methods and control of </a:t>
            </a:r>
            <a:r>
              <a:rPr lang="en-US" dirty="0" err="1" smtClean="0"/>
              <a:t>hydronic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radiant heating and cooling panel systems -- Part 5: Ceiling mounted radiant</a:t>
            </a:r>
            <a:r>
              <a:rPr lang="ru-RU" dirty="0" smtClean="0"/>
              <a:t> </a:t>
            </a:r>
            <a:r>
              <a:rPr lang="en-US" dirty="0" smtClean="0"/>
              <a:t>panels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Идет разработка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ISO/CD 18566-6 Building environment design -- Design, test method and control of radiant</a:t>
            </a:r>
          </a:p>
          <a:p>
            <a:r>
              <a:rPr lang="en-US" dirty="0" smtClean="0"/>
              <a:t>heating and cooling panel systems -- Part 6: Input parameters for the energy</a:t>
            </a:r>
          </a:p>
          <a:p>
            <a:r>
              <a:rPr lang="en-US" dirty="0" smtClean="0"/>
              <a:t>calculation</a:t>
            </a:r>
          </a:p>
          <a:p>
            <a:r>
              <a:rPr lang="en-US" dirty="0" smtClean="0"/>
              <a:t>ISO/CD 19454 Building Environment Design -- Indoor environment -- Daylight opening</a:t>
            </a:r>
          </a:p>
          <a:p>
            <a:r>
              <a:rPr lang="en-US" dirty="0" smtClean="0"/>
              <a:t>design process in order to ensure sustainability principles in visual</a:t>
            </a:r>
          </a:p>
          <a:p>
            <a:r>
              <a:rPr lang="en-US" dirty="0" smtClean="0"/>
              <a:t>environment</a:t>
            </a:r>
          </a:p>
          <a:p>
            <a:r>
              <a:rPr lang="en-US" dirty="0" smtClean="0"/>
              <a:t>ISO/NP 19455-1 Planning for functional performance testing for building commissioning -- Part</a:t>
            </a:r>
          </a:p>
          <a:p>
            <a:r>
              <a:rPr lang="en-US" dirty="0" smtClean="0"/>
              <a:t>1: Secondary pumps of variable water volume system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Идет разработка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ISO/NP 20276 Heating and cooling systems in buildings -- General and energy performance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expression</a:t>
            </a:r>
          </a:p>
          <a:p>
            <a:r>
              <a:rPr lang="en-US" dirty="0" smtClean="0"/>
              <a:t>ISO/NP 20277 Combined calculation procedure for heating and cooling load</a:t>
            </a:r>
            <a:endParaRPr lang="ru-RU" dirty="0" smtClean="0"/>
          </a:p>
          <a:p>
            <a:r>
              <a:rPr lang="en-US" dirty="0" smtClean="0"/>
              <a:t>ISO/NP 20734 Building Environment Design – </a:t>
            </a:r>
            <a:r>
              <a:rPr lang="en-US" dirty="0" err="1" smtClean="0"/>
              <a:t>Daylighting</a:t>
            </a:r>
            <a:r>
              <a:rPr lang="en-US" dirty="0" smtClean="0"/>
              <a:t> design procedure for indoor visual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environment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Идет разработка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ISO/NP 22185 Design of building components and built environment for avoiding moisture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damages</a:t>
            </a:r>
          </a:p>
          <a:p>
            <a:r>
              <a:rPr lang="en-US" dirty="0" smtClean="0"/>
              <a:t>ISO/NP 22510 Open Data Communication in Building Automation, Controls and Building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en-US" dirty="0" smtClean="0"/>
              <a:t>Management – Home and Building Electronic Systems – </a:t>
            </a:r>
            <a:r>
              <a:rPr lang="en-US" dirty="0" err="1" smtClean="0"/>
              <a:t>KNXnet</a:t>
            </a:r>
            <a:r>
              <a:rPr lang="en-US" dirty="0" smtClean="0"/>
              <a:t>/IP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Идет разработка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ISO/NP 22511 Design process of natural ventilation for reducing cooling demand in energy</a:t>
            </a:r>
            <a:r>
              <a:rPr lang="ru-RU" dirty="0" smtClean="0"/>
              <a:t> </a:t>
            </a:r>
            <a:r>
              <a:rPr lang="en-US" dirty="0" smtClean="0"/>
              <a:t>efficient</a:t>
            </a:r>
            <a:r>
              <a:rPr lang="ru-RU" dirty="0" smtClean="0"/>
              <a:t> </a:t>
            </a:r>
            <a:r>
              <a:rPr lang="en-US" dirty="0" smtClean="0"/>
              <a:t>non-residential buildings</a:t>
            </a:r>
          </a:p>
          <a:p>
            <a:r>
              <a:rPr lang="en-US" dirty="0" smtClean="0"/>
              <a:t>ISO/NP 22708 High Performance Building Commissioning</a:t>
            </a:r>
          </a:p>
          <a:p>
            <a:r>
              <a:rPr lang="en-US" dirty="0" smtClean="0"/>
              <a:t>ISO/NP 52031 Energy Performance of Buildings – Space emission systems (heating and</a:t>
            </a:r>
            <a:r>
              <a:rPr lang="ru-RU" dirty="0" smtClean="0"/>
              <a:t> </a:t>
            </a:r>
            <a:r>
              <a:rPr lang="en-US" dirty="0" smtClean="0"/>
              <a:t>cooling)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/>
              <a:t>    СПАСИБО ЗА ВНИМАНИЕ !!</a:t>
            </a:r>
            <a:endParaRPr lang="ru-RU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мникова_Н_П\Мои документы\USER\Конференции 2017\Токио\Семинар\IMG_15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6548537" cy="4911403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В заседаниях ИСО/ТК 205 приняли участие  представители Австрии, Бельгии, Великобритании, Германии, Египта, Канады, Нидерландов, Норвегии, Российской Федерации, США, Франции, Швейцарии, Швеции, Южной Кореи, Японии,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мникова_Н_П\Мои документы\USER\Конференции 2017\Токио\Семинар\IMAG12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7439206" cy="417046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Перерыв между заседаниями ТС 205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группы ИСО/ТК 205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РГ  1 – Общие принципы (</a:t>
            </a:r>
            <a:r>
              <a:rPr lang="en-US" b="1" i="1" dirty="0" smtClean="0"/>
              <a:t>General principles</a:t>
            </a:r>
            <a:r>
              <a:rPr lang="ru-RU" b="1" i="1" dirty="0" smtClean="0"/>
              <a:t>)</a:t>
            </a:r>
            <a:endParaRPr lang="ru-RU" dirty="0" smtClean="0"/>
          </a:p>
          <a:p>
            <a:r>
              <a:rPr lang="ru-RU" dirty="0" smtClean="0"/>
              <a:t>РГ 2 – Проектирование энергоэффективных зданий (</a:t>
            </a:r>
            <a:r>
              <a:rPr lang="en-US" b="1" i="1" dirty="0" smtClean="0"/>
              <a:t>Design of energy-efficient buildings</a:t>
            </a:r>
            <a:r>
              <a:rPr lang="ru-RU" b="1" i="1" dirty="0" smtClean="0"/>
              <a:t>)</a:t>
            </a:r>
            <a:endParaRPr lang="ru-RU" dirty="0" smtClean="0"/>
          </a:p>
          <a:p>
            <a:r>
              <a:rPr lang="ru-RU" dirty="0" smtClean="0"/>
              <a:t>РГ 3 – Проектирование систем автоматизации и управления зданиями (</a:t>
            </a:r>
            <a:r>
              <a:rPr lang="en-US" b="1" i="1" dirty="0" smtClean="0"/>
              <a:t>Building automation and control system design</a:t>
            </a:r>
            <a:r>
              <a:rPr lang="ru-RU" dirty="0" smtClean="0"/>
              <a:t> )</a:t>
            </a:r>
          </a:p>
          <a:p>
            <a:r>
              <a:rPr lang="ru-RU" dirty="0" smtClean="0"/>
              <a:t>РГ 5 – Тепловой режим помещений (Тепловой микроклимат ) (</a:t>
            </a:r>
            <a:r>
              <a:rPr lang="en-US" b="1" i="1" dirty="0" smtClean="0"/>
              <a:t>Indoor thermal environment</a:t>
            </a:r>
            <a:r>
              <a:rPr lang="ru-RU" b="1" i="1" dirty="0" smtClean="0"/>
              <a:t>)</a:t>
            </a:r>
            <a:endParaRPr lang="ru-RU" dirty="0" smtClean="0"/>
          </a:p>
          <a:p>
            <a:r>
              <a:rPr lang="ru-RU" dirty="0" smtClean="0"/>
              <a:t>РГ 7 –Световой режим помещений (Внутренняя визуальная среда) (</a:t>
            </a:r>
            <a:r>
              <a:rPr lang="en-US" b="1" i="1" dirty="0" smtClean="0"/>
              <a:t>Indoor visual environment</a:t>
            </a:r>
            <a:r>
              <a:rPr lang="ru-RU" dirty="0" smtClean="0"/>
              <a:t> 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группы ИСО/ТК 205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РГ 8 – Системы лучистого отопления и охлаждения (</a:t>
            </a:r>
            <a:r>
              <a:rPr lang="en-US" dirty="0" smtClean="0"/>
              <a:t>Radiant heating and cooling systems)</a:t>
            </a:r>
          </a:p>
          <a:p>
            <a:r>
              <a:rPr lang="ru-RU" dirty="0" smtClean="0"/>
              <a:t>РГ 9 – Системы отопления и охлаждения (</a:t>
            </a:r>
            <a:r>
              <a:rPr lang="en-US" b="1" i="1" dirty="0" smtClean="0"/>
              <a:t>Heating and cooling systems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РГ 10 – Ввод в эксплуатацию (</a:t>
            </a:r>
            <a:r>
              <a:rPr lang="en-US" b="1" i="1" dirty="0" smtClean="0"/>
              <a:t>Commissioning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РГ 11 –Разрушения от воздействия влаги (</a:t>
            </a:r>
            <a:r>
              <a:rPr lang="en-US" b="1" dirty="0" smtClean="0"/>
              <a:t>Moisture damage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РГ 1 – Общие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Секретариат</a:t>
            </a:r>
            <a:r>
              <a:rPr lang="en-US" dirty="0" smtClean="0"/>
              <a:t>  </a:t>
            </a:r>
            <a:r>
              <a:rPr lang="ru-RU" dirty="0" smtClean="0"/>
              <a:t>инициирует работу по подготовке следующих стандартов: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ru-RU" b="1" dirty="0" smtClean="0"/>
              <a:t>Проектирование среды зданий. Внутренняя среда. Диагностика  существующих зданий</a:t>
            </a:r>
            <a:r>
              <a:rPr lang="ru-RU" dirty="0" smtClean="0"/>
              <a:t>. </a:t>
            </a:r>
            <a:r>
              <a:rPr lang="en-US" dirty="0" smtClean="0"/>
              <a:t>(PWI)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(США, Япония, Австралия, Великобритания, Франция)</a:t>
            </a:r>
          </a:p>
          <a:p>
            <a:pPr>
              <a:buNone/>
            </a:pPr>
            <a:r>
              <a:rPr lang="ru-RU" dirty="0" smtClean="0"/>
              <a:t>    -выдвижение Технического отчета  с названием «</a:t>
            </a:r>
            <a:r>
              <a:rPr lang="ru-RU" b="1" dirty="0" smtClean="0"/>
              <a:t>Требования по проектированию наружных ограждающих конструкций» </a:t>
            </a:r>
            <a:r>
              <a:rPr lang="ru-RU" dirty="0" smtClean="0"/>
              <a:t>(</a:t>
            </a:r>
            <a:r>
              <a:rPr lang="en-US" dirty="0" smtClean="0"/>
              <a:t>NWIP</a:t>
            </a:r>
            <a:r>
              <a:rPr lang="ru-RU" dirty="0" smtClean="0"/>
              <a:t>) (Япония) для первичного голосования</a:t>
            </a:r>
          </a:p>
          <a:p>
            <a:pPr>
              <a:buNone/>
            </a:pPr>
            <a:r>
              <a:rPr lang="ru-RU" dirty="0" smtClean="0"/>
              <a:t>  - Начинается работа по  подготовке </a:t>
            </a:r>
            <a:r>
              <a:rPr lang="ru-RU" b="1" dirty="0" smtClean="0"/>
              <a:t>Изменения №2  ИСО 16813:2006 «Проектирование окружающей среды. Внутренняя среда. Основные принципы</a:t>
            </a:r>
            <a:r>
              <a:rPr lang="ru-RU" dirty="0" smtClean="0"/>
              <a:t>»   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РГ 3 – Проектирование систем автоматизации зданий и систем управления (</a:t>
            </a:r>
            <a:r>
              <a:rPr lang="en-US" sz="3200" b="1" i="1" dirty="0" smtClean="0"/>
              <a:t>Building automation and control system design</a:t>
            </a:r>
            <a:r>
              <a:rPr lang="ru-RU" sz="3600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 Удалить ИСО ТМП 16484-7 «Системы автоматизации  и управления зданиями Часть7. – Вклад САУЗ в значения энергетических  характеристики зданий»  из рабочей программы в связи  с подготовкой новых рабочих предложений  для 52120-1 и 52127-1. Если новые предложения будут одобрены, то  комплексе документов 52000 придет на замену стандартов серии 16484.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РГ 5 «Тепловой режим помещений»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(Внутренняя тепловая среда)(</a:t>
            </a:r>
            <a:r>
              <a:rPr lang="en-US" b="1" i="1" dirty="0" smtClean="0"/>
              <a:t>Indoor thermal environment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ru-RU" sz="3600" dirty="0" smtClean="0"/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Предлагается разработать Технический отчет «Тепловом комфорт помещений» на основе анализа отчета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ASHRAE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контексте с существующими национальными, международными (ИСО) и европейскими (СЕ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стандартами.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Это предложение не было поддержано и не прошло.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1405</Words>
  <PresentationFormat>Экран (4:3)</PresentationFormat>
  <Paragraphs>107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О результатах работы российских экспертов в ИСО/ТК 205 «Проектирование внутренней среды зданий». Перспективы внедрения международного опыта в нормативно-техническую базу Российской Федерации </vt:lpstr>
      <vt:lpstr> 25 – 30 сентября в Токио состоялось совместное заседание ИСО/ТК 205 «Проектирование внутренней среды зданий». </vt:lpstr>
      <vt:lpstr>В заседаниях ИСО/ТК 205 приняли участие  представители Австрии, Бельгии, Великобритании, Германии, Египта, Канады, Нидерландов, Норвегии, Российской Федерации, США, Франции, Швейцарии, Швеции, Южной Кореи, Японии,</vt:lpstr>
      <vt:lpstr>Перерыв между заседаниями ТС 205</vt:lpstr>
      <vt:lpstr>Рабочие группы ИСО/ТК 205 </vt:lpstr>
      <vt:lpstr>Рабочие группы ИСО/ТК 205 </vt:lpstr>
      <vt:lpstr>РГ 1 – Общие принципы</vt:lpstr>
      <vt:lpstr> РГ 3 – Проектирование систем автоматизации зданий и систем управления (Building automation and control system design) </vt:lpstr>
      <vt:lpstr> РГ 5 «Тепловой режим помещений» (Внутренняя тепловая среда)(Indoor thermal environment)</vt:lpstr>
      <vt:lpstr> РГ 7 Световой режим помещений  (Внутренняя визуальная среда)(Indoor visual environment)</vt:lpstr>
      <vt:lpstr>РГ 7 Внутренняя визуальная среда</vt:lpstr>
      <vt:lpstr>РГ 8. Системы лучистого (панельного) отопления и  охлаждения (Radiant heating and cooling systems)</vt:lpstr>
      <vt:lpstr>РГ 8. Системы лучистого (панельного) отопления и  охлаждения </vt:lpstr>
      <vt:lpstr>РГ 8. Системы лучистого (панельного) отопления и  охлаждения </vt:lpstr>
      <vt:lpstr>РГ 8. Системы лучистого (панельного) отопления и  охлаждения </vt:lpstr>
      <vt:lpstr>РГ 8. Системы лучистого (панельного) отопления и  охлаждения </vt:lpstr>
      <vt:lpstr> РГ 9  Системы отопления и охлаждения (Heating and cooling systems)</vt:lpstr>
      <vt:lpstr>РГ 9  Системы отопления и охлаждения</vt:lpstr>
      <vt:lpstr>РГ 10.  Ввод в эксплуатацию (Commissioning)</vt:lpstr>
      <vt:lpstr>РГ 11.  Разрушения от воздействия влаги (Moisture damage)</vt:lpstr>
      <vt:lpstr>Идет разработка стандартов</vt:lpstr>
      <vt:lpstr>Идет разработка стандартов</vt:lpstr>
      <vt:lpstr>Идет разработка стандартов</vt:lpstr>
      <vt:lpstr>Идет разработка стандартов</vt:lpstr>
      <vt:lpstr>Идет разработка стандартов</vt:lpstr>
      <vt:lpstr>Идет разработка стандартов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работы российских экспертов в ИСО/ТК 205«Проектирование внутренней среды зданий». Перспективы внедрения международного опыта в нормативно-техническую базу Российской Федерации </dc:title>
  <cp:lastModifiedBy>Умникова</cp:lastModifiedBy>
  <cp:revision>97</cp:revision>
  <dcterms:modified xsi:type="dcterms:W3CDTF">2017-10-26T06:09:34Z</dcterms:modified>
</cp:coreProperties>
</file>