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8"/>
  </p:notesMasterIdLst>
  <p:sldIdLst>
    <p:sldId id="258" r:id="rId2"/>
    <p:sldId id="277" r:id="rId3"/>
    <p:sldId id="285" r:id="rId4"/>
    <p:sldId id="280" r:id="rId5"/>
    <p:sldId id="283" r:id="rId6"/>
    <p:sldId id="263" r:id="rId7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3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rverfcc\Shared%20Folders\&#1048;&#1057;&#1054;\&#1044;&#1080;&#1072;&#1075;&#1088;&#1072;&#1084;&#1084;&#1072;%20&#1075;&#1086;&#1083;&#1086;&#1089;&#1086;&#1074;&#1072;&#1085;&#1080;&#1081;%20&#1074;%20Microsoft%20PowerPoin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708064150090241"/>
          <c:y val="0.18819617586503462"/>
          <c:w val="0.76197931698628163"/>
          <c:h val="0.77149528965417957"/>
        </c:manualLayout>
      </c:layout>
      <c:pieChart>
        <c:varyColors val="1"/>
        <c:ser>
          <c:idx val="0"/>
          <c:order val="0"/>
          <c:tx>
            <c:strRef>
              <c:f>Лист3!$C$1</c:f>
              <c:strCache>
                <c:ptCount val="1"/>
                <c:pt idx="0">
                  <c:v>Подкомитеты ИСО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925-4DD0-8869-14FD4CC0B599}"/>
              </c:ext>
            </c:extLst>
          </c:dPt>
          <c:dPt>
            <c:idx val="1"/>
            <c:bubble3D val="0"/>
            <c:spPr>
              <a:solidFill>
                <a:srgbClr val="A5A5A5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925-4DD0-8869-14FD4CC0B599}"/>
              </c:ext>
            </c:extLst>
          </c:dPt>
          <c:dPt>
            <c:idx val="2"/>
            <c:bubble3D val="0"/>
            <c:spPr>
              <a:solidFill>
                <a:srgbClr val="44546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925-4DD0-8869-14FD4CC0B599}"/>
              </c:ext>
            </c:extLst>
          </c:dPt>
          <c:dPt>
            <c:idx val="3"/>
            <c:bubble3D val="0"/>
            <c:spPr>
              <a:solidFill>
                <a:srgbClr val="E7E6E6">
                  <a:lumMod val="2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925-4DD0-8869-14FD4CC0B599}"/>
              </c:ext>
            </c:extLst>
          </c:dPt>
          <c:dPt>
            <c:idx val="4"/>
            <c:bubble3D val="0"/>
            <c:spPr>
              <a:solidFill>
                <a:srgbClr val="5B9BD5">
                  <a:lumMod val="60000"/>
                  <a:lumOff val="4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925-4DD0-8869-14FD4CC0B599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925-4DD0-8869-14FD4CC0B599}"/>
              </c:ext>
            </c:extLst>
          </c:dPt>
          <c:dPt>
            <c:idx val="6"/>
            <c:bubble3D val="0"/>
            <c:spPr>
              <a:solidFill>
                <a:srgbClr val="5B9BD5">
                  <a:lumMod val="75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925-4DD0-8869-14FD4CC0B599}"/>
              </c:ext>
            </c:extLst>
          </c:dPt>
          <c:dPt>
            <c:idx val="7"/>
            <c:bubble3D val="0"/>
            <c:spPr>
              <a:solidFill>
                <a:srgbClr val="44546A">
                  <a:lumMod val="40000"/>
                  <a:lumOff val="60000"/>
                </a:srgb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925-4DD0-8869-14FD4CC0B599}"/>
              </c:ext>
            </c:extLst>
          </c:dPt>
          <c:dLbls>
            <c:dLbl>
              <c:idx val="0"/>
              <c:layout>
                <c:manualLayout>
                  <c:x val="-7.1701711019471523E-2"/>
                  <c:y val="0.194236156139994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925-4DD0-8869-14FD4CC0B599}"/>
                </c:ext>
              </c:extLst>
            </c:dLbl>
            <c:dLbl>
              <c:idx val="1"/>
              <c:layout>
                <c:manualLayout>
                  <c:x val="-0.1642467304839503"/>
                  <c:y val="0.1197623295880982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925-4DD0-8869-14FD4CC0B599}"/>
                </c:ext>
              </c:extLst>
            </c:dLbl>
            <c:dLbl>
              <c:idx val="2"/>
              <c:layout>
                <c:manualLayout>
                  <c:x val="-0.13177900237486892"/>
                  <c:y val="-0.1713039308371768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925-4DD0-8869-14FD4CC0B599}"/>
                </c:ext>
              </c:extLst>
            </c:dLbl>
            <c:dLbl>
              <c:idx val="3"/>
              <c:layout>
                <c:manualLayout>
                  <c:x val="-3.033500098617711E-3"/>
                  <c:y val="-0.1041905430824471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925-4DD0-8869-14FD4CC0B599}"/>
                </c:ext>
              </c:extLst>
            </c:dLbl>
            <c:dLbl>
              <c:idx val="4"/>
              <c:layout>
                <c:manualLayout>
                  <c:x val="2.44304867403419E-2"/>
                  <c:y val="-0.12191224598697059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8925-4DD0-8869-14FD4CC0B59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925-4DD0-8869-14FD4CC0B599}"/>
                </c:ext>
              </c:extLst>
            </c:dLbl>
            <c:dLbl>
              <c:idx val="6"/>
              <c:layout>
                <c:manualLayout>
                  <c:x val="0.17520329244800692"/>
                  <c:y val="-0.1094602404331992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8925-4DD0-8869-14FD4CC0B599}"/>
                </c:ext>
              </c:extLst>
            </c:dLbl>
            <c:dLbl>
              <c:idx val="7"/>
              <c:layout>
                <c:manualLayout>
                  <c:x val="0.16736450768075711"/>
                  <c:y val="0.2041909472248309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8925-4DD0-8869-14FD4CC0B5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Лист3!$B$2:$B$9</c:f>
              <c:strCache>
                <c:ptCount val="8"/>
                <c:pt idx="0">
                  <c:v>Инженерные изыскания, проектирование, строительство, эксплуатация и ликвидация строительных объектов</c:v>
                </c:pt>
                <c:pt idx="1">
                  <c:v>Основные положения надежности строительных конструкций и сооружений, пожарная безопасность, защита от опасных геофизических воздействий</c:v>
                </c:pt>
                <c:pt idx="2">
                  <c:v>Внутренний климат и защита от вредных воздействий</c:v>
                </c:pt>
                <c:pt idx="3">
                  <c:v>Градостроительство и доступность для маломобильных групп населения</c:v>
                </c:pt>
                <c:pt idx="4">
                  <c:v>Жилые, общественные и производственные здания и сооружения</c:v>
                </c:pt>
                <c:pt idx="5">
                  <c:v>Инженерные системы зданий</c:v>
                </c:pt>
                <c:pt idx="6">
                  <c:v>Строительные конструкции</c:v>
                </c:pt>
                <c:pt idx="7">
                  <c:v>Строительные материалы и изделия   </c:v>
                </c:pt>
              </c:strCache>
            </c:strRef>
          </c:cat>
          <c:val>
            <c:numRef>
              <c:f>Лист3!$C$2:$C$9</c:f>
              <c:numCache>
                <c:formatCode>General</c:formatCode>
                <c:ptCount val="8"/>
                <c:pt idx="0">
                  <c:v>4</c:v>
                </c:pt>
                <c:pt idx="1">
                  <c:v>6</c:v>
                </c:pt>
                <c:pt idx="2">
                  <c:v>10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11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8925-4DD0-8869-14FD4CC0B59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2">
              <a:lumMod val="50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ТК/ИСО 10 «Документация для строительства» (5)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B2-40BF-AC1E-A2124052376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ТК/ИСО 59 «Строительство зданий» (50)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B2-40BF-AC1E-A2124052376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ТК/ИСО 71 «Бетон, железобетон и преднапряженный железобетон» (19)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B2-40BF-AC1E-A2124052376B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ТК/ИСО 163 «Качество теплоизоляции и использование энергии в зданиях» (51)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B2-40BF-AC1E-A2124052376B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ТК/ИСО 165 «Деревянные конструкции» (18)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B2-40BF-AC1E-A2124052376B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ТК/ИСО 182 «Геотехника» (17)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2B2-40BF-AC1E-A2124052376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B2-40BF-AC1E-A2124052376B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ТК/ИСО 205 «Проектирование внутренней среды зданий» (17)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B2-40BF-AC1E-A2124052376B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ТК/ИСО 219 «Покрытия для полов» (20)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2B2-40BF-AC1E-A2124052376B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ТК/ИСО 251 «Управление активами» (3)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B2-40BF-AC1E-A2124052376B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ТК/ИСО 267 «Управление и эксплуатация зданий и сооружений» (4)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Лист1!$B$11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B2-40BF-AC1E-A2124052376B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ТК/ИСО 301 «Управление энергетикой и энергоснабжение» (6)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Лист1!$B$12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2B2-40BF-AC1E-A212405237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-60502432"/>
        <c:axId val="-1955951680"/>
      </c:barChart>
      <c:catAx>
        <c:axId val="-60502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955951680"/>
        <c:crosses val="autoZero"/>
        <c:auto val="1"/>
        <c:lblAlgn val="ctr"/>
        <c:lblOffset val="100"/>
        <c:noMultiLvlLbl val="0"/>
      </c:catAx>
      <c:valAx>
        <c:axId val="-1955951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60502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6"/>
        <c:txPr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4.5262035825640944E-2"/>
          <c:y val="0.55740240772251415"/>
          <c:w val="0.92241971595916916"/>
          <c:h val="0.428630110847179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388193825034697E-2"/>
          <c:y val="0.17868690640130483"/>
          <c:w val="0.297410190857889"/>
          <c:h val="0.5826874888832118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0A-488D-B95E-D5CBF376715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0A-488D-B95E-D5CBF3767151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0A-488D-B95E-D5CBF376715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0A-488D-B95E-D5CBF3767151}"/>
              </c:ext>
            </c:extLst>
          </c:dPt>
          <c:dPt>
            <c:idx val="4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0A-488D-B95E-D5CBF376715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0A-488D-B95E-D5CBF3767151}"/>
              </c:ext>
            </c:extLst>
          </c:dPt>
          <c:dPt>
            <c:idx val="6"/>
            <c:bubble3D val="0"/>
            <c:spPr>
              <a:solidFill>
                <a:schemeClr val="accent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40A-488D-B95E-D5CBF3767151}"/>
              </c:ext>
            </c:extLst>
          </c:dPt>
          <c:dPt>
            <c:idx val="7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40A-488D-B95E-D5CBF376715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Информационное моделирование (16%)</c:v>
                </c:pt>
                <c:pt idx="1">
                  <c:v>Геосинтетические материалы (10%)</c:v>
                </c:pt>
                <c:pt idx="2">
                  <c:v>Оценка и измерения шума (16%)</c:v>
                </c:pt>
                <c:pt idx="3">
                  <c:v>Строительные конструкции (10%)</c:v>
                </c:pt>
                <c:pt idx="4">
                  <c:v>Энергетическая эффективность (6%)</c:v>
                </c:pt>
                <c:pt idx="5">
                  <c:v>Арматура композитная полимерная (10%)</c:v>
                </c:pt>
                <c:pt idx="6">
                  <c:v>Климатические параметры (13%)</c:v>
                </c:pt>
                <c:pt idx="7">
                  <c:v>другое (19%)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40A-488D-B95E-D5CBF376715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657794177433377"/>
          <c:y val="0"/>
          <c:w val="0.51852202429153627"/>
          <c:h val="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21549-FCD4-4B5D-BD18-9E0BE7462953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7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7BF22-F1A2-47FB-B95E-E7549820C4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682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55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63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71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B7BF22-F1A2-47FB-B95E-E7549820C4C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31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37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61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03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5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81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13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48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32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22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07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56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FB2E5-8A85-44B2-9C97-41DD14C21C8C}" type="datetimeFigureOut">
              <a:rPr lang="ru-RU" smtClean="0"/>
              <a:t>26.10.2017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80880-0C8F-4EE8-91E7-B705EF2C80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89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124" y="2536612"/>
            <a:ext cx="7883612" cy="414188"/>
          </a:xfrm>
        </p:spPr>
        <p:txBody>
          <a:bodyPr>
            <a:noAutofit/>
          </a:bodyPr>
          <a:lstStyle/>
          <a:p>
            <a:pPr algn="ctr"/>
            <a:r>
              <a:rPr lang="ru-RU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МИНИСТЕРСТВО </a:t>
            </a:r>
            <a:r>
              <a:rPr lang="ru-RU" sz="1500" dirty="0">
                <a:cs typeface="Aharoni" panose="02010803020104030203" pitchFamily="2" charset="-79"/>
              </a:rPr>
              <a:t>СТРОИТЕЛЬСТВА</a:t>
            </a:r>
            <a:r>
              <a:rPr lang="ru-RU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 И ЖИЛИЩНО-КОММУНАЛЬНОГО ХОЗЯЙСТВА </a:t>
            </a:r>
            <a:br>
              <a:rPr lang="ru-RU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</a:br>
            <a:r>
              <a:rPr lang="ru-RU" sz="1500" dirty="0">
                <a:solidFill>
                  <a:schemeClr val="tx1">
                    <a:lumMod val="75000"/>
                    <a:lumOff val="25000"/>
                  </a:schemeClr>
                </a:solidFill>
                <a:cs typeface="Aharoni" panose="02010803020104030203" pitchFamily="2" charset="-79"/>
              </a:rPr>
              <a:t>РОССИЙСКОЙ ФЕДЕРАЦИИ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494271" y="3064517"/>
            <a:ext cx="8050427" cy="1770825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cs typeface="Aharoni" panose="02010803020104030203" pitchFamily="2" charset="-79"/>
              </a:rPr>
              <a:t>ФЕДЕРАЛЬНЫЙ ЦЕНТР НОРМИРОВАНИЯ, СТАНДАРТИЗАЦИИ И ТЕХНИЧЕСКОЙ ОЦЕНКИ СООТВЕТСТВИЯ В СТРОИТЕЛЬСТВЕ</a:t>
            </a:r>
          </a:p>
        </p:txBody>
      </p:sp>
    </p:spTree>
    <p:extLst>
      <p:ext uri="{BB962C8B-B14F-4D97-AF65-F5344CB8AC3E}">
        <p14:creationId xmlns:p14="http://schemas.microsoft.com/office/powerpoint/2010/main" val="201288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709431"/>
              </p:ext>
            </p:extLst>
          </p:nvPr>
        </p:nvGraphicFramePr>
        <p:xfrm>
          <a:off x="2660233" y="1826176"/>
          <a:ext cx="3187337" cy="287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67929" y="1589208"/>
            <a:ext cx="31155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Инженерные изыскания, проектирование, строительство, эксплуатация и ликвидация строительных объектов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(4 ПОДКОМИТЕТА ТК ИСО)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25450" y="2595881"/>
            <a:ext cx="2858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Основные положения надежности строительных конструкций и сооружений, пожарная безопасность, защита от опасных геофизических воздействий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(6 ПОДКОМИТЕТОВ ТК ИСО)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661012" y="3999942"/>
            <a:ext cx="26588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Внутренний климат и защита от вредных воздействий, энергетическая эффективность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(10 ПОДКОМИТЕТОВ ТК ИСО)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069991" y="4872242"/>
            <a:ext cx="20554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Градостроительство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(1 ПОДКОМИТЕТ ТК ИСО)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27502" y="4525269"/>
            <a:ext cx="30191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Жилые, общественные и производственные здания и сооружения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(2 ПОДКОМИТЕТА ТК ИСО)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53137" y="3292237"/>
            <a:ext cx="20905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Строительные конструкции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(11 ПОДКОМИТЕТОВ ТК ИСО)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598794" y="2099942"/>
            <a:ext cx="2289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Строительные материалы и изделия </a:t>
            </a:r>
          </a:p>
          <a:p>
            <a:r>
              <a:rPr lang="ru-RU" sz="1200" dirty="0">
                <a:solidFill>
                  <a:srgbClr val="E7E6E6">
                    <a:lumMod val="25000"/>
                  </a:srgbClr>
                </a:solidFill>
                <a:latin typeface="+mj-lt"/>
                <a:cs typeface="Times New Roman" panose="02020603050405020304" pitchFamily="18" charset="0"/>
              </a:rPr>
              <a:t>(7 ПОДКОМИТЕТОВ ТК ИСО)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27995" y="457832"/>
            <a:ext cx="69815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ВЗАИМОДЕЙСТВИЕ С МЕЖДУНАРОДНОЙ ОРГАНИЗАЦИЕЙ ПО СТАНДАРТИЗАЦИИ ИСО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4298" y="5643197"/>
            <a:ext cx="80689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500" dirty="0"/>
              <a:t>              2 октября 2017 года Секретариат Международной организации по стандартизации ИСО сообщил, что</a:t>
            </a:r>
            <a:r>
              <a:rPr lang="en-US" sz="1500" dirty="0"/>
              <a:t> </a:t>
            </a:r>
            <a:r>
              <a:rPr lang="ru-RU" sz="1500" dirty="0"/>
              <a:t>Руководитель международного направления ФАУ «ФЦС» займет пост председателя ИСО/ТК 59 «Строительство зданий» Подкомитет 2 «Терминология в строительстве»</a:t>
            </a:r>
          </a:p>
        </p:txBody>
      </p:sp>
    </p:spTree>
    <p:extLst>
      <p:ext uri="{BB962C8B-B14F-4D97-AF65-F5344CB8AC3E}">
        <p14:creationId xmlns:p14="http://schemas.microsoft.com/office/powerpoint/2010/main" val="27140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557907"/>
              </p:ext>
            </p:extLst>
          </p:nvPr>
        </p:nvGraphicFramePr>
        <p:xfrm>
          <a:off x="91440" y="1232653"/>
          <a:ext cx="8830491" cy="5455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05224" y="141971"/>
            <a:ext cx="70618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D1D9E1">
                    <a:lumMod val="10000"/>
                  </a:srgbClr>
                </a:solidFill>
                <a:latin typeface="Calibri Light" panose="020F0302020204030204"/>
              </a:rPr>
              <a:t>ГОЛОСОВАНИЕ РОССИЙСКИХ ЭКСПЕРТОВ ПО ОКОНЧАТЕЛЬНЫМ ПРОЕКТАМ СТАНДАРТОВ ИСО В ОБЛАСТИ СТРОИТЕЛЬСТВА В </a:t>
            </a:r>
            <a:r>
              <a:rPr lang="en-US" b="1" dirty="0">
                <a:solidFill>
                  <a:srgbClr val="D1D9E1">
                    <a:lumMod val="10000"/>
                  </a:srgbClr>
                </a:solidFill>
                <a:latin typeface="Calibri Light" panose="020F0302020204030204"/>
              </a:rPr>
              <a:t>I-III</a:t>
            </a:r>
            <a:r>
              <a:rPr lang="ru-RU" b="1" dirty="0">
                <a:solidFill>
                  <a:srgbClr val="D1D9E1">
                    <a:lumMod val="10000"/>
                  </a:srgbClr>
                </a:solidFill>
                <a:latin typeface="Calibri Light" panose="020F0302020204030204"/>
              </a:rPr>
              <a:t> </a:t>
            </a:r>
            <a:r>
              <a:rPr lang="ru-RU" b="1" dirty="0" smtClean="0">
                <a:solidFill>
                  <a:srgbClr val="D1D9E1">
                    <a:lumMod val="10000"/>
                  </a:srgbClr>
                </a:solidFill>
                <a:latin typeface="Calibri Light" panose="020F0302020204030204"/>
              </a:rPr>
              <a:t>КВАРТАЛАХ </a:t>
            </a:r>
            <a:r>
              <a:rPr lang="ru-RU" b="1" dirty="0">
                <a:solidFill>
                  <a:srgbClr val="D1D9E1">
                    <a:lumMod val="10000"/>
                  </a:srgbClr>
                </a:solidFill>
                <a:latin typeface="Calibri Light" panose="020F0302020204030204"/>
              </a:rPr>
              <a:t>2017 ГОДА</a:t>
            </a:r>
          </a:p>
        </p:txBody>
      </p:sp>
    </p:spTree>
    <p:extLst>
      <p:ext uri="{BB962C8B-B14F-4D97-AF65-F5344CB8AC3E}">
        <p14:creationId xmlns:p14="http://schemas.microsoft.com/office/powerpoint/2010/main" val="39383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shareicon.net/data/2015/09/17/102310_message_512x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36" y="2023178"/>
            <a:ext cx="1197747" cy="1197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565" y="1965129"/>
            <a:ext cx="1302829" cy="1366381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607238" y="3189536"/>
            <a:ext cx="18041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Рассмотрение национальными ТК, формирование официальной позиции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27887" y="5175741"/>
            <a:ext cx="19619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Голосование национальных ТК, формирование официальной позиции</a:t>
            </a:r>
          </a:p>
          <a:p>
            <a:pPr algn="ctr"/>
            <a:endParaRPr lang="ru-RU" sz="1050" b="1" dirty="0">
              <a:latin typeface="Calibri Light" panose="020F030202020403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89213" y="5178928"/>
            <a:ext cx="165137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Публичное обсуждение проекта стандарта</a:t>
            </a:r>
          </a:p>
        </p:txBody>
      </p:sp>
      <p:sp>
        <p:nvSpPr>
          <p:cNvPr id="28" name="Штриховая стрелка вправо 27"/>
          <p:cNvSpPr/>
          <p:nvPr/>
        </p:nvSpPr>
        <p:spPr>
          <a:xfrm>
            <a:off x="2133090" y="2446738"/>
            <a:ext cx="634594" cy="250553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461333" y="622804"/>
            <a:ext cx="5991482" cy="286954"/>
          </a:xfrm>
          <a:prstGeom prst="rect">
            <a:avLst/>
          </a:prstGeom>
        </p:spPr>
        <p:txBody>
          <a:bodyPr vert="horz" lIns="51435" tIns="25718" rIns="51435" bIns="25718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8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РАЗРАБОТКА ПРОЕКТА СТАНДАРТА ИСО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biLevel thresh="75000"/>
          </a:blip>
          <a:stretch>
            <a:fillRect/>
          </a:stretch>
        </p:blipFill>
        <p:spPr>
          <a:xfrm>
            <a:off x="5330124" y="1838968"/>
            <a:ext cx="1835587" cy="143829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biLevel thresh="75000"/>
          </a:blip>
          <a:stretch>
            <a:fillRect/>
          </a:stretch>
        </p:blipFill>
        <p:spPr>
          <a:xfrm>
            <a:off x="2767683" y="3979958"/>
            <a:ext cx="1046032" cy="87786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biLevel thresh="50000"/>
          </a:blip>
          <a:stretch>
            <a:fillRect/>
          </a:stretch>
        </p:blipFill>
        <p:spPr>
          <a:xfrm>
            <a:off x="6908329" y="3888012"/>
            <a:ext cx="1075829" cy="1242853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1017919" y="3301295"/>
            <a:ext cx="6998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Идея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17565" y="5181484"/>
            <a:ext cx="74452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Консенсус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4946" y="5178928"/>
            <a:ext cx="111172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Опубликование</a:t>
            </a:r>
          </a:p>
          <a:p>
            <a:pPr algn="ctr"/>
            <a:r>
              <a:rPr lang="ru-RU" sz="1050" b="1" dirty="0">
                <a:latin typeface="Calibri Light" panose="020F0302020204030204"/>
              </a:rPr>
              <a:t>стандарта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467907" y="3293511"/>
            <a:ext cx="16202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Calibri Light" panose="020F0302020204030204"/>
              </a:rPr>
              <a:t>Представление в ТК ИСО</a:t>
            </a:r>
          </a:p>
        </p:txBody>
      </p:sp>
      <p:pic>
        <p:nvPicPr>
          <p:cNvPr id="39" name="Picture 2" descr="Картинки по запросу ISO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16" y="3923041"/>
            <a:ext cx="1253987" cy="103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гнутая вправо стрелка 3"/>
          <p:cNvSpPr/>
          <p:nvPr/>
        </p:nvSpPr>
        <p:spPr>
          <a:xfrm rot="20656147">
            <a:off x="7654672" y="2486113"/>
            <a:ext cx="1238525" cy="1699180"/>
          </a:xfrm>
          <a:prstGeom prst="curvedLef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schemeClr val="tx1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5">
            <a:biLevel thresh="75000"/>
          </a:blip>
          <a:stretch>
            <a:fillRect/>
          </a:stretch>
        </p:blipFill>
        <p:spPr>
          <a:xfrm>
            <a:off x="4457074" y="3578506"/>
            <a:ext cx="1835587" cy="1438295"/>
          </a:xfrm>
          <a:prstGeom prst="rect">
            <a:avLst/>
          </a:prstGeom>
        </p:spPr>
      </p:pic>
      <p:sp>
        <p:nvSpPr>
          <p:cNvPr id="32" name="Штриховая стрелка вправо 31"/>
          <p:cNvSpPr/>
          <p:nvPr/>
        </p:nvSpPr>
        <p:spPr>
          <a:xfrm>
            <a:off x="4367844" y="2444703"/>
            <a:ext cx="634594" cy="250553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37" name="Штриховая стрелка вправо 36"/>
          <p:cNvSpPr/>
          <p:nvPr/>
        </p:nvSpPr>
        <p:spPr>
          <a:xfrm flipH="1">
            <a:off x="6249302" y="4272086"/>
            <a:ext cx="634594" cy="250553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40" name="Штриховая стрелка вправо 39"/>
          <p:cNvSpPr/>
          <p:nvPr/>
        </p:nvSpPr>
        <p:spPr>
          <a:xfrm flipH="1">
            <a:off x="3755839" y="4272086"/>
            <a:ext cx="634594" cy="250553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prstClr val="black"/>
              </a:solidFill>
            </a:endParaRPr>
          </a:p>
        </p:txBody>
      </p:sp>
      <p:sp>
        <p:nvSpPr>
          <p:cNvPr id="41" name="Штриховая стрелка вправо 40"/>
          <p:cNvSpPr/>
          <p:nvPr/>
        </p:nvSpPr>
        <p:spPr>
          <a:xfrm flipH="1">
            <a:off x="1892453" y="4293612"/>
            <a:ext cx="634594" cy="250553"/>
          </a:xfrm>
          <a:prstGeom prst="striped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1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26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964356" y="469712"/>
            <a:ext cx="7617941" cy="816051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/>
              <a:t>ИСПОЛЬЗОВАНИЕ СТАНДАРТОВ ИСО</a:t>
            </a:r>
            <a:r>
              <a:rPr lang="en-US" sz="1800" b="1" dirty="0"/>
              <a:t> </a:t>
            </a:r>
            <a:r>
              <a:rPr lang="ru-RU" sz="1800" b="1" dirty="0"/>
              <a:t>В ОТЕЧЕСТВЕННОЙ НОРМАТИВНО-ТЕХНИЧЕСКОЙ ДОКУМЕНТАЦИИ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396544"/>
              </p:ext>
            </p:extLst>
          </p:nvPr>
        </p:nvGraphicFramePr>
        <p:xfrm>
          <a:off x="404949" y="2129247"/>
          <a:ext cx="8451668" cy="4558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 rot="16200000">
            <a:off x="3653540" y="3585421"/>
            <a:ext cx="140134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50 СТАНДАРТОВ ИСО 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18679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1740" y="595724"/>
            <a:ext cx="7747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МЕЖДУНАРОДНЫЕ СОБЫТИЯ В ТЕХНИЧЕСКОМ РЕГУЛИРОВАНИИ СТРОИТЕЛЬСТВА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27179" y="4617939"/>
            <a:ext cx="4971172" cy="11695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+mj-lt"/>
              </a:rPr>
              <a:t>15 - 19 октября 2018</a:t>
            </a:r>
          </a:p>
          <a:p>
            <a:pPr algn="ctr"/>
            <a:r>
              <a:rPr lang="ru-RU" sz="1400" dirty="0">
                <a:latin typeface="+mj-lt"/>
              </a:rPr>
              <a:t>Российский союз промышленников и предпринимателей</a:t>
            </a:r>
          </a:p>
          <a:p>
            <a:pPr algn="ctr"/>
            <a:endParaRPr lang="ru-RU" sz="1400" dirty="0">
              <a:latin typeface="+mj-lt"/>
            </a:endParaRPr>
          </a:p>
          <a:p>
            <a:pPr algn="ctr"/>
            <a:r>
              <a:rPr lang="ru-RU" sz="1400" dirty="0">
                <a:latin typeface="+mj-lt"/>
              </a:rPr>
              <a:t>ЗАСЕДАНИЕ ИСО/ТК 268 «УСТОЙЧИВОЕ РАЗВИТИЕ ГОРОДОВ И ПОСЕЛЕНИЙ»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4265" y="2637018"/>
            <a:ext cx="4365161" cy="1169551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glow rad="127000">
              <a:schemeClr val="bg1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+mj-lt"/>
              </a:rPr>
              <a:t>28 мая - 1 июня 2018 года </a:t>
            </a:r>
          </a:p>
          <a:p>
            <a:pPr algn="ctr"/>
            <a:r>
              <a:rPr lang="ru-RU" sz="1400" dirty="0">
                <a:latin typeface="+mj-lt"/>
              </a:rPr>
              <a:t>Центр международной торговли</a:t>
            </a:r>
          </a:p>
          <a:p>
            <a:pPr algn="ctr"/>
            <a:endParaRPr lang="ru-RU" sz="1400" dirty="0">
              <a:latin typeface="+mj-lt"/>
            </a:endParaRPr>
          </a:p>
          <a:p>
            <a:pPr algn="ctr"/>
            <a:r>
              <a:rPr lang="ru-RU" sz="1400" dirty="0">
                <a:latin typeface="+mj-lt"/>
              </a:rPr>
              <a:t>ЗАСЕДАНИЕ ИСО/ТК 71 «БЕТОН, ЖЕЛЕЗОБЕТОН, ПРЕДНАПРЯЖЕННЫЙ ЖЕЛЕЗОБЕТОН»</a:t>
            </a:r>
          </a:p>
        </p:txBody>
      </p:sp>
      <p:pic>
        <p:nvPicPr>
          <p:cNvPr id="1026" name="Picture 2" descr="Картинки по запросу ISO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840" y="2352127"/>
            <a:ext cx="2878314" cy="2382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04658" y="5087299"/>
            <a:ext cx="110318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900" b="1" dirty="0">
                <a:solidFill>
                  <a:schemeClr val="bg1"/>
                </a:solidFill>
                <a:latin typeface="Calibri Light" panose="020F0302020204030204"/>
              </a:rPr>
              <a:t>МОСКВА, 2018 ГОД</a:t>
            </a:r>
          </a:p>
        </p:txBody>
      </p:sp>
    </p:spTree>
    <p:extLst>
      <p:ext uri="{BB962C8B-B14F-4D97-AF65-F5344CB8AC3E}">
        <p14:creationId xmlns:p14="http://schemas.microsoft.com/office/powerpoint/2010/main" val="7335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Тема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Тема 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Тема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3855</TotalTime>
  <Words>273</Words>
  <Application>Microsoft Office PowerPoint</Application>
  <PresentationFormat>Экран (4:3)</PresentationFormat>
  <Paragraphs>51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Aharoni</vt:lpstr>
      <vt:lpstr>Arial</vt:lpstr>
      <vt:lpstr>Calibri</vt:lpstr>
      <vt:lpstr>Calibri Light</vt:lpstr>
      <vt:lpstr>Times New Roman</vt:lpstr>
      <vt:lpstr>Тема Office</vt:lpstr>
      <vt:lpstr>МИНИСТЕРСТВО СТРОИТЕЛЬСТВА И ЖИЛИЩНО-КОММУНАЛЬНОГО ХОЗЯЙСТВА  РОССИЙСКОЙ ФЕДЕРАЦИИ</vt:lpstr>
      <vt:lpstr>Презентация PowerPoint</vt:lpstr>
      <vt:lpstr>Презентация PowerPoint</vt:lpstr>
      <vt:lpstr>Презентация PowerPoint</vt:lpstr>
      <vt:lpstr>ИСПОЛЬЗОВАНИЕ СТАНДАРТОВ ИСО В ОТЕЧЕСТВЕННОЙ НОРМАТИВНО-ТЕХНИЧЕСКОЙ ДОКУМЕНТАЦИИ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культуры и жилищно-коммунального хозяйства Российской Федерации</dc:title>
  <dc:creator>Александра Чальцева</dc:creator>
  <cp:lastModifiedBy>HP</cp:lastModifiedBy>
  <cp:revision>229</cp:revision>
  <cp:lastPrinted>2017-09-26T15:03:40Z</cp:lastPrinted>
  <dcterms:created xsi:type="dcterms:W3CDTF">2017-08-28T08:45:34Z</dcterms:created>
  <dcterms:modified xsi:type="dcterms:W3CDTF">2017-10-26T06:15:52Z</dcterms:modified>
</cp:coreProperties>
</file>