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4"/>
  </p:notesMasterIdLst>
  <p:handoutMasterIdLst>
    <p:handoutMasterId r:id="rId25"/>
  </p:handoutMasterIdLst>
  <p:sldIdLst>
    <p:sldId id="256" r:id="rId4"/>
    <p:sldId id="330" r:id="rId5"/>
    <p:sldId id="301" r:id="rId6"/>
    <p:sldId id="326" r:id="rId7"/>
    <p:sldId id="302" r:id="rId8"/>
    <p:sldId id="327" r:id="rId9"/>
    <p:sldId id="332" r:id="rId10"/>
    <p:sldId id="329" r:id="rId11"/>
    <p:sldId id="307" r:id="rId12"/>
    <p:sldId id="305" r:id="rId13"/>
    <p:sldId id="306" r:id="rId14"/>
    <p:sldId id="333" r:id="rId15"/>
    <p:sldId id="328" r:id="rId16"/>
    <p:sldId id="317" r:id="rId17"/>
    <p:sldId id="316" r:id="rId18"/>
    <p:sldId id="318" r:id="rId19"/>
    <p:sldId id="319" r:id="rId20"/>
    <p:sldId id="334" r:id="rId21"/>
    <p:sldId id="279" r:id="rId22"/>
    <p:sldId id="280" r:id="rId23"/>
  </p:sldIdLst>
  <p:sldSz cx="9144000" cy="6858000" type="screen4x3"/>
  <p:notesSz cx="9872663" cy="14301788"/>
  <p:defaultTextStyle>
    <a:defPPr>
      <a:defRPr lang="ru-RU"/>
    </a:defPPr>
    <a:lvl1pPr marL="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85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04">
          <p15:clr>
            <a:srgbClr val="A4A3A4"/>
          </p15:clr>
        </p15:guide>
        <p15:guide id="2" pos="31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ркенова В.В." initials="ЭВВ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235"/>
    <a:srgbClr val="BD9A7A"/>
    <a:srgbClr val="CD2D44"/>
    <a:srgbClr val="E06E7E"/>
    <a:srgbClr val="D64257"/>
    <a:srgbClr val="CA2C4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08" y="52"/>
      </p:cViewPr>
      <p:guideLst>
        <p:guide orient="horz" pos="2160"/>
        <p:guide pos="3840"/>
        <p:guide orient="horz" pos="218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2640" y="-120"/>
      </p:cViewPr>
      <p:guideLst>
        <p:guide orient="horz" pos="4504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04127113448298"/>
          <c:y val="1.5924420504573177E-2"/>
          <c:w val="0.79470900802688593"/>
          <c:h val="0.80692139031352317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explosion val="17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B4F-4E66-BA3C-907905126DCB}"/>
              </c:ext>
            </c:extLst>
          </c:dPt>
          <c:dPt>
            <c:idx val="1"/>
            <c:bubble3D val="0"/>
            <c:explosion val="3"/>
            <c:spPr>
              <a:solidFill>
                <a:srgbClr val="BD9A7A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B4F-4E66-BA3C-907905126DCB}"/>
              </c:ext>
            </c:extLst>
          </c:dPt>
          <c:dPt>
            <c:idx val="2"/>
            <c:bubble3D val="0"/>
            <c:explosion val="14"/>
            <c:spPr>
              <a:solidFill>
                <a:srgbClr val="CD2D44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B4F-4E66-BA3C-907905126DCB}"/>
              </c:ext>
            </c:extLst>
          </c:dPt>
          <c:dPt>
            <c:idx val="3"/>
            <c:bubble3D val="0"/>
            <c:explosion val="10"/>
            <c:spPr>
              <a:solidFill>
                <a:srgbClr val="9D2235"/>
              </a:solidFill>
              <a:ln>
                <a:solidFill>
                  <a:srgbClr val="A3862F"/>
                </a:solidFill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B4F-4E66-BA3C-907905126DCB}"/>
              </c:ext>
            </c:extLst>
          </c:dPt>
          <c:dPt>
            <c:idx val="4"/>
            <c:bubble3D val="0"/>
            <c:explosion val="10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BB4F-4E66-BA3C-907905126DCB}"/>
              </c:ext>
            </c:extLst>
          </c:dPt>
          <c:dLbls>
            <c:dLbl>
              <c:idx val="2"/>
              <c:layout>
                <c:manualLayout>
                  <c:x val="-3.1976771099507459E-2"/>
                  <c:y val="-1.00046264168401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B4F-4E66-BA3C-907905126DCB}"/>
                </c:ext>
              </c:extLst>
            </c:dLbl>
            <c:dLbl>
              <c:idx val="3"/>
              <c:layout>
                <c:manualLayout>
                  <c:x val="-1.1480340143495213E-2"/>
                  <c:y val="1.0658273391783027E-2"/>
                </c:manualLayout>
              </c:layout>
              <c:spPr>
                <a:scene3d>
                  <a:camera prst="orthographicFront"/>
                  <a:lightRig rig="threePt" dir="t"/>
                </a:scene3d>
                <a:sp3d prstMaterial="matte"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B4F-4E66-BA3C-907905126DCB}"/>
                </c:ext>
              </c:extLst>
            </c:dLbl>
            <c:dLbl>
              <c:idx val="4"/>
              <c:spPr>
                <a:scene3d>
                  <a:camera prst="orthographicFront"/>
                  <a:lightRig rig="threePt" dir="t"/>
                </a:scene3d>
                <a:sp3d prstMaterial="matte"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B4F-4E66-BA3C-907905126DCB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Лист1!$A$3:$A$7</c:f>
              <c:strCache>
                <c:ptCount val="5"/>
                <c:pt idx="0">
                  <c:v>Работы по переходу к оказанию услуг в электронной форме не проводились</c:v>
                </c:pt>
                <c:pt idx="1">
                  <c:v>Работы по переходу к оказанию услуг в электронной форме не проводились, за исключением размещения информации</c:v>
                </c:pt>
                <c:pt idx="2">
                  <c:v>средний уровень готовности</c:v>
                </c:pt>
                <c:pt idx="3">
                  <c:v>высокий уровень готовности</c:v>
                </c:pt>
                <c:pt idx="4">
                  <c:v>низкий уровень готовности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27</c:v>
                </c:pt>
                <c:pt idx="1">
                  <c:v>23</c:v>
                </c:pt>
                <c:pt idx="2">
                  <c:v>8</c:v>
                </c:pt>
                <c:pt idx="3">
                  <c:v>4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4F-4E66-BA3C-907905126D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20"/>
      </c:pieChart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31425873315663"/>
          <c:y val="2.5181731844567127E-2"/>
          <c:w val="0.78368574126684332"/>
          <c:h val="0.78840690189708962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explosion val="12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8F0F-4B07-983B-7FF62B76A6F3}"/>
              </c:ext>
            </c:extLst>
          </c:dPt>
          <c:dPt>
            <c:idx val="1"/>
            <c:bubble3D val="0"/>
            <c:explosion val="20"/>
            <c:spPr>
              <a:solidFill>
                <a:srgbClr val="BD9A7A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8F0F-4B07-983B-7FF62B76A6F3}"/>
              </c:ext>
            </c:extLst>
          </c:dPt>
          <c:dPt>
            <c:idx val="2"/>
            <c:bubble3D val="0"/>
            <c:spPr>
              <a:solidFill>
                <a:srgbClr val="CD2D44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8F0F-4B07-983B-7FF62B76A6F3}"/>
              </c:ext>
            </c:extLst>
          </c:dPt>
          <c:dPt>
            <c:idx val="3"/>
            <c:bubble3D val="0"/>
            <c:spPr>
              <a:solidFill>
                <a:srgbClr val="9D2235"/>
              </a:solidFill>
              <a:ln>
                <a:solidFill>
                  <a:srgbClr val="A3862F"/>
                </a:solidFill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8F0F-4B07-983B-7FF62B76A6F3}"/>
              </c:ext>
            </c:extLst>
          </c:dPt>
          <c:dPt>
            <c:idx val="4"/>
            <c:bubble3D val="0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8F0F-4B07-983B-7FF62B76A6F3}"/>
              </c:ext>
            </c:extLst>
          </c:dPt>
          <c:dLbls>
            <c:dLbl>
              <c:idx val="0"/>
              <c:layout>
                <c:manualLayout>
                  <c:x val="2.9305802158528144E-2"/>
                  <c:y val="-1.72699047204178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0F-4B07-983B-7FF62B76A6F3}"/>
                </c:ext>
              </c:extLst>
            </c:dLbl>
            <c:dLbl>
              <c:idx val="1"/>
              <c:layout>
                <c:manualLayout>
                  <c:x val="-9.2970774591129464E-3"/>
                  <c:y val="-6.45568310041898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0F-4B07-983B-7FF62B76A6F3}"/>
                </c:ext>
              </c:extLst>
            </c:dLbl>
            <c:dLbl>
              <c:idx val="2"/>
              <c:layout>
                <c:manualLayout>
                  <c:x val="0.19219628441778952"/>
                  <c:y val="0.169935681972474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0F-4B07-983B-7FF62B76A6F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F0F-4B07-983B-7FF62B76A6F3}"/>
                </c:ext>
              </c:extLst>
            </c:dLbl>
            <c:dLbl>
              <c:idx val="4"/>
              <c:layout>
                <c:manualLayout>
                  <c:x val="-7.2038605514789841E-2"/>
                  <c:y val="-0.210953476349941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F0F-4B07-983B-7FF62B76A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Лист1!$A$3:$A$7</c:f>
              <c:strCache>
                <c:ptCount val="5"/>
                <c:pt idx="0">
                  <c:v>Работы по переходу к оказанию услуг в электронной форме не проводились</c:v>
                </c:pt>
                <c:pt idx="1">
                  <c:v>Работы по переходу к оказанию услуг в электронной форме не проводились, за исключением размещения информации</c:v>
                </c:pt>
                <c:pt idx="2">
                  <c:v>средний уровень готовности</c:v>
                </c:pt>
                <c:pt idx="3">
                  <c:v>высокий уровень готовности</c:v>
                </c:pt>
                <c:pt idx="4">
                  <c:v>низкий уровень готовности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41</c:v>
                </c:pt>
                <c:pt idx="3">
                  <c:v>24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0F-4B07-983B-7FF62B76A6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20"/>
      </c:pieChart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47067246047926"/>
          <c:y val="1.5363851805355939E-2"/>
          <c:w val="0.76252932753952074"/>
          <c:h val="0.81558398951589717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explosion val="7"/>
          <c:dPt>
            <c:idx val="0"/>
            <c:bubble3D val="0"/>
            <c:spPr>
              <a:solidFill>
                <a:srgbClr val="575656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E03F-47DC-86B3-9AA32B5FF59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E03F-47DC-86B3-9AA32B5FF598}"/>
              </c:ext>
            </c:extLst>
          </c:dPt>
          <c:dPt>
            <c:idx val="2"/>
            <c:bubble3D val="0"/>
            <c:spPr>
              <a:solidFill>
                <a:srgbClr val="CD2D44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E03F-47DC-86B3-9AA32B5FF598}"/>
              </c:ext>
            </c:extLst>
          </c:dPt>
          <c:dPt>
            <c:idx val="3"/>
            <c:bubble3D val="0"/>
            <c:spPr>
              <a:solidFill>
                <a:srgbClr val="9D22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E03F-47DC-86B3-9AA32B5FF598}"/>
              </c:ext>
            </c:extLst>
          </c:dPt>
          <c:dPt>
            <c:idx val="4"/>
            <c:bubble3D val="0"/>
            <c:spPr>
              <a:solidFill>
                <a:srgbClr val="D64257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E03F-47DC-86B3-9AA32B5FF59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F-47DC-86B3-9AA32B5FF5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F-47DC-86B3-9AA32B5FF598}"/>
                </c:ext>
              </c:extLst>
            </c:dLbl>
            <c:dLbl>
              <c:idx val="2"/>
              <c:layout>
                <c:manualLayout>
                  <c:x val="-2.8508071940753214E-2"/>
                  <c:y val="-5.50889353330855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03F-47DC-86B3-9AA32B5FF598}"/>
                </c:ext>
              </c:extLst>
            </c:dLbl>
            <c:dLbl>
              <c:idx val="3"/>
              <c:layout>
                <c:manualLayout>
                  <c:x val="-0.14860069450938584"/>
                  <c:y val="0.215761184369333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03F-47DC-86B3-9AA32B5FF5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3F-47DC-86B3-9AA32B5FF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Лист1!$A$3:$A$7</c:f>
              <c:strCache>
                <c:ptCount val="5"/>
                <c:pt idx="0">
                  <c:v>Работы по переходу к оказанию услуг в электронной форме не проводились</c:v>
                </c:pt>
                <c:pt idx="1">
                  <c:v>Работы по переходу к оказанию услуг в электронной форме не проводились, за исключением размещения информации</c:v>
                </c:pt>
                <c:pt idx="2">
                  <c:v>средний уровень готовности</c:v>
                </c:pt>
                <c:pt idx="3">
                  <c:v>высокий уровень готовности</c:v>
                </c:pt>
                <c:pt idx="4">
                  <c:v>низкий уровень готовности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3F-47DC-86B3-9AA32B5FF59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20"/>
      </c:pieChart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31425873315663"/>
          <c:y val="2.5181731844567127E-2"/>
          <c:w val="0.78368574126684332"/>
          <c:h val="0.78840690189708962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575656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F472-4486-89AB-880638BC3F45}"/>
              </c:ext>
            </c:extLst>
          </c:dPt>
          <c:dPt>
            <c:idx val="1"/>
            <c:bubble3D val="0"/>
            <c:explosion val="4"/>
            <c:spPr>
              <a:solidFill>
                <a:srgbClr val="BD9A7A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F472-4486-89AB-880638BC3F45}"/>
              </c:ext>
            </c:extLst>
          </c:dPt>
          <c:dPt>
            <c:idx val="2"/>
            <c:bubble3D val="0"/>
            <c:explosion val="6"/>
            <c:spPr>
              <a:solidFill>
                <a:srgbClr val="CD2D44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F472-4486-89AB-880638BC3F45}"/>
              </c:ext>
            </c:extLst>
          </c:dPt>
          <c:dPt>
            <c:idx val="3"/>
            <c:bubble3D val="0"/>
            <c:explosion val="13"/>
            <c:spPr>
              <a:solidFill>
                <a:srgbClr val="9D22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F472-4486-89AB-880638BC3F45}"/>
              </c:ext>
            </c:extLst>
          </c:dPt>
          <c:dPt>
            <c:idx val="4"/>
            <c:bubble3D val="0"/>
            <c:explosion val="11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F472-4486-89AB-880638BC3F4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72-4486-89AB-880638BC3F45}"/>
                </c:ext>
              </c:extLst>
            </c:dLbl>
            <c:dLbl>
              <c:idx val="1"/>
              <c:layout>
                <c:manualLayout>
                  <c:x val="-5.0323496830786312E-3"/>
                  <c:y val="-7.15614748200897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72-4486-89AB-880638BC3F4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472-4486-89AB-880638BC3F45}"/>
                </c:ext>
              </c:extLst>
            </c:dLbl>
            <c:dLbl>
              <c:idx val="3"/>
              <c:layout>
                <c:manualLayout>
                  <c:x val="-0.16736495471222596"/>
                  <c:y val="8.6495698095294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472-4486-89AB-880638BC3F45}"/>
                </c:ext>
              </c:extLst>
            </c:dLbl>
            <c:dLbl>
              <c:idx val="4"/>
              <c:layout>
                <c:manualLayout>
                  <c:x val="2.6163038915818213E-2"/>
                  <c:y val="-2.8020052809016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472-4486-89AB-880638BC3F4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Лист1!$A$3:$A$7</c:f>
              <c:strCache>
                <c:ptCount val="5"/>
                <c:pt idx="0">
                  <c:v>Работы по переходу к оказанию услуг в электронной форме не проводились</c:v>
                </c:pt>
                <c:pt idx="1">
                  <c:v>Работы по переходу к оказанию услуг в электронной форме не проводились, за исключением размещения информации</c:v>
                </c:pt>
                <c:pt idx="2">
                  <c:v>средний уровень готовности</c:v>
                </c:pt>
                <c:pt idx="3">
                  <c:v>высокий уровень готовности</c:v>
                </c:pt>
                <c:pt idx="4">
                  <c:v>низкий уровень готовности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12</c:v>
                </c:pt>
                <c:pt idx="3">
                  <c:v>84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72-4486-89AB-880638BC3F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20"/>
      </c:pieChart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9C1C6-6B7C-499F-922C-0840B412E67D}" type="doc">
      <dgm:prSet loTypeId="urn:microsoft.com/office/officeart/2005/8/layout/hierarchy3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1220C3-ACDC-4608-A875-F1E574C66BB0}">
      <dgm:prSet phldrT="[Текст]" custT="1"/>
      <dgm:spPr>
        <a:solidFill>
          <a:srgbClr val="BD9A7A"/>
        </a:solidFill>
      </dgm:spPr>
      <dgm:t>
        <a:bodyPr/>
        <a:lstStyle/>
        <a:p>
          <a:r>
            <a:rPr lang="ru-RU" sz="2000" b="0" dirty="0" smtClean="0">
              <a:solidFill>
                <a:schemeClr val="tx1"/>
              </a:solidFill>
            </a:rPr>
            <a:t>ЕПГУ*</a:t>
          </a:r>
          <a:endParaRPr lang="ru-RU" sz="2000" b="0" dirty="0">
            <a:solidFill>
              <a:schemeClr val="tx1"/>
            </a:solidFill>
          </a:endParaRPr>
        </a:p>
      </dgm:t>
    </dgm:pt>
    <dgm:pt modelId="{3A1772DA-542E-4B43-840A-B5F3619DA583}" type="parTrans" cxnId="{A374D75C-5E83-4FF8-9FB7-57D1218C3D62}">
      <dgm:prSet/>
      <dgm:spPr/>
      <dgm:t>
        <a:bodyPr/>
        <a:lstStyle/>
        <a:p>
          <a:endParaRPr lang="ru-RU"/>
        </a:p>
      </dgm:t>
    </dgm:pt>
    <dgm:pt modelId="{BA5308A4-576B-4A2F-9128-5BC0485E6041}" type="sibTrans" cxnId="{A374D75C-5E83-4FF8-9FB7-57D1218C3D62}">
      <dgm:prSet/>
      <dgm:spPr/>
      <dgm:t>
        <a:bodyPr/>
        <a:lstStyle/>
        <a:p>
          <a:endParaRPr lang="ru-RU"/>
        </a:p>
      </dgm:t>
    </dgm:pt>
    <dgm:pt modelId="{7B23B9AB-B1CB-4309-8491-CBEB936A6EF1}">
      <dgm:prSet phldrT="[Текст]" custT="1"/>
      <dgm:spPr>
        <a:ln w="9525">
          <a:solidFill>
            <a:srgbClr val="9D2235"/>
          </a:solidFill>
        </a:ln>
      </dgm:spPr>
      <dgm:t>
        <a:bodyPr/>
        <a:lstStyle/>
        <a:p>
          <a:pPr algn="ctr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Внедрение(разработка) информационной системы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9D53E-AD4F-4C88-B66C-7AF3511847D8}" type="parTrans" cxnId="{6FCFBD1A-BD2A-4097-8EF4-B5CE7ADAB439}">
      <dgm:prSet/>
      <dgm:spPr>
        <a:ln w="9525">
          <a:solidFill>
            <a:srgbClr val="9D2235"/>
          </a:solidFill>
        </a:ln>
      </dgm:spPr>
      <dgm:t>
        <a:bodyPr/>
        <a:lstStyle/>
        <a:p>
          <a:endParaRPr lang="ru-RU"/>
        </a:p>
      </dgm:t>
    </dgm:pt>
    <dgm:pt modelId="{FEF0B74A-AE79-4532-9A6E-8E3E650EE587}" type="sibTrans" cxnId="{6FCFBD1A-BD2A-4097-8EF4-B5CE7ADAB439}">
      <dgm:prSet/>
      <dgm:spPr/>
      <dgm:t>
        <a:bodyPr/>
        <a:lstStyle/>
        <a:p>
          <a:endParaRPr lang="ru-RU"/>
        </a:p>
      </dgm:t>
    </dgm:pt>
    <dgm:pt modelId="{B41F4695-5276-437A-BACF-B854C1AE2B88}">
      <dgm:prSet phldrT="[Текст]" custT="1"/>
      <dgm:spPr>
        <a:ln w="9525">
          <a:solidFill>
            <a:srgbClr val="9D2235"/>
          </a:solidFill>
        </a:ln>
      </dgm:spPr>
      <dgm:t>
        <a:bodyPr/>
        <a:lstStyle/>
        <a:p>
          <a:pPr algn="ctr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ЕСИА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21970-0F30-493A-B4C1-5E358D8CCB9E}" type="parTrans" cxnId="{EADC3F9C-E5E2-46A1-A6E4-6E63BB45FEC8}">
      <dgm:prSet/>
      <dgm:spPr>
        <a:ln w="9525">
          <a:solidFill>
            <a:srgbClr val="9D2235"/>
          </a:solidFill>
        </a:ln>
      </dgm:spPr>
      <dgm:t>
        <a:bodyPr/>
        <a:lstStyle/>
        <a:p>
          <a:endParaRPr lang="ru-RU"/>
        </a:p>
      </dgm:t>
    </dgm:pt>
    <dgm:pt modelId="{72EDA6FD-F230-46CF-B56D-65FEA6F5A637}" type="sibTrans" cxnId="{EADC3F9C-E5E2-46A1-A6E4-6E63BB45FEC8}">
      <dgm:prSet/>
      <dgm:spPr/>
      <dgm:t>
        <a:bodyPr/>
        <a:lstStyle/>
        <a:p>
          <a:endParaRPr lang="ru-RU"/>
        </a:p>
      </dgm:t>
    </dgm:pt>
    <dgm:pt modelId="{605D9869-40DC-46D5-AB93-4CB6208058E3}">
      <dgm:prSet phldrT="[Текст]" custT="1"/>
      <dgm:spPr>
        <a:solidFill>
          <a:srgbClr val="9D2235"/>
        </a:solidFill>
      </dgm:spPr>
      <dgm:t>
        <a:bodyPr/>
        <a:lstStyle/>
        <a:p>
          <a:r>
            <a:rPr lang="ru-RU" sz="2000" b="0" dirty="0" smtClean="0"/>
            <a:t>Официальный сайт</a:t>
          </a:r>
          <a:endParaRPr lang="ru-RU" sz="2000" b="0" dirty="0"/>
        </a:p>
      </dgm:t>
    </dgm:pt>
    <dgm:pt modelId="{46038A52-CEB9-490A-A99C-F8225D9019BB}" type="parTrans" cxnId="{C9F081F6-0DA2-47F0-BC90-E3EB22735F56}">
      <dgm:prSet/>
      <dgm:spPr/>
      <dgm:t>
        <a:bodyPr/>
        <a:lstStyle/>
        <a:p>
          <a:endParaRPr lang="ru-RU"/>
        </a:p>
      </dgm:t>
    </dgm:pt>
    <dgm:pt modelId="{F2824769-D420-4B3F-9C1C-4819BE6C7711}" type="sibTrans" cxnId="{C9F081F6-0DA2-47F0-BC90-E3EB22735F56}">
      <dgm:prSet/>
      <dgm:spPr/>
      <dgm:t>
        <a:bodyPr/>
        <a:lstStyle/>
        <a:p>
          <a:endParaRPr lang="ru-RU"/>
        </a:p>
      </dgm:t>
    </dgm:pt>
    <dgm:pt modelId="{B508937C-653B-46DC-A943-9ACB0467FB8D}">
      <dgm:prSet phldrT="[Текст]" custT="1"/>
      <dgm:spPr>
        <a:ln>
          <a:solidFill>
            <a:srgbClr val="BD9A7A"/>
          </a:solidFill>
        </a:ln>
      </dgm:spPr>
      <dgm:t>
        <a:bodyPr/>
        <a:lstStyle/>
        <a:p>
          <a:pPr algn="ctr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Внедрение(разработка) информационной системы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11037-7CEE-48BF-B3BD-330C2BCD4A49}" type="parTrans" cxnId="{7FABB3EA-D9B9-4F88-9BFB-08A107FB1F5F}">
      <dgm:prSet/>
      <dgm:spPr>
        <a:ln>
          <a:solidFill>
            <a:srgbClr val="BD9A7A"/>
          </a:solidFill>
        </a:ln>
      </dgm:spPr>
      <dgm:t>
        <a:bodyPr/>
        <a:lstStyle/>
        <a:p>
          <a:endParaRPr lang="ru-RU"/>
        </a:p>
      </dgm:t>
    </dgm:pt>
    <dgm:pt modelId="{FF052DA6-7A0C-48AC-8126-E5CC5F7CD35B}" type="sibTrans" cxnId="{7FABB3EA-D9B9-4F88-9BFB-08A107FB1F5F}">
      <dgm:prSet/>
      <dgm:spPr/>
      <dgm:t>
        <a:bodyPr/>
        <a:lstStyle/>
        <a:p>
          <a:endParaRPr lang="ru-RU"/>
        </a:p>
      </dgm:t>
    </dgm:pt>
    <dgm:pt modelId="{9FDBC092-452B-4F65-A7EC-C1B7534595F1}">
      <dgm:prSet phldrT="[Текст]" custT="1"/>
      <dgm:spPr>
        <a:ln>
          <a:solidFill>
            <a:srgbClr val="BD9A7A"/>
          </a:solidFill>
        </a:ln>
      </dgm:spPr>
      <dgm:t>
        <a:bodyPr/>
        <a:lstStyle/>
        <a:p>
          <a:pPr algn="ctr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ЕСИА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37BB19-8D49-4407-9DF6-64425B02E554}" type="parTrans" cxnId="{75F094A2-F82E-4776-8AC2-679F431619D8}">
      <dgm:prSet/>
      <dgm:spPr>
        <a:ln>
          <a:solidFill>
            <a:srgbClr val="BD9A7A"/>
          </a:solidFill>
        </a:ln>
      </dgm:spPr>
      <dgm:t>
        <a:bodyPr/>
        <a:lstStyle/>
        <a:p>
          <a:endParaRPr lang="ru-RU"/>
        </a:p>
      </dgm:t>
    </dgm:pt>
    <dgm:pt modelId="{0FF7B409-B76D-400E-842D-E804BAC044B7}" type="sibTrans" cxnId="{75F094A2-F82E-4776-8AC2-679F431619D8}">
      <dgm:prSet/>
      <dgm:spPr/>
      <dgm:t>
        <a:bodyPr/>
        <a:lstStyle/>
        <a:p>
          <a:endParaRPr lang="ru-RU"/>
        </a:p>
      </dgm:t>
    </dgm:pt>
    <dgm:pt modelId="{03C17BFD-38AF-47BA-B3D3-326B6C78A0AF}">
      <dgm:prSet custT="1"/>
      <dgm:spPr>
        <a:ln w="9525">
          <a:solidFill>
            <a:srgbClr val="9D2235"/>
          </a:solidFill>
        </a:ln>
      </dgm:spPr>
      <dgm:t>
        <a:bodyPr/>
        <a:lstStyle/>
        <a:p>
          <a:pPr algn="ctr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Разместить сведения об услуге на ФРГУ /Интеграция с ЕПГУ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390992-8B6D-4329-80CF-776918C5F4F9}" type="parTrans" cxnId="{51A82FC0-FD6E-4B25-A75F-148D39321CC8}">
      <dgm:prSet/>
      <dgm:spPr>
        <a:ln w="9525">
          <a:solidFill>
            <a:srgbClr val="9D2235"/>
          </a:solidFill>
        </a:ln>
      </dgm:spPr>
      <dgm:t>
        <a:bodyPr/>
        <a:lstStyle/>
        <a:p>
          <a:endParaRPr lang="ru-RU"/>
        </a:p>
      </dgm:t>
    </dgm:pt>
    <dgm:pt modelId="{FB841AB6-77A8-44D3-96AC-102D93AA747B}" type="sibTrans" cxnId="{51A82FC0-FD6E-4B25-A75F-148D39321CC8}">
      <dgm:prSet/>
      <dgm:spPr/>
      <dgm:t>
        <a:bodyPr/>
        <a:lstStyle/>
        <a:p>
          <a:endParaRPr lang="ru-RU"/>
        </a:p>
      </dgm:t>
    </dgm:pt>
    <dgm:pt modelId="{671D2284-3BF4-47F7-BBA8-640BFAB753DB}">
      <dgm:prSet custT="1"/>
      <dgm:spPr>
        <a:ln w="9525">
          <a:solidFill>
            <a:srgbClr val="9D2235"/>
          </a:solidFill>
        </a:ln>
      </dgm:spPr>
      <dgm:t>
        <a:bodyPr/>
        <a:lstStyle/>
        <a:p>
          <a:pPr algn="ctr"/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СМЭВ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63F4EC-ACD1-410F-A829-0169875DAF8B}" type="parTrans" cxnId="{2719CA40-8316-4B1B-B28D-E65D252B6234}">
      <dgm:prSet/>
      <dgm:spPr>
        <a:ln w="9525">
          <a:solidFill>
            <a:srgbClr val="9D2235"/>
          </a:solidFill>
        </a:ln>
      </dgm:spPr>
      <dgm:t>
        <a:bodyPr/>
        <a:lstStyle/>
        <a:p>
          <a:endParaRPr lang="ru-RU"/>
        </a:p>
      </dgm:t>
    </dgm:pt>
    <dgm:pt modelId="{F630DB92-9E59-4359-A231-8DDDA815F9B7}" type="sibTrans" cxnId="{2719CA40-8316-4B1B-B28D-E65D252B6234}">
      <dgm:prSet/>
      <dgm:spPr/>
      <dgm:t>
        <a:bodyPr/>
        <a:lstStyle/>
        <a:p>
          <a:endParaRPr lang="ru-RU"/>
        </a:p>
      </dgm:t>
    </dgm:pt>
    <dgm:pt modelId="{F23907ED-40DA-4E14-BD65-E9C50077C202}" type="pres">
      <dgm:prSet presAssocID="{5129C1C6-6B7C-499F-922C-0840B412E6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714C74-F780-4CE5-BEAE-8BB1E78877FD}" type="pres">
      <dgm:prSet presAssocID="{601220C3-ACDC-4608-A875-F1E574C66BB0}" presName="root" presStyleCnt="0"/>
      <dgm:spPr/>
    </dgm:pt>
    <dgm:pt modelId="{E256474E-FDE1-44A5-9178-4CE42D81EFA4}" type="pres">
      <dgm:prSet presAssocID="{601220C3-ACDC-4608-A875-F1E574C66BB0}" presName="rootComposite" presStyleCnt="0"/>
      <dgm:spPr/>
    </dgm:pt>
    <dgm:pt modelId="{6DC4E509-2BDE-4932-9987-A3D519EF15FB}" type="pres">
      <dgm:prSet presAssocID="{601220C3-ACDC-4608-A875-F1E574C66BB0}" presName="rootText" presStyleLbl="node1" presStyleIdx="0" presStyleCnt="2" custScaleX="128970" custScaleY="39312" custLinFactNeighborX="-59305" custLinFactNeighborY="-79"/>
      <dgm:spPr/>
    </dgm:pt>
    <dgm:pt modelId="{BC7F582D-EE09-45A1-8339-30EFA228B1F9}" type="pres">
      <dgm:prSet presAssocID="{601220C3-ACDC-4608-A875-F1E574C66BB0}" presName="rootConnector" presStyleLbl="node1" presStyleIdx="0" presStyleCnt="2"/>
      <dgm:spPr/>
    </dgm:pt>
    <dgm:pt modelId="{A8FF79A1-C9E9-4303-8193-DB5103E39109}" type="pres">
      <dgm:prSet presAssocID="{601220C3-ACDC-4608-A875-F1E574C66BB0}" presName="childShape" presStyleCnt="0"/>
      <dgm:spPr/>
    </dgm:pt>
    <dgm:pt modelId="{D91BB722-F41F-4B6D-B3D6-1227B987A486}" type="pres">
      <dgm:prSet presAssocID="{88E9D53E-AD4F-4C88-B66C-7AF3511847D8}" presName="Name13" presStyleLbl="parChTrans1D2" presStyleIdx="0" presStyleCnt="6"/>
      <dgm:spPr/>
    </dgm:pt>
    <dgm:pt modelId="{99B915B9-A02A-4804-8452-5C9C0B02A1CB}" type="pres">
      <dgm:prSet presAssocID="{7B23B9AB-B1CB-4309-8491-CBEB936A6EF1}" presName="childText" presStyleLbl="bgAcc1" presStyleIdx="0" presStyleCnt="6" custScaleX="181282" custScaleY="40280" custLinFactNeighborX="-10458" custLinFactNeighborY="-9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75044-CE00-4F1A-8E2B-3E2D8B47AA57}" type="pres">
      <dgm:prSet presAssocID="{91821970-0F30-493A-B4C1-5E358D8CCB9E}" presName="Name13" presStyleLbl="parChTrans1D2" presStyleIdx="1" presStyleCnt="6"/>
      <dgm:spPr/>
    </dgm:pt>
    <dgm:pt modelId="{228F3387-A57F-4AD0-96A9-7AAF20EC8606}" type="pres">
      <dgm:prSet presAssocID="{B41F4695-5276-437A-BACF-B854C1AE2B88}" presName="childText" presStyleLbl="bgAcc1" presStyleIdx="1" presStyleCnt="6" custScaleX="181282" custScaleY="32277" custLinFactNeighborX="-10458" custLinFactNeighborY="-9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C5A3C-C8CB-4EE7-A685-CADB8B8F7609}" type="pres">
      <dgm:prSet presAssocID="{65390992-8B6D-4329-80CF-776918C5F4F9}" presName="Name13" presStyleLbl="parChTrans1D2" presStyleIdx="2" presStyleCnt="6"/>
      <dgm:spPr/>
    </dgm:pt>
    <dgm:pt modelId="{44F4156B-5794-4F87-A2A1-F41DF6094728}" type="pres">
      <dgm:prSet presAssocID="{03C17BFD-38AF-47BA-B3D3-326B6C78A0AF}" presName="childText" presStyleLbl="bgAcc1" presStyleIdx="2" presStyleCnt="6" custScaleX="181282" custScaleY="50087" custLinFactNeighborX="-10458" custLinFactNeighborY="-9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BBE09-E9B1-402C-BE42-0442BF9C8B31}" type="pres">
      <dgm:prSet presAssocID="{7B63F4EC-ACD1-410F-A829-0169875DAF8B}" presName="Name13" presStyleLbl="parChTrans1D2" presStyleIdx="3" presStyleCnt="6"/>
      <dgm:spPr/>
      <dgm:t>
        <a:bodyPr/>
        <a:lstStyle/>
        <a:p>
          <a:endParaRPr lang="ru-RU"/>
        </a:p>
      </dgm:t>
    </dgm:pt>
    <dgm:pt modelId="{A16CE6BD-F18F-4EEA-B743-A481195E8284}" type="pres">
      <dgm:prSet presAssocID="{671D2284-3BF4-47F7-BBA8-640BFAB753DB}" presName="childText" presStyleLbl="bgAcc1" presStyleIdx="3" presStyleCnt="6" custScaleX="181282" custScaleY="23512" custLinFactNeighborX="-10458" custLinFactNeighborY="-5896">
        <dgm:presLayoutVars>
          <dgm:bulletEnabled val="1"/>
        </dgm:presLayoutVars>
      </dgm:prSet>
      <dgm:spPr/>
    </dgm:pt>
    <dgm:pt modelId="{EFCB25C9-D36E-4A87-86FE-74B5A988A847}" type="pres">
      <dgm:prSet presAssocID="{605D9869-40DC-46D5-AB93-4CB6208058E3}" presName="root" presStyleCnt="0"/>
      <dgm:spPr/>
    </dgm:pt>
    <dgm:pt modelId="{8921E7F5-E84C-4F62-BA42-3FBDF6769EBC}" type="pres">
      <dgm:prSet presAssocID="{605D9869-40DC-46D5-AB93-4CB6208058E3}" presName="rootComposite" presStyleCnt="0"/>
      <dgm:spPr/>
    </dgm:pt>
    <dgm:pt modelId="{E64D8E90-AA16-4323-B6B5-F71F73DEFF42}" type="pres">
      <dgm:prSet presAssocID="{605D9869-40DC-46D5-AB93-4CB6208058E3}" presName="rootText" presStyleLbl="node1" presStyleIdx="1" presStyleCnt="2" custScaleX="169841" custScaleY="39312" custLinFactNeighborX="9770" custLinFactNeighborY="661"/>
      <dgm:spPr/>
      <dgm:t>
        <a:bodyPr/>
        <a:lstStyle/>
        <a:p>
          <a:endParaRPr lang="ru-RU"/>
        </a:p>
      </dgm:t>
    </dgm:pt>
    <dgm:pt modelId="{4AE10AA0-E812-43B8-AF52-E95EE9E71C98}" type="pres">
      <dgm:prSet presAssocID="{605D9869-40DC-46D5-AB93-4CB6208058E3}" presName="rootConnector" presStyleLbl="node1" presStyleIdx="1" presStyleCnt="2"/>
      <dgm:spPr/>
    </dgm:pt>
    <dgm:pt modelId="{07C0D964-CFF4-40D7-9A1F-2F1C10CD06C3}" type="pres">
      <dgm:prSet presAssocID="{605D9869-40DC-46D5-AB93-4CB6208058E3}" presName="childShape" presStyleCnt="0"/>
      <dgm:spPr/>
    </dgm:pt>
    <dgm:pt modelId="{1AEE7E87-84F1-4D7D-97DF-7AB1578D930D}" type="pres">
      <dgm:prSet presAssocID="{E8C11037-7CEE-48BF-B3BD-330C2BCD4A49}" presName="Name13" presStyleLbl="parChTrans1D2" presStyleIdx="4" presStyleCnt="6"/>
      <dgm:spPr/>
    </dgm:pt>
    <dgm:pt modelId="{56D561C4-7488-4B39-B110-25940E0895C0}" type="pres">
      <dgm:prSet presAssocID="{B508937C-653B-46DC-A943-9ACB0467FB8D}" presName="childText" presStyleLbl="bgAcc1" presStyleIdx="4" presStyleCnt="6" custScaleX="181282" custScaleY="41017" custLinFactNeighborX="-5287" custLinFactNeighborY="-11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5AA16-F03B-4CAE-BCF9-82478D017A2D}" type="pres">
      <dgm:prSet presAssocID="{E937BB19-8D49-4407-9DF6-64425B02E554}" presName="Name13" presStyleLbl="parChTrans1D2" presStyleIdx="5" presStyleCnt="6"/>
      <dgm:spPr/>
    </dgm:pt>
    <dgm:pt modelId="{26291C0B-CF36-47EA-A0B1-19127C293C57}" type="pres">
      <dgm:prSet presAssocID="{9FDBC092-452B-4F65-A7EC-C1B7534595F1}" presName="childText" presStyleLbl="bgAcc1" presStyleIdx="5" presStyleCnt="6" custScaleX="181282" custScaleY="33953" custLinFactNeighborX="-5287" custLinFactNeighborY="-13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D3FDE-880B-4E12-BCC1-D38FE9B41675}" type="presOf" srcId="{B41F4695-5276-437A-BACF-B854C1AE2B88}" destId="{228F3387-A57F-4AD0-96A9-7AAF20EC8606}" srcOrd="0" destOrd="0" presId="urn:microsoft.com/office/officeart/2005/8/layout/hierarchy3"/>
    <dgm:cxn modelId="{EB781B73-094E-436D-951F-8D85FE63818D}" type="presOf" srcId="{E937BB19-8D49-4407-9DF6-64425B02E554}" destId="{E665AA16-F03B-4CAE-BCF9-82478D017A2D}" srcOrd="0" destOrd="0" presId="urn:microsoft.com/office/officeart/2005/8/layout/hierarchy3"/>
    <dgm:cxn modelId="{91B05B3D-FA0E-4715-9B87-2AEACF7621C5}" type="presOf" srcId="{671D2284-3BF4-47F7-BBA8-640BFAB753DB}" destId="{A16CE6BD-F18F-4EEA-B743-A481195E8284}" srcOrd="0" destOrd="0" presId="urn:microsoft.com/office/officeart/2005/8/layout/hierarchy3"/>
    <dgm:cxn modelId="{2719CA40-8316-4B1B-B28D-E65D252B6234}" srcId="{601220C3-ACDC-4608-A875-F1E574C66BB0}" destId="{671D2284-3BF4-47F7-BBA8-640BFAB753DB}" srcOrd="3" destOrd="0" parTransId="{7B63F4EC-ACD1-410F-A829-0169875DAF8B}" sibTransId="{F630DB92-9E59-4359-A231-8DDDA815F9B7}"/>
    <dgm:cxn modelId="{51A82FC0-FD6E-4B25-A75F-148D39321CC8}" srcId="{601220C3-ACDC-4608-A875-F1E574C66BB0}" destId="{03C17BFD-38AF-47BA-B3D3-326B6C78A0AF}" srcOrd="2" destOrd="0" parTransId="{65390992-8B6D-4329-80CF-776918C5F4F9}" sibTransId="{FB841AB6-77A8-44D3-96AC-102D93AA747B}"/>
    <dgm:cxn modelId="{B02165A8-B303-4C57-98B9-2C4A755F5E1D}" type="presOf" srcId="{5129C1C6-6B7C-499F-922C-0840B412E67D}" destId="{F23907ED-40DA-4E14-BD65-E9C50077C202}" srcOrd="0" destOrd="0" presId="urn:microsoft.com/office/officeart/2005/8/layout/hierarchy3"/>
    <dgm:cxn modelId="{B4A0B003-C876-40C2-BA1F-151C10E5689A}" type="presOf" srcId="{9FDBC092-452B-4F65-A7EC-C1B7534595F1}" destId="{26291C0B-CF36-47EA-A0B1-19127C293C57}" srcOrd="0" destOrd="0" presId="urn:microsoft.com/office/officeart/2005/8/layout/hierarchy3"/>
    <dgm:cxn modelId="{8EE8255E-CE5D-4E06-A7F9-D03947AF7FAE}" type="presOf" srcId="{B508937C-653B-46DC-A943-9ACB0467FB8D}" destId="{56D561C4-7488-4B39-B110-25940E0895C0}" srcOrd="0" destOrd="0" presId="urn:microsoft.com/office/officeart/2005/8/layout/hierarchy3"/>
    <dgm:cxn modelId="{C9F081F6-0DA2-47F0-BC90-E3EB22735F56}" srcId="{5129C1C6-6B7C-499F-922C-0840B412E67D}" destId="{605D9869-40DC-46D5-AB93-4CB6208058E3}" srcOrd="1" destOrd="0" parTransId="{46038A52-CEB9-490A-A99C-F8225D9019BB}" sibTransId="{F2824769-D420-4B3F-9C1C-4819BE6C7711}"/>
    <dgm:cxn modelId="{F2A2286F-6DC6-4EAA-B2E9-FCB02561F57F}" type="presOf" srcId="{605D9869-40DC-46D5-AB93-4CB6208058E3}" destId="{E64D8E90-AA16-4323-B6B5-F71F73DEFF42}" srcOrd="0" destOrd="0" presId="urn:microsoft.com/office/officeart/2005/8/layout/hierarchy3"/>
    <dgm:cxn modelId="{7FABB3EA-D9B9-4F88-9BFB-08A107FB1F5F}" srcId="{605D9869-40DC-46D5-AB93-4CB6208058E3}" destId="{B508937C-653B-46DC-A943-9ACB0467FB8D}" srcOrd="0" destOrd="0" parTransId="{E8C11037-7CEE-48BF-B3BD-330C2BCD4A49}" sibTransId="{FF052DA6-7A0C-48AC-8126-E5CC5F7CD35B}"/>
    <dgm:cxn modelId="{FF30855B-4C54-4748-A394-6858E15B2E96}" type="presOf" srcId="{7B63F4EC-ACD1-410F-A829-0169875DAF8B}" destId="{9CEBBE09-E9B1-402C-BE42-0442BF9C8B31}" srcOrd="0" destOrd="0" presId="urn:microsoft.com/office/officeart/2005/8/layout/hierarchy3"/>
    <dgm:cxn modelId="{EADC3F9C-E5E2-46A1-A6E4-6E63BB45FEC8}" srcId="{601220C3-ACDC-4608-A875-F1E574C66BB0}" destId="{B41F4695-5276-437A-BACF-B854C1AE2B88}" srcOrd="1" destOrd="0" parTransId="{91821970-0F30-493A-B4C1-5E358D8CCB9E}" sibTransId="{72EDA6FD-F230-46CF-B56D-65FEA6F5A637}"/>
    <dgm:cxn modelId="{75F094A2-F82E-4776-8AC2-679F431619D8}" srcId="{605D9869-40DC-46D5-AB93-4CB6208058E3}" destId="{9FDBC092-452B-4F65-A7EC-C1B7534595F1}" srcOrd="1" destOrd="0" parTransId="{E937BB19-8D49-4407-9DF6-64425B02E554}" sibTransId="{0FF7B409-B76D-400E-842D-E804BAC044B7}"/>
    <dgm:cxn modelId="{8BD4326E-ACC9-4332-9A40-F7E817F46CE2}" type="presOf" srcId="{605D9869-40DC-46D5-AB93-4CB6208058E3}" destId="{4AE10AA0-E812-43B8-AF52-E95EE9E71C98}" srcOrd="1" destOrd="0" presId="urn:microsoft.com/office/officeart/2005/8/layout/hierarchy3"/>
    <dgm:cxn modelId="{A374D75C-5E83-4FF8-9FB7-57D1218C3D62}" srcId="{5129C1C6-6B7C-499F-922C-0840B412E67D}" destId="{601220C3-ACDC-4608-A875-F1E574C66BB0}" srcOrd="0" destOrd="0" parTransId="{3A1772DA-542E-4B43-840A-B5F3619DA583}" sibTransId="{BA5308A4-576B-4A2F-9128-5BC0485E6041}"/>
    <dgm:cxn modelId="{C1E3D536-BDDA-4DC5-87A1-7D6CED2F43F0}" type="presOf" srcId="{88E9D53E-AD4F-4C88-B66C-7AF3511847D8}" destId="{D91BB722-F41F-4B6D-B3D6-1227B987A486}" srcOrd="0" destOrd="0" presId="urn:microsoft.com/office/officeart/2005/8/layout/hierarchy3"/>
    <dgm:cxn modelId="{D00352F3-8952-476F-A7F0-D1CF7626BAFD}" type="presOf" srcId="{03C17BFD-38AF-47BA-B3D3-326B6C78A0AF}" destId="{44F4156B-5794-4F87-A2A1-F41DF6094728}" srcOrd="0" destOrd="0" presId="urn:microsoft.com/office/officeart/2005/8/layout/hierarchy3"/>
    <dgm:cxn modelId="{B1B5AF83-10B1-41B8-A933-BB2845D03D8A}" type="presOf" srcId="{601220C3-ACDC-4608-A875-F1E574C66BB0}" destId="{6DC4E509-2BDE-4932-9987-A3D519EF15FB}" srcOrd="0" destOrd="0" presId="urn:microsoft.com/office/officeart/2005/8/layout/hierarchy3"/>
    <dgm:cxn modelId="{6FCFBD1A-BD2A-4097-8EF4-B5CE7ADAB439}" srcId="{601220C3-ACDC-4608-A875-F1E574C66BB0}" destId="{7B23B9AB-B1CB-4309-8491-CBEB936A6EF1}" srcOrd="0" destOrd="0" parTransId="{88E9D53E-AD4F-4C88-B66C-7AF3511847D8}" sibTransId="{FEF0B74A-AE79-4532-9A6E-8E3E650EE587}"/>
    <dgm:cxn modelId="{8E8844CB-3683-40D0-AADC-8CB4A27FB741}" type="presOf" srcId="{E8C11037-7CEE-48BF-B3BD-330C2BCD4A49}" destId="{1AEE7E87-84F1-4D7D-97DF-7AB1578D930D}" srcOrd="0" destOrd="0" presId="urn:microsoft.com/office/officeart/2005/8/layout/hierarchy3"/>
    <dgm:cxn modelId="{88F866F8-79C8-41DC-8E4A-51FD52F0DE99}" type="presOf" srcId="{91821970-0F30-493A-B4C1-5E358D8CCB9E}" destId="{F3F75044-CE00-4F1A-8E2B-3E2D8B47AA57}" srcOrd="0" destOrd="0" presId="urn:microsoft.com/office/officeart/2005/8/layout/hierarchy3"/>
    <dgm:cxn modelId="{BE859E6F-5944-4B47-B028-A5F96E5A40DC}" type="presOf" srcId="{7B23B9AB-B1CB-4309-8491-CBEB936A6EF1}" destId="{99B915B9-A02A-4804-8452-5C9C0B02A1CB}" srcOrd="0" destOrd="0" presId="urn:microsoft.com/office/officeart/2005/8/layout/hierarchy3"/>
    <dgm:cxn modelId="{E6D527BD-FB7C-4EC0-9896-648AC02C2D0D}" type="presOf" srcId="{65390992-8B6D-4329-80CF-776918C5F4F9}" destId="{E85C5A3C-C8CB-4EE7-A685-CADB8B8F7609}" srcOrd="0" destOrd="0" presId="urn:microsoft.com/office/officeart/2005/8/layout/hierarchy3"/>
    <dgm:cxn modelId="{4CBF4F7F-C251-4805-B66A-B05E12D57368}" type="presOf" srcId="{601220C3-ACDC-4608-A875-F1E574C66BB0}" destId="{BC7F582D-EE09-45A1-8339-30EFA228B1F9}" srcOrd="1" destOrd="0" presId="urn:microsoft.com/office/officeart/2005/8/layout/hierarchy3"/>
    <dgm:cxn modelId="{C92C86C2-9159-411F-B7F2-8EE534B3EFAA}" type="presParOf" srcId="{F23907ED-40DA-4E14-BD65-E9C50077C202}" destId="{29714C74-F780-4CE5-BEAE-8BB1E78877FD}" srcOrd="0" destOrd="0" presId="urn:microsoft.com/office/officeart/2005/8/layout/hierarchy3"/>
    <dgm:cxn modelId="{C4D75FBD-2CF0-48AC-B14B-BFB9B0D6BC25}" type="presParOf" srcId="{29714C74-F780-4CE5-BEAE-8BB1E78877FD}" destId="{E256474E-FDE1-44A5-9178-4CE42D81EFA4}" srcOrd="0" destOrd="0" presId="urn:microsoft.com/office/officeart/2005/8/layout/hierarchy3"/>
    <dgm:cxn modelId="{40BF35E2-3EA5-4B2F-A393-3B7395732E32}" type="presParOf" srcId="{E256474E-FDE1-44A5-9178-4CE42D81EFA4}" destId="{6DC4E509-2BDE-4932-9987-A3D519EF15FB}" srcOrd="0" destOrd="0" presId="urn:microsoft.com/office/officeart/2005/8/layout/hierarchy3"/>
    <dgm:cxn modelId="{F2DA9C7A-05CC-4398-B348-5A2D599AA39E}" type="presParOf" srcId="{E256474E-FDE1-44A5-9178-4CE42D81EFA4}" destId="{BC7F582D-EE09-45A1-8339-30EFA228B1F9}" srcOrd="1" destOrd="0" presId="urn:microsoft.com/office/officeart/2005/8/layout/hierarchy3"/>
    <dgm:cxn modelId="{AA93DD53-DBCF-45E0-BF2B-7568986F2AAB}" type="presParOf" srcId="{29714C74-F780-4CE5-BEAE-8BB1E78877FD}" destId="{A8FF79A1-C9E9-4303-8193-DB5103E39109}" srcOrd="1" destOrd="0" presId="urn:microsoft.com/office/officeart/2005/8/layout/hierarchy3"/>
    <dgm:cxn modelId="{4C3760E0-9165-47A1-8635-EBC13074718A}" type="presParOf" srcId="{A8FF79A1-C9E9-4303-8193-DB5103E39109}" destId="{D91BB722-F41F-4B6D-B3D6-1227B987A486}" srcOrd="0" destOrd="0" presId="urn:microsoft.com/office/officeart/2005/8/layout/hierarchy3"/>
    <dgm:cxn modelId="{6EF74BE6-5EA8-4233-A37E-958EC868D6AD}" type="presParOf" srcId="{A8FF79A1-C9E9-4303-8193-DB5103E39109}" destId="{99B915B9-A02A-4804-8452-5C9C0B02A1CB}" srcOrd="1" destOrd="0" presId="urn:microsoft.com/office/officeart/2005/8/layout/hierarchy3"/>
    <dgm:cxn modelId="{A6C33893-5C65-4BB1-88E8-458CA3D260C3}" type="presParOf" srcId="{A8FF79A1-C9E9-4303-8193-DB5103E39109}" destId="{F3F75044-CE00-4F1A-8E2B-3E2D8B47AA57}" srcOrd="2" destOrd="0" presId="urn:microsoft.com/office/officeart/2005/8/layout/hierarchy3"/>
    <dgm:cxn modelId="{3B398334-B4F5-407F-80DA-78FC65692E3D}" type="presParOf" srcId="{A8FF79A1-C9E9-4303-8193-DB5103E39109}" destId="{228F3387-A57F-4AD0-96A9-7AAF20EC8606}" srcOrd="3" destOrd="0" presId="urn:microsoft.com/office/officeart/2005/8/layout/hierarchy3"/>
    <dgm:cxn modelId="{01EA71C9-9711-4FE6-BB48-92D9D354A723}" type="presParOf" srcId="{A8FF79A1-C9E9-4303-8193-DB5103E39109}" destId="{E85C5A3C-C8CB-4EE7-A685-CADB8B8F7609}" srcOrd="4" destOrd="0" presId="urn:microsoft.com/office/officeart/2005/8/layout/hierarchy3"/>
    <dgm:cxn modelId="{F101D66C-D53F-42B1-9A8C-D2216F786F2A}" type="presParOf" srcId="{A8FF79A1-C9E9-4303-8193-DB5103E39109}" destId="{44F4156B-5794-4F87-A2A1-F41DF6094728}" srcOrd="5" destOrd="0" presId="urn:microsoft.com/office/officeart/2005/8/layout/hierarchy3"/>
    <dgm:cxn modelId="{D234689D-C4E0-4CE3-8535-C3F571F317B7}" type="presParOf" srcId="{A8FF79A1-C9E9-4303-8193-DB5103E39109}" destId="{9CEBBE09-E9B1-402C-BE42-0442BF9C8B31}" srcOrd="6" destOrd="0" presId="urn:microsoft.com/office/officeart/2005/8/layout/hierarchy3"/>
    <dgm:cxn modelId="{AE6E2FE4-7414-483C-8B91-106772D7E3F6}" type="presParOf" srcId="{A8FF79A1-C9E9-4303-8193-DB5103E39109}" destId="{A16CE6BD-F18F-4EEA-B743-A481195E8284}" srcOrd="7" destOrd="0" presId="urn:microsoft.com/office/officeart/2005/8/layout/hierarchy3"/>
    <dgm:cxn modelId="{FFA2E2FB-50F6-4BF0-A351-8A374EDD5EE7}" type="presParOf" srcId="{F23907ED-40DA-4E14-BD65-E9C50077C202}" destId="{EFCB25C9-D36E-4A87-86FE-74B5A988A847}" srcOrd="1" destOrd="0" presId="urn:microsoft.com/office/officeart/2005/8/layout/hierarchy3"/>
    <dgm:cxn modelId="{5ECF9AE8-E290-4F35-9D50-E37A1387BD48}" type="presParOf" srcId="{EFCB25C9-D36E-4A87-86FE-74B5A988A847}" destId="{8921E7F5-E84C-4F62-BA42-3FBDF6769EBC}" srcOrd="0" destOrd="0" presId="urn:microsoft.com/office/officeart/2005/8/layout/hierarchy3"/>
    <dgm:cxn modelId="{5CB3C92A-1002-43C8-B19B-D41490C2DD79}" type="presParOf" srcId="{8921E7F5-E84C-4F62-BA42-3FBDF6769EBC}" destId="{E64D8E90-AA16-4323-B6B5-F71F73DEFF42}" srcOrd="0" destOrd="0" presId="urn:microsoft.com/office/officeart/2005/8/layout/hierarchy3"/>
    <dgm:cxn modelId="{01E7A9CF-ACFD-428A-8408-E4748B170BD2}" type="presParOf" srcId="{8921E7F5-E84C-4F62-BA42-3FBDF6769EBC}" destId="{4AE10AA0-E812-43B8-AF52-E95EE9E71C98}" srcOrd="1" destOrd="0" presId="urn:microsoft.com/office/officeart/2005/8/layout/hierarchy3"/>
    <dgm:cxn modelId="{4C481CE7-318C-4AA9-B3E1-B24824CDB470}" type="presParOf" srcId="{EFCB25C9-D36E-4A87-86FE-74B5A988A847}" destId="{07C0D964-CFF4-40D7-9A1F-2F1C10CD06C3}" srcOrd="1" destOrd="0" presId="urn:microsoft.com/office/officeart/2005/8/layout/hierarchy3"/>
    <dgm:cxn modelId="{173F6027-D303-4D65-A8B5-AC0043229A56}" type="presParOf" srcId="{07C0D964-CFF4-40D7-9A1F-2F1C10CD06C3}" destId="{1AEE7E87-84F1-4D7D-97DF-7AB1578D930D}" srcOrd="0" destOrd="0" presId="urn:microsoft.com/office/officeart/2005/8/layout/hierarchy3"/>
    <dgm:cxn modelId="{2A3CA7C9-3DDB-4236-A81D-18BDBA1F4097}" type="presParOf" srcId="{07C0D964-CFF4-40D7-9A1F-2F1C10CD06C3}" destId="{56D561C4-7488-4B39-B110-25940E0895C0}" srcOrd="1" destOrd="0" presId="urn:microsoft.com/office/officeart/2005/8/layout/hierarchy3"/>
    <dgm:cxn modelId="{390DDE64-2F78-4BC3-B033-64A837B93753}" type="presParOf" srcId="{07C0D964-CFF4-40D7-9A1F-2F1C10CD06C3}" destId="{E665AA16-F03B-4CAE-BCF9-82478D017A2D}" srcOrd="2" destOrd="0" presId="urn:microsoft.com/office/officeart/2005/8/layout/hierarchy3"/>
    <dgm:cxn modelId="{68E42611-0C7A-4DDB-9B07-F8DCCD2BB56F}" type="presParOf" srcId="{07C0D964-CFF4-40D7-9A1F-2F1C10CD06C3}" destId="{26291C0B-CF36-47EA-A0B1-19127C293C5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4E509-2BDE-4932-9987-A3D519EF15FB}">
      <dsp:nvSpPr>
        <dsp:cNvPr id="0" name=""/>
        <dsp:cNvSpPr/>
      </dsp:nvSpPr>
      <dsp:spPr>
        <a:xfrm>
          <a:off x="0" y="571334"/>
          <a:ext cx="3196061" cy="487103"/>
        </a:xfrm>
        <a:prstGeom prst="roundRect">
          <a:avLst>
            <a:gd name="adj" fmla="val 10000"/>
          </a:avLst>
        </a:prstGeom>
        <a:solidFill>
          <a:srgbClr val="BD9A7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ЕПГУ*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4267" y="585601"/>
        <a:ext cx="3167527" cy="458569"/>
      </dsp:txXfrm>
    </dsp:sp>
    <dsp:sp modelId="{D91BB722-F41F-4B6D-B3D6-1227B987A486}">
      <dsp:nvSpPr>
        <dsp:cNvPr id="0" name=""/>
        <dsp:cNvSpPr/>
      </dsp:nvSpPr>
      <dsp:spPr>
        <a:xfrm>
          <a:off x="319606" y="1058438"/>
          <a:ext cx="118323" cy="44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531"/>
              </a:lnTo>
              <a:lnTo>
                <a:pt x="118323" y="448531"/>
              </a:lnTo>
            </a:path>
          </a:pathLst>
        </a:custGeom>
        <a:noFill/>
        <a:ln w="9525" cap="flat" cmpd="sng" algn="ctr">
          <a:solidFill>
            <a:srgbClr val="9D223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915B9-A02A-4804-8452-5C9C0B02A1CB}">
      <dsp:nvSpPr>
        <dsp:cNvPr id="0" name=""/>
        <dsp:cNvSpPr/>
      </dsp:nvSpPr>
      <dsp:spPr>
        <a:xfrm>
          <a:off x="437929" y="1257421"/>
          <a:ext cx="3593942" cy="499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D223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Внедрение(разработка) информационной системы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547" y="1272039"/>
        <a:ext cx="3564706" cy="469862"/>
      </dsp:txXfrm>
    </dsp:sp>
    <dsp:sp modelId="{F3F75044-CE00-4F1A-8E2B-3E2D8B47AA57}">
      <dsp:nvSpPr>
        <dsp:cNvPr id="0" name=""/>
        <dsp:cNvSpPr/>
      </dsp:nvSpPr>
      <dsp:spPr>
        <a:xfrm>
          <a:off x="319606" y="1058438"/>
          <a:ext cx="118323" cy="1197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346"/>
              </a:lnTo>
              <a:lnTo>
                <a:pt x="118323" y="1197346"/>
              </a:lnTo>
            </a:path>
          </a:pathLst>
        </a:custGeom>
        <a:noFill/>
        <a:ln w="9525" cap="flat" cmpd="sng" algn="ctr">
          <a:solidFill>
            <a:srgbClr val="9D223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F3387-A57F-4AD0-96A9-7AAF20EC8606}">
      <dsp:nvSpPr>
        <dsp:cNvPr id="0" name=""/>
        <dsp:cNvSpPr/>
      </dsp:nvSpPr>
      <dsp:spPr>
        <a:xfrm>
          <a:off x="437929" y="2055817"/>
          <a:ext cx="3593942" cy="399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D223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ЕСИА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643" y="2067531"/>
        <a:ext cx="3570514" cy="376507"/>
      </dsp:txXfrm>
    </dsp:sp>
    <dsp:sp modelId="{E85C5A3C-C8CB-4EE7-A685-CADB8B8F7609}">
      <dsp:nvSpPr>
        <dsp:cNvPr id="0" name=""/>
        <dsp:cNvSpPr/>
      </dsp:nvSpPr>
      <dsp:spPr>
        <a:xfrm>
          <a:off x="319606" y="1058438"/>
          <a:ext cx="118323" cy="2017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388"/>
              </a:lnTo>
              <a:lnTo>
                <a:pt x="118323" y="2017388"/>
              </a:lnTo>
            </a:path>
          </a:pathLst>
        </a:custGeom>
        <a:noFill/>
        <a:ln w="9525" cap="flat" cmpd="sng" algn="ctr">
          <a:solidFill>
            <a:srgbClr val="9D223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4156B-5794-4F87-A2A1-F41DF6094728}">
      <dsp:nvSpPr>
        <dsp:cNvPr id="0" name=""/>
        <dsp:cNvSpPr/>
      </dsp:nvSpPr>
      <dsp:spPr>
        <a:xfrm>
          <a:off x="437929" y="2765520"/>
          <a:ext cx="3593942" cy="620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D223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Разместить сведения об услуге на ФРГУ /Интеграция с ЕПГУ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106" y="2783697"/>
        <a:ext cx="3557588" cy="584259"/>
      </dsp:txXfrm>
    </dsp:sp>
    <dsp:sp modelId="{9CEBBE09-E9B1-402C-BE42-0442BF9C8B31}">
      <dsp:nvSpPr>
        <dsp:cNvPr id="0" name=""/>
        <dsp:cNvSpPr/>
      </dsp:nvSpPr>
      <dsp:spPr>
        <a:xfrm>
          <a:off x="319606" y="1058438"/>
          <a:ext cx="118323" cy="283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307"/>
              </a:lnTo>
              <a:lnTo>
                <a:pt x="118323" y="2832307"/>
              </a:lnTo>
            </a:path>
          </a:pathLst>
        </a:custGeom>
        <a:noFill/>
        <a:ln w="9525" cap="flat" cmpd="sng" algn="ctr">
          <a:solidFill>
            <a:srgbClr val="9D223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CE6BD-F18F-4EEA-B743-A481195E8284}">
      <dsp:nvSpPr>
        <dsp:cNvPr id="0" name=""/>
        <dsp:cNvSpPr/>
      </dsp:nvSpPr>
      <dsp:spPr>
        <a:xfrm>
          <a:off x="437929" y="3745080"/>
          <a:ext cx="3593942" cy="29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D223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СМЭВ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462" y="3753613"/>
        <a:ext cx="3576876" cy="274264"/>
      </dsp:txXfrm>
    </dsp:sp>
    <dsp:sp modelId="{E64D8E90-AA16-4323-B6B5-F71F73DEFF42}">
      <dsp:nvSpPr>
        <dsp:cNvPr id="0" name=""/>
        <dsp:cNvSpPr/>
      </dsp:nvSpPr>
      <dsp:spPr>
        <a:xfrm>
          <a:off x="4249826" y="580504"/>
          <a:ext cx="4208903" cy="487103"/>
        </a:xfrm>
        <a:prstGeom prst="roundRect">
          <a:avLst>
            <a:gd name="adj" fmla="val 10000"/>
          </a:avLst>
        </a:prstGeom>
        <a:solidFill>
          <a:srgbClr val="9D22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Официальный сайт</a:t>
          </a:r>
          <a:endParaRPr lang="ru-RU" sz="2000" b="0" kern="1200" dirty="0"/>
        </a:p>
      </dsp:txBody>
      <dsp:txXfrm>
        <a:off x="4264093" y="594771"/>
        <a:ext cx="4180369" cy="458569"/>
      </dsp:txXfrm>
    </dsp:sp>
    <dsp:sp modelId="{1AEE7E87-84F1-4D7D-97DF-7AB1578D930D}">
      <dsp:nvSpPr>
        <dsp:cNvPr id="0" name=""/>
        <dsp:cNvSpPr/>
      </dsp:nvSpPr>
      <dsp:spPr>
        <a:xfrm>
          <a:off x="4624996" y="1067607"/>
          <a:ext cx="91440" cy="418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862"/>
              </a:lnTo>
              <a:lnTo>
                <a:pt x="128926" y="418862"/>
              </a:lnTo>
            </a:path>
          </a:pathLst>
        </a:custGeom>
        <a:noFill/>
        <a:ln w="6350" cap="flat" cmpd="sng" algn="ctr">
          <a:solidFill>
            <a:srgbClr val="BD9A7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561C4-7488-4B39-B110-25940E0895C0}">
      <dsp:nvSpPr>
        <dsp:cNvPr id="0" name=""/>
        <dsp:cNvSpPr/>
      </dsp:nvSpPr>
      <dsp:spPr>
        <a:xfrm>
          <a:off x="4753923" y="1232354"/>
          <a:ext cx="3593942" cy="508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D9A7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Внедрение(разработка) информационной системы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8809" y="1247240"/>
        <a:ext cx="3564170" cy="478458"/>
      </dsp:txXfrm>
    </dsp:sp>
    <dsp:sp modelId="{E665AA16-F03B-4CAE-BCF9-82478D017A2D}">
      <dsp:nvSpPr>
        <dsp:cNvPr id="0" name=""/>
        <dsp:cNvSpPr/>
      </dsp:nvSpPr>
      <dsp:spPr>
        <a:xfrm>
          <a:off x="4624996" y="1067607"/>
          <a:ext cx="91440" cy="1164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4200"/>
              </a:lnTo>
              <a:lnTo>
                <a:pt x="128926" y="1164200"/>
              </a:lnTo>
            </a:path>
          </a:pathLst>
        </a:custGeom>
        <a:noFill/>
        <a:ln w="6350" cap="flat" cmpd="sng" algn="ctr">
          <a:solidFill>
            <a:srgbClr val="BD9A7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91C0B-CF36-47EA-A0B1-19127C293C57}">
      <dsp:nvSpPr>
        <dsp:cNvPr id="0" name=""/>
        <dsp:cNvSpPr/>
      </dsp:nvSpPr>
      <dsp:spPr>
        <a:xfrm>
          <a:off x="4753923" y="2021457"/>
          <a:ext cx="3593942" cy="420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D9A7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ЕСИА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6245" y="2033779"/>
        <a:ext cx="3569298" cy="396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714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714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525A3-D1F4-411B-BA68-C4D8B43BC91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3584238"/>
            <a:ext cx="4278313" cy="714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763" y="13584238"/>
            <a:ext cx="4278312" cy="714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51D83-E2B8-4F04-A367-3E9A1B281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28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9230" cy="715890"/>
          </a:xfrm>
          <a:prstGeom prst="rect">
            <a:avLst/>
          </a:prstGeom>
        </p:spPr>
        <p:txBody>
          <a:bodyPr vert="horz" lIns="132134" tIns="66067" rIns="132134" bIns="66067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130" y="0"/>
            <a:ext cx="4279230" cy="715890"/>
          </a:xfrm>
          <a:prstGeom prst="rect">
            <a:avLst/>
          </a:prstGeom>
        </p:spPr>
        <p:txBody>
          <a:bodyPr vert="horz" lIns="132134" tIns="66067" rIns="132134" bIns="66067" rtlCol="0"/>
          <a:lstStyle>
            <a:lvl1pPr algn="r">
              <a:defRPr sz="1700"/>
            </a:lvl1pPr>
          </a:lstStyle>
          <a:p>
            <a:fld id="{A10901EC-4C78-4F02-8AF9-026FBB2CE88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071563"/>
            <a:ext cx="7154863" cy="5365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134" tIns="66067" rIns="132134" bIns="66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08" y="6792952"/>
            <a:ext cx="7899052" cy="6436147"/>
          </a:xfrm>
          <a:prstGeom prst="rect">
            <a:avLst/>
          </a:prstGeom>
        </p:spPr>
        <p:txBody>
          <a:bodyPr vert="horz" lIns="132134" tIns="66067" rIns="132134" bIns="660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13583614"/>
            <a:ext cx="4279230" cy="715889"/>
          </a:xfrm>
          <a:prstGeom prst="rect">
            <a:avLst/>
          </a:prstGeom>
        </p:spPr>
        <p:txBody>
          <a:bodyPr vert="horz" lIns="132134" tIns="66067" rIns="132134" bIns="66067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130" y="13583614"/>
            <a:ext cx="4279230" cy="715889"/>
          </a:xfrm>
          <a:prstGeom prst="rect">
            <a:avLst/>
          </a:prstGeom>
        </p:spPr>
        <p:txBody>
          <a:bodyPr vert="horz" lIns="132134" tIns="66067" rIns="132134" bIns="66067" rtlCol="0" anchor="b"/>
          <a:lstStyle>
            <a:lvl1pPr algn="r">
              <a:defRPr sz="1700"/>
            </a:lvl1pPr>
          </a:lstStyle>
          <a:p>
            <a:fld id="{87678CB8-0D05-472A-AA90-463B028D7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6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4" indent="0" algn="ctr">
              <a:buNone/>
              <a:defRPr sz="2000"/>
            </a:lvl2pPr>
            <a:lvl3pPr marL="914287" indent="0" algn="ctr">
              <a:buNone/>
              <a:defRPr sz="1800"/>
            </a:lvl3pPr>
            <a:lvl4pPr marL="1371431" indent="0" algn="ctr">
              <a:buNone/>
              <a:defRPr sz="1600"/>
            </a:lvl4pPr>
            <a:lvl5pPr marL="1828574" indent="0" algn="ctr">
              <a:buNone/>
              <a:defRPr sz="1600"/>
            </a:lvl5pPr>
            <a:lvl6pPr marL="2285717" indent="0" algn="ctr">
              <a:buNone/>
              <a:defRPr sz="1600"/>
            </a:lvl6pPr>
            <a:lvl7pPr marL="2742861" indent="0" algn="ctr">
              <a:buNone/>
              <a:defRPr sz="1600"/>
            </a:lvl7pPr>
            <a:lvl8pPr marL="3200004" indent="0" algn="ctr">
              <a:buNone/>
              <a:defRPr sz="1600"/>
            </a:lvl8pPr>
            <a:lvl9pPr marL="365714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4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3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41481" y="6182266"/>
            <a:ext cx="1434740" cy="174089"/>
          </a:xfrm>
        </p:spPr>
        <p:txBody>
          <a:bodyPr/>
          <a:lstStyle>
            <a:lvl1pPr algn="r">
              <a:defRPr sz="1000">
                <a:solidFill>
                  <a:srgbClr val="BD9A7A"/>
                </a:solidFill>
              </a:defRPr>
            </a:lvl1pPr>
          </a:lstStyle>
          <a:p>
            <a:r>
              <a:rPr lang="en-US" smtClean="0"/>
              <a:t>gge.ru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9" y="868718"/>
            <a:ext cx="1553850" cy="1302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5152" y="2668056"/>
            <a:ext cx="5738961" cy="1894196"/>
          </a:xfrm>
        </p:spPr>
        <p:txBody>
          <a:bodyPr anchor="t" anchorCtr="0"/>
          <a:lstStyle>
            <a:lvl1pPr algn="l">
              <a:lnSpc>
                <a:spcPts val="3200"/>
              </a:lnSpc>
              <a:defRPr sz="22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Об основных требованиях </a:t>
            </a:r>
            <a:br>
              <a:rPr lang="ru-RU" dirty="0" smtClean="0"/>
            </a:br>
            <a:r>
              <a:rPr lang="ru-RU" dirty="0" smtClean="0"/>
              <a:t>к осуществлению государственной экспертизы проектной документации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(или) результатов инженерных изысканий в электронной форме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985150" y="4951240"/>
            <a:ext cx="2869315" cy="163292"/>
          </a:xfrm>
        </p:spPr>
        <p:txBody>
          <a:bodyPr/>
          <a:lstStyle>
            <a:lvl1pPr>
              <a:defRPr sz="1000"/>
            </a:lvl1pPr>
            <a:lvl2pPr>
              <a:spcBef>
                <a:spcPts val="1849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АНДРОПОВ ВАДИМ ВЛАДИМИРОВИЧ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85150" y="5225369"/>
            <a:ext cx="2869315" cy="486465"/>
          </a:xfrm>
        </p:spPr>
        <p:txBody>
          <a:bodyPr/>
          <a:lstStyle>
            <a:lvl1pPr>
              <a:defRPr sz="1000" cap="none" baseline="0">
                <a:solidFill>
                  <a:srgbClr val="BD9A7A"/>
                </a:solidFill>
              </a:defRPr>
            </a:lvl1pPr>
            <a:lvl2pPr>
              <a:spcBef>
                <a:spcPts val="1849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Первый заместитель начальника </a:t>
            </a:r>
            <a:br>
              <a:rPr lang="ru-RU" dirty="0" smtClean="0"/>
            </a:br>
            <a:r>
              <a:rPr lang="ru-RU" dirty="0" smtClean="0"/>
              <a:t>ФАУ «</a:t>
            </a:r>
            <a:r>
              <a:rPr lang="ru-RU" dirty="0" err="1" smtClean="0"/>
              <a:t>Главгосэкспертиза</a:t>
            </a:r>
            <a:r>
              <a:rPr lang="ru-RU" dirty="0" smtClean="0"/>
              <a:t>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34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5153" y="385224"/>
            <a:ext cx="7886699" cy="760944"/>
          </a:xfrm>
        </p:spPr>
        <p:txBody>
          <a:bodyPr anchor="b" anchorCtr="0"/>
          <a:lstStyle>
            <a:lvl1pPr>
              <a:lnSpc>
                <a:spcPct val="0"/>
              </a:lnSpc>
              <a:defRPr sz="24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Правовые акты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5151" y="1907115"/>
            <a:ext cx="5021591" cy="2282833"/>
          </a:xfr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22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br>
              <a:rPr lang="ru-RU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963869" y="3429002"/>
            <a:ext cx="3854630" cy="2710659"/>
          </a:xfrm>
        </p:spPr>
        <p:txBody>
          <a:bodyPr anchor="b" anchorCtr="0"/>
          <a:lstStyle>
            <a:lvl1pPr algn="r">
              <a:lnSpc>
                <a:spcPts val="1855"/>
              </a:lnSpc>
              <a:spcBef>
                <a:spcPts val="0"/>
              </a:spcBef>
              <a:defRPr sz="21900" kern="0" cap="none" spc="-1000" baseline="0"/>
            </a:lvl1pPr>
          </a:lstStyle>
          <a:p>
            <a:pPr lvl="0"/>
            <a:r>
              <a:rPr lang="ru-RU" dirty="0" smtClean="0"/>
              <a:t>01.    </a:t>
            </a:r>
          </a:p>
        </p:txBody>
      </p:sp>
    </p:spTree>
    <p:extLst>
      <p:ext uri="{BB962C8B-B14F-4D97-AF65-F5344CB8AC3E}">
        <p14:creationId xmlns:p14="http://schemas.microsoft.com/office/powerpoint/2010/main" val="176057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>
            <a:lvl1pPr>
              <a:lnSpc>
                <a:spcPts val="1081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82" y="384525"/>
            <a:ext cx="4303691" cy="761839"/>
          </a:xfrm>
        </p:spPr>
        <p:txBody>
          <a:bodyPr/>
          <a:lstStyle>
            <a:lvl1pPr>
              <a:lnSpc>
                <a:spcPts val="1999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6" y="385225"/>
            <a:ext cx="723644" cy="761839"/>
          </a:xfrm>
        </p:spPr>
        <p:txBody>
          <a:bodyPr/>
          <a:lstStyle>
            <a:lvl1pPr>
              <a:lnSpc>
                <a:spcPts val="1999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01.1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985679" y="1906761"/>
            <a:ext cx="3585643" cy="761839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985683" y="3429002"/>
            <a:ext cx="2868951" cy="760401"/>
          </a:xfrm>
        </p:spPr>
        <p:txBody>
          <a:bodyPr/>
          <a:lstStyle>
            <a:lvl2pPr>
              <a:spcBef>
                <a:spcPts val="1399"/>
              </a:spcBef>
              <a:defRPr/>
            </a:lvl2pPr>
          </a:lstStyle>
          <a:p>
            <a:pPr lvl="0"/>
            <a:r>
              <a:rPr lang="ru-RU" dirty="0" smtClean="0"/>
              <a:t>10 марта 2012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5289372" y="1908205"/>
            <a:ext cx="3140419" cy="1520801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399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</a:t>
            </a:r>
            <a:br>
              <a:rPr lang="ru-RU" dirty="0" smtClean="0"/>
            </a:br>
            <a:r>
              <a:rPr lang="ru-RU" dirty="0" smtClean="0"/>
              <a:t>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5289373" y="3429003"/>
            <a:ext cx="2869480" cy="1520801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399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96" y="6210300"/>
            <a:ext cx="1288726" cy="2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2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60" y="1992174"/>
            <a:ext cx="7222007" cy="357111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>
            <a:lvl1pPr>
              <a:lnSpc>
                <a:spcPts val="1081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82" y="384525"/>
            <a:ext cx="4303691" cy="761839"/>
          </a:xfrm>
        </p:spPr>
        <p:txBody>
          <a:bodyPr/>
          <a:lstStyle>
            <a:lvl1pPr>
              <a:lnSpc>
                <a:spcPts val="1999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Взаимодействие с региональными экспертными организациями при переходе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 осуществлению государственной экспертизы в электронном виде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6" y="385225"/>
            <a:ext cx="723644" cy="761839"/>
          </a:xfrm>
        </p:spPr>
        <p:txBody>
          <a:bodyPr/>
          <a:lstStyle>
            <a:lvl1pPr>
              <a:lnSpc>
                <a:spcPts val="1999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2</a:t>
            </a:r>
            <a:endParaRPr lang="ru-RU" dirty="0" smtClean="0"/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985683" y="1907113"/>
            <a:ext cx="2151581" cy="760944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399"/>
              </a:spcBef>
              <a:defRPr/>
            </a:lvl2pPr>
          </a:lstStyle>
          <a:p>
            <a:pPr lvl="1"/>
            <a:r>
              <a:rPr lang="ru-RU" dirty="0" smtClean="0"/>
              <a:t>Осуществляется взаимодействие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региональными экспертными организациями следующих субъектов Российской Федерации: 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06" y="6165935"/>
            <a:ext cx="1161715" cy="2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>
            <a:lvl1pPr>
              <a:lnSpc>
                <a:spcPts val="1081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82" y="384525"/>
            <a:ext cx="5021061" cy="761839"/>
          </a:xfrm>
        </p:spPr>
        <p:txBody>
          <a:bodyPr/>
          <a:lstStyle>
            <a:lvl1pPr>
              <a:lnSpc>
                <a:spcPts val="1999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План мероприятий («дорожная карта») по реализации Концепции развития механизмов предоставления государственных и муниципальных услуг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электронном виде*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6" y="385225"/>
            <a:ext cx="723644" cy="761839"/>
          </a:xfrm>
        </p:spPr>
        <p:txBody>
          <a:bodyPr/>
          <a:lstStyle>
            <a:lvl1pPr>
              <a:lnSpc>
                <a:spcPts val="1999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3</a:t>
            </a:r>
            <a:endParaRPr lang="ru-RU" dirty="0" smtClean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985682" y="1906762"/>
            <a:ext cx="6455786" cy="3044480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85" y="6248400"/>
            <a:ext cx="1205336" cy="2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>
            <a:lvl1pPr>
              <a:lnSpc>
                <a:spcPts val="1081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82" y="384525"/>
            <a:ext cx="5021061" cy="761839"/>
          </a:xfrm>
        </p:spPr>
        <p:txBody>
          <a:bodyPr/>
          <a:lstStyle>
            <a:lvl1pPr>
              <a:lnSpc>
                <a:spcPts val="1999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Статистика за 2015–2016 гг.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6" y="385225"/>
            <a:ext cx="723644" cy="761839"/>
          </a:xfrm>
        </p:spPr>
        <p:txBody>
          <a:bodyPr/>
          <a:lstStyle>
            <a:lvl1pPr>
              <a:lnSpc>
                <a:spcPts val="1999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4</a:t>
            </a:r>
            <a:endParaRPr lang="ru-RU" dirty="0" smtClean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985683" y="1906762"/>
            <a:ext cx="3586321" cy="2283184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6"/>
          </p:nvPr>
        </p:nvSpPr>
        <p:spPr>
          <a:xfrm>
            <a:off x="5279255" y="1906762"/>
            <a:ext cx="3586321" cy="2283184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06" y="6165935"/>
            <a:ext cx="1161715" cy="2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4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>
            <a:lvl1pPr>
              <a:lnSpc>
                <a:spcPts val="1081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82" y="384525"/>
            <a:ext cx="5021061" cy="761839"/>
          </a:xfrm>
        </p:spPr>
        <p:txBody>
          <a:bodyPr/>
          <a:lstStyle>
            <a:lvl1pPr>
              <a:lnSpc>
                <a:spcPts val="1999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6" y="385225"/>
            <a:ext cx="723644" cy="761839"/>
          </a:xfrm>
        </p:spPr>
        <p:txBody>
          <a:bodyPr/>
          <a:lstStyle>
            <a:lvl1pPr>
              <a:lnSpc>
                <a:spcPts val="1999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01.5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262035" y="1906760"/>
            <a:ext cx="7179430" cy="3804880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06" y="6165935"/>
            <a:ext cx="1161715" cy="2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>
            <a:lvl1pPr>
              <a:lnSpc>
                <a:spcPts val="1081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82" y="384525"/>
            <a:ext cx="5021061" cy="761839"/>
          </a:xfrm>
        </p:spPr>
        <p:txBody>
          <a:bodyPr/>
          <a:lstStyle>
            <a:lvl1pPr>
              <a:lnSpc>
                <a:spcPts val="1999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6" y="385225"/>
            <a:ext cx="723644" cy="761839"/>
          </a:xfrm>
        </p:spPr>
        <p:txBody>
          <a:bodyPr/>
          <a:lstStyle>
            <a:lvl1pPr>
              <a:lnSpc>
                <a:spcPts val="1999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01.6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262036" y="1906760"/>
            <a:ext cx="8614186" cy="3804880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06" y="6165935"/>
            <a:ext cx="1161715" cy="2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8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88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>
            <a:lvl1pPr>
              <a:lnSpc>
                <a:spcPts val="1081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82" y="384525"/>
            <a:ext cx="5021061" cy="761839"/>
          </a:xfrm>
        </p:spPr>
        <p:txBody>
          <a:bodyPr/>
          <a:lstStyle>
            <a:lvl1pPr>
              <a:lnSpc>
                <a:spcPts val="1999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6" y="385225"/>
            <a:ext cx="723644" cy="761839"/>
          </a:xfrm>
        </p:spPr>
        <p:txBody>
          <a:bodyPr/>
          <a:lstStyle>
            <a:lvl1pPr>
              <a:lnSpc>
                <a:spcPts val="1999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01.7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262035" y="1906760"/>
            <a:ext cx="7179430" cy="3804880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06" y="6165935"/>
            <a:ext cx="1161715" cy="2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8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>
            <a:lvl1pPr>
              <a:lnSpc>
                <a:spcPts val="1081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82" y="384525"/>
            <a:ext cx="5021061" cy="761839"/>
          </a:xfrm>
        </p:spPr>
        <p:txBody>
          <a:bodyPr/>
          <a:lstStyle>
            <a:lvl1pPr>
              <a:lnSpc>
                <a:spcPts val="1999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6" y="385225"/>
            <a:ext cx="723644" cy="761839"/>
          </a:xfrm>
        </p:spPr>
        <p:txBody>
          <a:bodyPr/>
          <a:lstStyle>
            <a:lvl1pPr>
              <a:lnSpc>
                <a:spcPts val="1999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01.8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262036" y="1906760"/>
            <a:ext cx="8614186" cy="3804880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06" y="6165935"/>
            <a:ext cx="1161715" cy="2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6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>
            <a:lvl1pPr>
              <a:lnSpc>
                <a:spcPts val="1081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83" y="384525"/>
            <a:ext cx="3586321" cy="761839"/>
          </a:xfrm>
        </p:spPr>
        <p:txBody>
          <a:bodyPr/>
          <a:lstStyle>
            <a:lvl1pPr>
              <a:lnSpc>
                <a:spcPts val="1999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6" y="385225"/>
            <a:ext cx="723644" cy="761839"/>
          </a:xfrm>
        </p:spPr>
        <p:txBody>
          <a:bodyPr/>
          <a:lstStyle>
            <a:lvl1pPr>
              <a:lnSpc>
                <a:spcPts val="1999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01.9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985679" y="1906761"/>
            <a:ext cx="3585643" cy="761839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985682" y="3434765"/>
            <a:ext cx="3586321" cy="1516127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399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985681" y="4950890"/>
            <a:ext cx="3586323" cy="760944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399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>
          <a:xfrm>
            <a:off x="5289541" y="384526"/>
            <a:ext cx="3608723" cy="5327117"/>
          </a:xfrm>
        </p:spPr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06" y="6165935"/>
            <a:ext cx="1161715" cy="2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5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41482" y="6182264"/>
            <a:ext cx="1434739" cy="174088"/>
          </a:xfrm>
        </p:spPr>
        <p:txBody>
          <a:bodyPr/>
          <a:lstStyle>
            <a:lvl1pPr algn="r">
              <a:defRPr sz="1000">
                <a:solidFill>
                  <a:srgbClr val="BD9A7A"/>
                </a:solidFill>
              </a:defRPr>
            </a:lvl1pPr>
          </a:lstStyle>
          <a:p>
            <a:r>
              <a:rPr lang="en-US" smtClean="0"/>
              <a:t>gge.ru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6" y="868717"/>
            <a:ext cx="1771288" cy="1302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5149" y="2668056"/>
            <a:ext cx="5738961" cy="1894196"/>
          </a:xfrm>
        </p:spPr>
        <p:txBody>
          <a:bodyPr anchor="t" anchorCtr="0"/>
          <a:lstStyle>
            <a:lvl1pPr algn="l">
              <a:lnSpc>
                <a:spcPts val="2805"/>
              </a:lnSpc>
              <a:defRPr sz="19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Об основных требованиях </a:t>
            </a:r>
            <a:br>
              <a:rPr lang="ru-RU" dirty="0" smtClean="0"/>
            </a:br>
            <a:r>
              <a:rPr lang="ru-RU" dirty="0" smtClean="0"/>
              <a:t>к осуществлению государственной экспертизы проектной документации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(или) результатов инженерных изысканий в электронной форме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985149" y="4951240"/>
            <a:ext cx="2869315" cy="163293"/>
          </a:xfrm>
        </p:spPr>
        <p:txBody>
          <a:bodyPr/>
          <a:lstStyle>
            <a:lvl1pPr>
              <a:defRPr sz="1000"/>
            </a:lvl1pPr>
            <a:lvl2pPr>
              <a:spcBef>
                <a:spcPts val="1622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АНДРОПОВ ВАДИМ ВЛАДИМИРОВИЧ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85149" y="5225367"/>
            <a:ext cx="2869315" cy="486464"/>
          </a:xfrm>
        </p:spPr>
        <p:txBody>
          <a:bodyPr/>
          <a:lstStyle>
            <a:lvl1pPr>
              <a:defRPr sz="1000" cap="none" baseline="0">
                <a:solidFill>
                  <a:srgbClr val="BD9A7A"/>
                </a:solidFill>
              </a:defRPr>
            </a:lvl1pPr>
            <a:lvl2pPr>
              <a:spcBef>
                <a:spcPts val="1622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Первый заместитель начальника </a:t>
            </a:r>
            <a:br>
              <a:rPr lang="ru-RU" dirty="0" smtClean="0"/>
            </a:br>
            <a:r>
              <a:rPr lang="ru-RU" dirty="0" smtClean="0"/>
              <a:t>ФАУ «</a:t>
            </a:r>
            <a:r>
              <a:rPr lang="ru-RU" dirty="0" err="1" smtClean="0"/>
              <a:t>Главгосэкспертиза</a:t>
            </a:r>
            <a:r>
              <a:rPr lang="ru-RU" dirty="0" smtClean="0"/>
              <a:t>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035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5150" y="385223"/>
            <a:ext cx="7886700" cy="760944"/>
          </a:xfrm>
        </p:spPr>
        <p:txBody>
          <a:bodyPr anchor="b" anchorCtr="0"/>
          <a:lstStyle>
            <a:lvl1pPr>
              <a:lnSpc>
                <a:spcPct val="0"/>
              </a:lnSpc>
              <a:defRPr sz="21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Правовые акты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5148" y="1907112"/>
            <a:ext cx="5021592" cy="2282832"/>
          </a:xfrm>
        </p:spPr>
        <p:txBody>
          <a:bodyPr/>
          <a:lstStyle>
            <a:lvl1pPr>
              <a:lnSpc>
                <a:spcPts val="2805"/>
              </a:lnSpc>
              <a:spcBef>
                <a:spcPts val="0"/>
              </a:spcBef>
              <a:defRPr sz="19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br>
              <a:rPr lang="ru-RU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141666" y="3429148"/>
            <a:ext cx="3854630" cy="2710659"/>
          </a:xfrm>
        </p:spPr>
        <p:txBody>
          <a:bodyPr anchor="b" anchorCtr="0"/>
          <a:lstStyle>
            <a:lvl1pPr algn="r">
              <a:lnSpc>
                <a:spcPts val="1626"/>
              </a:lnSpc>
              <a:spcBef>
                <a:spcPts val="0"/>
              </a:spcBef>
              <a:defRPr sz="19300" kern="0" cap="none" spc="-877" baseline="0"/>
            </a:lvl1pPr>
          </a:lstStyle>
          <a:p>
            <a:pPr lvl="0"/>
            <a:r>
              <a:rPr lang="ru-RU" dirty="0" smtClean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1512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2" y="6205124"/>
            <a:ext cx="184731" cy="261268"/>
          </a:xfrm>
        </p:spPr>
        <p:txBody>
          <a:bodyPr/>
          <a:lstStyle>
            <a:lvl1pPr>
              <a:lnSpc>
                <a:spcPts val="947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79" y="384521"/>
            <a:ext cx="4303691" cy="761840"/>
          </a:xfrm>
        </p:spPr>
        <p:txBody>
          <a:bodyPr/>
          <a:lstStyle>
            <a:lvl1pPr>
              <a:lnSpc>
                <a:spcPts val="1753"/>
              </a:lnSpc>
              <a:spcBef>
                <a:spcPts val="0"/>
              </a:spcBef>
              <a:defRPr sz="16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4" y="385223"/>
            <a:ext cx="723645" cy="761840"/>
          </a:xfrm>
        </p:spPr>
        <p:txBody>
          <a:bodyPr/>
          <a:lstStyle>
            <a:lvl1pPr>
              <a:lnSpc>
                <a:spcPts val="1753"/>
              </a:lnSpc>
              <a:defRPr sz="1600" cap="none" spc="0" baseline="0"/>
            </a:lvl1pPr>
          </a:lstStyle>
          <a:p>
            <a:pPr lvl="0"/>
            <a:r>
              <a:rPr lang="ru-RU" dirty="0" smtClean="0"/>
              <a:t>01.1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985678" y="1906760"/>
            <a:ext cx="3585643" cy="761840"/>
          </a:xfrm>
        </p:spPr>
        <p:txBody>
          <a:bodyPr/>
          <a:lstStyle>
            <a:lvl1pPr>
              <a:lnSpc>
                <a:spcPts val="1403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985679" y="3429000"/>
            <a:ext cx="2868951" cy="760400"/>
          </a:xfrm>
        </p:spPr>
        <p:txBody>
          <a:bodyPr/>
          <a:lstStyle>
            <a:lvl2pPr>
              <a:spcBef>
                <a:spcPts val="1227"/>
              </a:spcBef>
              <a:defRPr/>
            </a:lvl2pPr>
          </a:lstStyle>
          <a:p>
            <a:pPr lvl="0"/>
            <a:r>
              <a:rPr lang="ru-RU" dirty="0" smtClean="0"/>
              <a:t>10 марта 2012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5289369" y="1908202"/>
            <a:ext cx="3140419" cy="15208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227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</a:t>
            </a:r>
            <a:br>
              <a:rPr lang="ru-RU" dirty="0" smtClean="0"/>
            </a:br>
            <a:r>
              <a:rPr lang="ru-RU" dirty="0" smtClean="0"/>
              <a:t>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5289370" y="3428999"/>
            <a:ext cx="2869480" cy="15208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227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9" y="6165934"/>
            <a:ext cx="1227781" cy="2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54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56" y="1992171"/>
            <a:ext cx="7222008" cy="3571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2" y="6205124"/>
            <a:ext cx="184731" cy="261268"/>
          </a:xfrm>
        </p:spPr>
        <p:txBody>
          <a:bodyPr/>
          <a:lstStyle>
            <a:lvl1pPr>
              <a:lnSpc>
                <a:spcPts val="947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79" y="384521"/>
            <a:ext cx="4303691" cy="761840"/>
          </a:xfrm>
        </p:spPr>
        <p:txBody>
          <a:bodyPr/>
          <a:lstStyle>
            <a:lvl1pPr>
              <a:lnSpc>
                <a:spcPts val="1753"/>
              </a:lnSpc>
              <a:spcBef>
                <a:spcPts val="0"/>
              </a:spcBef>
              <a:defRPr sz="1600" cap="none" baseline="0"/>
            </a:lvl1pPr>
          </a:lstStyle>
          <a:p>
            <a:pPr lvl="0"/>
            <a:r>
              <a:rPr lang="ru-RU" dirty="0" smtClean="0"/>
              <a:t>Взаимодействие с региональными экспертными организациями при переходе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 осуществлению государственной экспертизы в электронном виде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4" y="385223"/>
            <a:ext cx="723645" cy="761840"/>
          </a:xfrm>
        </p:spPr>
        <p:txBody>
          <a:bodyPr/>
          <a:lstStyle>
            <a:lvl1pPr>
              <a:lnSpc>
                <a:spcPts val="1753"/>
              </a:lnSpc>
              <a:defRPr sz="16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2</a:t>
            </a:r>
            <a:endParaRPr lang="ru-RU" dirty="0" smtClean="0"/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985679" y="1907111"/>
            <a:ext cx="2151581" cy="760944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227"/>
              </a:spcBef>
              <a:defRPr/>
            </a:lvl2pPr>
          </a:lstStyle>
          <a:p>
            <a:pPr lvl="1"/>
            <a:r>
              <a:rPr lang="ru-RU" dirty="0" smtClean="0"/>
              <a:t>Осуществляется взаимодействие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региональными экспертными организациями следующих субъектов Российской Федерации: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9" y="6165934"/>
            <a:ext cx="1227781" cy="2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22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2" y="6205124"/>
            <a:ext cx="184731" cy="261268"/>
          </a:xfrm>
        </p:spPr>
        <p:txBody>
          <a:bodyPr/>
          <a:lstStyle>
            <a:lvl1pPr>
              <a:lnSpc>
                <a:spcPts val="947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79" y="384521"/>
            <a:ext cx="5021061" cy="761840"/>
          </a:xfrm>
        </p:spPr>
        <p:txBody>
          <a:bodyPr/>
          <a:lstStyle>
            <a:lvl1pPr>
              <a:lnSpc>
                <a:spcPts val="1753"/>
              </a:lnSpc>
              <a:spcBef>
                <a:spcPts val="0"/>
              </a:spcBef>
              <a:defRPr sz="1600" cap="none" baseline="0"/>
            </a:lvl1pPr>
          </a:lstStyle>
          <a:p>
            <a:pPr lvl="0"/>
            <a:r>
              <a:rPr lang="ru-RU" dirty="0" smtClean="0"/>
              <a:t>План мероприятий («дорожная карта») по реализации Концепции развития механизмов предоставления государственных и муниципальных услуг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электронном виде*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4" y="385223"/>
            <a:ext cx="723645" cy="761840"/>
          </a:xfrm>
        </p:spPr>
        <p:txBody>
          <a:bodyPr/>
          <a:lstStyle>
            <a:lvl1pPr>
              <a:lnSpc>
                <a:spcPts val="1753"/>
              </a:lnSpc>
              <a:defRPr sz="16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3</a:t>
            </a:r>
            <a:endParaRPr lang="ru-RU" dirty="0" smtClean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9" y="6165934"/>
            <a:ext cx="1227781" cy="253006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985679" y="1906760"/>
            <a:ext cx="6455786" cy="304448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6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2" y="6205124"/>
            <a:ext cx="184731" cy="261268"/>
          </a:xfrm>
        </p:spPr>
        <p:txBody>
          <a:bodyPr/>
          <a:lstStyle>
            <a:lvl1pPr>
              <a:lnSpc>
                <a:spcPts val="947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79" y="384521"/>
            <a:ext cx="5021061" cy="761840"/>
          </a:xfrm>
        </p:spPr>
        <p:txBody>
          <a:bodyPr/>
          <a:lstStyle>
            <a:lvl1pPr>
              <a:lnSpc>
                <a:spcPts val="1753"/>
              </a:lnSpc>
              <a:spcBef>
                <a:spcPts val="0"/>
              </a:spcBef>
              <a:defRPr sz="1600" cap="none" baseline="0"/>
            </a:lvl1pPr>
          </a:lstStyle>
          <a:p>
            <a:pPr lvl="0"/>
            <a:r>
              <a:rPr lang="ru-RU" dirty="0" smtClean="0"/>
              <a:t>Статистика за 2015–2016 гг.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4" y="385223"/>
            <a:ext cx="723645" cy="761840"/>
          </a:xfrm>
        </p:spPr>
        <p:txBody>
          <a:bodyPr/>
          <a:lstStyle>
            <a:lvl1pPr>
              <a:lnSpc>
                <a:spcPts val="1753"/>
              </a:lnSpc>
              <a:defRPr sz="16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4</a:t>
            </a:r>
            <a:endParaRPr lang="ru-RU" dirty="0" smtClean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9" y="6165934"/>
            <a:ext cx="1227781" cy="253006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985679" y="1906760"/>
            <a:ext cx="3586321" cy="2283184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6"/>
          </p:nvPr>
        </p:nvSpPr>
        <p:spPr>
          <a:xfrm>
            <a:off x="5279252" y="1906759"/>
            <a:ext cx="3586321" cy="22831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7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2" y="6205124"/>
            <a:ext cx="184731" cy="261268"/>
          </a:xfrm>
        </p:spPr>
        <p:txBody>
          <a:bodyPr/>
          <a:lstStyle>
            <a:lvl1pPr>
              <a:lnSpc>
                <a:spcPts val="947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79" y="384521"/>
            <a:ext cx="5021061" cy="761840"/>
          </a:xfrm>
        </p:spPr>
        <p:txBody>
          <a:bodyPr/>
          <a:lstStyle>
            <a:lvl1pPr>
              <a:lnSpc>
                <a:spcPts val="1753"/>
              </a:lnSpc>
              <a:spcBef>
                <a:spcPts val="0"/>
              </a:spcBef>
              <a:defRPr sz="16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4" y="385223"/>
            <a:ext cx="723645" cy="761840"/>
          </a:xfrm>
        </p:spPr>
        <p:txBody>
          <a:bodyPr/>
          <a:lstStyle>
            <a:lvl1pPr>
              <a:lnSpc>
                <a:spcPts val="1753"/>
              </a:lnSpc>
              <a:defRPr sz="1600" cap="none" spc="0" baseline="0"/>
            </a:lvl1pPr>
          </a:lstStyle>
          <a:p>
            <a:pPr lvl="0"/>
            <a:r>
              <a:rPr lang="ru-RU" dirty="0" smtClean="0"/>
              <a:t>01.5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9" y="6165934"/>
            <a:ext cx="1227781" cy="253006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262034" y="1906761"/>
            <a:ext cx="7179431" cy="380487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9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83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2" y="6205124"/>
            <a:ext cx="184731" cy="261268"/>
          </a:xfrm>
        </p:spPr>
        <p:txBody>
          <a:bodyPr/>
          <a:lstStyle>
            <a:lvl1pPr>
              <a:lnSpc>
                <a:spcPts val="947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79" y="384521"/>
            <a:ext cx="5021061" cy="761840"/>
          </a:xfrm>
        </p:spPr>
        <p:txBody>
          <a:bodyPr/>
          <a:lstStyle>
            <a:lvl1pPr>
              <a:lnSpc>
                <a:spcPts val="1753"/>
              </a:lnSpc>
              <a:spcBef>
                <a:spcPts val="0"/>
              </a:spcBef>
              <a:defRPr sz="16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4" y="385223"/>
            <a:ext cx="723645" cy="761840"/>
          </a:xfrm>
        </p:spPr>
        <p:txBody>
          <a:bodyPr/>
          <a:lstStyle>
            <a:lvl1pPr>
              <a:lnSpc>
                <a:spcPts val="1753"/>
              </a:lnSpc>
              <a:defRPr sz="1600" cap="none" spc="0" baseline="0"/>
            </a:lvl1pPr>
          </a:lstStyle>
          <a:p>
            <a:pPr lvl="0"/>
            <a:r>
              <a:rPr lang="ru-RU" dirty="0" smtClean="0"/>
              <a:t>01.6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9" y="6165934"/>
            <a:ext cx="1227781" cy="253006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262033" y="1906761"/>
            <a:ext cx="8614187" cy="380487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52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2" y="6205124"/>
            <a:ext cx="184731" cy="261268"/>
          </a:xfrm>
        </p:spPr>
        <p:txBody>
          <a:bodyPr/>
          <a:lstStyle>
            <a:lvl1pPr>
              <a:lnSpc>
                <a:spcPts val="947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79" y="384521"/>
            <a:ext cx="5021061" cy="761840"/>
          </a:xfrm>
        </p:spPr>
        <p:txBody>
          <a:bodyPr/>
          <a:lstStyle>
            <a:lvl1pPr>
              <a:lnSpc>
                <a:spcPts val="1753"/>
              </a:lnSpc>
              <a:spcBef>
                <a:spcPts val="0"/>
              </a:spcBef>
              <a:defRPr sz="16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4" y="385223"/>
            <a:ext cx="723645" cy="761840"/>
          </a:xfrm>
        </p:spPr>
        <p:txBody>
          <a:bodyPr/>
          <a:lstStyle>
            <a:lvl1pPr>
              <a:lnSpc>
                <a:spcPts val="1753"/>
              </a:lnSpc>
              <a:defRPr sz="1600" cap="none" spc="0" baseline="0"/>
            </a:lvl1pPr>
          </a:lstStyle>
          <a:p>
            <a:pPr lvl="0"/>
            <a:r>
              <a:rPr lang="ru-RU" dirty="0" smtClean="0"/>
              <a:t>01.7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9" y="6165934"/>
            <a:ext cx="1227781" cy="253006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262034" y="1906761"/>
            <a:ext cx="7179431" cy="380487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03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2" y="6205124"/>
            <a:ext cx="184731" cy="261268"/>
          </a:xfrm>
        </p:spPr>
        <p:txBody>
          <a:bodyPr/>
          <a:lstStyle>
            <a:lvl1pPr>
              <a:lnSpc>
                <a:spcPts val="947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79" y="384521"/>
            <a:ext cx="5021061" cy="761840"/>
          </a:xfrm>
        </p:spPr>
        <p:txBody>
          <a:bodyPr/>
          <a:lstStyle>
            <a:lvl1pPr>
              <a:lnSpc>
                <a:spcPts val="1753"/>
              </a:lnSpc>
              <a:spcBef>
                <a:spcPts val="0"/>
              </a:spcBef>
              <a:defRPr sz="16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4" y="385223"/>
            <a:ext cx="723645" cy="761840"/>
          </a:xfrm>
        </p:spPr>
        <p:txBody>
          <a:bodyPr/>
          <a:lstStyle>
            <a:lvl1pPr>
              <a:lnSpc>
                <a:spcPts val="1753"/>
              </a:lnSpc>
              <a:defRPr sz="1600" cap="none" spc="0" baseline="0"/>
            </a:lvl1pPr>
          </a:lstStyle>
          <a:p>
            <a:pPr lvl="0"/>
            <a:r>
              <a:rPr lang="ru-RU" dirty="0" smtClean="0"/>
              <a:t>01.8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9" y="6165934"/>
            <a:ext cx="1227781" cy="253006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262033" y="1906761"/>
            <a:ext cx="8614187" cy="380487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68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122" y="6205124"/>
            <a:ext cx="184731" cy="261268"/>
          </a:xfrm>
        </p:spPr>
        <p:txBody>
          <a:bodyPr/>
          <a:lstStyle>
            <a:lvl1pPr>
              <a:lnSpc>
                <a:spcPts val="947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985679" y="384521"/>
            <a:ext cx="3586321" cy="761840"/>
          </a:xfrm>
        </p:spPr>
        <p:txBody>
          <a:bodyPr/>
          <a:lstStyle>
            <a:lvl1pPr>
              <a:lnSpc>
                <a:spcPts val="1753"/>
              </a:lnSpc>
              <a:spcBef>
                <a:spcPts val="0"/>
              </a:spcBef>
              <a:defRPr sz="16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2034" y="385223"/>
            <a:ext cx="723645" cy="761840"/>
          </a:xfrm>
        </p:spPr>
        <p:txBody>
          <a:bodyPr/>
          <a:lstStyle>
            <a:lvl1pPr>
              <a:lnSpc>
                <a:spcPts val="1753"/>
              </a:lnSpc>
              <a:defRPr sz="1600" cap="none" spc="0" baseline="0"/>
            </a:lvl1pPr>
          </a:lstStyle>
          <a:p>
            <a:pPr lvl="0"/>
            <a:r>
              <a:rPr lang="ru-RU" dirty="0" smtClean="0"/>
              <a:t>01.9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985678" y="1906760"/>
            <a:ext cx="3585643" cy="761840"/>
          </a:xfrm>
        </p:spPr>
        <p:txBody>
          <a:bodyPr/>
          <a:lstStyle>
            <a:lvl1pPr>
              <a:lnSpc>
                <a:spcPts val="1403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985678" y="3434760"/>
            <a:ext cx="3586321" cy="1516128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227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985678" y="4950888"/>
            <a:ext cx="3586322" cy="760944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227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9" y="6165934"/>
            <a:ext cx="1227781" cy="253006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>
          <a:xfrm>
            <a:off x="5289536" y="384521"/>
            <a:ext cx="3608723" cy="53271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0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0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2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6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5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4" indent="0">
              <a:buNone/>
              <a:defRPr sz="1400"/>
            </a:lvl2pPr>
            <a:lvl3pPr marL="914287" indent="0">
              <a:buNone/>
              <a:defRPr sz="1200"/>
            </a:lvl3pPr>
            <a:lvl4pPr marL="1371431" indent="0">
              <a:buNone/>
              <a:defRPr sz="1000"/>
            </a:lvl4pPr>
            <a:lvl5pPr marL="1828574" indent="0">
              <a:buNone/>
              <a:defRPr sz="1000"/>
            </a:lvl5pPr>
            <a:lvl6pPr marL="2285717" indent="0">
              <a:buNone/>
              <a:defRPr sz="1000"/>
            </a:lvl6pPr>
            <a:lvl7pPr marL="2742861" indent="0">
              <a:buNone/>
              <a:defRPr sz="1000"/>
            </a:lvl7pPr>
            <a:lvl8pPr marL="3200004" indent="0">
              <a:buNone/>
              <a:defRPr sz="1000"/>
            </a:lvl8pPr>
            <a:lvl9pPr marL="365714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4" indent="0">
              <a:buNone/>
              <a:defRPr sz="1400"/>
            </a:lvl2pPr>
            <a:lvl3pPr marL="914287" indent="0">
              <a:buNone/>
              <a:defRPr sz="1200"/>
            </a:lvl3pPr>
            <a:lvl4pPr marL="1371431" indent="0">
              <a:buNone/>
              <a:defRPr sz="1000"/>
            </a:lvl4pPr>
            <a:lvl5pPr marL="1828574" indent="0">
              <a:buNone/>
              <a:defRPr sz="1000"/>
            </a:lvl5pPr>
            <a:lvl6pPr marL="2285717" indent="0">
              <a:buNone/>
              <a:defRPr sz="1000"/>
            </a:lvl6pPr>
            <a:lvl7pPr marL="2742861" indent="0">
              <a:buNone/>
              <a:defRPr sz="1000"/>
            </a:lvl7pPr>
            <a:lvl8pPr marL="3200004" indent="0">
              <a:buNone/>
              <a:defRPr sz="1000"/>
            </a:lvl8pPr>
            <a:lvl9pPr marL="365714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D993-5ACC-4AE7-A825-824A3590E358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53A80-7A87-49F1-A678-6266E692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0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1" indent="-228571" algn="l" defTabSz="9142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5" indent="-228571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1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1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1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9" indent="-228571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5153" y="365130"/>
            <a:ext cx="7886699" cy="1325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2" y="1907111"/>
            <a:ext cx="7886699" cy="4269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06" y="6182266"/>
            <a:ext cx="825679" cy="17408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9D2235"/>
                </a:solidFill>
              </a:defRPr>
            </a:lvl1pPr>
          </a:lstStyle>
          <a:p>
            <a:pPr defTabSz="457055"/>
            <a:r>
              <a:rPr lang="en-US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811" y="6236971"/>
            <a:ext cx="184731" cy="234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rgbClr val="BD9A7A"/>
                </a:solidFill>
              </a:defRPr>
            </a:lvl1pPr>
          </a:lstStyle>
          <a:p>
            <a:pPr defTabSz="457055"/>
            <a:fld id="{E8DD0F05-9152-48D7-BAD1-3C9B5094FDFC}" type="slidenum">
              <a:rPr lang="ru-RU" smtClean="0"/>
              <a:pPr defTabSz="457055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6587578"/>
            <a:ext cx="8885536" cy="267800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55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0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7627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9D2235"/>
          </a:solidFill>
          <a:latin typeface="+mj-lt"/>
          <a:ea typeface="+mj-ea"/>
          <a:cs typeface="+mj-cs"/>
        </a:defRPr>
      </a:lvl1pPr>
    </p:titleStyle>
    <p:bodyStyle>
      <a:lvl1pPr marL="0" indent="0" algn="l" defTabSz="1007627" rtl="0" eaLnBrk="1" latinLnBrk="0" hangingPunct="1">
        <a:lnSpc>
          <a:spcPts val="1399"/>
        </a:lnSpc>
        <a:spcBef>
          <a:spcPts val="0"/>
        </a:spcBef>
        <a:buFont typeface="Arial" panose="020B0604020202020204" pitchFamily="34" charset="0"/>
        <a:buNone/>
        <a:defRPr sz="1200" kern="1200" cap="all" baseline="0">
          <a:solidFill>
            <a:srgbClr val="9D2235"/>
          </a:solidFill>
          <a:latin typeface="+mn-lt"/>
          <a:ea typeface="+mn-ea"/>
          <a:cs typeface="+mn-cs"/>
        </a:defRPr>
      </a:lvl1pPr>
      <a:lvl2pPr marL="0" indent="0" algn="l" defTabSz="1007627" rtl="0" eaLnBrk="1" latinLnBrk="0" hangingPunct="1">
        <a:lnSpc>
          <a:spcPts val="1399"/>
        </a:lnSpc>
        <a:spcBef>
          <a:spcPts val="1399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07627" indent="0" algn="l" defTabSz="1007627" rtl="0" eaLnBrk="1" latinLnBrk="0" hangingPunct="1">
        <a:lnSpc>
          <a:spcPts val="1399"/>
        </a:lnSpc>
        <a:spcBef>
          <a:spcPts val="552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439" indent="0" algn="l" defTabSz="1007627" rtl="0" eaLnBrk="1" latinLnBrk="0" hangingPunct="1">
        <a:lnSpc>
          <a:spcPts val="1399"/>
        </a:lnSpc>
        <a:spcBef>
          <a:spcPts val="552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15252" indent="0" algn="l" defTabSz="1007627" rtl="0" eaLnBrk="1" latinLnBrk="0" hangingPunct="1">
        <a:lnSpc>
          <a:spcPts val="1399"/>
        </a:lnSpc>
        <a:spcBef>
          <a:spcPts val="552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70973" indent="-251906" algn="l" defTabSz="1007627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85" indent="-251906" algn="l" defTabSz="1007627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00" indent="-251906" algn="l" defTabSz="1007627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12" indent="-251906" algn="l" defTabSz="1007627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5" algn="l" defTabSz="1007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27" algn="l" defTabSz="1007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39" algn="l" defTabSz="1007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2" algn="l" defTabSz="1007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67" algn="l" defTabSz="1007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79" algn="l" defTabSz="1007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694" algn="l" defTabSz="1007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06" algn="l" defTabSz="1007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51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49" y="1907112"/>
            <a:ext cx="7886700" cy="42698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02" y="6182264"/>
            <a:ext cx="825679" cy="1740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9D2235"/>
                </a:solidFill>
              </a:defRPr>
            </a:lvl1pPr>
          </a:lstStyle>
          <a:p>
            <a:pPr defTabSz="400827"/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806" y="6236971"/>
            <a:ext cx="184731" cy="234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rgbClr val="BD9A7A"/>
                </a:solidFill>
              </a:defRPr>
            </a:lvl1pPr>
          </a:lstStyle>
          <a:p>
            <a:pPr defTabSz="400827"/>
            <a:fld id="{E8DD0F05-9152-48D7-BAD1-3C9B5094FDFC}" type="slidenum">
              <a:rPr lang="ru-RU" smtClean="0"/>
              <a:pPr defTabSz="400827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7576"/>
            <a:ext cx="8885537" cy="267800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00827"/>
            <a:endParaRPr lang="ru-RU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7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883664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rgbClr val="9D2235"/>
          </a:solidFill>
          <a:latin typeface="+mj-lt"/>
          <a:ea typeface="+mj-ea"/>
          <a:cs typeface="+mj-cs"/>
        </a:defRPr>
      </a:lvl1pPr>
    </p:titleStyle>
    <p:bodyStyle>
      <a:lvl1pPr marL="0" indent="0" algn="l" defTabSz="883664" rtl="0" eaLnBrk="1" latinLnBrk="0" hangingPunct="1">
        <a:lnSpc>
          <a:spcPts val="1227"/>
        </a:lnSpc>
        <a:spcBef>
          <a:spcPts val="0"/>
        </a:spcBef>
        <a:buFont typeface="Arial" panose="020B0604020202020204" pitchFamily="34" charset="0"/>
        <a:buNone/>
        <a:defRPr sz="1100" kern="1200" cap="all" baseline="0">
          <a:solidFill>
            <a:srgbClr val="9D2235"/>
          </a:solidFill>
          <a:latin typeface="+mn-lt"/>
          <a:ea typeface="+mn-ea"/>
          <a:cs typeface="+mn-cs"/>
        </a:defRPr>
      </a:lvl1pPr>
      <a:lvl2pPr marL="0" indent="0" algn="l" defTabSz="883664" rtl="0" eaLnBrk="1" latinLnBrk="0" hangingPunct="1">
        <a:lnSpc>
          <a:spcPts val="1227"/>
        </a:lnSpc>
        <a:spcBef>
          <a:spcPts val="1227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83664" indent="0" algn="l" defTabSz="883664" rtl="0" eaLnBrk="1" latinLnBrk="0" hangingPunct="1">
        <a:lnSpc>
          <a:spcPts val="1227"/>
        </a:lnSpc>
        <a:spcBef>
          <a:spcPts val="483"/>
        </a:spcBef>
        <a:buFont typeface="Arial" panose="020B0604020202020204" pitchFamily="34" charset="0"/>
        <a:buNone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25495" indent="0" algn="l" defTabSz="883664" rtl="0" eaLnBrk="1" latinLnBrk="0" hangingPunct="1">
        <a:lnSpc>
          <a:spcPts val="1227"/>
        </a:lnSpc>
        <a:spcBef>
          <a:spcPts val="483"/>
        </a:spcBef>
        <a:buFont typeface="Arial" panose="020B0604020202020204" pitchFamily="34" charset="0"/>
        <a:buNone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67327" indent="0" algn="l" defTabSz="883664" rtl="0" eaLnBrk="1" latinLnBrk="0" hangingPunct="1">
        <a:lnSpc>
          <a:spcPts val="1227"/>
        </a:lnSpc>
        <a:spcBef>
          <a:spcPts val="483"/>
        </a:spcBef>
        <a:buFont typeface="Arial" panose="020B0604020202020204" pitchFamily="34" charset="0"/>
        <a:buNone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lugi.gge.ru/docs/instruction.pdf" TargetMode="External"/><Relationship Id="rId2" Type="http://schemas.openxmlformats.org/officeDocument/2006/relationships/hyperlink" Target="http://minsvyaz.ru/ru/activity/govservices/2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ia.gosuslugi.ru/registration/" TargetMode="External"/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uslugi.gge.ru/docs/instruction.pdf" TargetMode="External"/><Relationship Id="rId5" Type="http://schemas.openxmlformats.org/officeDocument/2006/relationships/hyperlink" Target="mailto:support@gosuslugi.ru" TargetMode="External"/><Relationship Id="rId4" Type="http://schemas.openxmlformats.org/officeDocument/2006/relationships/hyperlink" Target="http://vsegosuslugi.ru/registraciya-na-saite-gosuslugi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37158"/>
            <a:ext cx="8905875" cy="320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745"/>
          <a:stretch/>
        </p:blipFill>
        <p:spPr>
          <a:xfrm>
            <a:off x="771419" y="685800"/>
            <a:ext cx="1878228" cy="1346546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71418" y="5255566"/>
            <a:ext cx="2516255" cy="477029"/>
          </a:xfrm>
          <a:prstGeom prst="rect">
            <a:avLst/>
          </a:prstGeom>
        </p:spPr>
        <p:txBody>
          <a:bodyPr lIns="91428" tIns="45715" rIns="91428" bIns="45715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cap="all" dirty="0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ЭРКЕНОВА ВИКТОРИЯ ВЯЧЕСЛАВОВнА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71418" y="5592895"/>
            <a:ext cx="4194282" cy="426393"/>
          </a:xfrm>
          <a:prstGeom prst="rect">
            <a:avLst/>
          </a:prstGeom>
        </p:spPr>
        <p:txBody>
          <a:bodyPr lIns="91428" tIns="45715" rIns="91428" bIns="45715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BD9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BD9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информационных технологий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BD9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Главгосэкспертизы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" y="6537158"/>
            <a:ext cx="8905875" cy="320842"/>
          </a:xfrm>
          <a:prstGeom prst="rect">
            <a:avLst/>
          </a:prstGeom>
          <a:solidFill>
            <a:srgbClr val="9D2235"/>
          </a:solidFill>
          <a:ln>
            <a:solidFill>
              <a:srgbClr val="9D2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71418" y="2565464"/>
            <a:ext cx="7889982" cy="1460436"/>
          </a:xfrm>
          <a:prstGeom prst="rect">
            <a:avLst/>
          </a:prstGeom>
        </p:spPr>
        <p:txBody>
          <a:bodyPr vert="horz" lIns="91428" tIns="45715" rIns="91428" bIns="45715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300" dirty="0" smtClean="0">
                <a:solidFill>
                  <a:srgbClr val="9D223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НЕГОСУДАРСТВЕННАЯ ЭКСПЕРТИЗА В ЭЛЕКТРОННОЙ ФОРМЕ: ОПЫТ ПЕРЕХОДА ГОСУДАРСТВЕННЫХ ЭКСПЕРТИЗ. </a:t>
            </a:r>
          </a:p>
          <a:p>
            <a:pPr algn="l"/>
            <a:r>
              <a:rPr lang="ru-RU" sz="2300" dirty="0" smtClean="0">
                <a:solidFill>
                  <a:srgbClr val="9D223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 И ДОСТИЖЕНИЯ.</a:t>
            </a:r>
            <a:endParaRPr lang="ru-RU" sz="2300" dirty="0">
              <a:solidFill>
                <a:srgbClr val="9D223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985679" y="384526"/>
            <a:ext cx="6910876" cy="761839"/>
          </a:xfrm>
        </p:spPr>
        <p:txBody>
          <a:bodyPr/>
          <a:lstStyle/>
          <a:p>
            <a:r>
              <a:rPr lang="ru-RU" dirty="0" smtClean="0"/>
              <a:t>Усиленная </a:t>
            </a:r>
            <a:r>
              <a:rPr lang="ru-RU" dirty="0"/>
              <a:t>квалифицированная электронная подпись</a:t>
            </a: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02.3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498469"/>
              </p:ext>
            </p:extLst>
          </p:nvPr>
        </p:nvGraphicFramePr>
        <p:xfrm>
          <a:off x="572614" y="1547778"/>
          <a:ext cx="8119278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586">
                  <a:extLst>
                    <a:ext uri="{9D8B030D-6E8A-4147-A177-3AD203B41FA5}">
                      <a16:colId xmlns:a16="http://schemas.microsoft.com/office/drawing/2014/main" val="935884690"/>
                    </a:ext>
                  </a:extLst>
                </a:gridCol>
                <a:gridCol w="6456692">
                  <a:extLst>
                    <a:ext uri="{9D8B030D-6E8A-4147-A177-3AD203B41FA5}">
                      <a16:colId xmlns:a16="http://schemas.microsoft.com/office/drawing/2014/main" val="261034357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ЭЛЕКТРОННАЯ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ПОДПИСЬ</a:t>
                      </a:r>
                      <a:endParaRPr lang="ru-RU" sz="1400" b="1" kern="1200" dirty="0">
                        <a:solidFill>
                          <a:srgbClr val="B690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Реквизит электронного документа, полученный в результате криптографического преобразования информации.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Является полноценной заменой рукописной подписи и печати организации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15760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ГДЕ 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ПОЛУЧИТЬ?</a:t>
                      </a:r>
                    </a:p>
                    <a:p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аккредитованных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удостоверяющих центров размещен н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сайте Минкомсвязи России (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http://minsvyaz.ru/ru/activity/govservices/2/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) в разделе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just"/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Государственные услуги / Государственные услуги Минкомсвязи </a:t>
                      </a:r>
                    </a:p>
                    <a:p>
                      <a:pPr algn="just"/>
                      <a:endParaRPr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8878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КАК 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ИСПОЛЬЗОВАТЬ?</a:t>
                      </a:r>
                    </a:p>
                    <a:p>
                      <a:endParaRPr lang="ru-RU" sz="1100" b="1" kern="1200" dirty="0">
                        <a:solidFill>
                          <a:srgbClr val="B690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Инструкция по использованию УКЭП для получения услуги государственной экспертизы:</a:t>
                      </a:r>
                    </a:p>
                    <a:p>
                      <a:pPr algn="just"/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https://uslugi.gge.ru/docs/instruction.pdf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100" b="1" kern="1200" dirty="0">
                        <a:solidFill>
                          <a:srgbClr val="B690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9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985679" y="384526"/>
            <a:ext cx="7636918" cy="761839"/>
          </a:xfrm>
        </p:spPr>
        <p:txBody>
          <a:bodyPr/>
          <a:lstStyle/>
          <a:p>
            <a:r>
              <a:rPr lang="ru-RU" dirty="0" smtClean="0"/>
              <a:t>Подтвержденная </a:t>
            </a:r>
            <a:r>
              <a:rPr lang="ru-RU" dirty="0"/>
              <a:t>учетная запись на «Едином портале государственных услуг» </a:t>
            </a:r>
            <a:r>
              <a:rPr lang="ru-RU" dirty="0">
                <a:hlinkClick r:id="rId2"/>
              </a:rPr>
              <a:t>www.gosuslugi.ru</a:t>
            </a:r>
            <a:r>
              <a:rPr lang="ru-RU" dirty="0"/>
              <a:t> или Единая система идентификации и аутентификации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02.4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330993"/>
              </p:ext>
            </p:extLst>
          </p:nvPr>
        </p:nvGraphicFramePr>
        <p:xfrm>
          <a:off x="757751" y="1615967"/>
          <a:ext cx="7991922" cy="3876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949">
                  <a:extLst>
                    <a:ext uri="{9D8B030D-6E8A-4147-A177-3AD203B41FA5}">
                      <a16:colId xmlns:a16="http://schemas.microsoft.com/office/drawing/2014/main" val="935884690"/>
                    </a:ext>
                  </a:extLst>
                </a:gridCol>
                <a:gridCol w="5561973">
                  <a:extLst>
                    <a:ext uri="{9D8B030D-6E8A-4147-A177-3AD203B41FA5}">
                      <a16:colId xmlns:a16="http://schemas.microsoft.com/office/drawing/2014/main" val="261034357"/>
                    </a:ext>
                  </a:extLst>
                </a:gridCol>
              </a:tblGrid>
              <a:tr h="889431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УЧЕТНАЯ ЗАПИСЬ</a:t>
                      </a:r>
                      <a:endParaRPr lang="ru-RU" sz="1400" b="1" kern="1200" dirty="0">
                        <a:solidFill>
                          <a:srgbClr val="B690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kern="1200" cap="none" baseline="0" dirty="0" smtClean="0">
                          <a:solidFill>
                            <a:srgbClr val="9D2235"/>
                          </a:solidFill>
                          <a:latin typeface="+mn-lt"/>
                          <a:ea typeface="+mn-ea"/>
                          <a:cs typeface="+mn-cs"/>
                        </a:rPr>
                        <a:t>Один пароль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доступа ко всем государственным сайтам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15760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КАК 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ЗАРЕГИСТРИРОВАТЬСЯ?</a:t>
                      </a:r>
                    </a:p>
                    <a:p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Регистрация: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https://esia.gosuslugi.ru/registration/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Инструкция: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http://vsegosuslugi.ru/registraciya-na-saite-gosuslugi/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Техническая поддержка: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cap="none" baseline="0" dirty="0" smtClean="0">
                          <a:solidFill>
                            <a:srgbClr val="9D2235"/>
                          </a:solidFill>
                          <a:latin typeface="+mn-lt"/>
                          <a:ea typeface="+mn-ea"/>
                          <a:cs typeface="+mn-cs"/>
                        </a:rPr>
                        <a:t>8 800 100-70-10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support@gosuslugi.ru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8878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КАК 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ИСПОЛЬЗОВАТЬ?</a:t>
                      </a:r>
                    </a:p>
                    <a:p>
                      <a:endParaRPr lang="ru-RU" sz="1400" b="0" kern="1200" dirty="0">
                        <a:solidFill>
                          <a:srgbClr val="B690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Инструкция по использованию 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получения услуги государственной экспертизы:</a:t>
                      </a:r>
                    </a:p>
                    <a:p>
                      <a:pPr algn="just"/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https://uslugi.gge.ru/docs/instruction.pdf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400" b="1" kern="1200" dirty="0">
                        <a:solidFill>
                          <a:srgbClr val="B690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985679" y="384526"/>
            <a:ext cx="7636918" cy="761839"/>
          </a:xfrm>
        </p:spPr>
        <p:txBody>
          <a:bodyPr/>
          <a:lstStyle/>
          <a:p>
            <a:pPr>
              <a:spcBef>
                <a:spcPts val="1399"/>
              </a:spcBef>
            </a:pPr>
            <a:r>
              <a:rPr lang="ru-RU" dirty="0"/>
              <a:t>Электронная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/>
              <a:t>документация, </a:t>
            </a:r>
            <a:r>
              <a:rPr lang="ru-RU" dirty="0" smtClean="0"/>
              <a:t>сформированная в </a:t>
            </a:r>
            <a:r>
              <a:rPr lang="ru-RU" dirty="0"/>
              <a:t>соответствии  с требованиями нормативных правовых </a:t>
            </a:r>
            <a:r>
              <a:rPr lang="ru-RU" dirty="0"/>
              <a:t>актов</a:t>
            </a:r>
            <a:endParaRPr lang="ru-RU" dirty="0"/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02.4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519367"/>
              </p:ext>
            </p:extLst>
          </p:nvPr>
        </p:nvGraphicFramePr>
        <p:xfrm>
          <a:off x="757751" y="1615967"/>
          <a:ext cx="7991922" cy="3220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949">
                  <a:extLst>
                    <a:ext uri="{9D8B030D-6E8A-4147-A177-3AD203B41FA5}">
                      <a16:colId xmlns:a16="http://schemas.microsoft.com/office/drawing/2014/main" val="935884690"/>
                    </a:ext>
                  </a:extLst>
                </a:gridCol>
                <a:gridCol w="5561973">
                  <a:extLst>
                    <a:ext uri="{9D8B030D-6E8A-4147-A177-3AD203B41FA5}">
                      <a16:colId xmlns:a16="http://schemas.microsoft.com/office/drawing/2014/main" val="261034357"/>
                    </a:ext>
                  </a:extLst>
                </a:gridCol>
              </a:tblGrid>
              <a:tr h="889431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ЭЛЕКТРОННАЯ</a:t>
                      </a:r>
                      <a:r>
                        <a:rPr lang="ru-RU" sz="1400" b="1" kern="1200" baseline="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 ДОКУМЕНТАЦИЯ</a:t>
                      </a:r>
                      <a:endParaRPr lang="ru-RU" sz="1400" b="1" kern="1200" dirty="0">
                        <a:solidFill>
                          <a:srgbClr val="B690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Проектная документация) и (или) результаты инженерных изысканий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15760"/>
                  </a:ext>
                </a:extLst>
              </a:tr>
              <a:tr h="1050602">
                <a:tc>
                  <a:txBody>
                    <a:bodyPr/>
                    <a:lstStyle/>
                    <a:p>
                      <a:pPr marL="0" algn="ctr" defTabSz="1007627" rtl="0" eaLnBrk="1" latinLnBrk="0" hangingPunct="1"/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</a:t>
                      </a:r>
                      <a:endParaRPr lang="ru-RU" sz="1400" b="1" kern="1200" dirty="0">
                        <a:solidFill>
                          <a:srgbClr val="B690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требованиями нормативных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правовых актов и сохранение в допустимых форматах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8878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КАК 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ПРЕДСТАВИТЬ?</a:t>
                      </a:r>
                      <a:endParaRPr lang="ru-RU" sz="1400" b="1" kern="1200" dirty="0" smtClean="0">
                        <a:solidFill>
                          <a:srgbClr val="B690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kern="1200" dirty="0">
                        <a:solidFill>
                          <a:srgbClr val="B690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Документация представляется через ЕПГУ или Официальный сайт экспертной организации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Подготовка и подача документации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Общий </a:t>
            </a:r>
            <a:r>
              <a:rPr lang="ru-RU" sz="2000" dirty="0" smtClean="0"/>
              <a:t>порядок</a:t>
            </a:r>
            <a:endParaRPr lang="ru-RU" sz="2000" dirty="0"/>
          </a:p>
          <a:p>
            <a:r>
              <a:rPr lang="ru-RU" sz="2000" dirty="0" smtClean="0"/>
              <a:t>Отличия процесса</a:t>
            </a:r>
          </a:p>
          <a:p>
            <a:r>
              <a:rPr lang="ru-RU" sz="2000" dirty="0" smtClean="0"/>
              <a:t>Преимущества</a:t>
            </a:r>
            <a:endParaRPr lang="ru-RU" sz="20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03.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0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985679" y="384526"/>
            <a:ext cx="7636918" cy="761839"/>
          </a:xfrm>
        </p:spPr>
        <p:txBody>
          <a:bodyPr/>
          <a:lstStyle/>
          <a:p>
            <a:r>
              <a:rPr lang="ru-RU" dirty="0"/>
              <a:t>Подготовка и подача документации. Пошаговый алгоритм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03.1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985678" y="1147745"/>
            <a:ext cx="6801890" cy="7618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cap="none" dirty="0">
                <a:solidFill>
                  <a:srgbClr val="BD9A7A"/>
                </a:solidFill>
              </a:rPr>
              <a:t>ШАГ 1 – ПОДГОТОВИТЬ ДОКУМЕНТАЦИЮ В ЭЛЕКТРОННОМ ВИДЕ</a:t>
            </a:r>
            <a:r>
              <a:rPr lang="ru-RU" cap="none" dirty="0" smtClean="0">
                <a:solidFill>
                  <a:srgbClr val="BD9A7A"/>
                </a:solidFill>
              </a:rPr>
              <a:t>.</a:t>
            </a:r>
          </a:p>
          <a:p>
            <a:pPr lvl="1">
              <a:spcBef>
                <a:spcPts val="0"/>
              </a:spcBef>
            </a:pPr>
            <a:endParaRPr lang="ru-RU" sz="1200" dirty="0">
              <a:solidFill>
                <a:srgbClr val="BD9A7A"/>
              </a:solidFill>
            </a:endParaRPr>
          </a:p>
          <a:p>
            <a:pPr lvl="1">
              <a:spcBef>
                <a:spcPts val="0"/>
              </a:spcBef>
            </a:pPr>
            <a:r>
              <a:rPr lang="ru-RU" sz="1200" dirty="0">
                <a:solidFill>
                  <a:prstClr val="black"/>
                </a:solidFill>
              </a:rPr>
              <a:t>* Допустимые форматы приведены в приказе Минстроя России  от </a:t>
            </a:r>
            <a:r>
              <a:rPr lang="ru-RU" sz="1200" dirty="0" smtClean="0">
                <a:solidFill>
                  <a:prstClr val="black"/>
                </a:solidFill>
              </a:rPr>
              <a:t>12 мая 2017 </a:t>
            </a:r>
            <a:r>
              <a:rPr lang="ru-RU" sz="1200" dirty="0">
                <a:solidFill>
                  <a:prstClr val="black"/>
                </a:solidFill>
              </a:rPr>
              <a:t>г. N </a:t>
            </a:r>
            <a:r>
              <a:rPr lang="ru-RU" sz="1200" dirty="0" smtClean="0">
                <a:solidFill>
                  <a:prstClr val="black"/>
                </a:solidFill>
              </a:rPr>
              <a:t>783/</a:t>
            </a:r>
            <a:r>
              <a:rPr lang="ru-RU" sz="1200" dirty="0" err="1" smtClean="0">
                <a:solidFill>
                  <a:prstClr val="black"/>
                </a:solidFill>
              </a:rPr>
              <a:t>пр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endParaRPr lang="ru-RU" sz="1200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80436" y="2725593"/>
            <a:ext cx="0" cy="2531674"/>
          </a:xfrm>
          <a:prstGeom prst="line">
            <a:avLst/>
          </a:prstGeom>
          <a:ln>
            <a:solidFill>
              <a:srgbClr val="BD9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r="8671" b="11547"/>
          <a:stretch/>
        </p:blipFill>
        <p:spPr>
          <a:xfrm>
            <a:off x="985681" y="2887188"/>
            <a:ext cx="1658578" cy="6356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8848" y="2390542"/>
            <a:ext cx="1199565" cy="276973"/>
          </a:xfrm>
          <a:prstGeom prst="rect">
            <a:avLst/>
          </a:prstGeom>
        </p:spPr>
        <p:txBody>
          <a:bodyPr wrap="none" lIns="91411" tIns="45707" rIns="91411" bIns="45707">
            <a:spAutoFit/>
          </a:bodyPr>
          <a:lstStyle/>
          <a:p>
            <a:pPr defTabSz="457055"/>
            <a:r>
              <a:rPr lang="ru-RU" sz="1200" b="1" dirty="0">
                <a:solidFill>
                  <a:srgbClr val="9D2235"/>
                </a:solidFill>
              </a:rPr>
              <a:t>До 01.09.2016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1900" y="2968770"/>
            <a:ext cx="1926195" cy="461639"/>
          </a:xfrm>
          <a:prstGeom prst="rect">
            <a:avLst/>
          </a:prstGeom>
        </p:spPr>
        <p:txBody>
          <a:bodyPr wrap="square" lIns="91411" tIns="45707" rIns="91411" bIns="45707">
            <a:spAutoFit/>
          </a:bodyPr>
          <a:lstStyle/>
          <a:p>
            <a:pPr marL="685584" lvl="1" indent="-228529" defTabSz="457055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Разработать </a:t>
            </a:r>
          </a:p>
          <a:p>
            <a:pPr marL="457055" lvl="1" defTabSz="457055"/>
            <a:r>
              <a:rPr lang="ru-RU" sz="1200" dirty="0">
                <a:solidFill>
                  <a:prstClr val="black"/>
                </a:solidFill>
              </a:rPr>
              <a:t>     документацию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22" y="4394588"/>
            <a:ext cx="1272726" cy="77886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01901" y="4535148"/>
            <a:ext cx="2125513" cy="461639"/>
          </a:xfrm>
          <a:prstGeom prst="rect">
            <a:avLst/>
          </a:prstGeom>
        </p:spPr>
        <p:txBody>
          <a:bodyPr wrap="square" lIns="91411" tIns="45707" rIns="91411" bIns="45707">
            <a:spAutoFit/>
          </a:bodyPr>
          <a:lstStyle/>
          <a:p>
            <a:pPr marL="457055" lvl="1" defTabSz="457055"/>
            <a:r>
              <a:rPr lang="ru-RU" sz="1200" dirty="0">
                <a:solidFill>
                  <a:prstClr val="black"/>
                </a:solidFill>
              </a:rPr>
              <a:t>2. Распечатать </a:t>
            </a:r>
          </a:p>
          <a:p>
            <a:pPr marL="457055" lvl="1" defTabSz="457055"/>
            <a:r>
              <a:rPr lang="ru-RU" sz="1200" dirty="0">
                <a:solidFill>
                  <a:prstClr val="black"/>
                </a:solidFill>
              </a:rPr>
              <a:t>    документацию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644260" y="3845988"/>
            <a:ext cx="260413" cy="328579"/>
          </a:xfrm>
          <a:prstGeom prst="downArrow">
            <a:avLst/>
          </a:prstGeom>
          <a:solidFill>
            <a:srgbClr val="9D2235"/>
          </a:solidFill>
          <a:ln>
            <a:solidFill>
              <a:srgbClr val="BD9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7" rIns="91411" bIns="45707" spcCol="0" rtlCol="0" anchor="ctr"/>
          <a:lstStyle/>
          <a:p>
            <a:pPr algn="ctr" defTabSz="457055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7779" y="2415834"/>
            <a:ext cx="1148013" cy="276973"/>
          </a:xfrm>
          <a:prstGeom prst="rect">
            <a:avLst/>
          </a:prstGeom>
        </p:spPr>
        <p:txBody>
          <a:bodyPr wrap="none" lIns="91411" tIns="45707" rIns="91411" bIns="45707">
            <a:spAutoFit/>
          </a:bodyPr>
          <a:lstStyle/>
          <a:p>
            <a:pPr defTabSz="457055"/>
            <a:r>
              <a:rPr lang="ru-RU" sz="1200" b="1" dirty="0">
                <a:solidFill>
                  <a:srgbClr val="9D2235"/>
                </a:solidFill>
              </a:rPr>
              <a:t>С  </a:t>
            </a:r>
            <a:r>
              <a:rPr lang="ru-RU" sz="1200" b="1" dirty="0" smtClean="0">
                <a:solidFill>
                  <a:srgbClr val="9D2235"/>
                </a:solidFill>
              </a:rPr>
              <a:t>01.09.2016</a:t>
            </a:r>
            <a:endParaRPr lang="ru-RU" sz="1200" b="1" dirty="0">
              <a:solidFill>
                <a:srgbClr val="9D2235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r="8671" b="11547"/>
          <a:stretch/>
        </p:blipFill>
        <p:spPr>
          <a:xfrm>
            <a:off x="4913001" y="2887188"/>
            <a:ext cx="1658578" cy="6356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431135" y="2995585"/>
            <a:ext cx="2712866" cy="461639"/>
          </a:xfrm>
          <a:prstGeom prst="rect">
            <a:avLst/>
          </a:prstGeom>
        </p:spPr>
        <p:txBody>
          <a:bodyPr wrap="square" lIns="91411" tIns="45707" rIns="91411" bIns="45707">
            <a:spAutoFit/>
          </a:bodyPr>
          <a:lstStyle/>
          <a:p>
            <a:pPr marL="685584" lvl="1" indent="-228529" defTabSz="457055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Разработать </a:t>
            </a:r>
          </a:p>
          <a:p>
            <a:pPr marL="457055" lvl="1" defTabSz="457055"/>
            <a:r>
              <a:rPr lang="ru-RU" sz="1200" dirty="0">
                <a:solidFill>
                  <a:prstClr val="black"/>
                </a:solidFill>
              </a:rPr>
              <a:t>      документацию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86500" y="4492583"/>
            <a:ext cx="2468126" cy="461639"/>
          </a:xfrm>
          <a:prstGeom prst="rect">
            <a:avLst/>
          </a:prstGeom>
        </p:spPr>
        <p:txBody>
          <a:bodyPr wrap="square" lIns="91411" tIns="45707" rIns="91411" bIns="45707">
            <a:spAutoFit/>
          </a:bodyPr>
          <a:lstStyle/>
          <a:p>
            <a:pPr marL="457055" lvl="1" defTabSz="457055"/>
            <a:r>
              <a:rPr lang="ru-RU" sz="1200" dirty="0">
                <a:solidFill>
                  <a:prstClr val="black"/>
                </a:solidFill>
              </a:rPr>
              <a:t>2. Сохранить </a:t>
            </a:r>
          </a:p>
          <a:p>
            <a:pPr marL="457055" lvl="1" defTabSz="457055"/>
            <a:r>
              <a:rPr lang="ru-RU" sz="1200" dirty="0">
                <a:solidFill>
                  <a:prstClr val="black"/>
                </a:solidFill>
              </a:rPr>
              <a:t>    в электронной форме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571580" y="3845985"/>
            <a:ext cx="260413" cy="328579"/>
          </a:xfrm>
          <a:prstGeom prst="downArrow">
            <a:avLst/>
          </a:prstGeom>
          <a:solidFill>
            <a:srgbClr val="9D2235"/>
          </a:solidFill>
          <a:ln>
            <a:solidFill>
              <a:srgbClr val="BD9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7" rIns="91411" bIns="45707" spcCol="0" rtlCol="0" anchor="ctr"/>
          <a:lstStyle/>
          <a:p>
            <a:pPr algn="ctr" defTabSz="457055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63" y="4099228"/>
            <a:ext cx="477078" cy="6348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6" y="4193302"/>
            <a:ext cx="544121" cy="7221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2" y="4297399"/>
            <a:ext cx="680824" cy="7221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62" y="4447837"/>
            <a:ext cx="559450" cy="5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985679" y="384526"/>
            <a:ext cx="7636918" cy="761839"/>
          </a:xfrm>
        </p:spPr>
        <p:txBody>
          <a:bodyPr/>
          <a:lstStyle/>
          <a:p>
            <a:r>
              <a:rPr lang="ru-RU" dirty="0"/>
              <a:t>Подготовка и подача документации. Пошаговый алгоритм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03.2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985678" y="1147745"/>
            <a:ext cx="6088222" cy="7618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cap="none" dirty="0">
                <a:solidFill>
                  <a:srgbClr val="BD9A7A"/>
                </a:solidFill>
              </a:rPr>
              <a:t>ШАГ 2 – ПОДПИСАТЬ ДОКУМЕНТАЦИЮ ЭЛЕКТРОННОЙ ПОДПИСЬЮ</a:t>
            </a:r>
          </a:p>
          <a:p>
            <a:pPr lvl="1">
              <a:spcBef>
                <a:spcPts val="0"/>
              </a:spcBef>
            </a:pPr>
            <a:endParaRPr lang="ru-RU" sz="1200" b="1" dirty="0">
              <a:solidFill>
                <a:srgbClr val="BD9A7A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80436" y="2281093"/>
            <a:ext cx="0" cy="2531674"/>
          </a:xfrm>
          <a:prstGeom prst="line">
            <a:avLst/>
          </a:prstGeom>
          <a:ln>
            <a:solidFill>
              <a:srgbClr val="BD9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58848" y="1946042"/>
            <a:ext cx="1199565" cy="276973"/>
          </a:xfrm>
          <a:prstGeom prst="rect">
            <a:avLst/>
          </a:prstGeom>
        </p:spPr>
        <p:txBody>
          <a:bodyPr wrap="none" lIns="91411" tIns="45707" rIns="91411" bIns="45707">
            <a:spAutoFit/>
          </a:bodyPr>
          <a:lstStyle/>
          <a:p>
            <a:pPr defTabSz="457055"/>
            <a:r>
              <a:rPr lang="ru-RU" sz="1200" b="1" dirty="0">
                <a:solidFill>
                  <a:srgbClr val="9D2235"/>
                </a:solidFill>
              </a:rPr>
              <a:t>До 01.09.2016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65606" y="3165925"/>
            <a:ext cx="1855461" cy="646305"/>
          </a:xfrm>
          <a:prstGeom prst="rect">
            <a:avLst/>
          </a:prstGeom>
        </p:spPr>
        <p:txBody>
          <a:bodyPr wrap="square" lIns="91411" tIns="45707" rIns="91411" bIns="45707">
            <a:spAutoFit/>
          </a:bodyPr>
          <a:lstStyle/>
          <a:p>
            <a:pPr marL="685584" lvl="1" indent="-228529" defTabSz="457055">
              <a:buFontTx/>
              <a:buAutoNum type="arabicPeriod" startAt="3"/>
            </a:pPr>
            <a:r>
              <a:rPr lang="ru-RU" sz="1200" dirty="0">
                <a:solidFill>
                  <a:prstClr val="black"/>
                </a:solidFill>
              </a:rPr>
              <a:t>Собрать рукописные подписи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5702" y="2025086"/>
            <a:ext cx="1148013" cy="276973"/>
          </a:xfrm>
          <a:prstGeom prst="rect">
            <a:avLst/>
          </a:prstGeom>
        </p:spPr>
        <p:txBody>
          <a:bodyPr wrap="none" lIns="91411" tIns="45707" rIns="91411" bIns="45707">
            <a:spAutoFit/>
          </a:bodyPr>
          <a:lstStyle/>
          <a:p>
            <a:pPr defTabSz="457055"/>
            <a:r>
              <a:rPr lang="ru-RU" sz="1200" b="1" dirty="0">
                <a:solidFill>
                  <a:srgbClr val="9D2235"/>
                </a:solidFill>
              </a:rPr>
              <a:t>С  01.09.2016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815668" y="3592708"/>
            <a:ext cx="260413" cy="328579"/>
          </a:xfrm>
          <a:prstGeom prst="downArrow">
            <a:avLst/>
          </a:prstGeom>
          <a:solidFill>
            <a:srgbClr val="9D2235"/>
          </a:solidFill>
          <a:ln>
            <a:solidFill>
              <a:srgbClr val="BD9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7" rIns="91411" bIns="45707" spcCol="0" rtlCol="0" anchor="ctr"/>
          <a:lstStyle/>
          <a:p>
            <a:pPr algn="ctr" defTabSz="457055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57" y="2558971"/>
            <a:ext cx="381912" cy="6348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97" y="2653046"/>
            <a:ext cx="435580" cy="7221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57" y="2757141"/>
            <a:ext cx="545014" cy="7221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56" y="2907581"/>
            <a:ext cx="447852" cy="59343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553921" y="2535542"/>
            <a:ext cx="1095195" cy="2101371"/>
            <a:chOff x="1681694" y="3284940"/>
            <a:chExt cx="1409540" cy="231637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694" y="3284940"/>
              <a:ext cx="1409540" cy="93969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916" y="4752218"/>
              <a:ext cx="849096" cy="849096"/>
            </a:xfrm>
            <a:prstGeom prst="rect">
              <a:avLst/>
            </a:prstGeom>
          </p:spPr>
        </p:pic>
      </p:grpSp>
      <p:sp>
        <p:nvSpPr>
          <p:cNvPr id="25" name="Стрелка вниз 24"/>
          <p:cNvSpPr/>
          <p:nvPr/>
        </p:nvSpPr>
        <p:spPr>
          <a:xfrm>
            <a:off x="1971313" y="3592701"/>
            <a:ext cx="260413" cy="328579"/>
          </a:xfrm>
          <a:prstGeom prst="downArrow">
            <a:avLst/>
          </a:prstGeom>
          <a:solidFill>
            <a:srgbClr val="9D2235"/>
          </a:solidFill>
          <a:ln>
            <a:solidFill>
              <a:srgbClr val="BD9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7" rIns="91411" bIns="45707" spcCol="0" rtlCol="0" anchor="ctr"/>
          <a:lstStyle/>
          <a:p>
            <a:pPr algn="ctr" defTabSz="457055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41" y="3946754"/>
            <a:ext cx="650641" cy="6901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745133" y="3262369"/>
            <a:ext cx="1855461" cy="646305"/>
          </a:xfrm>
          <a:prstGeom prst="rect">
            <a:avLst/>
          </a:prstGeom>
        </p:spPr>
        <p:txBody>
          <a:bodyPr wrap="square" lIns="91411" tIns="45707" rIns="91411" bIns="45707">
            <a:spAutoFit/>
          </a:bodyPr>
          <a:lstStyle/>
          <a:p>
            <a:pPr marL="685584" lvl="1" indent="-228529" defTabSz="457055">
              <a:buFontTx/>
              <a:buAutoNum type="arabicPeriod" startAt="3"/>
            </a:pPr>
            <a:r>
              <a:rPr lang="ru-RU" sz="1200" dirty="0">
                <a:solidFill>
                  <a:prstClr val="black"/>
                </a:solidFill>
              </a:rPr>
              <a:t>Собрать  электронные подписи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985679" y="384526"/>
            <a:ext cx="7636918" cy="761839"/>
          </a:xfrm>
        </p:spPr>
        <p:txBody>
          <a:bodyPr/>
          <a:lstStyle/>
          <a:p>
            <a:r>
              <a:rPr lang="ru-RU" dirty="0"/>
              <a:t>Подготовка и подача документации. Пошаговый алгоритм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03.3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985677" y="1147745"/>
            <a:ext cx="7445539" cy="7618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cap="none" dirty="0">
                <a:solidFill>
                  <a:srgbClr val="BD9A7A"/>
                </a:solidFill>
              </a:rPr>
              <a:t>ШАГ 3 – СФОРМИРОВАТЬ СТРУКТУРУ ПАПОК ПСД</a:t>
            </a:r>
          </a:p>
          <a:p>
            <a:pPr lvl="1" algn="just" defTabSz="62222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200" dirty="0">
              <a:solidFill>
                <a:prstClr val="black"/>
              </a:solidFill>
            </a:endParaRPr>
          </a:p>
          <a:p>
            <a:pPr lvl="1" algn="just" defTabSz="62222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dirty="0">
                <a:solidFill>
                  <a:prstClr val="black"/>
                </a:solidFill>
              </a:rPr>
              <a:t>* В соответствии с постановлением Правительства Российской Федерации от 16 февраля 2008 г. N 87 «О составе разделов проектной документации и требованиях к их содержанию»</a:t>
            </a:r>
          </a:p>
          <a:p>
            <a:pPr lvl="1">
              <a:spcBef>
                <a:spcPts val="0"/>
              </a:spcBef>
            </a:pPr>
            <a:endParaRPr lang="ru-RU" sz="1200" dirty="0">
              <a:solidFill>
                <a:srgbClr val="BD9A7A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80436" y="2725593"/>
            <a:ext cx="0" cy="2531674"/>
          </a:xfrm>
          <a:prstGeom prst="line">
            <a:avLst/>
          </a:prstGeom>
          <a:ln>
            <a:solidFill>
              <a:srgbClr val="BD9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58848" y="2390542"/>
            <a:ext cx="1199565" cy="276973"/>
          </a:xfrm>
          <a:prstGeom prst="rect">
            <a:avLst/>
          </a:prstGeom>
        </p:spPr>
        <p:txBody>
          <a:bodyPr wrap="none" lIns="91411" tIns="45707" rIns="91411" bIns="45707">
            <a:spAutoFit/>
          </a:bodyPr>
          <a:lstStyle/>
          <a:p>
            <a:pPr defTabSz="457055"/>
            <a:r>
              <a:rPr lang="ru-RU" sz="1200" b="1" dirty="0">
                <a:solidFill>
                  <a:srgbClr val="9D2235"/>
                </a:solidFill>
              </a:rPr>
              <a:t>До 01.09.2016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5702" y="2469586"/>
            <a:ext cx="1148013" cy="276973"/>
          </a:xfrm>
          <a:prstGeom prst="rect">
            <a:avLst/>
          </a:prstGeom>
        </p:spPr>
        <p:txBody>
          <a:bodyPr wrap="none" lIns="91411" tIns="45707" rIns="91411" bIns="45707">
            <a:spAutoFit/>
          </a:bodyPr>
          <a:lstStyle/>
          <a:p>
            <a:pPr defTabSz="457055"/>
            <a:r>
              <a:rPr lang="ru-RU" sz="1200" b="1" dirty="0">
                <a:solidFill>
                  <a:srgbClr val="9D2235"/>
                </a:solidFill>
              </a:rPr>
              <a:t>С  01.09.2016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9" y="2568835"/>
            <a:ext cx="1103334" cy="1471670"/>
          </a:xfrm>
          <a:prstGeom prst="rect">
            <a:avLst/>
          </a:prstGeom>
        </p:spPr>
      </p:pic>
      <p:sp>
        <p:nvSpPr>
          <p:cNvPr id="13" name="Выноска 1 12"/>
          <p:cNvSpPr/>
          <p:nvPr/>
        </p:nvSpPr>
        <p:spPr>
          <a:xfrm>
            <a:off x="2412773" y="3236272"/>
            <a:ext cx="1117538" cy="494358"/>
          </a:xfrm>
          <a:prstGeom prst="borderCallout1">
            <a:avLst>
              <a:gd name="adj1" fmla="val 54023"/>
              <a:gd name="adj2" fmla="val -6660"/>
              <a:gd name="adj3" fmla="val 53093"/>
              <a:gd name="adj4" fmla="val -379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457055"/>
            <a:r>
              <a:rPr lang="ru-RU" sz="1000" dirty="0">
                <a:solidFill>
                  <a:prstClr val="black"/>
                </a:solidFill>
              </a:rPr>
              <a:t>Раздел 1 Пояснительная записка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06866" y="3538967"/>
            <a:ext cx="287509" cy="167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457055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3" y="3819726"/>
            <a:ext cx="1591456" cy="171359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89076" y="4444148"/>
            <a:ext cx="419588" cy="27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457055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12263" y="4884616"/>
            <a:ext cx="259278" cy="21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457055"/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7429" y="4884616"/>
            <a:ext cx="209794" cy="27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457055"/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5578" y="3604691"/>
            <a:ext cx="525908" cy="3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18" y="4134539"/>
            <a:ext cx="2032398" cy="150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99" y="2797912"/>
            <a:ext cx="375953" cy="6291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38" y="2916207"/>
            <a:ext cx="428786" cy="7156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98" y="3047104"/>
            <a:ext cx="536513" cy="71562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95" y="3236271"/>
            <a:ext cx="440866" cy="588045"/>
          </a:xfrm>
          <a:prstGeom prst="rect">
            <a:avLst/>
          </a:prstGeom>
        </p:spPr>
      </p:pic>
      <p:cxnSp>
        <p:nvCxnSpPr>
          <p:cNvPr id="27" name="Соединительная линия уступом 26"/>
          <p:cNvCxnSpPr>
            <a:endCxn id="22" idx="0"/>
          </p:cNvCxnSpPr>
          <p:nvPr/>
        </p:nvCxnSpPr>
        <p:spPr>
          <a:xfrm>
            <a:off x="6398818" y="3530296"/>
            <a:ext cx="1016199" cy="604244"/>
          </a:xfrm>
          <a:prstGeom prst="bentConnector2">
            <a:avLst/>
          </a:prstGeom>
          <a:ln>
            <a:solidFill>
              <a:srgbClr val="BD9A7A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985679" y="384526"/>
            <a:ext cx="7636918" cy="761839"/>
          </a:xfrm>
        </p:spPr>
        <p:txBody>
          <a:bodyPr/>
          <a:lstStyle/>
          <a:p>
            <a:r>
              <a:rPr lang="ru-RU" dirty="0"/>
              <a:t>Подготовка и подача документации. Пошаговый алгоритм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03.4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985680" y="1147745"/>
            <a:ext cx="5523058" cy="7618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cap="none" dirty="0">
                <a:solidFill>
                  <a:srgbClr val="BD9A7A"/>
                </a:solidFill>
              </a:rPr>
              <a:t>ШАГ 4 – ПОДАТЬ ЗАЯВЛЕНИЕ И ДОКУМЕНТАЦИЮ</a:t>
            </a:r>
          </a:p>
          <a:p>
            <a:pPr lvl="1">
              <a:spcBef>
                <a:spcPts val="0"/>
              </a:spcBef>
            </a:pPr>
            <a:endParaRPr lang="ru-RU" sz="1200" dirty="0">
              <a:solidFill>
                <a:srgbClr val="BD9A7A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80436" y="2515112"/>
            <a:ext cx="0" cy="2531674"/>
          </a:xfrm>
          <a:prstGeom prst="line">
            <a:avLst/>
          </a:prstGeom>
          <a:ln>
            <a:solidFill>
              <a:srgbClr val="BD9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55702" y="2259102"/>
            <a:ext cx="1148013" cy="276973"/>
          </a:xfrm>
          <a:prstGeom prst="rect">
            <a:avLst/>
          </a:prstGeom>
        </p:spPr>
        <p:txBody>
          <a:bodyPr wrap="none" lIns="91411" tIns="45707" rIns="91411" bIns="45707">
            <a:spAutoFit/>
          </a:bodyPr>
          <a:lstStyle/>
          <a:p>
            <a:pPr defTabSz="457055"/>
            <a:r>
              <a:rPr lang="ru-RU" sz="1200" b="1" dirty="0">
                <a:solidFill>
                  <a:srgbClr val="9D2235"/>
                </a:solidFill>
              </a:rPr>
              <a:t>С  01.09.2016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53" y="3762971"/>
            <a:ext cx="868054" cy="1157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20" y="2916669"/>
            <a:ext cx="539770" cy="1282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6"/>
          <a:stretch/>
        </p:blipFill>
        <p:spPr>
          <a:xfrm>
            <a:off x="3066102" y="4341894"/>
            <a:ext cx="844029" cy="108231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01852" y="3294506"/>
            <a:ext cx="1868564" cy="461655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algn="ctr" defTabSz="457055"/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Транспортировка ПСД, </a:t>
            </a:r>
          </a:p>
          <a:p>
            <a:pPr algn="ctr" defTabSz="457055"/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подача заявления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15834" y="2259102"/>
            <a:ext cx="1242846" cy="276973"/>
          </a:xfrm>
          <a:prstGeom prst="rect">
            <a:avLst/>
          </a:prstGeom>
        </p:spPr>
        <p:txBody>
          <a:bodyPr wrap="none" lIns="91411" tIns="45707" rIns="91411" bIns="45707">
            <a:spAutoFit/>
          </a:bodyPr>
          <a:lstStyle/>
          <a:p>
            <a:pPr defTabSz="457055"/>
            <a:r>
              <a:rPr lang="ru-RU" sz="1200" b="1" dirty="0">
                <a:solidFill>
                  <a:srgbClr val="9D2235"/>
                </a:solidFill>
              </a:rPr>
              <a:t>До  01.09.2016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19" y="3036821"/>
            <a:ext cx="911082" cy="911429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7" y="4031630"/>
            <a:ext cx="1886661" cy="13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Соединительная линия уступом 19"/>
          <p:cNvCxnSpPr>
            <a:stCxn id="19" idx="0"/>
          </p:cNvCxnSpPr>
          <p:nvPr/>
        </p:nvCxnSpPr>
        <p:spPr>
          <a:xfrm rot="16200000" flipV="1">
            <a:off x="6717827" y="3044957"/>
            <a:ext cx="539093" cy="1434249"/>
          </a:xfrm>
          <a:prstGeom prst="bentConnector2">
            <a:avLst/>
          </a:prstGeom>
          <a:ln>
            <a:solidFill>
              <a:srgbClr val="BD9A7A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20850" y="4353087"/>
            <a:ext cx="2195935" cy="64632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457055"/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Подача заявления </a:t>
            </a:r>
            <a:r>
              <a:rPr lang="en-US" sz="12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и документов </a:t>
            </a:r>
          </a:p>
          <a:p>
            <a:pPr algn="ctr" defTabSz="457055"/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в электронной форме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985679" y="384526"/>
            <a:ext cx="7636918" cy="761839"/>
          </a:xfrm>
        </p:spPr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03.5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9047" y="2260416"/>
            <a:ext cx="1080000" cy="288040"/>
          </a:xfrm>
          <a:prstGeom prst="roundRect">
            <a:avLst/>
          </a:prstGeom>
          <a:solidFill>
            <a:srgbClr val="861D1A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</a:rPr>
              <a:t>до 4 ч</a:t>
            </a: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385092" y="2660079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>
              <a:solidFill>
                <a:srgbClr val="8D1A14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4534" y="2259419"/>
            <a:ext cx="1080000" cy="288040"/>
          </a:xfrm>
          <a:prstGeom prst="roundRect">
            <a:avLst/>
          </a:prstGeom>
          <a:solidFill>
            <a:srgbClr val="C6A88C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</a:rPr>
              <a:t>до </a:t>
            </a:r>
            <a:r>
              <a:rPr lang="ru-RU" sz="1200" b="1" dirty="0" smtClean="0">
                <a:solidFill>
                  <a:schemeClr val="bg1"/>
                </a:solidFill>
              </a:rPr>
              <a:t>10 </a:t>
            </a:r>
            <a:r>
              <a:rPr lang="ru-RU" sz="1200" b="1" dirty="0" err="1">
                <a:solidFill>
                  <a:schemeClr val="bg1"/>
                </a:solidFill>
              </a:rPr>
              <a:t>дн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565252" y="2671903"/>
            <a:ext cx="972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>
            <a:off x="2537252" y="2671845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>
              <a:solidFill>
                <a:srgbClr val="8D1A14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25025" y="2248520"/>
            <a:ext cx="1080000" cy="288040"/>
          </a:xfrm>
          <a:prstGeom prst="roundRect">
            <a:avLst/>
          </a:prstGeom>
          <a:solidFill>
            <a:srgbClr val="861D1A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</a:rPr>
              <a:t>1 </a:t>
            </a:r>
            <a:r>
              <a:rPr lang="ru-RU" sz="1200" b="1" dirty="0" err="1">
                <a:solidFill>
                  <a:schemeClr val="bg1"/>
                </a:solidFill>
              </a:rPr>
              <a:t>дн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725025" y="2671961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бедренный треугольник 28"/>
          <p:cNvSpPr/>
          <p:nvPr/>
        </p:nvSpPr>
        <p:spPr>
          <a:xfrm>
            <a:off x="3697025" y="2671903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>
              <a:solidFill>
                <a:srgbClr val="8D1A14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77185" y="2239843"/>
            <a:ext cx="1080000" cy="288040"/>
          </a:xfrm>
          <a:prstGeom prst="roundRect">
            <a:avLst/>
          </a:prstGeom>
          <a:solidFill>
            <a:srgbClr val="C6A88C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</a:rPr>
              <a:t>15-20 </a:t>
            </a:r>
            <a:r>
              <a:rPr lang="ru-RU" sz="1200" b="1" dirty="0" err="1">
                <a:solidFill>
                  <a:schemeClr val="bg1"/>
                </a:solidFill>
              </a:rPr>
              <a:t>дн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877185" y="2671961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4849185" y="2671903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>
              <a:solidFill>
                <a:srgbClr val="8D1A14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32684" y="2239843"/>
            <a:ext cx="1080000" cy="288040"/>
          </a:xfrm>
          <a:prstGeom prst="roundRect">
            <a:avLst/>
          </a:prstGeom>
          <a:solidFill>
            <a:srgbClr val="C6A88C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</a:rPr>
              <a:t>10 </a:t>
            </a:r>
            <a:r>
              <a:rPr lang="ru-RU" sz="1200" b="1" dirty="0" err="1">
                <a:solidFill>
                  <a:schemeClr val="bg1"/>
                </a:solidFill>
              </a:rPr>
              <a:t>дн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032684" y="2671961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/>
          <p:cNvSpPr/>
          <p:nvPr/>
        </p:nvSpPr>
        <p:spPr>
          <a:xfrm>
            <a:off x="6004684" y="2671903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>
              <a:solidFill>
                <a:srgbClr val="8D1A14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188183" y="2239843"/>
            <a:ext cx="1080000" cy="288040"/>
          </a:xfrm>
          <a:prstGeom prst="roundRect">
            <a:avLst/>
          </a:prstGeom>
          <a:solidFill>
            <a:srgbClr val="C6A88C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</a:rPr>
              <a:t>20-25 </a:t>
            </a:r>
            <a:r>
              <a:rPr lang="ru-RU" sz="1200" b="1" dirty="0" err="1">
                <a:solidFill>
                  <a:schemeClr val="bg1"/>
                </a:solidFill>
              </a:rPr>
              <a:t>дн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188183" y="2671961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авнобедренный треугольник 37"/>
          <p:cNvSpPr/>
          <p:nvPr/>
        </p:nvSpPr>
        <p:spPr>
          <a:xfrm>
            <a:off x="7160183" y="2671903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>
              <a:solidFill>
                <a:srgbClr val="8D1A14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43682" y="2248520"/>
            <a:ext cx="1080000" cy="288040"/>
          </a:xfrm>
          <a:prstGeom prst="roundRect">
            <a:avLst/>
          </a:prstGeom>
          <a:solidFill>
            <a:srgbClr val="C6A88C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</a:rPr>
              <a:t>1 </a:t>
            </a:r>
            <a:r>
              <a:rPr lang="ru-RU" sz="1200" b="1" dirty="0" err="1">
                <a:solidFill>
                  <a:schemeClr val="bg1"/>
                </a:solidFill>
              </a:rPr>
              <a:t>дн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343682" y="2680638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Равнобедренный треугольник 40"/>
          <p:cNvSpPr/>
          <p:nvPr/>
        </p:nvSpPr>
        <p:spPr>
          <a:xfrm>
            <a:off x="8315682" y="2680580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>
              <a:solidFill>
                <a:srgbClr val="8D1A14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30" y="1885323"/>
            <a:ext cx="554206" cy="277103"/>
          </a:xfrm>
          <a:prstGeom prst="rect">
            <a:avLst/>
          </a:prstGeom>
          <a:effectLst/>
        </p:spPr>
      </p:pic>
      <p:sp>
        <p:nvSpPr>
          <p:cNvPr id="43" name="TextBox 86"/>
          <p:cNvSpPr txBox="1"/>
          <p:nvPr/>
        </p:nvSpPr>
        <p:spPr>
          <a:xfrm>
            <a:off x="353022" y="2686772"/>
            <a:ext cx="11103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Подача заявки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Загрузка документации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439092" y="2763393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88"/>
          <p:cNvSpPr txBox="1"/>
          <p:nvPr/>
        </p:nvSpPr>
        <p:spPr>
          <a:xfrm>
            <a:off x="1516390" y="2680581"/>
            <a:ext cx="11103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Проверка комплектности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Подготовка договора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591252" y="2753034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751025" y="2753034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903185" y="2743856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058684" y="2743855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214183" y="2763393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369682" y="2753034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5"/>
          <p:cNvSpPr txBox="1"/>
          <p:nvPr/>
        </p:nvSpPr>
        <p:spPr>
          <a:xfrm>
            <a:off x="2591542" y="2653018"/>
            <a:ext cx="1155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Двухстороннее подписание договора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Оплата по договору</a:t>
            </a:r>
          </a:p>
        </p:txBody>
      </p:sp>
      <p:sp>
        <p:nvSpPr>
          <p:cNvPr id="53" name="TextBox 96"/>
          <p:cNvSpPr txBox="1"/>
          <p:nvPr/>
        </p:nvSpPr>
        <p:spPr>
          <a:xfrm>
            <a:off x="3728693" y="2671846"/>
            <a:ext cx="1209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Подготовка сводных замечаний</a:t>
            </a:r>
          </a:p>
        </p:txBody>
      </p:sp>
      <p:sp>
        <p:nvSpPr>
          <p:cNvPr id="54" name="TextBox 97"/>
          <p:cNvSpPr txBox="1"/>
          <p:nvPr/>
        </p:nvSpPr>
        <p:spPr>
          <a:xfrm>
            <a:off x="4914371" y="2690000"/>
            <a:ext cx="1209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Устранение замечаний</a:t>
            </a:r>
          </a:p>
        </p:txBody>
      </p:sp>
      <p:sp>
        <p:nvSpPr>
          <p:cNvPr id="55" name="TextBox 98"/>
          <p:cNvSpPr txBox="1"/>
          <p:nvPr/>
        </p:nvSpPr>
        <p:spPr>
          <a:xfrm>
            <a:off x="6056174" y="2702619"/>
            <a:ext cx="1209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Подготовка заключения</a:t>
            </a:r>
          </a:p>
        </p:txBody>
      </p:sp>
      <p:sp>
        <p:nvSpPr>
          <p:cNvPr id="56" name="TextBox 99"/>
          <p:cNvSpPr txBox="1"/>
          <p:nvPr/>
        </p:nvSpPr>
        <p:spPr>
          <a:xfrm>
            <a:off x="7179468" y="2702619"/>
            <a:ext cx="1209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Выдача заключения</a:t>
            </a:r>
          </a:p>
        </p:txBody>
      </p:sp>
      <p:sp>
        <p:nvSpPr>
          <p:cNvPr id="57" name="Правая круглая скобка 56"/>
          <p:cNvSpPr/>
          <p:nvPr/>
        </p:nvSpPr>
        <p:spPr>
          <a:xfrm rot="16200000">
            <a:off x="6003391" y="-315850"/>
            <a:ext cx="294089" cy="4546495"/>
          </a:xfrm>
          <a:prstGeom prst="rightBracket">
            <a:avLst/>
          </a:prstGeom>
          <a:ln>
            <a:solidFill>
              <a:srgbClr val="B6906E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58" name="TextBox 101"/>
          <p:cNvSpPr txBox="1"/>
          <p:nvPr/>
        </p:nvSpPr>
        <p:spPr>
          <a:xfrm>
            <a:off x="5324279" y="1397676"/>
            <a:ext cx="208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BD9A7A"/>
                </a:solidFill>
              </a:rPr>
              <a:t>от 45 до 60 </a:t>
            </a:r>
            <a:r>
              <a:rPr lang="ru-RU" sz="1400" b="1" dirty="0" smtClean="0">
                <a:solidFill>
                  <a:srgbClr val="BD9A7A"/>
                </a:solidFill>
              </a:rPr>
              <a:t>дней</a:t>
            </a:r>
            <a:endParaRPr lang="ru-RU" sz="1400" b="1" dirty="0">
              <a:solidFill>
                <a:srgbClr val="BD9A7A"/>
              </a:solidFill>
            </a:endParaRPr>
          </a:p>
        </p:txBody>
      </p:sp>
      <p:sp>
        <p:nvSpPr>
          <p:cNvPr id="59" name="TextBox 102"/>
          <p:cNvSpPr txBox="1"/>
          <p:nvPr/>
        </p:nvSpPr>
        <p:spPr>
          <a:xfrm>
            <a:off x="908198" y="4340572"/>
            <a:ext cx="7906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2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7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39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1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65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78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0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04" algn="l" defTabSz="45711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Основное преимущество - сокращение </a:t>
            </a:r>
            <a:r>
              <a:rPr lang="ru-RU" sz="1400" dirty="0"/>
              <a:t>сроков подачи документации, подписания договора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4" y="1643190"/>
            <a:ext cx="774825" cy="48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51" y="1680137"/>
            <a:ext cx="774825" cy="48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1" y="4319924"/>
            <a:ext cx="250563" cy="2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190" y="5994402"/>
            <a:ext cx="1543050" cy="369253"/>
          </a:xfrm>
          <a:prstGeom prst="rect">
            <a:avLst/>
          </a:prstGeom>
        </p:spPr>
      </p:pic>
      <p:sp>
        <p:nvSpPr>
          <p:cNvPr id="10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63766" y="6103903"/>
            <a:ext cx="724082" cy="191899"/>
          </a:xfrm>
        </p:spPr>
        <p:txBody>
          <a:bodyPr/>
          <a:lstStyle/>
          <a:p>
            <a:r>
              <a:rPr lang="en-US" smtClean="0">
                <a:solidFill>
                  <a:srgbClr val="9D2235"/>
                </a:solidFill>
              </a:rPr>
              <a:t>gge.ru</a:t>
            </a:r>
            <a:endParaRPr lang="ru-RU" dirty="0">
              <a:solidFill>
                <a:srgbClr val="9D2235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" y="6537158"/>
            <a:ext cx="8905875" cy="320842"/>
          </a:xfrm>
          <a:prstGeom prst="rect">
            <a:avLst/>
          </a:prstGeom>
          <a:solidFill>
            <a:srgbClr val="9D2235"/>
          </a:solidFill>
          <a:ln>
            <a:solidFill>
              <a:srgbClr val="9D2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9" y="647701"/>
            <a:ext cx="1554956" cy="11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9312" y="2100942"/>
            <a:ext cx="4996089" cy="246881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just"/>
            <a:r>
              <a:rPr lang="ru-RU" sz="3000" cap="all" dirty="0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Объективность, </a:t>
            </a:r>
            <a:endParaRPr lang="en-US" sz="3000" cap="all" dirty="0">
              <a:solidFill>
                <a:srgbClr val="9D2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000" cap="all" dirty="0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надёжность, </a:t>
            </a:r>
            <a:endParaRPr lang="en-US" sz="3000" cap="all" dirty="0">
              <a:solidFill>
                <a:srgbClr val="9D2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000" cap="all" dirty="0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—</a:t>
            </a:r>
          </a:p>
          <a:p>
            <a:pPr algn="just"/>
            <a:r>
              <a:rPr lang="ru-RU" sz="3000" cap="all" dirty="0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безопасного </a:t>
            </a:r>
            <a:endParaRPr lang="en-US" sz="3000" cap="all" dirty="0">
              <a:solidFill>
                <a:srgbClr val="9D2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000" cap="all" dirty="0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будущего</a:t>
            </a:r>
          </a:p>
        </p:txBody>
      </p:sp>
    </p:spTree>
    <p:extLst>
      <p:ext uri="{BB962C8B-B14F-4D97-AF65-F5344CB8AC3E}">
        <p14:creationId xmlns:p14="http://schemas.microsoft.com/office/powerpoint/2010/main" val="6112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Переход к экспертизе в электронной форме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147" y="1907112"/>
            <a:ext cx="7567725" cy="2282832"/>
          </a:xfrm>
        </p:spPr>
        <p:txBody>
          <a:bodyPr/>
          <a:lstStyle/>
          <a:p>
            <a:r>
              <a:rPr lang="ru-RU" sz="2000" dirty="0" smtClean="0"/>
              <a:t>НОРМАТИВНЫЕ ПРАВОВЫЕ АКТЫ</a:t>
            </a:r>
          </a:p>
          <a:p>
            <a:r>
              <a:rPr lang="ru-RU" sz="2000" dirty="0" smtClean="0"/>
              <a:t>ДИНАМИКА ПЕРЕХОДА</a:t>
            </a:r>
          </a:p>
          <a:p>
            <a:r>
              <a:rPr lang="ru-RU" sz="2000" dirty="0" smtClean="0"/>
              <a:t>СПОСОБЫ ПРЕДСТАВЛЕНЕНИЯ ДОКУМЕНТОВ В ЭЛЕКТРОННОМ ВИДЕ</a:t>
            </a:r>
            <a:endParaRPr lang="ru-RU" sz="20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01.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6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190" y="5981701"/>
            <a:ext cx="1543050" cy="381953"/>
          </a:xfrm>
          <a:prstGeom prst="rect">
            <a:avLst/>
          </a:prstGeom>
        </p:spPr>
      </p:pic>
      <p:sp>
        <p:nvSpPr>
          <p:cNvPr id="10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63766" y="6103903"/>
            <a:ext cx="724082" cy="191899"/>
          </a:xfrm>
        </p:spPr>
        <p:txBody>
          <a:bodyPr/>
          <a:lstStyle/>
          <a:p>
            <a:r>
              <a:rPr lang="en-US" smtClean="0">
                <a:solidFill>
                  <a:srgbClr val="9D2235"/>
                </a:solidFill>
              </a:rPr>
              <a:t>gge.ru</a:t>
            </a:r>
            <a:endParaRPr lang="ru-RU" dirty="0">
              <a:solidFill>
                <a:srgbClr val="9D2235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" y="6537158"/>
            <a:ext cx="8905875" cy="320842"/>
          </a:xfrm>
          <a:prstGeom prst="rect">
            <a:avLst/>
          </a:prstGeom>
          <a:solidFill>
            <a:srgbClr val="9D2235"/>
          </a:solidFill>
          <a:ln>
            <a:solidFill>
              <a:srgbClr val="9D2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7" name="TextBox 10"/>
          <p:cNvSpPr txBox="1"/>
          <p:nvPr/>
        </p:nvSpPr>
        <p:spPr>
          <a:xfrm>
            <a:off x="2691583" y="2851000"/>
            <a:ext cx="3760839" cy="989001"/>
          </a:xfrm>
          <a:prstGeom prst="rect">
            <a:avLst/>
          </a:prstGeom>
          <a:noFill/>
          <a:effectLst/>
        </p:spPr>
        <p:txBody>
          <a:bodyPr wrap="square" lIns="91428" tIns="45715" rIns="91428" bIns="45715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ln w="0"/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9" y="647701"/>
            <a:ext cx="1554956" cy="11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Нормативные </a:t>
            </a:r>
            <a:r>
              <a:rPr lang="ru-RU" dirty="0"/>
              <a:t>правовые акты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01.1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874125956"/>
              </p:ext>
            </p:extLst>
          </p:nvPr>
        </p:nvGraphicFramePr>
        <p:xfrm>
          <a:off x="795388" y="1256145"/>
          <a:ext cx="7553224" cy="380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325">
                  <a:extLst>
                    <a:ext uri="{9D8B030D-6E8A-4147-A177-3AD203B41FA5}">
                      <a16:colId xmlns:a16="http://schemas.microsoft.com/office/drawing/2014/main" val="935884690"/>
                    </a:ext>
                  </a:extLst>
                </a:gridCol>
                <a:gridCol w="6117899">
                  <a:extLst>
                    <a:ext uri="{9D8B030D-6E8A-4147-A177-3AD203B41FA5}">
                      <a16:colId xmlns:a16="http://schemas.microsoft.com/office/drawing/2014/main" val="261034357"/>
                    </a:ext>
                  </a:extLst>
                </a:gridCol>
              </a:tblGrid>
              <a:tr h="895928">
                <a:tc rowSpan="3">
                  <a:txBody>
                    <a:bodyPr/>
                    <a:lstStyle/>
                    <a:p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 </a:t>
                      </a:r>
                      <a:r>
                        <a:rPr lang="ru-RU" sz="1200" b="1" kern="1200" dirty="0" smtClean="0">
                          <a:solidFill>
                            <a:srgbClr val="9D2235"/>
                          </a:solidFill>
                          <a:latin typeface="+mn-lt"/>
                          <a:ea typeface="+mn-ea"/>
                          <a:cs typeface="+mn-cs"/>
                        </a:rPr>
                        <a:t>от 31 марта 2012 г. N 272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«Об утверждении Положения об организации и проведении негосударственной экспертизы проектной документации и (или) результатов инженерных изысканий»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изменениями)</a:t>
                      </a: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15760"/>
                  </a:ext>
                </a:extLst>
              </a:tr>
              <a:tr h="738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</a:t>
                      </a:r>
                      <a:r>
                        <a:rPr lang="ru-RU" sz="1200" b="1" kern="1200" dirty="0" smtClean="0">
                          <a:solidFill>
                            <a:srgbClr val="9D2235"/>
                          </a:solidFill>
                          <a:latin typeface="+mn-lt"/>
                          <a:ea typeface="+mn-ea"/>
                          <a:cs typeface="+mn-cs"/>
                        </a:rPr>
                        <a:t>от 5 марта 2007 г. N 145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 порядке организации и проведения государственной экспертизы проектной документации и результатов инженерных изысканий»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изменениями)</a:t>
                      </a: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566414"/>
                  </a:ext>
                </a:extLst>
              </a:tr>
              <a:tr h="6003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</a:t>
                      </a:r>
                      <a:r>
                        <a:rPr lang="ru-RU" sz="1200" b="1" kern="1200" dirty="0" smtClean="0">
                          <a:solidFill>
                            <a:srgbClr val="9D2235"/>
                          </a:solidFill>
                          <a:latin typeface="+mn-lt"/>
                          <a:ea typeface="+mn-ea"/>
                          <a:cs typeface="+mn-cs"/>
                        </a:rPr>
                        <a:t>от 16 февраля 2008 г. N </a:t>
                      </a:r>
                      <a:r>
                        <a:rPr lang="ru-RU" sz="1200" b="1" kern="1200" dirty="0" smtClean="0">
                          <a:solidFill>
                            <a:srgbClr val="9D2235"/>
                          </a:solidFill>
                          <a:latin typeface="+mn-lt"/>
                          <a:ea typeface="+mn-ea"/>
                          <a:cs typeface="+mn-cs"/>
                        </a:rPr>
                        <a:t>87 </a:t>
                      </a:r>
                      <a:r>
                        <a:rPr lang="ru-RU" sz="12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kern="1200" dirty="0" smtClean="0">
                          <a:solidFill>
                            <a:srgbClr val="B6906E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 составе разделов проектной документации и требованиях к их содержанию»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112657"/>
                  </a:ext>
                </a:extLst>
              </a:tr>
              <a:tr h="1570182">
                <a:tc>
                  <a:txBody>
                    <a:bodyPr/>
                    <a:lstStyle/>
                    <a:p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Минстроя </a:t>
                      </a:r>
                      <a:r>
                        <a:rPr lang="ru-RU" sz="1200" b="1" kern="1200" dirty="0" smtClean="0">
                          <a:solidFill>
                            <a:srgbClr val="9D2235"/>
                          </a:solidFill>
                          <a:latin typeface="+mn-lt"/>
                          <a:ea typeface="+mn-ea"/>
                          <a:cs typeface="+mn-cs"/>
                        </a:rPr>
                        <a:t>от 12 мая 2017 года N 783/</a:t>
                      </a:r>
                      <a:r>
                        <a:rPr lang="ru-RU" sz="1200" b="1" kern="1200" dirty="0" err="1" smtClean="0">
                          <a:solidFill>
                            <a:srgbClr val="9D2235"/>
                          </a:solidFill>
                          <a:latin typeface="+mn-lt"/>
                          <a:ea typeface="+mn-ea"/>
                          <a:cs typeface="+mn-cs"/>
                        </a:rPr>
                        <a:t>пр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«Об утверждении требований к формату электронных документов, представляемых для проведения государственной экспертизы проектной документации и (или) результатов инженерных изысканий и проверки достоверности определения сметной стоимости строительства, реконструкции, капитального ремонта объектов капитального строительства»</a:t>
                      </a:r>
                    </a:p>
                  </a:txBody>
                  <a:tcPr marL="61578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8878"/>
                  </a:ext>
                </a:extLst>
              </a:tr>
            </a:tbl>
          </a:graphicData>
        </a:graphic>
      </p:graphicFrame>
      <p:pic>
        <p:nvPicPr>
          <p:cNvPr id="14" name="Picture 2" descr="https://im3-tub-ru.yandex.net/i?id=17aee3b833b50b7aaf10d9e01084a50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7" y="2268374"/>
            <a:ext cx="1056720" cy="8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85680" y="3879177"/>
            <a:ext cx="1056720" cy="883626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33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85681" y="384525"/>
            <a:ext cx="7897438" cy="7618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услуги: динамика внедрения в Главгосэкспертизе России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01.</a:t>
            </a:r>
            <a:r>
              <a:rPr lang="en-US" dirty="0"/>
              <a:t>7</a:t>
            </a:r>
            <a:endParaRPr lang="ru-RU" dirty="0"/>
          </a:p>
        </p:txBody>
      </p:sp>
      <p:sp>
        <p:nvSpPr>
          <p:cNvPr id="2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261706" y="6182266"/>
            <a:ext cx="825679" cy="174089"/>
          </a:xfrm>
        </p:spPr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350064" y="2995260"/>
            <a:ext cx="24428" cy="1901495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55495" y="5536221"/>
            <a:ext cx="4265405" cy="360040"/>
          </a:xfrm>
          <a:prstGeom prst="rect">
            <a:avLst/>
          </a:prstGeom>
          <a:solidFill>
            <a:srgbClr val="BD9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510797" y="5536221"/>
            <a:ext cx="2994919" cy="360040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253790" y="5392204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614560" y="5392204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884590" y="5389130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154620" y="5400589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20900" y="5402272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812900" y="5400463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82930" y="5390606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424650" y="5400589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694680" y="5390606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964710" y="5392204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433080" y="5392204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163050" y="5392204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893020" y="5389130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600204" y="5400463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352960" y="5400463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347336" y="5400463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243170" y="5392204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973140" y="5392204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703110" y="5390049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258215" y="5392204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528245" y="5397945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074500" y="5400463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6200000">
            <a:off x="794300" y="4773419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январь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4072761" y="4773422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январь</a:t>
            </a:r>
          </a:p>
        </p:txBody>
      </p:sp>
      <p:sp>
        <p:nvSpPr>
          <p:cNvPr id="75" name="TextBox 74"/>
          <p:cNvSpPr txBox="1"/>
          <p:nvPr/>
        </p:nvSpPr>
        <p:spPr>
          <a:xfrm rot="16200000">
            <a:off x="1064329" y="4773420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февраль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4342790" y="4773422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февраль</a:t>
            </a:r>
          </a:p>
        </p:txBody>
      </p:sp>
      <p:sp>
        <p:nvSpPr>
          <p:cNvPr id="77" name="TextBox 76"/>
          <p:cNvSpPr txBox="1"/>
          <p:nvPr/>
        </p:nvSpPr>
        <p:spPr>
          <a:xfrm rot="16200000">
            <a:off x="1337168" y="4793916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март</a:t>
            </a:r>
          </a:p>
        </p:txBody>
      </p:sp>
      <p:sp>
        <p:nvSpPr>
          <p:cNvPr id="78" name="TextBox 77"/>
          <p:cNvSpPr txBox="1"/>
          <p:nvPr/>
        </p:nvSpPr>
        <p:spPr>
          <a:xfrm rot="16200000">
            <a:off x="4590034" y="4785880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март</a:t>
            </a:r>
          </a:p>
        </p:txBody>
      </p:sp>
      <p:sp>
        <p:nvSpPr>
          <p:cNvPr id="79" name="TextBox 78"/>
          <p:cNvSpPr txBox="1"/>
          <p:nvPr/>
        </p:nvSpPr>
        <p:spPr>
          <a:xfrm rot="16200000">
            <a:off x="1604391" y="4794041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апрель</a:t>
            </a:r>
          </a:p>
        </p:txBody>
      </p:sp>
      <p:sp>
        <p:nvSpPr>
          <p:cNvPr id="80" name="TextBox 79"/>
          <p:cNvSpPr txBox="1"/>
          <p:nvPr/>
        </p:nvSpPr>
        <p:spPr>
          <a:xfrm rot="16200000">
            <a:off x="4882850" y="4773423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апрель</a:t>
            </a:r>
          </a:p>
        </p:txBody>
      </p:sp>
      <p:sp>
        <p:nvSpPr>
          <p:cNvPr id="81" name="TextBox 80"/>
          <p:cNvSpPr txBox="1"/>
          <p:nvPr/>
        </p:nvSpPr>
        <p:spPr>
          <a:xfrm rot="16200000">
            <a:off x="1874421" y="4793804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май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5152881" y="4773422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май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2144450" y="4779686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июнь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5422911" y="4773421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июнь</a:t>
            </a:r>
          </a:p>
        </p:txBody>
      </p:sp>
      <p:sp>
        <p:nvSpPr>
          <p:cNvPr id="85" name="TextBox 84"/>
          <p:cNvSpPr txBox="1"/>
          <p:nvPr/>
        </p:nvSpPr>
        <p:spPr>
          <a:xfrm rot="16200000">
            <a:off x="5692940" y="4773421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июль</a:t>
            </a:r>
          </a:p>
        </p:txBody>
      </p:sp>
      <p:sp>
        <p:nvSpPr>
          <p:cNvPr id="86" name="TextBox 85"/>
          <p:cNvSpPr txBox="1"/>
          <p:nvPr/>
        </p:nvSpPr>
        <p:spPr>
          <a:xfrm rot="16200000">
            <a:off x="2414479" y="4791395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июль</a:t>
            </a:r>
          </a:p>
        </p:txBody>
      </p:sp>
      <p:sp>
        <p:nvSpPr>
          <p:cNvPr id="87" name="TextBox 86"/>
          <p:cNvSpPr txBox="1"/>
          <p:nvPr/>
        </p:nvSpPr>
        <p:spPr>
          <a:xfrm rot="16200000">
            <a:off x="2684510" y="4776044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август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5962970" y="4774132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август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2954541" y="4776044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сентябрь</a:t>
            </a:r>
          </a:p>
        </p:txBody>
      </p:sp>
      <p:sp>
        <p:nvSpPr>
          <p:cNvPr id="90" name="TextBox 89"/>
          <p:cNvSpPr txBox="1"/>
          <p:nvPr/>
        </p:nvSpPr>
        <p:spPr>
          <a:xfrm rot="16200000">
            <a:off x="6233001" y="4774132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сентябрь</a:t>
            </a:r>
          </a:p>
        </p:txBody>
      </p:sp>
      <p:sp>
        <p:nvSpPr>
          <p:cNvPr id="91" name="TextBox 90"/>
          <p:cNvSpPr txBox="1"/>
          <p:nvPr/>
        </p:nvSpPr>
        <p:spPr>
          <a:xfrm rot="16200000">
            <a:off x="3224571" y="4773420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октябрь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6503031" y="4794040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октябрь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3494200" y="4782579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ноябрь</a:t>
            </a:r>
          </a:p>
        </p:txBody>
      </p:sp>
      <p:sp>
        <p:nvSpPr>
          <p:cNvPr id="94" name="TextBox 93"/>
          <p:cNvSpPr txBox="1"/>
          <p:nvPr/>
        </p:nvSpPr>
        <p:spPr>
          <a:xfrm rot="16200000">
            <a:off x="3814778" y="4815253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декабрь</a:t>
            </a:r>
          </a:p>
        </p:txBody>
      </p:sp>
      <p:sp>
        <p:nvSpPr>
          <p:cNvPr id="95" name="Овал 94"/>
          <p:cNvSpPr/>
          <p:nvPr/>
        </p:nvSpPr>
        <p:spPr>
          <a:xfrm>
            <a:off x="955739" y="1710767"/>
            <a:ext cx="1370988" cy="1491922"/>
          </a:xfrm>
          <a:prstGeom prst="ellipse">
            <a:avLst/>
          </a:prstGeom>
          <a:solidFill>
            <a:srgbClr val="9D2235"/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355602" y="3034725"/>
            <a:ext cx="1200277" cy="1296145"/>
          </a:xfrm>
          <a:prstGeom prst="ellipse">
            <a:avLst/>
          </a:prstGeom>
          <a:solidFill>
            <a:srgbClr val="9D2235"/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1805220" y="3808030"/>
            <a:ext cx="943888" cy="1008112"/>
          </a:xfrm>
          <a:prstGeom prst="ellipse">
            <a:avLst/>
          </a:prstGeom>
          <a:solidFill>
            <a:srgbClr val="9D2235"/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2191925" y="2710686"/>
            <a:ext cx="960639" cy="1080120"/>
          </a:xfrm>
          <a:prstGeom prst="ellipse">
            <a:avLst/>
          </a:prstGeom>
          <a:solidFill>
            <a:srgbClr val="9D2235"/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238598" y="1047376"/>
            <a:ext cx="1585155" cy="1648670"/>
          </a:xfrm>
          <a:prstGeom prst="ellipse">
            <a:avLst/>
          </a:prstGeom>
          <a:solidFill>
            <a:srgbClr val="9D2235"/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2850049" y="3349235"/>
            <a:ext cx="1246483" cy="1282221"/>
          </a:xfrm>
          <a:prstGeom prst="ellipse">
            <a:avLst/>
          </a:prstGeom>
          <a:solidFill>
            <a:srgbClr val="9D2235"/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3371531" y="2168228"/>
            <a:ext cx="1149370" cy="1181007"/>
          </a:xfrm>
          <a:prstGeom prst="ellipse">
            <a:avLst/>
          </a:prstGeom>
          <a:solidFill>
            <a:srgbClr val="9D2235"/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 sz="1000" dirty="0"/>
          </a:p>
        </p:txBody>
      </p:sp>
      <p:sp>
        <p:nvSpPr>
          <p:cNvPr id="102" name="Овал 101"/>
          <p:cNvSpPr/>
          <p:nvPr/>
        </p:nvSpPr>
        <p:spPr>
          <a:xfrm>
            <a:off x="4046758" y="3336768"/>
            <a:ext cx="1175540" cy="128222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676903" y="2500348"/>
            <a:ext cx="1075558" cy="116234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5433980" y="3309935"/>
            <a:ext cx="1128572" cy="118100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6971085" y="1264426"/>
            <a:ext cx="1763252" cy="176479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7505714" y="5392204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 rot="16200000">
            <a:off x="6761438" y="4784056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ноябрь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5235" y="3284130"/>
            <a:ext cx="996348" cy="75712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рабочая группа по переводу в электронный вид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012738" y="2095584"/>
            <a:ext cx="1255583" cy="76563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 основной этап разработки «Системы интерактивного взаимодействия </a:t>
            </a:r>
            <a:b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заявителями»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350747" y="1225289"/>
            <a:ext cx="1343934" cy="120031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</a:t>
            </a:r>
          </a:p>
          <a:p>
            <a:pPr algn="ctr">
              <a:lnSpc>
                <a:spcPct val="80000"/>
              </a:lnSpc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«заключение государственной экспертизы проектной документации и (или) результатов инженерных изысканий» в тестовой среде ЕПГУ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116939" y="3005436"/>
            <a:ext cx="1110625" cy="4616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модернизации СИВЗ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846873" y="4013732"/>
            <a:ext cx="872405" cy="58477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Запущен первый пилотный проект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894677" y="3404861"/>
            <a:ext cx="1139160" cy="122883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промышленной эксплуатации. Создан контакт-центр для приема обращений и консультации заявителей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37757" y="2442538"/>
            <a:ext cx="1017840" cy="65395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07.12.2015 </a:t>
            </a:r>
            <a:b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1330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084609" y="3573738"/>
            <a:ext cx="1137691" cy="76563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проведения семинаров </a:t>
            </a:r>
            <a:b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пользованию электронными услугами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510797" y="927177"/>
            <a:ext cx="1511697" cy="131111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uslugi.gge.ru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размещены видеоматериалы семинаров,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видеоинструкции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ответы на часто задаваемые вопросы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620080" y="2799940"/>
            <a:ext cx="1184647" cy="6340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</a:rPr>
              <a:t>Подано 42 обращения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 в электронном виде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567462" y="3520492"/>
            <a:ext cx="924002" cy="86792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>
                <a:solidFill>
                  <a:schemeClr val="bg1"/>
                </a:solidFill>
              </a:rPr>
              <a:t>На 80% </a:t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>
                <a:solidFill>
                  <a:schemeClr val="bg1"/>
                </a:solidFill>
              </a:rPr>
              <a:t>выросло количество обращений </a:t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>
                <a:solidFill>
                  <a:schemeClr val="bg1"/>
                </a:solidFill>
              </a:rPr>
              <a:t>в электронном виде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039313" y="1596536"/>
            <a:ext cx="1626796" cy="90485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 заявлений принимается на государственную экспертизу в электронной форме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Дуга 119"/>
          <p:cNvSpPr/>
          <p:nvPr/>
        </p:nvSpPr>
        <p:spPr>
          <a:xfrm>
            <a:off x="1012738" y="4161787"/>
            <a:ext cx="543141" cy="914400"/>
          </a:xfrm>
          <a:prstGeom prst="arc">
            <a:avLst>
              <a:gd name="adj1" fmla="val 17179341"/>
              <a:gd name="adj2" fmla="val 717402"/>
            </a:avLst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cxnSp>
        <p:nvCxnSpPr>
          <p:cNvPr id="121" name="Прямая соединительная линия 120"/>
          <p:cNvCxnSpPr>
            <a:stCxn id="95" idx="4"/>
          </p:cNvCxnSpPr>
          <p:nvPr/>
        </p:nvCxnSpPr>
        <p:spPr>
          <a:xfrm>
            <a:off x="1641233" y="3202688"/>
            <a:ext cx="146796" cy="1709940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2342472" y="4816143"/>
            <a:ext cx="0" cy="116396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2616639" y="3818008"/>
            <a:ext cx="0" cy="82428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2610434" y="4757943"/>
            <a:ext cx="0" cy="116396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 flipV="1">
            <a:off x="2851331" y="3787398"/>
            <a:ext cx="4201" cy="1086942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99" idx="4"/>
            <a:endCxn id="99" idx="4"/>
          </p:cNvCxnSpPr>
          <p:nvPr/>
        </p:nvCxnSpPr>
        <p:spPr>
          <a:xfrm>
            <a:off x="3031174" y="2696046"/>
            <a:ext cx="0" cy="0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3428737" y="4593353"/>
            <a:ext cx="0" cy="58199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4536675" y="4622454"/>
            <a:ext cx="0" cy="135491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V="1">
            <a:off x="4824272" y="4528109"/>
            <a:ext cx="0" cy="162090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4806707" y="2395742"/>
            <a:ext cx="4137" cy="188150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5076735" y="3483113"/>
            <a:ext cx="0" cy="1391229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endCxn id="104" idx="4"/>
          </p:cNvCxnSpPr>
          <p:nvPr/>
        </p:nvCxnSpPr>
        <p:spPr>
          <a:xfrm flipV="1">
            <a:off x="5890964" y="4490942"/>
            <a:ext cx="107304" cy="325202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 flipV="1">
            <a:off x="8044769" y="2943862"/>
            <a:ext cx="8448" cy="1647766"/>
          </a:xfrm>
          <a:prstGeom prst="line">
            <a:avLst/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Дуга 133"/>
          <p:cNvSpPr/>
          <p:nvPr/>
        </p:nvSpPr>
        <p:spPr>
          <a:xfrm>
            <a:off x="6696915" y="4465159"/>
            <a:ext cx="1342991" cy="409181"/>
          </a:xfrm>
          <a:prstGeom prst="arc">
            <a:avLst>
              <a:gd name="adj1" fmla="val 10877020"/>
              <a:gd name="adj2" fmla="val 153428"/>
            </a:avLst>
          </a:prstGeom>
          <a:ln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1793744" y="5387900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 rot="16200000">
            <a:off x="7037662" y="4822478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/>
              <a:t>декабрь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7483709" y="5531915"/>
            <a:ext cx="1399410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8044769" y="5344189"/>
            <a:ext cx="0" cy="144016"/>
          </a:xfrm>
          <a:prstGeom prst="line">
            <a:avLst/>
          </a:prstGeom>
          <a:ln>
            <a:solidFill>
              <a:srgbClr val="57565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 rot="16200000">
            <a:off x="7571855" y="4737529"/>
            <a:ext cx="936104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200" b="1" dirty="0" smtClean="0">
                <a:solidFill>
                  <a:srgbClr val="9D2235"/>
                </a:solidFill>
              </a:rPr>
              <a:t>НОЯБРЬ</a:t>
            </a:r>
            <a:endParaRPr lang="ru-RU" sz="1200" b="1" dirty="0">
              <a:solidFill>
                <a:srgbClr val="9D2235"/>
              </a:solidFill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4436346" y="769741"/>
            <a:ext cx="1571909" cy="162600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143" name="TextBox 142"/>
          <p:cNvSpPr txBox="1"/>
          <p:nvPr/>
        </p:nvSpPr>
        <p:spPr>
          <a:xfrm>
            <a:off x="4536676" y="940971"/>
            <a:ext cx="1511697" cy="131111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uslugi.gge.ru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размещены видеоматериалы семинаров,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видеоинструкции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ответы на часто задаваемые вопросы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58065" y="5489178"/>
            <a:ext cx="1026114" cy="4724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510795" y="5485410"/>
            <a:ext cx="1074374" cy="4724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77139" y="5485310"/>
            <a:ext cx="984374" cy="4724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7716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7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25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25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375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25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750"/>
                            </p:stCondLst>
                            <p:childTnLst>
                              <p:par>
                                <p:cTn id="1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925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75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 animBg="1"/>
      <p:bldP spid="134" grpId="0" animBg="1"/>
      <p:bldP spid="142" grpId="0" animBg="1"/>
      <p:bldP spid="1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85680" y="384525"/>
            <a:ext cx="6196439" cy="761839"/>
          </a:xfrm>
        </p:spPr>
        <p:txBody>
          <a:bodyPr/>
          <a:lstStyle/>
          <a:p>
            <a:r>
              <a:rPr lang="ru-RU" dirty="0" smtClean="0"/>
              <a:t>Электронные </a:t>
            </a:r>
            <a:r>
              <a:rPr lang="ru-RU" dirty="0"/>
              <a:t>услуги </a:t>
            </a:r>
            <a:r>
              <a:rPr lang="ru-RU" dirty="0" smtClean="0"/>
              <a:t>Главгосэкспертиз</a:t>
            </a:r>
            <a:r>
              <a:rPr lang="ru-RU" dirty="0"/>
              <a:t>ы</a:t>
            </a:r>
            <a:r>
              <a:rPr lang="ru-RU" dirty="0" smtClean="0"/>
              <a:t> России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02.1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85150" y="6221453"/>
            <a:ext cx="3479090" cy="0"/>
          </a:xfrm>
          <a:prstGeom prst="line">
            <a:avLst/>
          </a:prstGeom>
          <a:ln>
            <a:solidFill>
              <a:srgbClr val="9D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2" y="2031258"/>
            <a:ext cx="445825" cy="4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2" y="3095531"/>
            <a:ext cx="435977" cy="36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2" y="991595"/>
            <a:ext cx="489784" cy="4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Текст 7"/>
          <p:cNvSpPr txBox="1">
            <a:spLocks/>
          </p:cNvSpPr>
          <p:nvPr/>
        </p:nvSpPr>
        <p:spPr>
          <a:xfrm>
            <a:off x="1452170" y="2031258"/>
            <a:ext cx="7560000" cy="752622"/>
          </a:xfrm>
          <a:prstGeom prst="rect">
            <a:avLst/>
          </a:prstGeom>
        </p:spPr>
        <p:txBody>
          <a:bodyPr lIns="91411" tIns="45707" rIns="91411" bIns="45707"/>
          <a:lstStyle>
            <a:lvl1pPr marL="0" indent="0" algn="l" defTabSz="1007943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none" dirty="0" smtClean="0"/>
              <a:t>ЭКСПЕРТИЗА</a:t>
            </a:r>
            <a:endParaRPr lang="ru-RU" cap="none" dirty="0" smtClean="0">
              <a:solidFill>
                <a:prstClr val="black"/>
              </a:solidFill>
            </a:endParaRPr>
          </a:p>
          <a:p>
            <a:r>
              <a:rPr lang="ru-RU" cap="none" dirty="0" smtClean="0">
                <a:solidFill>
                  <a:prstClr val="black"/>
                </a:solidFill>
              </a:rPr>
              <a:t>Проведение </a:t>
            </a:r>
            <a:r>
              <a:rPr lang="ru-RU" cap="none" dirty="0">
                <a:solidFill>
                  <a:prstClr val="black"/>
                </a:solidFill>
              </a:rPr>
              <a:t>государственной экспертизы проектной документации и результатов инженерных </a:t>
            </a:r>
            <a:r>
              <a:rPr lang="ru-RU" cap="none" dirty="0" smtClean="0">
                <a:solidFill>
                  <a:prstClr val="black"/>
                </a:solidFill>
              </a:rPr>
              <a:t>изысканий и выдача заключений в электронной форме</a:t>
            </a:r>
            <a:endParaRPr lang="ru-RU" cap="none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21" name="Текст 7"/>
          <p:cNvSpPr txBox="1">
            <a:spLocks/>
          </p:cNvSpPr>
          <p:nvPr/>
        </p:nvSpPr>
        <p:spPr>
          <a:xfrm>
            <a:off x="1452172" y="3095531"/>
            <a:ext cx="7560000" cy="598020"/>
          </a:xfrm>
          <a:prstGeom prst="rect">
            <a:avLst/>
          </a:prstGeom>
        </p:spPr>
        <p:txBody>
          <a:bodyPr lIns="91411" tIns="45707" rIns="91411" bIns="45707"/>
          <a:lstStyle>
            <a:lvl1pPr marL="0" indent="0" algn="l" defTabSz="1007943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none" dirty="0" smtClean="0"/>
              <a:t>ЗАПИСЬ НА ЛИЧНЫЙ </a:t>
            </a:r>
            <a:r>
              <a:rPr lang="ru-RU" b="1" cap="none" dirty="0" smtClean="0"/>
              <a:t>ПРИЕМ</a:t>
            </a:r>
            <a:endParaRPr lang="ru-RU" cap="none" dirty="0" smtClean="0">
              <a:solidFill>
                <a:srgbClr val="B6906E"/>
              </a:solidFill>
            </a:endParaRPr>
          </a:p>
          <a:p>
            <a:r>
              <a:rPr lang="ru-RU" cap="none" dirty="0" smtClean="0">
                <a:solidFill>
                  <a:prstClr val="black"/>
                </a:solidFill>
              </a:rPr>
              <a:t>Удаленная запись на прием </a:t>
            </a:r>
            <a:r>
              <a:rPr lang="ru-RU" cap="none" dirty="0" smtClean="0">
                <a:solidFill>
                  <a:prstClr val="black"/>
                </a:solidFill>
              </a:rPr>
              <a:t>в </a:t>
            </a:r>
            <a:r>
              <a:rPr lang="ru-RU" cap="none" dirty="0" smtClean="0">
                <a:solidFill>
                  <a:prstClr val="black"/>
                </a:solidFill>
              </a:rPr>
              <a:t>центральном офисе Учреждения </a:t>
            </a:r>
            <a:endParaRPr lang="ru-RU" cap="none" dirty="0">
              <a:solidFill>
                <a:prstClr val="black"/>
              </a:solidFill>
            </a:endParaRPr>
          </a:p>
        </p:txBody>
      </p:sp>
      <p:sp>
        <p:nvSpPr>
          <p:cNvPr id="22" name="Текст 7"/>
          <p:cNvSpPr txBox="1">
            <a:spLocks/>
          </p:cNvSpPr>
          <p:nvPr/>
        </p:nvSpPr>
        <p:spPr>
          <a:xfrm>
            <a:off x="1403015" y="991595"/>
            <a:ext cx="7560000" cy="799352"/>
          </a:xfrm>
          <a:prstGeom prst="rect">
            <a:avLst/>
          </a:prstGeom>
        </p:spPr>
        <p:txBody>
          <a:bodyPr lIns="91411" tIns="45707" rIns="91411" bIns="45707"/>
          <a:lstStyle>
            <a:lvl1pPr marL="0" indent="0" algn="l" defTabSz="1007943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none" dirty="0" smtClean="0"/>
              <a:t>СВЕДЕНИЯ ИЗ РЕЕСТРА </a:t>
            </a:r>
            <a:r>
              <a:rPr lang="ru-RU" b="1" cap="none" dirty="0" smtClean="0"/>
              <a:t>ЗАКЛЮЧЕНИЙ</a:t>
            </a:r>
            <a:endParaRPr lang="ru-RU" cap="none" dirty="0" smtClean="0">
              <a:solidFill>
                <a:prstClr val="black"/>
              </a:solidFill>
            </a:endParaRPr>
          </a:p>
          <a:p>
            <a:r>
              <a:rPr lang="ru-RU" cap="none" dirty="0" smtClean="0">
                <a:solidFill>
                  <a:prstClr val="black"/>
                </a:solidFill>
              </a:rPr>
              <a:t>Предоставление </a:t>
            </a:r>
            <a:r>
              <a:rPr lang="ru-RU" cap="none" dirty="0">
                <a:solidFill>
                  <a:prstClr val="black"/>
                </a:solidFill>
              </a:rPr>
              <a:t>сведений из единого реестра выданных заключений </a:t>
            </a:r>
            <a:r>
              <a:rPr lang="ru-RU" cap="none" dirty="0" smtClean="0">
                <a:solidFill>
                  <a:prstClr val="black"/>
                </a:solidFill>
              </a:rPr>
              <a:t>государственной экспертизы </a:t>
            </a:r>
            <a:r>
              <a:rPr lang="ru-RU" cap="none" dirty="0">
                <a:solidFill>
                  <a:prstClr val="black"/>
                </a:solidFill>
              </a:rPr>
              <a:t>проектной документации и результатов инженерных </a:t>
            </a:r>
            <a:r>
              <a:rPr lang="ru-RU" cap="none" dirty="0" smtClean="0">
                <a:solidFill>
                  <a:prstClr val="black"/>
                </a:solidFill>
              </a:rPr>
              <a:t>изысканий </a:t>
            </a:r>
            <a:r>
              <a:rPr lang="ru-RU" cap="none" dirty="0" smtClean="0">
                <a:solidFill>
                  <a:prstClr val="black"/>
                </a:solidFill>
              </a:rPr>
              <a:t>через </a:t>
            </a:r>
            <a:r>
              <a:rPr lang="ru-RU" cap="none" dirty="0">
                <a:solidFill>
                  <a:prstClr val="black"/>
                </a:solidFill>
              </a:rPr>
              <a:t>систему межведомственного электронного взаимодействия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D2D4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2" y="4043070"/>
            <a:ext cx="415152" cy="375264"/>
          </a:xfrm>
          <a:prstGeom prst="rect">
            <a:avLst/>
          </a:prstGeom>
        </p:spPr>
      </p:pic>
      <p:sp>
        <p:nvSpPr>
          <p:cNvPr id="18" name="Текст 7"/>
          <p:cNvSpPr txBox="1">
            <a:spLocks/>
          </p:cNvSpPr>
          <p:nvPr/>
        </p:nvSpPr>
        <p:spPr>
          <a:xfrm>
            <a:off x="1484723" y="4043070"/>
            <a:ext cx="7560000" cy="594035"/>
          </a:xfrm>
          <a:prstGeom prst="rect">
            <a:avLst/>
          </a:prstGeom>
        </p:spPr>
        <p:txBody>
          <a:bodyPr lIns="91411" tIns="45707" rIns="91411" bIns="45707"/>
          <a:lstStyle>
            <a:lvl1pPr marL="0" indent="0" algn="l" defTabSz="1007943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none" dirty="0"/>
              <a:t>РАСЧЕТ </a:t>
            </a:r>
            <a:r>
              <a:rPr lang="ru-RU" b="1" cap="none" dirty="0" smtClean="0"/>
              <a:t>СТОИМОСТИ</a:t>
            </a:r>
          </a:p>
          <a:p>
            <a:r>
              <a:rPr lang="ru-RU" cap="none" dirty="0">
                <a:solidFill>
                  <a:prstClr val="black"/>
                </a:solidFill>
              </a:rPr>
              <a:t>Предварительный расчет стоимости оказание услуги</a:t>
            </a:r>
            <a:endParaRPr lang="ru-RU" cap="none" dirty="0">
              <a:solidFill>
                <a:prstClr val="black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9D22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2" y="4999707"/>
            <a:ext cx="434047" cy="432000"/>
          </a:xfrm>
          <a:prstGeom prst="rect">
            <a:avLst/>
          </a:prstGeom>
        </p:spPr>
      </p:pic>
      <p:sp>
        <p:nvSpPr>
          <p:cNvPr id="25" name="Текст 7"/>
          <p:cNvSpPr txBox="1">
            <a:spLocks/>
          </p:cNvSpPr>
          <p:nvPr/>
        </p:nvSpPr>
        <p:spPr>
          <a:xfrm>
            <a:off x="1452170" y="4964555"/>
            <a:ext cx="7560000" cy="594035"/>
          </a:xfrm>
          <a:prstGeom prst="rect">
            <a:avLst/>
          </a:prstGeom>
        </p:spPr>
        <p:txBody>
          <a:bodyPr lIns="91411" tIns="45707" rIns="91411" bIns="45707"/>
          <a:lstStyle>
            <a:lvl1pPr marL="0" indent="0" algn="l" defTabSz="1007943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none" dirty="0" smtClean="0"/>
              <a:t>ОПРЕДЕЛЕНИЕ МЕСТО ОКАЗАНИЯ УСЛУГИ</a:t>
            </a:r>
            <a:endParaRPr lang="ru-RU" b="1" cap="none" dirty="0"/>
          </a:p>
          <a:p>
            <a:r>
              <a:rPr lang="ru-RU" cap="none" dirty="0">
                <a:solidFill>
                  <a:prstClr val="black"/>
                </a:solidFill>
              </a:rPr>
              <a:t>Сервис определения места проведения экспертизы </a:t>
            </a:r>
            <a:r>
              <a:rPr lang="ru-RU" cap="none" dirty="0">
                <a:solidFill>
                  <a:prstClr val="black"/>
                </a:solidFill>
              </a:rPr>
              <a:t>и/или </a:t>
            </a:r>
            <a:r>
              <a:rPr lang="ru-RU" cap="none" dirty="0">
                <a:solidFill>
                  <a:prstClr val="black"/>
                </a:solidFill>
              </a:rPr>
              <a:t>проверки сметной стоимости</a:t>
            </a:r>
            <a:endParaRPr lang="ru-RU" cap="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85682" y="384525"/>
            <a:ext cx="7370919" cy="761839"/>
          </a:xfrm>
        </p:spPr>
        <p:txBody>
          <a:bodyPr/>
          <a:lstStyle/>
          <a:p>
            <a:pPr defTabSz="1007818">
              <a:lnSpc>
                <a:spcPts val="2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Динамика готовности региональных организаций экспертизы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проведению государственной экспертизы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электронном виде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01.</a:t>
            </a:r>
            <a:r>
              <a:rPr lang="en-US" dirty="0"/>
              <a:t>8</a:t>
            </a:r>
            <a:endParaRPr lang="ru-RU" dirty="0"/>
          </a:p>
        </p:txBody>
      </p:sp>
      <p:sp>
        <p:nvSpPr>
          <p:cNvPr id="2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13126" y="6205127"/>
            <a:ext cx="184731" cy="261267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261706" y="6182266"/>
            <a:ext cx="825679" cy="174089"/>
          </a:xfrm>
        </p:spPr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graphicFrame>
        <p:nvGraphicFramePr>
          <p:cNvPr id="48" name="Диаграмм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967855"/>
              </p:ext>
            </p:extLst>
          </p:nvPr>
        </p:nvGraphicFramePr>
        <p:xfrm>
          <a:off x="155577" y="1990737"/>
          <a:ext cx="2399273" cy="196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605479" y="4797669"/>
            <a:ext cx="5933042" cy="834058"/>
            <a:chOff x="957636" y="4797669"/>
            <a:chExt cx="5933042" cy="83405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162035" y="4866662"/>
              <a:ext cx="108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0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764113" y="5175094"/>
              <a:ext cx="108000" cy="144000"/>
            </a:xfrm>
            <a:prstGeom prst="rect">
              <a:avLst/>
            </a:prstGeom>
            <a:solidFill>
              <a:srgbClr val="BD9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0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57636" y="4848680"/>
              <a:ext cx="108000" cy="144000"/>
            </a:xfrm>
            <a:prstGeom prst="rect">
              <a:avLst/>
            </a:prstGeom>
            <a:solidFill>
              <a:srgbClr val="9D2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00" dirty="0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57636" y="5165017"/>
              <a:ext cx="108000" cy="144000"/>
            </a:xfrm>
            <a:prstGeom prst="rect">
              <a:avLst/>
            </a:prstGeom>
            <a:solidFill>
              <a:srgbClr val="CD2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00">
                <a:solidFill>
                  <a:srgbClr val="FFFF00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274403" y="4811033"/>
              <a:ext cx="1616275" cy="235137"/>
            </a:xfrm>
            <a:prstGeom prst="rect">
              <a:avLst/>
            </a:prstGeom>
          </p:spPr>
          <p:txBody>
            <a:bodyPr wrap="square" lIns="91428" tIns="45715" rIns="91428" bIns="4571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i="1" dirty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работы </a:t>
              </a:r>
              <a:r>
                <a:rPr lang="ru-RU" sz="900" b="1" i="1" dirty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не проводились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923578" y="5117381"/>
              <a:ext cx="2350825" cy="514346"/>
            </a:xfrm>
            <a:prstGeom prst="rect">
              <a:avLst/>
            </a:prstGeom>
          </p:spPr>
          <p:txBody>
            <a:bodyPr wrap="square" lIns="91428" tIns="45715" rIns="91428" bIns="4571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i="1" dirty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работы </a:t>
              </a:r>
              <a:r>
                <a:rPr lang="ru-RU" sz="900" b="1" i="1" dirty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не проводились, за  исключением размещения информации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135155" y="4797669"/>
              <a:ext cx="1788422" cy="369322"/>
            </a:xfrm>
            <a:prstGeom prst="rect">
              <a:avLst/>
            </a:prstGeom>
          </p:spPr>
          <p:txBody>
            <a:bodyPr wrap="square" lIns="91428" tIns="45715" rIns="91428" bIns="4571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i="1" dirty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высокий</a:t>
              </a:r>
              <a:r>
                <a:rPr lang="ru-RU" sz="900" i="1" dirty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уровень готовности</a:t>
              </a:r>
              <a:endParaRPr lang="ru-RU" sz="900" b="1" i="1" dirty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123015" y="5112084"/>
              <a:ext cx="1812705" cy="369322"/>
            </a:xfrm>
            <a:prstGeom prst="rect">
              <a:avLst/>
            </a:prstGeom>
          </p:spPr>
          <p:txBody>
            <a:bodyPr wrap="square" lIns="91428" tIns="45715" rIns="91428" bIns="4571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i="1" dirty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  <a:r>
                <a:rPr lang="ru-RU" sz="900" i="1" dirty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уровень готовности</a:t>
              </a:r>
              <a:endParaRPr lang="ru-RU" sz="900" b="1" i="1" dirty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764113" y="4865091"/>
              <a:ext cx="108000" cy="144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0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35720" y="4801054"/>
              <a:ext cx="1812705" cy="235137"/>
            </a:xfrm>
            <a:prstGeom prst="rect">
              <a:avLst/>
            </a:prstGeom>
          </p:spPr>
          <p:txBody>
            <a:bodyPr wrap="square" lIns="91428" tIns="45715" rIns="91428" bIns="4571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i="1" dirty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низкий</a:t>
              </a:r>
              <a:r>
                <a:rPr lang="ru-RU" sz="900" i="1" dirty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уровень готовности</a:t>
              </a:r>
              <a:endParaRPr lang="ru-RU" sz="900" b="1" i="1" dirty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808882" y="1442525"/>
            <a:ext cx="1548082" cy="49243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</a:t>
            </a:r>
            <a:b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01.10.2016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57635" y="1442525"/>
            <a:ext cx="1455365" cy="49243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</a:t>
            </a:r>
            <a:b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01.04.2016</a:t>
            </a:r>
          </a:p>
        </p:txBody>
      </p:sp>
      <p:graphicFrame>
        <p:nvGraphicFramePr>
          <p:cNvPr id="61" name="Диаграм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420627"/>
              </p:ext>
            </p:extLst>
          </p:nvPr>
        </p:nvGraphicFramePr>
        <p:xfrm>
          <a:off x="2290299" y="1937742"/>
          <a:ext cx="2118988" cy="20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Диаграм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51990"/>
              </p:ext>
            </p:extLst>
          </p:nvPr>
        </p:nvGraphicFramePr>
        <p:xfrm>
          <a:off x="6111714" y="1975841"/>
          <a:ext cx="2320420" cy="211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4799224" y="1428032"/>
            <a:ext cx="1350150" cy="49243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</a:t>
            </a:r>
            <a:b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01.12.2016</a:t>
            </a:r>
          </a:p>
        </p:txBody>
      </p:sp>
      <p:graphicFrame>
        <p:nvGraphicFramePr>
          <p:cNvPr id="64" name="Диаграмма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670804"/>
              </p:ext>
            </p:extLst>
          </p:nvPr>
        </p:nvGraphicFramePr>
        <p:xfrm>
          <a:off x="3866238" y="2024398"/>
          <a:ext cx="2674262" cy="200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6794328" y="1433308"/>
            <a:ext cx="1350150" cy="49243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</a:t>
            </a:r>
            <a:b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01.01.2017</a:t>
            </a:r>
          </a:p>
        </p:txBody>
      </p:sp>
    </p:spTree>
    <p:extLst>
      <p:ext uri="{BB962C8B-B14F-4D97-AF65-F5344CB8AC3E}">
        <p14:creationId xmlns:p14="http://schemas.microsoft.com/office/powerpoint/2010/main" val="1169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85680" y="384525"/>
            <a:ext cx="7631847" cy="761839"/>
          </a:xfrm>
        </p:spPr>
        <p:txBody>
          <a:bodyPr/>
          <a:lstStyle/>
          <a:p>
            <a:r>
              <a:rPr lang="ru-RU" dirty="0" smtClean="0"/>
              <a:t>Способы представления документов в электронной форме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02.1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85150" y="6221453"/>
            <a:ext cx="3479090" cy="0"/>
          </a:xfrm>
          <a:prstGeom prst="line">
            <a:avLst/>
          </a:prstGeom>
          <a:ln>
            <a:solidFill>
              <a:srgbClr val="9D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0011981"/>
              </p:ext>
            </p:extLst>
          </p:nvPr>
        </p:nvGraphicFramePr>
        <p:xfrm>
          <a:off x="342635" y="775735"/>
          <a:ext cx="8458730" cy="468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3675" y="5636678"/>
            <a:ext cx="801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/>
              <a:t>* п. 4.1. Положения «…также </a:t>
            </a:r>
            <a:r>
              <a:rPr lang="ru-RU" sz="800" dirty="0"/>
              <a:t>с использованием сервиса "личный кабинет" федеральной государственной информационной системы "Единый портал государственных и муниципальных услуг (функций)" при условии регистрации заявителя и экспертной организации в федеральной государственной информационной системе "Единая система идентификации и аутентификации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</a:t>
            </a:r>
            <a:r>
              <a:rPr lang="ru-RU" sz="800" dirty="0" smtClean="0"/>
              <a:t>форме»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0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ТЕХНИЧЕСКИЕ ТРЕБОВАНИЯ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147" y="1907112"/>
            <a:ext cx="6191507" cy="2282832"/>
          </a:xfrm>
        </p:spPr>
        <p:txBody>
          <a:bodyPr/>
          <a:lstStyle/>
          <a:p>
            <a:r>
              <a:rPr lang="ru-RU" sz="2000" dirty="0" smtClean="0"/>
              <a:t>ТРЕБОВАНИЯ ДЛЯ ЗАЯВИТЕЛЕЙ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02.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2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9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85150" y="6221453"/>
            <a:ext cx="3479090" cy="0"/>
          </a:xfrm>
          <a:prstGeom prst="line">
            <a:avLst/>
          </a:prstGeom>
          <a:ln>
            <a:solidFill>
              <a:srgbClr val="9D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0"/>
          <p:cNvSpPr txBox="1">
            <a:spLocks/>
          </p:cNvSpPr>
          <p:nvPr/>
        </p:nvSpPr>
        <p:spPr>
          <a:xfrm>
            <a:off x="985682" y="384525"/>
            <a:ext cx="4303691" cy="7618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752" rtl="0" eaLnBrk="1" latinLnBrk="0" hangingPunct="1">
              <a:lnSpc>
                <a:spcPts val="1999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752" rtl="0" eaLnBrk="1" latinLnBrk="0" hangingPunct="1">
              <a:lnSpc>
                <a:spcPts val="1399"/>
              </a:lnSpc>
              <a:spcBef>
                <a:spcPts val="13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52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26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01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316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190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067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942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Базовые требования</a:t>
            </a:r>
            <a:endParaRPr lang="ru-RU" dirty="0"/>
          </a:p>
        </p:txBody>
      </p:sp>
      <p:sp>
        <p:nvSpPr>
          <p:cNvPr id="16" name="Текст 11"/>
          <p:cNvSpPr txBox="1">
            <a:spLocks/>
          </p:cNvSpPr>
          <p:nvPr/>
        </p:nvSpPr>
        <p:spPr>
          <a:xfrm>
            <a:off x="218521" y="376049"/>
            <a:ext cx="723644" cy="7618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752" rtl="0" eaLnBrk="1" latinLnBrk="0" hangingPunct="1">
              <a:lnSpc>
                <a:spcPts val="1999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0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752" rtl="0" eaLnBrk="1" latinLnBrk="0" hangingPunct="1">
              <a:lnSpc>
                <a:spcPts val="1399"/>
              </a:lnSpc>
              <a:spcBef>
                <a:spcPts val="13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52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26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01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316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190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067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942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02.2</a:t>
            </a:r>
            <a:endParaRPr lang="ru-RU" dirty="0"/>
          </a:p>
        </p:txBody>
      </p:sp>
      <p:sp>
        <p:nvSpPr>
          <p:cNvPr id="17" name="Текст 12"/>
          <p:cNvSpPr txBox="1">
            <a:spLocks/>
          </p:cNvSpPr>
          <p:nvPr/>
        </p:nvSpPr>
        <p:spPr>
          <a:xfrm>
            <a:off x="958461" y="840984"/>
            <a:ext cx="3585643" cy="7618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752" rtl="0" eaLnBrk="1" latinLnBrk="0" hangingPunct="1">
              <a:lnSpc>
                <a:spcPts val="1399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752" rtl="0" eaLnBrk="1" latinLnBrk="0" hangingPunct="1">
              <a:lnSpc>
                <a:spcPts val="1399"/>
              </a:lnSpc>
              <a:spcBef>
                <a:spcPts val="13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52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26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01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316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190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067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942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Что нужно для подачи заявления на </a:t>
            </a:r>
            <a:r>
              <a:rPr lang="ru-RU" dirty="0" smtClean="0"/>
              <a:t>проведение</a:t>
            </a:r>
            <a:r>
              <a:rPr lang="ru-RU" dirty="0"/>
              <a:t> </a:t>
            </a:r>
            <a:r>
              <a:rPr lang="ru-RU" dirty="0" smtClean="0"/>
              <a:t>экспертизы </a:t>
            </a:r>
            <a:r>
              <a:rPr lang="ru-RU" dirty="0" smtClean="0"/>
              <a:t>проектной документации </a:t>
            </a:r>
            <a:r>
              <a:rPr lang="ru-RU" dirty="0" smtClean="0"/>
              <a:t> и </a:t>
            </a:r>
            <a:r>
              <a:rPr lang="ru-RU" dirty="0" smtClean="0"/>
              <a:t>(или) инженерных изысканий </a:t>
            </a:r>
            <a:r>
              <a:rPr lang="ru-RU" dirty="0" smtClean="0"/>
              <a:t>в </a:t>
            </a:r>
            <a:r>
              <a:rPr lang="ru-RU" dirty="0" smtClean="0"/>
              <a:t>электронном виде?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Текст 13"/>
          <p:cNvSpPr txBox="1">
            <a:spLocks/>
          </p:cNvSpPr>
          <p:nvPr/>
        </p:nvSpPr>
        <p:spPr>
          <a:xfrm>
            <a:off x="942167" y="1897502"/>
            <a:ext cx="3807013" cy="760401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 algn="l" defTabSz="1007752" rtl="0" eaLnBrk="1" latinLnBrk="0" hangingPunct="1">
              <a:lnSpc>
                <a:spcPts val="1399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752" rtl="0" eaLnBrk="1" latinLnBrk="0" hangingPunct="1">
              <a:lnSpc>
                <a:spcPts val="1399"/>
              </a:lnSpc>
              <a:spcBef>
                <a:spcPts val="13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52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26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01" indent="0" algn="l" defTabSz="1007752" rtl="0" eaLnBrk="1" latinLnBrk="0" hangingPunct="1">
              <a:lnSpc>
                <a:spcPts val="1399"/>
              </a:lnSpc>
              <a:spcBef>
                <a:spcPts val="552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316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190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067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942" indent="-251937" algn="l" defTabSz="1007752" rtl="0" eaLnBrk="1" latinLnBrk="0" hangingPunct="1">
              <a:lnSpc>
                <a:spcPct val="90000"/>
              </a:lnSpc>
              <a:spcBef>
                <a:spcPts val="55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01.</a:t>
            </a:r>
          </a:p>
          <a:p>
            <a:pPr>
              <a:spcBef>
                <a:spcPts val="1399"/>
              </a:spcBef>
            </a:pPr>
            <a:r>
              <a:rPr lang="ru-RU" cap="none" dirty="0" smtClean="0">
                <a:solidFill>
                  <a:schemeClr val="tx1"/>
                </a:solidFill>
              </a:rPr>
              <a:t>Усиленная квалифицированная электронная подпись</a:t>
            </a:r>
            <a:r>
              <a:rPr lang="en-US" cap="none" dirty="0" smtClean="0">
                <a:solidFill>
                  <a:schemeClr val="tx1"/>
                </a:solidFill>
              </a:rPr>
              <a:t> </a:t>
            </a:r>
            <a:r>
              <a:rPr lang="ru-RU" cap="none" dirty="0" smtClean="0">
                <a:solidFill>
                  <a:schemeClr val="tx1"/>
                </a:solidFill>
              </a:rPr>
              <a:t>(УКЭП) экспертизы</a:t>
            </a:r>
          </a:p>
          <a:p>
            <a:pPr>
              <a:spcBef>
                <a:spcPts val="1399"/>
              </a:spcBef>
            </a:pPr>
            <a:endParaRPr lang="ru-RU" cap="none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02</a:t>
            </a:r>
            <a:r>
              <a:rPr lang="ru-RU" dirty="0" smtClean="0"/>
              <a:t>.*</a:t>
            </a:r>
            <a:endParaRPr lang="ru-RU" dirty="0" smtClean="0"/>
          </a:p>
          <a:p>
            <a:pPr>
              <a:spcBef>
                <a:spcPts val="1399"/>
              </a:spcBef>
            </a:pPr>
            <a:r>
              <a:rPr lang="ru-RU" cap="none" dirty="0" smtClean="0">
                <a:solidFill>
                  <a:schemeClr val="tx1"/>
                </a:solidFill>
              </a:rPr>
              <a:t>Подтвержденная учетная запись на «Едином портале государственных услуг» </a:t>
            </a:r>
            <a:r>
              <a:rPr lang="ru-RU" cap="none" dirty="0" smtClean="0">
                <a:solidFill>
                  <a:schemeClr val="tx1"/>
                </a:solidFill>
                <a:hlinkClick r:id="rId2"/>
              </a:rPr>
              <a:t>www.gosuslugi.ru</a:t>
            </a:r>
            <a:endParaRPr lang="ru-RU" cap="none" dirty="0" smtClean="0">
              <a:solidFill>
                <a:schemeClr val="tx1"/>
              </a:solidFill>
            </a:endParaRPr>
          </a:p>
          <a:p>
            <a:pPr>
              <a:spcBef>
                <a:spcPts val="1399"/>
              </a:spcBef>
            </a:pPr>
            <a:endParaRPr lang="ru-RU" cap="none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03.</a:t>
            </a:r>
          </a:p>
          <a:p>
            <a:pPr>
              <a:spcBef>
                <a:spcPts val="1399"/>
              </a:spcBef>
            </a:pPr>
            <a:r>
              <a:rPr lang="ru-RU" cap="none" dirty="0" smtClean="0">
                <a:solidFill>
                  <a:schemeClr val="tx1"/>
                </a:solidFill>
              </a:rPr>
              <a:t>Электронная документация, сформированная </a:t>
            </a:r>
            <a:br>
              <a:rPr lang="ru-RU" cap="none" dirty="0" smtClean="0">
                <a:solidFill>
                  <a:schemeClr val="tx1"/>
                </a:solidFill>
              </a:rPr>
            </a:br>
            <a:r>
              <a:rPr lang="ru-RU" cap="none" dirty="0" smtClean="0">
                <a:solidFill>
                  <a:schemeClr val="tx1"/>
                </a:solidFill>
              </a:rPr>
              <a:t>в соответствии  с требованиями нормативных правовых актов</a:t>
            </a:r>
          </a:p>
          <a:p>
            <a:pPr>
              <a:spcBef>
                <a:spcPts val="1399"/>
              </a:spcBef>
            </a:pPr>
            <a:endParaRPr lang="ru-RU" cap="none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04.</a:t>
            </a:r>
          </a:p>
          <a:p>
            <a:pPr>
              <a:spcBef>
                <a:spcPts val="1399"/>
              </a:spcBef>
            </a:pPr>
            <a:r>
              <a:rPr lang="ru-RU" cap="none" dirty="0" smtClean="0">
                <a:solidFill>
                  <a:schemeClr val="tx1"/>
                </a:solidFill>
              </a:rPr>
              <a:t>Высокоскоростной интернет и современный </a:t>
            </a:r>
            <a:r>
              <a:rPr lang="ru-RU" cap="none" dirty="0" smtClean="0">
                <a:solidFill>
                  <a:schemeClr val="tx1"/>
                </a:solidFill>
              </a:rPr>
              <a:t>браузер</a:t>
            </a:r>
          </a:p>
        </p:txBody>
      </p:sp>
      <p:pic>
        <p:nvPicPr>
          <p:cNvPr id="19" name="Picture 2" descr="http://tacina-adm.ru/files/images/2016/01/shutterstock_111123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t="181" r="31986"/>
          <a:stretch/>
        </p:blipFill>
        <p:spPr bwMode="auto">
          <a:xfrm>
            <a:off x="5351618" y="793594"/>
            <a:ext cx="3250669" cy="51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2165" y="6316084"/>
            <a:ext cx="64913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*с </a:t>
            </a:r>
            <a:r>
              <a:rPr lang="ru-RU" sz="800" dirty="0"/>
              <a:t>учетом ограничений приведенных в п.4.1. П</a:t>
            </a:r>
            <a:r>
              <a:rPr lang="ru-RU" sz="800" dirty="0" smtClean="0"/>
              <a:t>оложения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0331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1043</Words>
  <Application>Microsoft Office PowerPoint</Application>
  <PresentationFormat>Экран (4:3)</PresentationFormat>
  <Paragraphs>293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Презентация PowerPoint</vt:lpstr>
      <vt:lpstr>Переход к экспертизе в электронной форме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ТЕХНИЧЕСКИЕ ТРЕБОВАНИЯ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и подача документации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Эркенова В.В.</dc:creator>
  <cp:lastModifiedBy>Эркенова Виктория Вячеславовна</cp:lastModifiedBy>
  <cp:revision>221</cp:revision>
  <cp:lastPrinted>2017-05-24T14:30:30Z</cp:lastPrinted>
  <dcterms:created xsi:type="dcterms:W3CDTF">2017-05-22T16:16:06Z</dcterms:created>
  <dcterms:modified xsi:type="dcterms:W3CDTF">2017-11-22T21:03:17Z</dcterms:modified>
</cp:coreProperties>
</file>