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4" r:id="rId4"/>
    <p:sldId id="259" r:id="rId5"/>
    <p:sldId id="265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9A7A"/>
    <a:srgbClr val="D1B9A3"/>
    <a:srgbClr val="C6A88C"/>
    <a:srgbClr val="B6906E"/>
    <a:srgbClr val="8C6746"/>
    <a:srgbClr val="A77B53"/>
    <a:srgbClr val="484F74"/>
    <a:srgbClr val="2B3663"/>
    <a:srgbClr val="384684"/>
    <a:srgbClr val="2036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40" d="100"/>
          <a:sy n="140" d="100"/>
        </p:scale>
        <p:origin x="-58" y="-1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838800" cy="83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7F4E6-948D-49F4-ADC6-BC50A5BE4E9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22841-F0A8-4664-B7EA-643F2213E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39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41482" y="4636698"/>
            <a:ext cx="1434739" cy="130566"/>
          </a:xfrm>
        </p:spPr>
        <p:txBody>
          <a:bodyPr/>
          <a:lstStyle>
            <a:lvl1pPr algn="r">
              <a:defRPr sz="900">
                <a:solidFill>
                  <a:srgbClr val="BD9A7A"/>
                </a:solidFill>
              </a:defRPr>
            </a:lvl1pPr>
          </a:lstStyle>
          <a:p>
            <a:r>
              <a:rPr lang="en-US" smtClean="0"/>
              <a:t>gge.ru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80" y="462300"/>
            <a:ext cx="1826400" cy="1265981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037606" y="2133318"/>
            <a:ext cx="6710400" cy="1463322"/>
          </a:xfrm>
        </p:spPr>
        <p:txBody>
          <a:bodyPr anchor="t" anchorCtr="0"/>
          <a:lstStyle>
            <a:lvl1pPr algn="l">
              <a:lnSpc>
                <a:spcPts val="3200"/>
              </a:lnSpc>
              <a:defRPr sz="2200" cap="all" baseline="0">
                <a:solidFill>
                  <a:srgbClr val="BD9A7A"/>
                </a:solidFill>
              </a:defRPr>
            </a:lvl1pPr>
          </a:lstStyle>
          <a:p>
            <a:r>
              <a:rPr lang="ru-RU" dirty="0" smtClean="0"/>
              <a:t>Об основных требованиях </a:t>
            </a:r>
            <a:br>
              <a:rPr lang="ru-RU" dirty="0" smtClean="0"/>
            </a:br>
            <a:r>
              <a:rPr lang="ru-RU" dirty="0" smtClean="0"/>
              <a:t>к осуществлению государственной экспертизы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1045226" y="4032885"/>
            <a:ext cx="3355006" cy="180000"/>
          </a:xfrm>
        </p:spPr>
        <p:txBody>
          <a:bodyPr/>
          <a:lstStyle>
            <a:lvl1pPr>
              <a:defRPr sz="1100"/>
            </a:lvl1pPr>
            <a:lvl2pPr>
              <a:spcBef>
                <a:spcPts val="1850"/>
              </a:spcBef>
              <a:defRPr>
                <a:solidFill>
                  <a:srgbClr val="BD9A7A"/>
                </a:solidFill>
              </a:defRPr>
            </a:lvl2pPr>
          </a:lstStyle>
          <a:p>
            <a:pPr lvl="0"/>
            <a:r>
              <a:rPr lang="ru-RU" dirty="0" smtClean="0"/>
              <a:t>АНДРОПОВ ВАДИМ ВЛАДИМИРОВИЧ</a:t>
            </a:r>
            <a:endParaRPr lang="ru-RU" dirty="0"/>
          </a:p>
        </p:txBody>
      </p:sp>
      <p:sp>
        <p:nvSpPr>
          <p:cNvPr id="13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1045226" y="4335059"/>
            <a:ext cx="3355006" cy="536237"/>
          </a:xfrm>
        </p:spPr>
        <p:txBody>
          <a:bodyPr/>
          <a:lstStyle>
            <a:lvl1pPr>
              <a:defRPr sz="1100" cap="none" baseline="0">
                <a:solidFill>
                  <a:srgbClr val="BD9A7A"/>
                </a:solidFill>
              </a:defRPr>
            </a:lvl1pPr>
            <a:lvl2pPr>
              <a:spcBef>
                <a:spcPts val="1850"/>
              </a:spcBef>
              <a:defRPr>
                <a:solidFill>
                  <a:srgbClr val="BD9A7A"/>
                </a:solidFill>
              </a:defRPr>
            </a:lvl2pPr>
          </a:lstStyle>
          <a:p>
            <a:pPr lvl="0"/>
            <a:r>
              <a:rPr lang="ru-RU" dirty="0" smtClean="0"/>
              <a:t>Первый заместитель начальника </a:t>
            </a:r>
            <a:br>
              <a:rPr lang="ru-RU" dirty="0" smtClean="0"/>
            </a:br>
            <a:r>
              <a:rPr lang="ru-RU" dirty="0" smtClean="0"/>
              <a:t>ФАУ «</a:t>
            </a:r>
            <a:r>
              <a:rPr lang="ru-RU" dirty="0" err="1" smtClean="0"/>
              <a:t>Главгосэкспертиза</a:t>
            </a:r>
            <a:r>
              <a:rPr lang="ru-RU" dirty="0" smtClean="0"/>
              <a:t> России»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8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3122" y="4653843"/>
            <a:ext cx="184731" cy="195951"/>
          </a:xfrm>
        </p:spPr>
        <p:txBody>
          <a:bodyPr/>
          <a:lstStyle>
            <a:lvl1pPr>
              <a:lnSpc>
                <a:spcPts val="845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985679" y="288391"/>
            <a:ext cx="5021061" cy="571380"/>
          </a:xfrm>
        </p:spPr>
        <p:txBody>
          <a:bodyPr/>
          <a:lstStyle>
            <a:lvl1pPr>
              <a:lnSpc>
                <a:spcPts val="1566"/>
              </a:lnSpc>
              <a:spcBef>
                <a:spcPts val="0"/>
              </a:spcBef>
              <a:defRPr sz="1400" cap="none" baseline="0"/>
            </a:lvl1pPr>
          </a:lstStyle>
          <a:p>
            <a:pPr lvl="0"/>
            <a:r>
              <a:rPr lang="ru-RU" dirty="0" smtClean="0"/>
              <a:t>Динамика количества посещений ресурса в месяц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2034" y="288917"/>
            <a:ext cx="723645" cy="571380"/>
          </a:xfrm>
        </p:spPr>
        <p:txBody>
          <a:bodyPr/>
          <a:lstStyle>
            <a:lvl1pPr>
              <a:lnSpc>
                <a:spcPts val="1566"/>
              </a:lnSpc>
              <a:defRPr sz="1400" cap="none" spc="0" baseline="0"/>
            </a:lvl1pPr>
          </a:lstStyle>
          <a:p>
            <a:pPr lvl="0"/>
            <a:r>
              <a:rPr lang="ru-RU" dirty="0" smtClean="0"/>
              <a:t>01.8</a:t>
            </a:r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5"/>
          </p:nvPr>
        </p:nvSpPr>
        <p:spPr>
          <a:xfrm>
            <a:off x="262033" y="1430070"/>
            <a:ext cx="8614187" cy="2853660"/>
          </a:xfrm>
        </p:spPr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19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3122" y="4653843"/>
            <a:ext cx="184731" cy="195951"/>
          </a:xfrm>
        </p:spPr>
        <p:txBody>
          <a:bodyPr/>
          <a:lstStyle>
            <a:lvl1pPr>
              <a:lnSpc>
                <a:spcPts val="845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985679" y="288391"/>
            <a:ext cx="3586321" cy="571380"/>
          </a:xfrm>
        </p:spPr>
        <p:txBody>
          <a:bodyPr/>
          <a:lstStyle>
            <a:lvl1pPr>
              <a:lnSpc>
                <a:spcPts val="1566"/>
              </a:lnSpc>
              <a:spcBef>
                <a:spcPts val="0"/>
              </a:spcBef>
              <a:defRPr sz="1400" cap="none" baseline="0"/>
            </a:lvl1pPr>
          </a:lstStyle>
          <a:p>
            <a:pPr lvl="0"/>
            <a:r>
              <a:rPr lang="ru-RU" dirty="0" smtClean="0"/>
              <a:t>Внесение изменений в постановление Правительства Российской Федерации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от 05.03.2007 № 145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2034" y="288917"/>
            <a:ext cx="723645" cy="571380"/>
          </a:xfrm>
        </p:spPr>
        <p:txBody>
          <a:bodyPr/>
          <a:lstStyle>
            <a:lvl1pPr>
              <a:lnSpc>
                <a:spcPts val="1566"/>
              </a:lnSpc>
              <a:defRPr sz="1400" cap="none" spc="0" baseline="0"/>
            </a:lvl1pPr>
          </a:lstStyle>
          <a:p>
            <a:pPr lvl="0"/>
            <a:r>
              <a:rPr lang="ru-RU" dirty="0" smtClean="0"/>
              <a:t>01.9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985678" y="1430070"/>
            <a:ext cx="3585643" cy="571380"/>
          </a:xfrm>
        </p:spPr>
        <p:txBody>
          <a:bodyPr/>
          <a:lstStyle>
            <a:lvl1pPr>
              <a:lnSpc>
                <a:spcPts val="1252"/>
              </a:lnSpc>
              <a:spcBef>
                <a:spcPts val="0"/>
              </a:spcBef>
              <a:defRPr cap="none" baseline="0">
                <a:solidFill>
                  <a:srgbClr val="BD9A7A"/>
                </a:solidFill>
              </a:defRPr>
            </a:lvl1pPr>
          </a:lstStyle>
          <a:p>
            <a:pPr lvl="0"/>
            <a:r>
              <a:rPr lang="ru-RU" dirty="0" smtClean="0"/>
              <a:t>Постановление Правительства Российской Федерации  </a:t>
            </a:r>
            <a:br>
              <a:rPr lang="ru-RU" dirty="0" smtClean="0"/>
            </a:br>
            <a:r>
              <a:rPr lang="ru-RU" dirty="0" smtClean="0"/>
              <a:t>от 05 марта 2007 года № 145 «О порядке организации </a:t>
            </a:r>
            <a:br>
              <a:rPr lang="ru-RU" dirty="0" smtClean="0"/>
            </a:br>
            <a:r>
              <a:rPr lang="ru-RU" dirty="0" smtClean="0"/>
              <a:t>и проведения государственной экспертизы проектной документации и результатов инженерных изысканий»</a:t>
            </a:r>
          </a:p>
          <a:p>
            <a:pPr lvl="0"/>
            <a:r>
              <a:rPr lang="ru-RU" dirty="0" smtClean="0"/>
              <a:t> </a:t>
            </a:r>
          </a:p>
        </p:txBody>
      </p:sp>
      <p:sp>
        <p:nvSpPr>
          <p:cNvPr id="17" name="Текст 15"/>
          <p:cNvSpPr>
            <a:spLocks noGrp="1"/>
          </p:cNvSpPr>
          <p:nvPr>
            <p:ph type="body" sz="quarter" idx="17" hasCustomPrompt="1"/>
          </p:nvPr>
        </p:nvSpPr>
        <p:spPr>
          <a:xfrm>
            <a:off x="985678" y="2576070"/>
            <a:ext cx="3586321" cy="1137096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096"/>
              </a:spcBef>
              <a:defRPr/>
            </a:lvl2pPr>
          </a:lstStyle>
          <a:p>
            <a:pPr lvl="0"/>
            <a:r>
              <a:rPr lang="ru-RU" dirty="0" smtClean="0"/>
              <a:t>31 марта 2012 года </a:t>
            </a:r>
          </a:p>
          <a:p>
            <a:pPr lvl="1"/>
            <a:r>
              <a:rPr lang="ru-RU" dirty="0" smtClean="0"/>
              <a:t>Документы для проведения государственной экспертизы представляются на бумажном носителе или в форме электронных документов с использованием в том числе федеральной государственной информационной системы ЕПГУ (при наличии соответствующей технической возможности). </a:t>
            </a:r>
          </a:p>
        </p:txBody>
      </p:sp>
      <p:sp>
        <p:nvSpPr>
          <p:cNvPr id="18" name="Текст 15"/>
          <p:cNvSpPr>
            <a:spLocks noGrp="1"/>
          </p:cNvSpPr>
          <p:nvPr>
            <p:ph type="body" sz="quarter" idx="18" hasCustomPrompt="1"/>
          </p:nvPr>
        </p:nvSpPr>
        <p:spPr>
          <a:xfrm>
            <a:off x="985678" y="3713166"/>
            <a:ext cx="3586322" cy="570708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096"/>
              </a:spcBef>
              <a:defRPr/>
            </a:lvl2pPr>
          </a:lstStyle>
          <a:p>
            <a:pPr lvl="0"/>
            <a:r>
              <a:rPr lang="ru-RU" dirty="0" smtClean="0"/>
              <a:t>25 сентября 2014 года </a:t>
            </a:r>
          </a:p>
          <a:p>
            <a:pPr lvl="1"/>
            <a:r>
              <a:rPr lang="ru-RU" dirty="0" smtClean="0"/>
              <a:t>Требования к формату электронных документов, представляемых для проведения государственной экспертизы, утверждаются Минстроем России. 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9"/>
          </p:nvPr>
        </p:nvSpPr>
        <p:spPr>
          <a:xfrm>
            <a:off x="5289536" y="288391"/>
            <a:ext cx="3608723" cy="3995339"/>
          </a:xfrm>
        </p:spPr>
        <p:txBody>
          <a:bodyPr/>
          <a:lstStyle/>
          <a:p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223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Шмуц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5150" y="288917"/>
            <a:ext cx="7886700" cy="570708"/>
          </a:xfrm>
        </p:spPr>
        <p:txBody>
          <a:bodyPr anchor="b" anchorCtr="0"/>
          <a:lstStyle>
            <a:lvl1pPr>
              <a:lnSpc>
                <a:spcPct val="0"/>
              </a:lnSpc>
              <a:defRPr sz="1900" cap="all" baseline="0">
                <a:solidFill>
                  <a:srgbClr val="BD9A7A"/>
                </a:solidFill>
              </a:defRPr>
            </a:lvl1pPr>
          </a:lstStyle>
          <a:p>
            <a:r>
              <a:rPr lang="ru-RU" dirty="0" smtClean="0"/>
              <a:t>Правовые акты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5148" y="1430334"/>
            <a:ext cx="5021592" cy="1712124"/>
          </a:xfrm>
        </p:spPr>
        <p:txBody>
          <a:bodyPr/>
          <a:lstStyle>
            <a:lvl1pPr>
              <a:lnSpc>
                <a:spcPts val="2505"/>
              </a:lnSpc>
              <a:spcBef>
                <a:spcPts val="0"/>
              </a:spcBef>
              <a:defRPr sz="1700" cap="none" baseline="0"/>
            </a:lvl1pPr>
          </a:lstStyle>
          <a:p>
            <a:pPr lvl="0"/>
            <a:r>
              <a:rPr lang="ru-RU" dirty="0" smtClean="0"/>
              <a:t>Внесение изменений в постановление Правительства Российской Федерации </a:t>
            </a:r>
            <a:br>
              <a:rPr lang="ru-RU" dirty="0" smtClean="0"/>
            </a:br>
            <a:r>
              <a:rPr lang="ru-RU" dirty="0" smtClean="0"/>
              <a:t>от 05.03.2007 № 145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 hasCustomPrompt="1"/>
          </p:nvPr>
        </p:nvSpPr>
        <p:spPr>
          <a:xfrm>
            <a:off x="5141666" y="2571860"/>
            <a:ext cx="3854630" cy="2032995"/>
          </a:xfrm>
        </p:spPr>
        <p:txBody>
          <a:bodyPr anchor="b" anchorCtr="0"/>
          <a:lstStyle>
            <a:lvl1pPr algn="r">
              <a:lnSpc>
                <a:spcPts val="1452"/>
              </a:lnSpc>
              <a:spcBef>
                <a:spcPts val="0"/>
              </a:spcBef>
              <a:defRPr sz="17200" kern="0" cap="none" spc="-783" baseline="0"/>
            </a:lvl1pPr>
          </a:lstStyle>
          <a:p>
            <a:pPr lvl="0"/>
            <a:r>
              <a:rPr lang="ru-RU" dirty="0" smtClean="0"/>
              <a:t>01.</a:t>
            </a:r>
          </a:p>
        </p:txBody>
      </p:sp>
    </p:spTree>
    <p:extLst>
      <p:ext uri="{BB962C8B-B14F-4D97-AF65-F5344CB8AC3E}">
        <p14:creationId xmlns:p14="http://schemas.microsoft.com/office/powerpoint/2010/main" val="1282642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3122" y="4653843"/>
            <a:ext cx="184731" cy="195951"/>
          </a:xfrm>
        </p:spPr>
        <p:txBody>
          <a:bodyPr/>
          <a:lstStyle>
            <a:lvl1pPr>
              <a:lnSpc>
                <a:spcPts val="845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985679" y="288391"/>
            <a:ext cx="4303691" cy="571380"/>
          </a:xfrm>
        </p:spPr>
        <p:txBody>
          <a:bodyPr/>
          <a:lstStyle>
            <a:lvl1pPr>
              <a:lnSpc>
                <a:spcPts val="1566"/>
              </a:lnSpc>
              <a:spcBef>
                <a:spcPts val="0"/>
              </a:spcBef>
              <a:defRPr sz="1400" cap="none" baseline="0"/>
            </a:lvl1pPr>
          </a:lstStyle>
          <a:p>
            <a:pPr lvl="0"/>
            <a:r>
              <a:rPr lang="ru-RU" dirty="0" smtClean="0"/>
              <a:t>Внесение изменений в постановление Правительства Российской Федерации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от 05.03.2007 № 145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2034" y="288917"/>
            <a:ext cx="723645" cy="571380"/>
          </a:xfrm>
        </p:spPr>
        <p:txBody>
          <a:bodyPr/>
          <a:lstStyle>
            <a:lvl1pPr>
              <a:lnSpc>
                <a:spcPts val="1566"/>
              </a:lnSpc>
              <a:defRPr sz="1400" cap="none" spc="0" baseline="0"/>
            </a:lvl1pPr>
          </a:lstStyle>
          <a:p>
            <a:pPr lvl="0"/>
            <a:r>
              <a:rPr lang="ru-RU" dirty="0" smtClean="0"/>
              <a:t>01.1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985678" y="1430070"/>
            <a:ext cx="3585643" cy="571380"/>
          </a:xfrm>
        </p:spPr>
        <p:txBody>
          <a:bodyPr/>
          <a:lstStyle>
            <a:lvl1pPr>
              <a:lnSpc>
                <a:spcPts val="1252"/>
              </a:lnSpc>
              <a:spcBef>
                <a:spcPts val="0"/>
              </a:spcBef>
              <a:defRPr cap="none" baseline="0">
                <a:solidFill>
                  <a:srgbClr val="BD9A7A"/>
                </a:solidFill>
              </a:defRPr>
            </a:lvl1pPr>
          </a:lstStyle>
          <a:p>
            <a:pPr lvl="0"/>
            <a:r>
              <a:rPr lang="ru-RU" dirty="0" smtClean="0"/>
              <a:t>Постановление Правительства Российской Федерации  </a:t>
            </a:r>
            <a:br>
              <a:rPr lang="ru-RU" dirty="0" smtClean="0"/>
            </a:br>
            <a:r>
              <a:rPr lang="ru-RU" dirty="0" smtClean="0"/>
              <a:t>от 05 марта 2007 года № 145 «О порядке организации </a:t>
            </a:r>
            <a:br>
              <a:rPr lang="ru-RU" dirty="0" smtClean="0"/>
            </a:br>
            <a:r>
              <a:rPr lang="ru-RU" dirty="0" smtClean="0"/>
              <a:t>и проведения государственной экспертизы проектной документации и результатов инженерных изысканий»</a:t>
            </a:r>
          </a:p>
          <a:p>
            <a:pPr lvl="0"/>
            <a:r>
              <a:rPr lang="ru-RU" dirty="0" smtClean="0"/>
              <a:t> </a:t>
            </a: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6" hasCustomPrompt="1"/>
          </p:nvPr>
        </p:nvSpPr>
        <p:spPr>
          <a:xfrm>
            <a:off x="985679" y="2571750"/>
            <a:ext cx="2868951" cy="570300"/>
          </a:xfrm>
        </p:spPr>
        <p:txBody>
          <a:bodyPr/>
          <a:lstStyle>
            <a:lvl2pPr>
              <a:spcBef>
                <a:spcPts val="1096"/>
              </a:spcBef>
              <a:defRPr/>
            </a:lvl2pPr>
          </a:lstStyle>
          <a:p>
            <a:pPr lvl="0"/>
            <a:r>
              <a:rPr lang="ru-RU" dirty="0" smtClean="0"/>
              <a:t>10 марта 2012 года </a:t>
            </a:r>
          </a:p>
          <a:p>
            <a:pPr lvl="1"/>
            <a:r>
              <a:rPr lang="ru-RU" dirty="0" smtClean="0"/>
              <a:t>Требования к формату электронных документов, представляемых для проведения государственной экспертизы, утверждаются Минстроем России.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7" name="Текст 15"/>
          <p:cNvSpPr>
            <a:spLocks noGrp="1"/>
          </p:cNvSpPr>
          <p:nvPr>
            <p:ph type="body" sz="quarter" idx="17" hasCustomPrompt="1"/>
          </p:nvPr>
        </p:nvSpPr>
        <p:spPr>
          <a:xfrm>
            <a:off x="5289369" y="1431151"/>
            <a:ext cx="3140419" cy="1140600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096"/>
              </a:spcBef>
              <a:defRPr/>
            </a:lvl2pPr>
          </a:lstStyle>
          <a:p>
            <a:pPr lvl="0"/>
            <a:r>
              <a:rPr lang="ru-RU" dirty="0" smtClean="0"/>
              <a:t>31 марта 2012 года </a:t>
            </a:r>
          </a:p>
          <a:p>
            <a:pPr lvl="1"/>
            <a:r>
              <a:rPr lang="ru-RU" dirty="0" smtClean="0"/>
              <a:t>Документы для проведения государственной экспертизы представляются на бумажном носителе или в форме электронных документов с использованием </a:t>
            </a:r>
            <a:br>
              <a:rPr lang="ru-RU" dirty="0" smtClean="0"/>
            </a:br>
            <a:r>
              <a:rPr lang="ru-RU" dirty="0" smtClean="0"/>
              <a:t>в том числе федеральной государственной информационной системы ЕПГУ (при наличии соответствующей технической возможности). </a:t>
            </a:r>
          </a:p>
        </p:txBody>
      </p:sp>
      <p:sp>
        <p:nvSpPr>
          <p:cNvPr id="18" name="Текст 15"/>
          <p:cNvSpPr>
            <a:spLocks noGrp="1"/>
          </p:cNvSpPr>
          <p:nvPr>
            <p:ph type="body" sz="quarter" idx="18" hasCustomPrompt="1"/>
          </p:nvPr>
        </p:nvSpPr>
        <p:spPr>
          <a:xfrm>
            <a:off x="5289370" y="2571750"/>
            <a:ext cx="2869480" cy="1140600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096"/>
              </a:spcBef>
              <a:defRPr/>
            </a:lvl2pPr>
          </a:lstStyle>
          <a:p>
            <a:pPr lvl="0"/>
            <a:r>
              <a:rPr lang="ru-RU" dirty="0" smtClean="0"/>
              <a:t>25 сентября 2014 года </a:t>
            </a:r>
          </a:p>
          <a:p>
            <a:pPr lvl="1"/>
            <a:r>
              <a:rPr lang="ru-RU" dirty="0" smtClean="0"/>
              <a:t>Требования к формату электронных документов, представляемых для проведения государственной экспертизы, утверждаются Минстроем России. </a:t>
            </a: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843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изобра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088" y="1356360"/>
            <a:ext cx="6535132" cy="281610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3122" y="4653843"/>
            <a:ext cx="184731" cy="195951"/>
          </a:xfrm>
        </p:spPr>
        <p:txBody>
          <a:bodyPr/>
          <a:lstStyle>
            <a:lvl1pPr>
              <a:lnSpc>
                <a:spcPts val="845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985679" y="288391"/>
            <a:ext cx="4303691" cy="571380"/>
          </a:xfrm>
        </p:spPr>
        <p:txBody>
          <a:bodyPr/>
          <a:lstStyle>
            <a:lvl1pPr>
              <a:lnSpc>
                <a:spcPts val="1566"/>
              </a:lnSpc>
              <a:spcBef>
                <a:spcPts val="0"/>
              </a:spcBef>
              <a:defRPr sz="1400" cap="none" baseline="0"/>
            </a:lvl1pPr>
          </a:lstStyle>
          <a:p>
            <a:pPr lvl="0"/>
            <a:r>
              <a:rPr lang="ru-RU" dirty="0" smtClean="0"/>
              <a:t>Взаимодействие с региональными экспертными организациями при переходе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к осуществлению государственной экспертизы в электронном виде </a:t>
            </a:r>
          </a:p>
          <a:p>
            <a:pPr lvl="0"/>
            <a:r>
              <a:rPr lang="ru-RU" dirty="0" smtClean="0"/>
              <a:t>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2034" y="288917"/>
            <a:ext cx="723645" cy="571380"/>
          </a:xfrm>
        </p:spPr>
        <p:txBody>
          <a:bodyPr/>
          <a:lstStyle>
            <a:lvl1pPr>
              <a:lnSpc>
                <a:spcPts val="1566"/>
              </a:lnSpc>
              <a:defRPr sz="1400" cap="none" spc="0" baseline="0"/>
            </a:lvl1pPr>
          </a:lstStyle>
          <a:p>
            <a:pPr lvl="0"/>
            <a:r>
              <a:rPr lang="ru-RU" dirty="0" smtClean="0"/>
              <a:t>01.</a:t>
            </a:r>
            <a:r>
              <a:rPr lang="en-US" dirty="0" smtClean="0"/>
              <a:t>2</a:t>
            </a:r>
            <a:endParaRPr lang="ru-RU" dirty="0" smtClean="0"/>
          </a:p>
        </p:txBody>
      </p:sp>
      <p:sp>
        <p:nvSpPr>
          <p:cNvPr id="18" name="Текст 15"/>
          <p:cNvSpPr>
            <a:spLocks noGrp="1"/>
          </p:cNvSpPr>
          <p:nvPr>
            <p:ph type="body" sz="quarter" idx="18" hasCustomPrompt="1"/>
          </p:nvPr>
        </p:nvSpPr>
        <p:spPr>
          <a:xfrm>
            <a:off x="985679" y="1430334"/>
            <a:ext cx="2151581" cy="570708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spcBef>
                <a:spcPts val="1096"/>
              </a:spcBef>
              <a:defRPr/>
            </a:lvl2pPr>
          </a:lstStyle>
          <a:p>
            <a:pPr lvl="1"/>
            <a:r>
              <a:rPr lang="ru-RU" dirty="0" smtClean="0"/>
              <a:t>Осуществляется взаимодействие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с региональными экспертными организациями следующих субъектов Российской Федерации: 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913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3122" y="4653843"/>
            <a:ext cx="184731" cy="195951"/>
          </a:xfrm>
        </p:spPr>
        <p:txBody>
          <a:bodyPr/>
          <a:lstStyle>
            <a:lvl1pPr>
              <a:lnSpc>
                <a:spcPts val="845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985679" y="288391"/>
            <a:ext cx="5021061" cy="571380"/>
          </a:xfrm>
        </p:spPr>
        <p:txBody>
          <a:bodyPr/>
          <a:lstStyle>
            <a:lvl1pPr>
              <a:lnSpc>
                <a:spcPts val="1566"/>
              </a:lnSpc>
              <a:spcBef>
                <a:spcPts val="0"/>
              </a:spcBef>
              <a:defRPr sz="1400" cap="none" baseline="0"/>
            </a:lvl1pPr>
          </a:lstStyle>
          <a:p>
            <a:pPr lvl="0"/>
            <a:r>
              <a:rPr lang="ru-RU" dirty="0" smtClean="0"/>
              <a:t>План мероприятий («дорожная карта») по реализации Концепции развития механизмов предоставления государственных и муниципальных услуг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 электронном виде* </a:t>
            </a:r>
          </a:p>
          <a:p>
            <a:pPr lvl="0"/>
            <a:r>
              <a:rPr lang="ru-RU" dirty="0" smtClean="0"/>
              <a:t>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2034" y="288917"/>
            <a:ext cx="723645" cy="571380"/>
          </a:xfrm>
        </p:spPr>
        <p:txBody>
          <a:bodyPr/>
          <a:lstStyle>
            <a:lvl1pPr>
              <a:lnSpc>
                <a:spcPts val="1566"/>
              </a:lnSpc>
              <a:defRPr sz="1400" cap="none" spc="0" baseline="0"/>
            </a:lvl1pPr>
          </a:lstStyle>
          <a:p>
            <a:pPr lvl="0"/>
            <a:r>
              <a:rPr lang="ru-RU" dirty="0" smtClean="0"/>
              <a:t>01.</a:t>
            </a:r>
            <a:r>
              <a:rPr lang="en-US" dirty="0" smtClean="0"/>
              <a:t>3</a:t>
            </a:r>
            <a:endParaRPr lang="ru-RU" dirty="0" smtClean="0"/>
          </a:p>
        </p:txBody>
      </p:sp>
      <p:sp>
        <p:nvSpPr>
          <p:cNvPr id="3" name="Таблица 2"/>
          <p:cNvSpPr>
            <a:spLocks noGrp="1"/>
          </p:cNvSpPr>
          <p:nvPr>
            <p:ph type="tbl" sz="quarter" idx="15"/>
          </p:nvPr>
        </p:nvSpPr>
        <p:spPr>
          <a:xfrm>
            <a:off x="985679" y="1430070"/>
            <a:ext cx="6455786" cy="2283360"/>
          </a:xfrm>
        </p:spPr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937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3122" y="4653843"/>
            <a:ext cx="184731" cy="195951"/>
          </a:xfrm>
        </p:spPr>
        <p:txBody>
          <a:bodyPr/>
          <a:lstStyle>
            <a:lvl1pPr>
              <a:lnSpc>
                <a:spcPts val="845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985679" y="288391"/>
            <a:ext cx="5021061" cy="571380"/>
          </a:xfrm>
        </p:spPr>
        <p:txBody>
          <a:bodyPr/>
          <a:lstStyle>
            <a:lvl1pPr>
              <a:lnSpc>
                <a:spcPts val="1566"/>
              </a:lnSpc>
              <a:spcBef>
                <a:spcPts val="0"/>
              </a:spcBef>
              <a:defRPr sz="1400" cap="none" baseline="0"/>
            </a:lvl1pPr>
          </a:lstStyle>
          <a:p>
            <a:pPr lvl="0"/>
            <a:r>
              <a:rPr lang="ru-RU" dirty="0" smtClean="0"/>
              <a:t>Статистика за 2015–2016 гг.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2034" y="288917"/>
            <a:ext cx="723645" cy="571380"/>
          </a:xfrm>
        </p:spPr>
        <p:txBody>
          <a:bodyPr/>
          <a:lstStyle>
            <a:lvl1pPr>
              <a:lnSpc>
                <a:spcPts val="1566"/>
              </a:lnSpc>
              <a:defRPr sz="1400" cap="none" spc="0" baseline="0"/>
            </a:lvl1pPr>
          </a:lstStyle>
          <a:p>
            <a:pPr lvl="0"/>
            <a:r>
              <a:rPr lang="ru-RU" dirty="0" smtClean="0"/>
              <a:t>01.</a:t>
            </a:r>
            <a:r>
              <a:rPr lang="en-US" dirty="0" smtClean="0"/>
              <a:t>4</a:t>
            </a:r>
            <a:endParaRPr lang="ru-RU" dirty="0" smtClean="0"/>
          </a:p>
        </p:txBody>
      </p:sp>
      <p:sp>
        <p:nvSpPr>
          <p:cNvPr id="3" name="Таблица 2"/>
          <p:cNvSpPr>
            <a:spLocks noGrp="1"/>
          </p:cNvSpPr>
          <p:nvPr>
            <p:ph type="tbl" sz="quarter" idx="15"/>
          </p:nvPr>
        </p:nvSpPr>
        <p:spPr>
          <a:xfrm>
            <a:off x="985679" y="1430070"/>
            <a:ext cx="3586321" cy="1712388"/>
          </a:xfrm>
        </p:spPr>
        <p:txBody>
          <a:bodyPr/>
          <a:lstStyle/>
          <a:p>
            <a:endParaRPr lang="ru-RU"/>
          </a:p>
        </p:txBody>
      </p:sp>
      <p:sp>
        <p:nvSpPr>
          <p:cNvPr id="8" name="Таблица 2"/>
          <p:cNvSpPr>
            <a:spLocks noGrp="1"/>
          </p:cNvSpPr>
          <p:nvPr>
            <p:ph type="tbl" sz="quarter" idx="16"/>
          </p:nvPr>
        </p:nvSpPr>
        <p:spPr>
          <a:xfrm>
            <a:off x="5279252" y="1430070"/>
            <a:ext cx="3586321" cy="1712388"/>
          </a:xfrm>
        </p:spPr>
        <p:txBody>
          <a:bodyPr/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234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3122" y="4653843"/>
            <a:ext cx="184731" cy="195951"/>
          </a:xfrm>
        </p:spPr>
        <p:txBody>
          <a:bodyPr/>
          <a:lstStyle>
            <a:lvl1pPr>
              <a:lnSpc>
                <a:spcPts val="845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985679" y="288391"/>
            <a:ext cx="5021061" cy="571380"/>
          </a:xfrm>
        </p:spPr>
        <p:txBody>
          <a:bodyPr/>
          <a:lstStyle>
            <a:lvl1pPr>
              <a:lnSpc>
                <a:spcPts val="1566"/>
              </a:lnSpc>
              <a:spcBef>
                <a:spcPts val="0"/>
              </a:spcBef>
              <a:defRPr sz="1400" cap="none" baseline="0"/>
            </a:lvl1pPr>
          </a:lstStyle>
          <a:p>
            <a:pPr lvl="0"/>
            <a:r>
              <a:rPr lang="ru-RU" dirty="0" smtClean="0"/>
              <a:t>Динамика количества посещений ресурса в месяц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2034" y="288917"/>
            <a:ext cx="723645" cy="571380"/>
          </a:xfrm>
        </p:spPr>
        <p:txBody>
          <a:bodyPr/>
          <a:lstStyle>
            <a:lvl1pPr>
              <a:lnSpc>
                <a:spcPts val="1566"/>
              </a:lnSpc>
              <a:defRPr sz="1400" cap="none" spc="0" baseline="0"/>
            </a:lvl1pPr>
          </a:lstStyle>
          <a:p>
            <a:pPr lvl="0"/>
            <a:r>
              <a:rPr lang="ru-RU" dirty="0" smtClean="0"/>
              <a:t>01.5</a:t>
            </a:r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5"/>
          </p:nvPr>
        </p:nvSpPr>
        <p:spPr>
          <a:xfrm>
            <a:off x="262034" y="1430070"/>
            <a:ext cx="7179431" cy="2853660"/>
          </a:xfrm>
        </p:spPr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752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3122" y="4653843"/>
            <a:ext cx="184731" cy="195951"/>
          </a:xfrm>
        </p:spPr>
        <p:txBody>
          <a:bodyPr/>
          <a:lstStyle>
            <a:lvl1pPr>
              <a:lnSpc>
                <a:spcPts val="845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985679" y="288391"/>
            <a:ext cx="5021061" cy="571380"/>
          </a:xfrm>
        </p:spPr>
        <p:txBody>
          <a:bodyPr/>
          <a:lstStyle>
            <a:lvl1pPr>
              <a:lnSpc>
                <a:spcPts val="1566"/>
              </a:lnSpc>
              <a:spcBef>
                <a:spcPts val="0"/>
              </a:spcBef>
              <a:defRPr sz="1400" cap="none" baseline="0"/>
            </a:lvl1pPr>
          </a:lstStyle>
          <a:p>
            <a:pPr lvl="0"/>
            <a:r>
              <a:rPr lang="ru-RU" dirty="0" smtClean="0"/>
              <a:t>Динамика количества посещений ресурса в месяц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2034" y="288917"/>
            <a:ext cx="723645" cy="571380"/>
          </a:xfrm>
        </p:spPr>
        <p:txBody>
          <a:bodyPr/>
          <a:lstStyle>
            <a:lvl1pPr>
              <a:lnSpc>
                <a:spcPts val="1566"/>
              </a:lnSpc>
              <a:defRPr sz="1400" cap="none" spc="0" baseline="0"/>
            </a:lvl1pPr>
          </a:lstStyle>
          <a:p>
            <a:pPr lvl="0"/>
            <a:r>
              <a:rPr lang="ru-RU" dirty="0" smtClean="0"/>
              <a:t>01.6</a:t>
            </a:r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5"/>
          </p:nvPr>
        </p:nvSpPr>
        <p:spPr>
          <a:xfrm>
            <a:off x="262033" y="1430070"/>
            <a:ext cx="8614187" cy="2853660"/>
          </a:xfrm>
        </p:spPr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460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3122" y="4653843"/>
            <a:ext cx="184731" cy="195951"/>
          </a:xfrm>
        </p:spPr>
        <p:txBody>
          <a:bodyPr/>
          <a:lstStyle>
            <a:lvl1pPr>
              <a:lnSpc>
                <a:spcPts val="845"/>
              </a:lnSpc>
              <a:defRPr baseline="0"/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 hasCustomPrompt="1"/>
          </p:nvPr>
        </p:nvSpPr>
        <p:spPr>
          <a:xfrm>
            <a:off x="985679" y="288391"/>
            <a:ext cx="5021061" cy="571380"/>
          </a:xfrm>
        </p:spPr>
        <p:txBody>
          <a:bodyPr/>
          <a:lstStyle>
            <a:lvl1pPr>
              <a:lnSpc>
                <a:spcPts val="1566"/>
              </a:lnSpc>
              <a:spcBef>
                <a:spcPts val="0"/>
              </a:spcBef>
              <a:defRPr sz="1400" cap="none" baseline="0"/>
            </a:lvl1pPr>
          </a:lstStyle>
          <a:p>
            <a:pPr lvl="0"/>
            <a:r>
              <a:rPr lang="ru-RU" dirty="0" smtClean="0"/>
              <a:t>Динамика количества посещений ресурса в месяц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2034" y="288917"/>
            <a:ext cx="723645" cy="571380"/>
          </a:xfrm>
        </p:spPr>
        <p:txBody>
          <a:bodyPr/>
          <a:lstStyle>
            <a:lvl1pPr>
              <a:lnSpc>
                <a:spcPts val="1566"/>
              </a:lnSpc>
              <a:defRPr sz="1400" cap="none" spc="0" baseline="0"/>
            </a:lvl1pPr>
          </a:lstStyle>
          <a:p>
            <a:pPr lvl="0"/>
            <a:r>
              <a:rPr lang="ru-RU" dirty="0" smtClean="0"/>
              <a:t>01.7</a:t>
            </a:r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5"/>
          </p:nvPr>
        </p:nvSpPr>
        <p:spPr>
          <a:xfrm>
            <a:off x="262034" y="1430070"/>
            <a:ext cx="7179431" cy="2853660"/>
          </a:xfrm>
        </p:spPr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51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5150" y="273845"/>
            <a:ext cx="7886700" cy="9941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5149" y="1430334"/>
            <a:ext cx="7886700" cy="32023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702" y="4636698"/>
            <a:ext cx="825679" cy="130566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rgbClr val="9D2235"/>
                </a:solidFill>
              </a:defRPr>
            </a:lvl1pPr>
          </a:lstStyle>
          <a:p>
            <a:r>
              <a:rPr lang="en-US" dirty="0" smtClean="0"/>
              <a:t>gge.ru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0806" y="4677728"/>
            <a:ext cx="184731" cy="17624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700">
                <a:solidFill>
                  <a:srgbClr val="BD9A7A"/>
                </a:solidFill>
              </a:defRPr>
            </a:lvl1pPr>
          </a:lstStyle>
          <a:p>
            <a:fld id="{E8DD0F05-9152-48D7-BAD1-3C9B5094FD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4940682"/>
            <a:ext cx="8885537" cy="200850"/>
          </a:xfrm>
          <a:prstGeom prst="rect">
            <a:avLst/>
          </a:prstGeom>
          <a:solidFill>
            <a:srgbClr val="9D2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8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789018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rgbClr val="9D2235"/>
          </a:solidFill>
          <a:latin typeface="+mj-lt"/>
          <a:ea typeface="+mj-ea"/>
          <a:cs typeface="+mj-cs"/>
        </a:defRPr>
      </a:lvl1pPr>
    </p:titleStyle>
    <p:bodyStyle>
      <a:lvl1pPr marL="0" indent="0" algn="l" defTabSz="789018" rtl="0" eaLnBrk="1" latinLnBrk="0" hangingPunct="1">
        <a:lnSpc>
          <a:spcPts val="1096"/>
        </a:lnSpc>
        <a:spcBef>
          <a:spcPts val="0"/>
        </a:spcBef>
        <a:buFont typeface="Arial" panose="020B0604020202020204" pitchFamily="34" charset="0"/>
        <a:buNone/>
        <a:defRPr sz="900" kern="1200" cap="all" baseline="0">
          <a:solidFill>
            <a:srgbClr val="9D2235"/>
          </a:solidFill>
          <a:latin typeface="+mn-lt"/>
          <a:ea typeface="+mn-ea"/>
          <a:cs typeface="+mn-cs"/>
        </a:defRPr>
      </a:lvl1pPr>
      <a:lvl2pPr marL="0" indent="0" algn="l" defTabSz="789018" rtl="0" eaLnBrk="1" latinLnBrk="0" hangingPunct="1">
        <a:lnSpc>
          <a:spcPts val="1096"/>
        </a:lnSpc>
        <a:spcBef>
          <a:spcPts val="1096"/>
        </a:spcBef>
        <a:buFont typeface="Arial" panose="020B0604020202020204" pitchFamily="34" charset="0"/>
        <a:buNone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789018" indent="0" algn="l" defTabSz="789018" rtl="0" eaLnBrk="1" latinLnBrk="0" hangingPunct="1">
        <a:lnSpc>
          <a:spcPts val="1096"/>
        </a:lnSpc>
        <a:spcBef>
          <a:spcPts val="431"/>
        </a:spcBef>
        <a:buFont typeface="Arial" panose="020B0604020202020204" pitchFamily="34" charset="0"/>
        <a:buNone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83526" indent="0" algn="l" defTabSz="789018" rtl="0" eaLnBrk="1" latinLnBrk="0" hangingPunct="1">
        <a:lnSpc>
          <a:spcPts val="1096"/>
        </a:lnSpc>
        <a:spcBef>
          <a:spcPts val="431"/>
        </a:spcBef>
        <a:buFont typeface="Arial" panose="020B0604020202020204" pitchFamily="34" charset="0"/>
        <a:buNone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78036" indent="0" algn="l" defTabSz="789018" rtl="0" eaLnBrk="1" latinLnBrk="0" hangingPunct="1">
        <a:lnSpc>
          <a:spcPts val="1096"/>
        </a:lnSpc>
        <a:spcBef>
          <a:spcPts val="431"/>
        </a:spcBef>
        <a:buFont typeface="Arial" panose="020B0604020202020204" pitchFamily="34" charset="0"/>
        <a:buNone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169799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64308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58817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53326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509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9018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527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8036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2545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7053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1563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6071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381" userDrawn="1">
          <p15:clr>
            <a:srgbClr val="F26B43"/>
          </p15:clr>
        </p15:guide>
        <p15:guide id="2" pos="33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14746" y="2079978"/>
            <a:ext cx="6710400" cy="1463322"/>
          </a:xfrm>
        </p:spPr>
        <p:txBody>
          <a:bodyPr anchor="t" anchorCtr="0"/>
          <a:lstStyle>
            <a:lvl1pPr algn="l">
              <a:lnSpc>
                <a:spcPts val="3200"/>
              </a:lnSpc>
              <a:defRPr sz="2200" cap="all" baseline="0">
                <a:solidFill>
                  <a:srgbClr val="BD9A7A"/>
                </a:solidFill>
              </a:defRPr>
            </a:lvl1pPr>
          </a:lstStyle>
          <a:p>
            <a:pPr>
              <a:lnSpc>
                <a:spcPts val="2700"/>
              </a:lnSpc>
            </a:pPr>
            <a:r>
              <a:rPr lang="ru-RU" sz="1800" dirty="0" smtClean="0"/>
              <a:t>О </a:t>
            </a:r>
            <a:r>
              <a:rPr lang="ru-RU" sz="1800" dirty="0"/>
              <a:t>готовности экспертных организаций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к работе в ГИС ЕГРЗ</a:t>
            </a:r>
            <a:endParaRPr lang="ru-RU" sz="1800" dirty="0" smtClean="0"/>
          </a:p>
        </p:txBody>
      </p:sp>
      <p:sp>
        <p:nvSpPr>
          <p:cNvPr id="7" name="Текст 8"/>
          <p:cNvSpPr>
            <a:spLocks noGrp="1"/>
          </p:cNvSpPr>
          <p:nvPr>
            <p:ph type="body" sz="quarter" idx="14"/>
          </p:nvPr>
        </p:nvSpPr>
        <p:spPr>
          <a:xfrm>
            <a:off x="1022366" y="4152179"/>
            <a:ext cx="3355006" cy="536237"/>
          </a:xfrm>
        </p:spPr>
        <p:txBody>
          <a:bodyPr/>
          <a:lstStyle>
            <a:lvl1pPr>
              <a:defRPr sz="1100" cap="none" baseline="0">
                <a:solidFill>
                  <a:srgbClr val="BD9A7A"/>
                </a:solidFill>
              </a:defRPr>
            </a:lvl1pPr>
            <a:lvl2pPr>
              <a:spcBef>
                <a:spcPts val="1850"/>
              </a:spcBef>
              <a:defRPr>
                <a:solidFill>
                  <a:srgbClr val="BD9A7A"/>
                </a:solidFill>
              </a:defRPr>
            </a:lvl2pPr>
          </a:lstStyle>
          <a:p>
            <a:pPr lvl="0"/>
            <a:r>
              <a:rPr lang="ru-RU" dirty="0" smtClean="0"/>
              <a:t>Начальник Отдела ведения реестра</a:t>
            </a:r>
            <a:endParaRPr lang="ru-RU" dirty="0"/>
          </a:p>
        </p:txBody>
      </p:sp>
      <p:sp>
        <p:nvSpPr>
          <p:cNvPr id="8" name="Подзаголовок 2"/>
          <p:cNvSpPr>
            <a:spLocks noGrp="1"/>
          </p:cNvSpPr>
          <p:nvPr>
            <p:ph type="body" sz="quarter" idx="13"/>
          </p:nvPr>
        </p:nvSpPr>
        <p:spPr>
          <a:xfrm>
            <a:off x="1014746" y="3842385"/>
            <a:ext cx="3355006" cy="180000"/>
          </a:xfrm>
        </p:spPr>
        <p:txBody>
          <a:bodyPr/>
          <a:lstStyle/>
          <a:p>
            <a:r>
              <a:rPr lang="ru-RU" dirty="0" smtClean="0"/>
              <a:t>МИНАКОВ ДМИТРИЙ НИКОЛАЕВИЧ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5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8631" y="1093516"/>
            <a:ext cx="7639589" cy="3435477"/>
          </a:xfrm>
        </p:spPr>
        <p:txBody>
          <a:bodyPr/>
          <a:lstStyle/>
          <a:p>
            <a:pPr algn="just">
              <a:lnSpc>
                <a:spcPct val="114000"/>
              </a:lnSpc>
            </a:pPr>
            <a:r>
              <a:rPr lang="ru-RU" sz="1800" dirty="0"/>
              <a:t>В ФАУ «Главгосэкспертиза России» создан центр взаимодействия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с </a:t>
            </a:r>
            <a:r>
              <a:rPr lang="ru-RU" sz="1800" dirty="0" smtClean="0"/>
              <a:t>ЭО по </a:t>
            </a:r>
            <a:r>
              <a:rPr lang="ru-RU" sz="1800" dirty="0"/>
              <a:t>вопросам функционирования ГИС ЕГРЗ.</a:t>
            </a:r>
          </a:p>
          <a:p>
            <a:pPr algn="just">
              <a:lnSpc>
                <a:spcPct val="114000"/>
              </a:lnSpc>
            </a:pPr>
            <a:endParaRPr lang="ru-RU" sz="1800" dirty="0" smtClean="0"/>
          </a:p>
          <a:p>
            <a:pPr algn="just">
              <a:lnSpc>
                <a:spcPct val="114000"/>
              </a:lnSpc>
            </a:pPr>
            <a:r>
              <a:rPr lang="ru-RU" sz="1800" dirty="0" smtClean="0"/>
              <a:t>Основные задачи Центра взаимодействия:</a:t>
            </a:r>
            <a:endParaRPr lang="ru-RU" sz="1800" dirty="0"/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800" dirty="0" smtClean="0"/>
              <a:t>информирование ЭО о мероприятиях по подготовке к работе с ГИС ЕГРЗ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800" dirty="0" smtClean="0"/>
              <a:t>консультации </a:t>
            </a:r>
            <a:r>
              <a:rPr lang="ru-RU" sz="1800" dirty="0"/>
              <a:t>по техническим вопросам работы с ГИС ЕГРЗ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800" dirty="0"/>
              <a:t>в</a:t>
            </a:r>
            <a:r>
              <a:rPr lang="ru-RU" sz="1800" dirty="0" smtClean="0"/>
              <a:t>заимодействие с сотрудниками ЭО</a:t>
            </a:r>
            <a:endParaRPr lang="ru-RU" sz="1800" dirty="0"/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800" dirty="0"/>
              <a:t>с</a:t>
            </a:r>
            <a:r>
              <a:rPr lang="ru-RU" sz="1800" dirty="0" smtClean="0"/>
              <a:t>бор и рассмотрение вопросов, по работе ГИС ЕГРЗ, подготовка ответов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984266" y="144498"/>
            <a:ext cx="7633954" cy="4052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789018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200" kern="1200" cap="all" baseline="0">
                <a:solidFill>
                  <a:srgbClr val="BD9A7A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700"/>
              </a:lnSpc>
            </a:pPr>
            <a:r>
              <a:rPr lang="ru-RU" sz="1800" b="1" dirty="0">
                <a:cs typeface="Times New Roman" panose="02020603050405020304" pitchFamily="18" charset="0"/>
              </a:rPr>
              <a:t>Центр взаимодействия с экспертными </a:t>
            </a:r>
            <a:r>
              <a:rPr lang="ru-RU" sz="1800" b="1" dirty="0" smtClean="0">
                <a:cs typeface="Times New Roman" panose="02020603050405020304" pitchFamily="18" charset="0"/>
              </a:rPr>
              <a:t>организациями</a:t>
            </a: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8061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4266" y="1093516"/>
            <a:ext cx="7633954" cy="3435477"/>
          </a:xfrm>
        </p:spPr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600" b="1" spc="-100" dirty="0"/>
              <a:t>С 30 октября 2017 года открыт доступ к тестовой эксплуатации ГИС </a:t>
            </a:r>
            <a:r>
              <a:rPr lang="ru-RU" sz="1600" b="1" spc="-100" dirty="0" smtClean="0"/>
              <a:t>ЕГРЗ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endParaRPr lang="ru-RU" sz="1600" b="1" spc="-100" dirty="0"/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п</a:t>
            </a:r>
            <a:r>
              <a:rPr lang="ru-RU" sz="1600" dirty="0" smtClean="0"/>
              <a:t>роведено </a:t>
            </a:r>
            <a:r>
              <a:rPr lang="ru-RU" sz="1600" dirty="0"/>
              <a:t>информирование </a:t>
            </a:r>
            <a:r>
              <a:rPr lang="ru-RU" sz="1600" dirty="0"/>
              <a:t>573 </a:t>
            </a:r>
            <a:r>
              <a:rPr lang="ru-RU" sz="1600" dirty="0" smtClean="0"/>
              <a:t>сотрудников </a:t>
            </a:r>
            <a:r>
              <a:rPr lang="ru-RU" sz="1600" dirty="0"/>
              <a:t>из </a:t>
            </a:r>
            <a:r>
              <a:rPr lang="ru-RU" sz="1600" dirty="0" smtClean="0"/>
              <a:t>281 ЭО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600" spc="-100" dirty="0" smtClean="0"/>
              <a:t>направлены необходимые инструкции 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подготовлены </a:t>
            </a:r>
            <a:r>
              <a:rPr lang="ru-RU" sz="1600" dirty="0" smtClean="0"/>
              <a:t>тестовые (учебные) пакеты документов</a:t>
            </a:r>
            <a:endParaRPr lang="ru-RU" sz="1600" spc="-100" dirty="0" smtClean="0"/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600" spc="-100" dirty="0" smtClean="0"/>
              <a:t>собирается и анализируется информация об ошибках </a:t>
            </a:r>
            <a:r>
              <a:rPr lang="ru-RU" sz="1600" spc="-100" dirty="0"/>
              <a:t>в </a:t>
            </a:r>
            <a:r>
              <a:rPr lang="ru-RU" sz="1600" spc="-100" dirty="0" smtClean="0"/>
              <a:t>системе </a:t>
            </a:r>
            <a:endParaRPr lang="ru-RU" sz="1600" spc="-100" dirty="0"/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600" spc="-100" dirty="0" smtClean="0"/>
              <a:t>осуществляется </a:t>
            </a:r>
            <a:r>
              <a:rPr lang="ru-RU" sz="1600" spc="-100" dirty="0"/>
              <a:t>консультативная помощь в подключении к </a:t>
            </a:r>
            <a:r>
              <a:rPr lang="ru-RU" sz="1600" spc="-100" dirty="0" smtClean="0"/>
              <a:t>системе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600" dirty="0" smtClean="0"/>
              <a:t>проводятся </a:t>
            </a:r>
            <a:r>
              <a:rPr lang="ru-RU" sz="1600" dirty="0" err="1" smtClean="0"/>
              <a:t>вебинары</a:t>
            </a:r>
            <a:r>
              <a:rPr lang="ru-RU" sz="1600" dirty="0" smtClean="0"/>
              <a:t>, для демонстрации функционала </a:t>
            </a:r>
            <a:r>
              <a:rPr lang="ru-RU" sz="1600" dirty="0"/>
              <a:t>системы, </a:t>
            </a:r>
            <a:r>
              <a:rPr lang="ru-RU" sz="1600" dirty="0" smtClean="0"/>
              <a:t> основных сценариев работы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ru-RU" sz="1600" spc="-100" dirty="0" smtClean="0"/>
              <a:t>организован учебный класс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800" spc="-100" dirty="0" smtClean="0"/>
              <a:t> </a:t>
            </a:r>
            <a:r>
              <a:rPr lang="en-US" sz="1800" spc="-100" dirty="0" smtClean="0"/>
              <a:t/>
            </a:r>
            <a:br>
              <a:rPr lang="en-US" sz="1800" spc="-100" dirty="0" smtClean="0"/>
            </a:br>
            <a:endParaRPr lang="ru-RU" sz="1800" spc="-1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984266" y="144498"/>
            <a:ext cx="7633954" cy="7316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789018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200" kern="1200" cap="all" baseline="0">
                <a:solidFill>
                  <a:srgbClr val="BD9A7A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700"/>
              </a:lnSpc>
            </a:pPr>
            <a:r>
              <a:rPr lang="ru-RU" sz="1800" b="1" dirty="0">
                <a:cs typeface="Times New Roman" panose="02020603050405020304" pitchFamily="18" charset="0"/>
              </a:rPr>
              <a:t>Участие </a:t>
            </a:r>
            <a:r>
              <a:rPr lang="ru-RU" sz="1800" b="1" dirty="0" smtClean="0">
                <a:cs typeface="Times New Roman" panose="02020603050405020304" pitchFamily="18" charset="0"/>
              </a:rPr>
              <a:t>экспертных организаций </a:t>
            </a:r>
            <a:br>
              <a:rPr lang="ru-RU" sz="1800" b="1" dirty="0" smtClean="0">
                <a:cs typeface="Times New Roman" panose="02020603050405020304" pitchFamily="18" charset="0"/>
              </a:rPr>
            </a:br>
            <a:r>
              <a:rPr lang="ru-RU" sz="1800" b="1" dirty="0" smtClean="0">
                <a:cs typeface="Times New Roman" panose="02020603050405020304" pitchFamily="18" charset="0"/>
              </a:rPr>
              <a:t>в </a:t>
            </a:r>
            <a:r>
              <a:rPr lang="ru-RU" sz="1800" b="1" dirty="0">
                <a:cs typeface="Times New Roman" panose="02020603050405020304" pitchFamily="18" charset="0"/>
              </a:rPr>
              <a:t>тестовой эксплуатации в ГИС </a:t>
            </a:r>
            <a:r>
              <a:rPr lang="ru-RU" sz="1800" b="1" dirty="0" smtClean="0">
                <a:cs typeface="Times New Roman" panose="02020603050405020304" pitchFamily="18" charset="0"/>
              </a:rPr>
              <a:t>ЕГРЗ</a:t>
            </a: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82778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2661" y="1077187"/>
            <a:ext cx="6445426" cy="3435477"/>
          </a:xfrm>
        </p:spPr>
        <p:txBody>
          <a:bodyPr/>
          <a:lstStyle/>
          <a:p>
            <a:pPr algn="just"/>
            <a:r>
              <a:rPr lang="ru-RU" sz="1600" dirty="0"/>
              <a:t>Требование к </a:t>
            </a:r>
            <a:r>
              <a:rPr lang="ru-RU" sz="1600" dirty="0" smtClean="0"/>
              <a:t>ЭО </a:t>
            </a:r>
            <a:r>
              <a:rPr lang="ru-RU" sz="1600" dirty="0"/>
              <a:t>для работы с ГИС ЕГРЗ</a:t>
            </a:r>
            <a:r>
              <a:rPr lang="ru-RU" sz="1600" dirty="0" smtClean="0"/>
              <a:t>: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 smtClean="0"/>
              <a:t>1.  Регистрация в </a:t>
            </a:r>
            <a:r>
              <a:rPr lang="ru-RU" sz="1600" b="1" dirty="0"/>
              <a:t>ЕСИА (</a:t>
            </a:r>
            <a:r>
              <a:rPr lang="ru-RU" sz="1600" b="1" dirty="0" err="1"/>
              <a:t>Госуслуги</a:t>
            </a:r>
            <a:r>
              <a:rPr lang="ru-RU" sz="1600" b="1" dirty="0"/>
              <a:t>) </a:t>
            </a:r>
            <a:endParaRPr lang="ru-RU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ЭО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сотрудников ЭО</a:t>
            </a:r>
            <a:endParaRPr lang="ru-RU" sz="1600" dirty="0"/>
          </a:p>
          <a:p>
            <a:pPr algn="just"/>
            <a:r>
              <a:rPr lang="ru-RU" sz="1600" b="1" dirty="0" smtClean="0"/>
              <a:t>2.  Наличие УКЭП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у руководителя ЭО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у</a:t>
            </a:r>
            <a:r>
              <a:rPr lang="ru-RU" sz="1600" dirty="0" smtClean="0"/>
              <a:t> сотрудников ЭО</a:t>
            </a:r>
            <a:endParaRPr lang="ru-RU" sz="1600" dirty="0"/>
          </a:p>
          <a:p>
            <a:pPr algn="just"/>
            <a:r>
              <a:rPr lang="ru-RU" sz="1600" b="1" dirty="0" smtClean="0"/>
              <a:t>3.  Наличие ПО </a:t>
            </a:r>
            <a:r>
              <a:rPr lang="ru-RU" sz="1600" b="1" dirty="0"/>
              <a:t>для </a:t>
            </a:r>
            <a:r>
              <a:rPr lang="ru-RU" sz="1600" b="1" dirty="0" smtClean="0"/>
              <a:t>работы с УКЭП  (</a:t>
            </a:r>
            <a:r>
              <a:rPr lang="ru-RU" sz="1600" dirty="0" smtClean="0"/>
              <a:t>Крипто-</a:t>
            </a:r>
            <a:r>
              <a:rPr lang="ru-RU" sz="1600" dirty="0" err="1" smtClean="0"/>
              <a:t>Арм</a:t>
            </a:r>
            <a:r>
              <a:rPr lang="ru-RU" sz="1600" dirty="0" smtClean="0"/>
              <a:t>, </a:t>
            </a:r>
            <a:r>
              <a:rPr lang="en-US" sz="1600" dirty="0" smtClean="0"/>
              <a:t>Jinn-client …)</a:t>
            </a:r>
            <a:endParaRPr lang="ru-RU" sz="1600" dirty="0"/>
          </a:p>
          <a:p>
            <a:pPr marL="342900" indent="-342900" algn="just">
              <a:buAutoNum type="arabicPeriod"/>
            </a:pPr>
            <a:endParaRPr lang="ru-RU" sz="1600" dirty="0"/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984266" y="144498"/>
            <a:ext cx="7633954" cy="7316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789018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200" kern="1200" cap="all" baseline="0">
                <a:solidFill>
                  <a:srgbClr val="BD9A7A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700"/>
              </a:lnSpc>
            </a:pPr>
            <a:r>
              <a:rPr lang="ru-RU" sz="1800" b="1" dirty="0">
                <a:cs typeface="Times New Roman" panose="02020603050405020304" pitchFamily="18" charset="0"/>
              </a:rPr>
              <a:t>Требования к экспертной организации </a:t>
            </a:r>
            <a:r>
              <a:rPr lang="ru-RU" sz="1800" b="1" dirty="0" smtClean="0"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cs typeface="Times New Roman" panose="02020603050405020304" pitchFamily="18" charset="0"/>
              </a:rPr>
            </a:br>
            <a:r>
              <a:rPr lang="ru-RU" sz="1800" b="1" dirty="0" smtClean="0">
                <a:cs typeface="Times New Roman" panose="02020603050405020304" pitchFamily="18" charset="0"/>
              </a:rPr>
              <a:t>для </a:t>
            </a:r>
            <a:r>
              <a:rPr lang="ru-RU" sz="1800" b="1" dirty="0">
                <a:cs typeface="Times New Roman" panose="02020603050405020304" pitchFamily="18" charset="0"/>
              </a:rPr>
              <a:t>работы с ГИС ЕГРЗ</a:t>
            </a:r>
          </a:p>
        </p:txBody>
      </p:sp>
    </p:spTree>
    <p:extLst>
      <p:ext uri="{BB962C8B-B14F-4D97-AF65-F5344CB8AC3E}">
        <p14:creationId xmlns:p14="http://schemas.microsoft.com/office/powerpoint/2010/main" val="385820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8631" y="1093516"/>
            <a:ext cx="7639589" cy="3435477"/>
          </a:xfrm>
        </p:spPr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600" dirty="0"/>
              <a:t>По результатам взаимодействия с экспертными организациями готовность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ru-RU" sz="1600" dirty="0" smtClean="0"/>
              <a:t>к </a:t>
            </a:r>
            <a:r>
              <a:rPr lang="ru-RU" sz="1600" dirty="0"/>
              <a:t>работе можно охарактеризовать следующим образом: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600" b="1" i="1" dirty="0" smtClean="0"/>
              <a:t>Государственные </a:t>
            </a:r>
            <a:r>
              <a:rPr lang="ru-RU" sz="1600" b="1" i="1" dirty="0"/>
              <a:t>экспертные организации: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ru-RU" sz="1600" dirty="0"/>
              <a:t>Технически готовы (регистрация в ЕСИА, наличие </a:t>
            </a:r>
            <a:r>
              <a:rPr lang="ru-RU" sz="1600" dirty="0" smtClean="0"/>
              <a:t>УКЭП, ПО) </a:t>
            </a:r>
            <a:r>
              <a:rPr lang="ru-RU" sz="1600" dirty="0"/>
              <a:t>примерно </a:t>
            </a:r>
            <a:r>
              <a:rPr lang="ru-RU" sz="1600" b="1" dirty="0"/>
              <a:t>95%</a:t>
            </a:r>
            <a:r>
              <a:rPr lang="ru-RU" sz="1600" dirty="0"/>
              <a:t> организаций. </a:t>
            </a:r>
            <a:endParaRPr lang="ru-RU" sz="1600" dirty="0" smtClean="0"/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ru-RU" sz="1600" b="1" i="1" dirty="0"/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ru-RU" sz="1600" b="1" i="1" dirty="0" smtClean="0"/>
              <a:t>Негосударственные </a:t>
            </a:r>
            <a:r>
              <a:rPr lang="ru-RU" sz="1600" b="1" i="1" dirty="0"/>
              <a:t>экспертные организации: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ru-RU" sz="1600" dirty="0"/>
              <a:t>Технически готовы </a:t>
            </a:r>
            <a:r>
              <a:rPr lang="ru-RU" sz="1600" dirty="0" smtClean="0"/>
              <a:t>ориентировочно </a:t>
            </a:r>
            <a:r>
              <a:rPr lang="ru-RU" sz="1600" b="1" dirty="0"/>
              <a:t>40%</a:t>
            </a:r>
            <a:r>
              <a:rPr lang="ru-RU" sz="1600" dirty="0"/>
              <a:t> организаций.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ru-RU" sz="1600" dirty="0"/>
              <a:t>60% организаций </a:t>
            </a:r>
            <a:r>
              <a:rPr lang="ru-RU" sz="1600" dirty="0" smtClean="0"/>
              <a:t>не </a:t>
            </a:r>
            <a:r>
              <a:rPr lang="ru-RU" sz="1600" dirty="0"/>
              <a:t>имеют опыта работы с электронными документами, </a:t>
            </a:r>
            <a:r>
              <a:rPr lang="ru-RU" sz="1600" dirty="0" smtClean="0"/>
              <a:t>отсутствуют УКЭП, </a:t>
            </a:r>
            <a:r>
              <a:rPr lang="ru-RU" sz="1600" dirty="0" smtClean="0"/>
              <a:t>ПО</a:t>
            </a:r>
            <a:r>
              <a:rPr lang="ru-RU" sz="1600" dirty="0" smtClean="0"/>
              <a:t>, не </a:t>
            </a:r>
            <a:r>
              <a:rPr lang="ru-RU" sz="1600" dirty="0"/>
              <a:t>зарегистрированы в ЕСИА.</a:t>
            </a:r>
          </a:p>
          <a:p>
            <a:pPr marL="342900" indent="-342900" algn="just">
              <a:buAutoNum type="arabicPeriod"/>
            </a:pPr>
            <a:endParaRPr lang="ru-RU" sz="1600" dirty="0"/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984266" y="144498"/>
            <a:ext cx="7633954" cy="7316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789018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200" kern="1200" cap="all" baseline="0">
                <a:solidFill>
                  <a:srgbClr val="BD9A7A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700"/>
              </a:lnSpc>
            </a:pPr>
            <a:r>
              <a:rPr lang="ru-RU" sz="1800" b="1" dirty="0">
                <a:cs typeface="Times New Roman" panose="02020603050405020304" pitchFamily="18" charset="0"/>
              </a:rPr>
              <a:t>Информация о технической готовности </a:t>
            </a:r>
            <a:r>
              <a:rPr lang="ru-RU" sz="1800" b="1" dirty="0" smtClean="0"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cs typeface="Times New Roman" panose="02020603050405020304" pitchFamily="18" charset="0"/>
              </a:rPr>
            </a:br>
            <a:r>
              <a:rPr lang="ru-RU" sz="1800" b="1" dirty="0" smtClean="0">
                <a:cs typeface="Times New Roman" panose="02020603050405020304" pitchFamily="18" charset="0"/>
              </a:rPr>
              <a:t>экспертных </a:t>
            </a:r>
            <a:r>
              <a:rPr lang="ru-RU" sz="1800" b="1" dirty="0">
                <a:cs typeface="Times New Roman" panose="02020603050405020304" pitchFamily="18" charset="0"/>
              </a:rPr>
              <a:t>организаций к работе с ГИС ЕГРЗ</a:t>
            </a:r>
          </a:p>
        </p:txBody>
      </p:sp>
    </p:spTree>
    <p:extLst>
      <p:ext uri="{BB962C8B-B14F-4D97-AF65-F5344CB8AC3E}">
        <p14:creationId xmlns:p14="http://schemas.microsoft.com/office/powerpoint/2010/main" val="19596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8631" y="1093516"/>
            <a:ext cx="7639589" cy="3435477"/>
          </a:xfrm>
        </p:spPr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600" dirty="0" smtClean="0"/>
              <a:t>По состоянию на 22 ноября 2017 года: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endParaRPr lang="ru-RU" sz="1600" dirty="0" smtClean="0"/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600" dirty="0" smtClean="0"/>
              <a:t>Зарегистрированы в ГИС ЕГРЗ 20 негосударственных ЭО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600" dirty="0" smtClean="0"/>
              <a:t>Сформирован 1 проект раздела ЕГРЗ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600" dirty="0" smtClean="0"/>
              <a:t>Сформирован 1 запрос на получение выписки из ЕГРЗ</a:t>
            </a:r>
            <a:endParaRPr lang="ru-RU" sz="1600" dirty="0"/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endParaRPr lang="ru-RU" sz="1600" dirty="0"/>
          </a:p>
          <a:p>
            <a:pPr marL="342900" indent="-342900" algn="just">
              <a:buAutoNum type="arabicPeriod"/>
            </a:pPr>
            <a:endParaRPr lang="ru-RU" sz="1600" dirty="0"/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540" y="4611376"/>
            <a:ext cx="1231680" cy="23927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984266" y="144498"/>
            <a:ext cx="7633954" cy="7316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789018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2200" kern="1200" cap="all" baseline="0">
                <a:solidFill>
                  <a:srgbClr val="BD9A7A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700"/>
              </a:lnSpc>
            </a:pPr>
            <a:r>
              <a:rPr lang="ru-RU" sz="1800" b="1" dirty="0">
                <a:cs typeface="Times New Roman" panose="02020603050405020304" pitchFamily="18" charset="0"/>
              </a:rPr>
              <a:t>Информация </a:t>
            </a:r>
            <a:r>
              <a:rPr lang="ru-RU" sz="1800" b="1" dirty="0" smtClean="0">
                <a:cs typeface="Times New Roman" panose="02020603050405020304" pitchFamily="18" charset="0"/>
              </a:rPr>
              <a:t>об участии ЭО в тестировании </a:t>
            </a:r>
            <a:r>
              <a:rPr lang="ru-RU" sz="1800" b="1" dirty="0">
                <a:cs typeface="Times New Roman" panose="02020603050405020304" pitchFamily="18" charset="0"/>
              </a:rPr>
              <a:t>ГИС ЕГРЗ</a:t>
            </a:r>
          </a:p>
        </p:txBody>
      </p:sp>
    </p:spTree>
    <p:extLst>
      <p:ext uri="{BB962C8B-B14F-4D97-AF65-F5344CB8AC3E}">
        <p14:creationId xmlns:p14="http://schemas.microsoft.com/office/powerpoint/2010/main" val="59569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</TotalTime>
  <Words>183</Words>
  <Application>Microsoft Office PowerPoint</Application>
  <PresentationFormat>Экран (16:9)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 готовности экспертных организаций  к работе в ГИС ЕГРЗ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Chelyapin</dc:creator>
  <cp:lastModifiedBy>Минаков Дмитрий Николаевич</cp:lastModifiedBy>
  <cp:revision>59</cp:revision>
  <dcterms:created xsi:type="dcterms:W3CDTF">2016-11-16T10:48:18Z</dcterms:created>
  <dcterms:modified xsi:type="dcterms:W3CDTF">2017-11-22T17:35:26Z</dcterms:modified>
</cp:coreProperties>
</file>