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3" r:id="rId4"/>
    <p:sldId id="261" r:id="rId5"/>
    <p:sldId id="264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EA3-4F7A-4A7E-AB68-F72591D41377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7E36-EFDD-451B-A326-1C7F652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8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EA3-4F7A-4A7E-AB68-F72591D41377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7E36-EFDD-451B-A326-1C7F652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6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EA3-4F7A-4A7E-AB68-F72591D41377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7E36-EFDD-451B-A326-1C7F652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9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EA3-4F7A-4A7E-AB68-F72591D41377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7E36-EFDD-451B-A326-1C7F652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8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EA3-4F7A-4A7E-AB68-F72591D41377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7E36-EFDD-451B-A326-1C7F652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8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EA3-4F7A-4A7E-AB68-F72591D41377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7E36-EFDD-451B-A326-1C7F652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8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EA3-4F7A-4A7E-AB68-F72591D41377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7E36-EFDD-451B-A326-1C7F652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4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EA3-4F7A-4A7E-AB68-F72591D41377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7E36-EFDD-451B-A326-1C7F652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9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EA3-4F7A-4A7E-AB68-F72591D41377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7E36-EFDD-451B-A326-1C7F652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3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EA3-4F7A-4A7E-AB68-F72591D41377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7E36-EFDD-451B-A326-1C7F652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EA3-4F7A-4A7E-AB68-F72591D41377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7E36-EFDD-451B-A326-1C7F652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A5EA3-4F7A-4A7E-AB68-F72591D41377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7E36-EFDD-451B-A326-1C7F652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1948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773" r="14639" b="7028"/>
          <a:stretch>
            <a:fillRect/>
          </a:stretch>
        </p:blipFill>
        <p:spPr bwMode="auto">
          <a:xfrm>
            <a:off x="5675166" y="1218513"/>
            <a:ext cx="5578131" cy="412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811" y="1273650"/>
            <a:ext cx="3997686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XXIV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Plenary Meeting of ISO/TC 71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8142" y="3724298"/>
            <a:ext cx="4557024" cy="137203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28/05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/2018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01/06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/2018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World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Trade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Center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Krasnopresnenskaya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Embankment,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Moscow,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Russia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925" y="6257902"/>
            <a:ext cx="10305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H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osted by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TC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465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“Construction”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Federal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Standardization Centre for Construction (FAU FCC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)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1400" b="1" u="sng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www.faufcc.ru</a:t>
            </a:r>
            <a:endParaRPr lang="ru-RU" sz="14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0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834" y="699514"/>
            <a:ext cx="8872960" cy="1325563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ISO/TC 71</a:t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"Concrete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reinforced concrete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pre-stressed concrete"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Subcommittees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498" y="3141118"/>
            <a:ext cx="62854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</a:rPr>
              <a:t>■ ISO/TC 71/SC 1—Test Methods for </a:t>
            </a:r>
            <a:r>
              <a:rPr lang="en-US" sz="1400" dirty="0" smtClean="0">
                <a:latin typeface="+mj-lt"/>
              </a:rPr>
              <a:t>Concrete</a:t>
            </a:r>
            <a:endParaRPr lang="en-US" sz="14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</a:rPr>
              <a:t>■ ISO/TC 71/SC 3—Concrete Production and Execution of Concrete </a:t>
            </a:r>
            <a:r>
              <a:rPr lang="en-US" sz="1400" dirty="0" smtClean="0">
                <a:latin typeface="+mj-lt"/>
              </a:rPr>
              <a:t>Structures</a:t>
            </a:r>
            <a:endParaRPr lang="en-US" sz="14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</a:rPr>
              <a:t>■ ISO/TC 71/SC 4—Performance Requirements for Structural </a:t>
            </a:r>
            <a:r>
              <a:rPr lang="en-US" sz="1400" dirty="0" smtClean="0">
                <a:latin typeface="+mj-lt"/>
              </a:rPr>
              <a:t>Concrete</a:t>
            </a:r>
            <a:endParaRPr lang="en-US" sz="14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</a:rPr>
              <a:t>■ ISO/TC 71/SC 5—Simplified Design Standard for Concrete </a:t>
            </a:r>
            <a:r>
              <a:rPr lang="en-US" sz="1400" dirty="0" smtClean="0">
                <a:latin typeface="+mj-lt"/>
              </a:rPr>
              <a:t>Structures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+mj-lt"/>
              </a:rPr>
              <a:t>■ </a:t>
            </a:r>
            <a:r>
              <a:rPr lang="en-US" sz="1400" dirty="0">
                <a:latin typeface="+mj-lt"/>
              </a:rPr>
              <a:t>ISO/TC 71/SC 6—Nontraditional Reinforcing Materials for Concrete </a:t>
            </a:r>
            <a:r>
              <a:rPr lang="en-US" sz="1400" dirty="0" smtClean="0">
                <a:latin typeface="+mj-lt"/>
              </a:rPr>
              <a:t>Structures</a:t>
            </a:r>
            <a:endParaRPr lang="en-US" sz="14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+mj-lt"/>
              </a:rPr>
              <a:t>■ </a:t>
            </a:r>
            <a:r>
              <a:rPr lang="en-US" sz="1400" dirty="0">
                <a:latin typeface="+mj-lt"/>
              </a:rPr>
              <a:t>ISO/TC 71/SC 7—Maintenance and Repair of Concrete </a:t>
            </a:r>
            <a:r>
              <a:rPr lang="en-US" sz="1400" dirty="0" smtClean="0">
                <a:latin typeface="+mj-lt"/>
              </a:rPr>
              <a:t>Structures</a:t>
            </a:r>
            <a:endParaRPr lang="en-US" sz="14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+mj-lt"/>
              </a:rPr>
              <a:t>■ </a:t>
            </a:r>
            <a:r>
              <a:rPr lang="en-US" sz="1400" dirty="0">
                <a:latin typeface="+mj-lt"/>
              </a:rPr>
              <a:t>ISO/TC 71/SC 8—Environmental Management of Concrete </a:t>
            </a:r>
            <a:r>
              <a:rPr lang="en-US" sz="1400" dirty="0" smtClean="0">
                <a:latin typeface="+mj-lt"/>
              </a:rPr>
              <a:t>Structures</a:t>
            </a:r>
            <a:endParaRPr lang="ru-RU" sz="1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65799" y="992963"/>
            <a:ext cx="34335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ISO/TC 71 - Secretariat</a:t>
            </a:r>
          </a:p>
          <a:p>
            <a:r>
              <a:rPr lang="en-US" sz="1400" dirty="0" smtClean="0">
                <a:latin typeface="+mj-lt"/>
              </a:rPr>
              <a:t>American </a:t>
            </a:r>
            <a:r>
              <a:rPr lang="en-US" sz="1400" dirty="0">
                <a:latin typeface="+mj-lt"/>
              </a:rPr>
              <a:t>Concrete Institute</a:t>
            </a:r>
            <a:r>
              <a:rPr lang="en-US" sz="1400" dirty="0" smtClean="0">
                <a:latin typeface="+mj-lt"/>
              </a:rPr>
              <a:t>/</a:t>
            </a:r>
          </a:p>
          <a:p>
            <a:r>
              <a:rPr lang="en-US" sz="1400" dirty="0" smtClean="0">
                <a:latin typeface="+mj-lt"/>
              </a:rPr>
              <a:t>ANSI </a:t>
            </a:r>
            <a:r>
              <a:rPr lang="en-US" sz="1400" dirty="0">
                <a:latin typeface="+mj-lt"/>
              </a:rPr>
              <a:t>United </a:t>
            </a:r>
            <a:r>
              <a:rPr lang="en-US" sz="1400" dirty="0" smtClean="0">
                <a:latin typeface="+mj-lt"/>
              </a:rPr>
              <a:t>States</a:t>
            </a:r>
            <a:endParaRPr lang="en-US" sz="1400" dirty="0">
              <a:latin typeface="+mj-lt"/>
            </a:endParaRPr>
          </a:p>
        </p:txBody>
      </p:sp>
      <p:cxnSp>
        <p:nvCxnSpPr>
          <p:cNvPr id="11" name="Прямая соединительная линия 10"/>
          <p:cNvCxnSpPr>
            <a:endCxn id="2" idx="2"/>
          </p:cNvCxnSpPr>
          <p:nvPr/>
        </p:nvCxnSpPr>
        <p:spPr>
          <a:xfrm>
            <a:off x="848498" y="2025077"/>
            <a:ext cx="433681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8282" y="2321851"/>
            <a:ext cx="86340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95 members from 38 countries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69" y="2620933"/>
            <a:ext cx="4649916" cy="310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98" y="484977"/>
            <a:ext cx="6750809" cy="121446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World Trade Center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Congress Hall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wtcmoscow.ru/upload/iblock/d81/ladoga_rassadka_kruglyy_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1" y="2708623"/>
            <a:ext cx="7538334" cy="388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tcmoscow.ru/upload/iblock/6f1/vip_peregovornaya_soveshch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32" y="271847"/>
            <a:ext cx="3730119" cy="19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tcmoscow.ru/upload/iblock/95f/peregovornaya_komna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32" y="4680257"/>
            <a:ext cx="3730119" cy="191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7439" y="1772812"/>
            <a:ext cx="354227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28/05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/2018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01/06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2018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Picture 3" descr="C:\Documents and Settings\MAElistratova\Рабочий стол\Фото залы\Ладога кругл стол (меропр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32" y="2447298"/>
            <a:ext cx="3730119" cy="19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17439" y="1623012"/>
            <a:ext cx="433681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7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226" y="480495"/>
            <a:ext cx="7886700" cy="66873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Delegates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Key Speakers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4887" y="2299609"/>
            <a:ext cx="469715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i="1" dirty="0" smtClean="0">
                <a:latin typeface="+mj-lt"/>
              </a:rPr>
              <a:t>STANDARDS INSTITUTE OF ISRAEL (SII)</a:t>
            </a:r>
          </a:p>
          <a:p>
            <a:pPr>
              <a:spcAft>
                <a:spcPts val="600"/>
              </a:spcAft>
            </a:pPr>
            <a:r>
              <a:rPr lang="en-US" sz="1400" i="1" dirty="0" smtClean="0">
                <a:latin typeface="+mj-lt"/>
              </a:rPr>
              <a:t>STANDARDS NORWAY (SN)</a:t>
            </a:r>
          </a:p>
          <a:p>
            <a:pPr>
              <a:spcAft>
                <a:spcPts val="600"/>
              </a:spcAft>
            </a:pPr>
            <a:r>
              <a:rPr lang="en-US" sz="1400" i="1" dirty="0" smtClean="0">
                <a:latin typeface="+mj-lt"/>
              </a:rPr>
              <a:t>AMERICAN CONCRETE INSTITUTE/ANSI UNITED STATES</a:t>
            </a:r>
          </a:p>
          <a:p>
            <a:pPr>
              <a:spcAft>
                <a:spcPts val="600"/>
              </a:spcAft>
            </a:pPr>
            <a:r>
              <a:rPr lang="en-US" sz="1400" i="1" dirty="0" smtClean="0">
                <a:latin typeface="+mj-lt"/>
              </a:rPr>
              <a:t>INSTITUTO COLOMBIANO DE NORMAS TÉCNICAS Y CERTIFICACIÓN (ICONTEC)</a:t>
            </a:r>
          </a:p>
          <a:p>
            <a:pPr>
              <a:spcAft>
                <a:spcPts val="600"/>
              </a:spcAft>
            </a:pPr>
            <a:r>
              <a:rPr lang="en-US" sz="1400" i="1" dirty="0" smtClean="0">
                <a:latin typeface="+mj-lt"/>
              </a:rPr>
              <a:t>JAPANESE INDUSTRIAL STANDARDS COMMITTEE (JISC)</a:t>
            </a:r>
          </a:p>
          <a:p>
            <a:pPr>
              <a:spcAft>
                <a:spcPts val="600"/>
              </a:spcAft>
            </a:pPr>
            <a:r>
              <a:rPr lang="en-US" sz="1400" i="1" dirty="0" smtClean="0">
                <a:latin typeface="+mj-lt"/>
              </a:rPr>
              <a:t>KOREAN AGENCY FOR TECHNOLOGY AND STANDARDS (KATS</a:t>
            </a:r>
            <a:r>
              <a:rPr lang="en-US" sz="1400" i="1" dirty="0" smtClean="0">
                <a:latin typeface="+mj-lt"/>
              </a:rPr>
              <a:t>)</a:t>
            </a:r>
            <a:endParaRPr lang="en-US" sz="1400" i="1" dirty="0" smtClean="0">
              <a:latin typeface="+mj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84887" y="1174097"/>
            <a:ext cx="433681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99134" y="1268408"/>
            <a:ext cx="920547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More than 120 experts from 20 countries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050" name="Picture 2" descr="Картинки по запросу STANDARDS INSTITUTE OF ISRAEL (SI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056" y="4502394"/>
            <a:ext cx="1421444" cy="15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STANDARDS NORWAY (S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25" y="3018910"/>
            <a:ext cx="16859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AMERICAN CONCRETE INSTITUTE/ANSI UNITED ST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50" y="444410"/>
            <a:ext cx="2637788" cy="188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INSTITUTO COLOMBIANO DE NORMAS TÉCNICAS Y CERTIFICACIÓN (ICONTEC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46" y="4500211"/>
            <a:ext cx="3578910" cy="15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JAPANESE INDUSTRIAL STANDARDS COMMITTEE (JISC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01" y="5118594"/>
            <a:ext cx="3643804" cy="9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KOREAN AGENCY FOR TECHNOLOGY AND STANDARDS (KATS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87" y="888450"/>
            <a:ext cx="2116739" cy="141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ниижб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15" y="2581075"/>
            <a:ext cx="1985597" cy="14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03" y="542388"/>
            <a:ext cx="7886700" cy="66873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Program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70703" y="1211119"/>
            <a:ext cx="433681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21956" y="1383730"/>
            <a:ext cx="947638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</a:rPr>
              <a:t>Concrete is the most widely used man-made product in the world. Approximately 4,7 tons </a:t>
            </a:r>
            <a:r>
              <a:rPr lang="en-US" sz="1400" dirty="0" smtClean="0">
                <a:latin typeface="+mj-lt"/>
              </a:rPr>
              <a:t>of</a:t>
            </a:r>
            <a:r>
              <a:rPr lang="ru-RU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concrete </a:t>
            </a:r>
            <a:r>
              <a:rPr lang="en-US" sz="1400" dirty="0">
                <a:latin typeface="+mj-lt"/>
              </a:rPr>
              <a:t>is produced each year for every human being in the world (some 33 billion tons </a:t>
            </a:r>
            <a:r>
              <a:rPr lang="en-US" sz="1400" dirty="0" smtClean="0">
                <a:latin typeface="+mj-lt"/>
              </a:rPr>
              <a:t>per</a:t>
            </a:r>
            <a:r>
              <a:rPr lang="ru-RU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year).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+mj-lt"/>
              </a:rPr>
              <a:t>Standards in the concrete industry help to facilitate this large world-wide trade and </a:t>
            </a:r>
            <a:r>
              <a:rPr lang="en-US" sz="1400" dirty="0" smtClean="0">
                <a:latin typeface="+mj-lt"/>
              </a:rPr>
              <a:t>help</a:t>
            </a:r>
            <a:r>
              <a:rPr lang="ru-RU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create </a:t>
            </a:r>
            <a:r>
              <a:rPr lang="en-US" sz="1400" dirty="0">
                <a:latin typeface="+mj-lt"/>
              </a:rPr>
              <a:t>durable, cost-effective structures. The standards also promote health and safety </a:t>
            </a:r>
            <a:r>
              <a:rPr lang="en-US" sz="1400" dirty="0" smtClean="0">
                <a:latin typeface="+mj-lt"/>
              </a:rPr>
              <a:t>by</a:t>
            </a:r>
            <a:r>
              <a:rPr lang="ru-RU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standardizing </a:t>
            </a:r>
            <a:r>
              <a:rPr lang="en-US" sz="1400" dirty="0">
                <a:latin typeface="+mj-lt"/>
              </a:rPr>
              <a:t>design procedures for structural safety, reliability, serviceability, and </a:t>
            </a:r>
            <a:r>
              <a:rPr lang="en-US" sz="1400" dirty="0" smtClean="0">
                <a:latin typeface="+mj-lt"/>
              </a:rPr>
              <a:t>resiliency.</a:t>
            </a:r>
            <a:r>
              <a:rPr lang="ru-RU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New </a:t>
            </a:r>
            <a:r>
              <a:rPr lang="en-US" sz="1400" dirty="0">
                <a:latin typeface="+mj-lt"/>
              </a:rPr>
              <a:t>standards related to both measuring and reducing the environmental impact of </a:t>
            </a:r>
            <a:r>
              <a:rPr lang="en-US" sz="1400" dirty="0" smtClean="0">
                <a:latin typeface="+mj-lt"/>
              </a:rPr>
              <a:t>concrete</a:t>
            </a:r>
            <a:r>
              <a:rPr lang="ru-RU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production </a:t>
            </a:r>
            <a:r>
              <a:rPr lang="en-US" sz="1400" dirty="0">
                <a:latin typeface="+mj-lt"/>
              </a:rPr>
              <a:t>and use will aid in sustainability efforts around the world</a:t>
            </a:r>
            <a:r>
              <a:rPr lang="en-US" sz="14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+mj-lt"/>
              </a:rPr>
              <a:t>It </a:t>
            </a:r>
            <a:r>
              <a:rPr lang="en-US" sz="1400" dirty="0">
                <a:latin typeface="+mj-lt"/>
              </a:rPr>
              <a:t>is estimated that the production and consumption of concrete </a:t>
            </a:r>
            <a:r>
              <a:rPr lang="en-US" sz="1400" dirty="0" smtClean="0">
                <a:latin typeface="+mj-lt"/>
              </a:rPr>
              <a:t>will</a:t>
            </a:r>
            <a:r>
              <a:rPr lang="ru-RU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see </a:t>
            </a:r>
            <a:r>
              <a:rPr lang="en-US" sz="1400" dirty="0">
                <a:latin typeface="+mj-lt"/>
              </a:rPr>
              <a:t>a rise of about of 2,5% per year for the next 3-5 years and as these structures age, </a:t>
            </a:r>
            <a:r>
              <a:rPr lang="en-US" sz="1400" dirty="0" smtClean="0">
                <a:latin typeface="+mj-lt"/>
              </a:rPr>
              <a:t>a</a:t>
            </a:r>
            <a:r>
              <a:rPr lang="ru-RU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corresponding </a:t>
            </a:r>
            <a:r>
              <a:rPr lang="en-US" sz="1400" dirty="0">
                <a:latin typeface="+mj-lt"/>
              </a:rPr>
              <a:t>demand for maintenance and repair will grow. </a:t>
            </a:r>
            <a:endParaRPr lang="ru-RU" sz="140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97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28508" y="496888"/>
            <a:ext cx="11252959" cy="1878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XXIV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Plenary Meeting of ISO/TC 71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108" y="2115164"/>
            <a:ext cx="5869757" cy="44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</TotalTime>
  <Words>322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XXIV Plenary Meeting of ISO/TC 71</vt:lpstr>
      <vt:lpstr>ISO/TC 71 "Concrete, reinforced concrete  and pre-stressed concrete"  Subcommittees</vt:lpstr>
      <vt:lpstr>World Trade Center Congress Hall</vt:lpstr>
      <vt:lpstr>Delegates and Key Speakers</vt:lpstr>
      <vt:lpstr>Program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Тельянц</dc:creator>
  <cp:lastModifiedBy>Александра Чальцева</cp:lastModifiedBy>
  <cp:revision>49</cp:revision>
  <dcterms:created xsi:type="dcterms:W3CDTF">2017-07-12T06:02:43Z</dcterms:created>
  <dcterms:modified xsi:type="dcterms:W3CDTF">2017-07-19T08:17:39Z</dcterms:modified>
</cp:coreProperties>
</file>