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2" r:id="rId3"/>
    <p:sldId id="289" r:id="rId4"/>
    <p:sldId id="291" r:id="rId5"/>
    <p:sldId id="293" r:id="rId6"/>
    <p:sldId id="292" r:id="rId7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5B0"/>
    <a:srgbClr val="0067B4"/>
    <a:srgbClr val="0062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3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708054895154731"/>
          <c:y val="0.19371252393614075"/>
          <c:w val="0.76197931698628141"/>
          <c:h val="0.77149528965417935"/>
        </c:manualLayout>
      </c:layout>
      <c:pieChart>
        <c:varyColors val="1"/>
        <c:ser>
          <c:idx val="0"/>
          <c:order val="0"/>
          <c:tx>
            <c:strRef>
              <c:f>Лист3!$C$1</c:f>
              <c:strCache>
                <c:ptCount val="1"/>
                <c:pt idx="0">
                  <c:v>Подкомитеты ИСО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7.1701711019471509E-2"/>
                  <c:y val="0.1942361561399941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6424673048395028"/>
                  <c:y val="0.1197623295880982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7264177545677789"/>
                  <c:y val="-0.1713040367870165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5292341184461452E-2"/>
                  <c:y val="-0.1083278549243458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4430486740341904E-2"/>
                  <c:y val="-0.1219122459869705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.21197992099576374"/>
                  <c:y val="-0.1632452390684554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16736450768075714"/>
                  <c:y val="0.2041909472248309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Лист3!$B$2:$B$9</c:f>
              <c:strCache>
                <c:ptCount val="8"/>
                <c:pt idx="0">
                  <c:v>Инженерные изыскания, проектирование, строительство, эксплуатация и ликвидация строительных объектов</c:v>
                </c:pt>
                <c:pt idx="1">
                  <c:v>Основные положения надежности строительных конструкций и сооружений, пожарная безопасность, защита от опасных геофизических воздействий</c:v>
                </c:pt>
                <c:pt idx="2">
                  <c:v>Внутренний климат и защита от вредных воздействий</c:v>
                </c:pt>
                <c:pt idx="3">
                  <c:v>Градостроительство и доступность для маломобильных групп населения</c:v>
                </c:pt>
                <c:pt idx="4">
                  <c:v>Жилые, общественные и производственные здания и сооружения</c:v>
                </c:pt>
                <c:pt idx="5">
                  <c:v>Инженерные системы зданий</c:v>
                </c:pt>
                <c:pt idx="6">
                  <c:v>Строительные конструкции</c:v>
                </c:pt>
                <c:pt idx="7">
                  <c:v>Строительные материалы и изделия   </c:v>
                </c:pt>
              </c:strCache>
            </c:strRef>
          </c:cat>
          <c:val>
            <c:numRef>
              <c:f>Лист3!$C$2:$C$9</c:f>
              <c:numCache>
                <c:formatCode>General</c:formatCode>
                <c:ptCount val="8"/>
                <c:pt idx="0">
                  <c:v>4</c:v>
                </c:pt>
                <c:pt idx="1">
                  <c:v>6</c:v>
                </c:pt>
                <c:pt idx="2">
                  <c:v>10</c:v>
                </c:pt>
                <c:pt idx="3">
                  <c:v>1</c:v>
                </c:pt>
                <c:pt idx="4">
                  <c:v>2</c:v>
                </c:pt>
                <c:pt idx="5">
                  <c:v>0</c:v>
                </c:pt>
                <c:pt idx="6">
                  <c:v>11</c:v>
                </c:pt>
                <c:pt idx="7">
                  <c:v>7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2">
              <a:lumMod val="50000"/>
            </a:schemeClr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766621657894075"/>
          <c:y val="8.5232636888256511E-2"/>
          <c:w val="0.73775491309203856"/>
          <c:h val="0.589891122263509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0067B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C759C7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5DBDAB4-8B46-49F5-A8D7-67C0A4AF372D}" type="VALUE">
                      <a:rPr lang="en-US" b="1" smtClean="0"/>
                      <a:pPr>
                        <a:defRPr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ИСО/ТК 59 "Строительство зданий"</c:v>
                </c:pt>
                <c:pt idx="1">
                  <c:v>ИСО/ТК 71 "Бетон, железобетон и преднапряженный железобетон"</c:v>
                </c:pt>
                <c:pt idx="2">
                  <c:v>ИСО/ТК 98 "Основы расчета строительных конструкций"</c:v>
                </c:pt>
                <c:pt idx="3">
                  <c:v>ИСО/ТК 163 "Качество теплоизолязии и использования энергии в зданиях"</c:v>
                </c:pt>
                <c:pt idx="4">
                  <c:v>ИСО/ТК 205 "Проектирование внутренней среды зданий"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38</c:v>
                </c:pt>
                <c:pt idx="1">
                  <c:v>9</c:v>
                </c:pt>
                <c:pt idx="2">
                  <c:v>2</c:v>
                </c:pt>
                <c:pt idx="3">
                  <c:v>51</c:v>
                </c:pt>
                <c:pt idx="4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17559120"/>
        <c:axId val="240676880"/>
      </c:barChart>
      <c:catAx>
        <c:axId val="1175591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40676880"/>
        <c:crosses val="autoZero"/>
        <c:auto val="1"/>
        <c:lblAlgn val="ctr"/>
        <c:lblOffset val="100"/>
        <c:noMultiLvlLbl val="0"/>
      </c:catAx>
      <c:valAx>
        <c:axId val="240676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17559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lnSpc>
                <a:spcPct val="150000"/>
              </a:lnSpc>
              <a:defRPr sz="1100" b="0" i="0" u="sng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lnSpc>
                <a:spcPct val="150000"/>
              </a:lnSpc>
              <a:defRPr sz="1100" b="0" i="0" u="sng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2.9657368123443649E-4"/>
          <c:y val="0.70344939609563695"/>
          <c:w val="0.99518536838612315"/>
          <c:h val="0.268971595827038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lnSpc>
              <a:spcPct val="150000"/>
            </a:lnSpc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17.07.2017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310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17.07.2017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558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17.07.2017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8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17.07.2017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929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17.07.2017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71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17.07.2017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830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17.07.2017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745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17.07.2017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243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17.07.2017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058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17.07.2017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698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17.07.2017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703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E5092-B483-40DE-B1DE-8B153A634AEC}" type="datetimeFigureOut">
              <a:rPr lang="ru-RU" smtClean="0"/>
              <a:t>17.07.2017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980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230582" y="4042065"/>
            <a:ext cx="8073736" cy="2815935"/>
          </a:xfrm>
          <a:prstGeom prst="rect">
            <a:avLst/>
          </a:prstGeom>
          <a:solidFill>
            <a:srgbClr val="0062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446099" y="896206"/>
            <a:ext cx="4745899" cy="5961794"/>
          </a:xfrm>
          <a:prstGeom prst="rect">
            <a:avLst/>
          </a:prstGeom>
          <a:solidFill>
            <a:srgbClr val="0062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770468"/>
            <a:ext cx="4555068" cy="6087533"/>
          </a:xfrm>
          <a:prstGeom prst="rect">
            <a:avLst/>
          </a:prstGeom>
          <a:solidFill>
            <a:srgbClr val="0062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1"/>
            <a:ext cx="12192000" cy="1383956"/>
          </a:xfrm>
          <a:prstGeom prst="rect">
            <a:avLst/>
          </a:prstGeom>
          <a:solidFill>
            <a:srgbClr val="0062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4414070"/>
            <a:ext cx="9144000" cy="154693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4200"/>
              </a:spcAft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ТК 465 «Строительство» </a:t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Техническими комитетами </a:t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Международной организации </a:t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стандартизации (ИСО) в области строительства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055" y="1277258"/>
            <a:ext cx="3269059" cy="3014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08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0" y="1"/>
            <a:ext cx="12192000" cy="1001579"/>
          </a:xfrm>
          <a:prstGeom prst="rect">
            <a:avLst/>
          </a:prstGeom>
          <a:solidFill>
            <a:srgbClr val="0062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ВЗАИМОДЕЙСТВИЯ С ТЕХНИЧЕСКИМИ КОМИТЕТАМИ МЕЖДУНАРОДНОЙ ОРГАНИЗАЦИИ ПО СТАНДАРТИЗАЦИИ ИСО В ОБЛАСТИ СТРОИТЕЛЬСТВА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327391" y="1429528"/>
            <a:ext cx="356922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Инженерные изыскания, проектирование, строительство, эксплуатация и ликвидация строительных объектов </a:t>
            </a:r>
          </a:p>
          <a:p>
            <a:r>
              <a:rPr lang="ru-RU" sz="11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 ПОДКОМИТЕТА ТК ИСО)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196557" y="2331095"/>
            <a:ext cx="246150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положения надежности строительных конструкций и сооружений, пожарная безопасность, защита от опасных геофизических воздействий </a:t>
            </a:r>
          </a:p>
          <a:p>
            <a:r>
              <a:rPr lang="ru-RU" sz="11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(6 ПОДКОМИТЕТОВ ТК ИСО)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084150" y="3703345"/>
            <a:ext cx="236651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климат и защита от вредных воздействий, энергетическая эффективность </a:t>
            </a:r>
          </a:p>
          <a:p>
            <a:r>
              <a:rPr lang="ru-RU" sz="11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(10 ПОДКОМИТЕТОВ ТК ИСО)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096000" y="4650580"/>
            <a:ext cx="206994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Градостроительство </a:t>
            </a:r>
          </a:p>
          <a:p>
            <a:r>
              <a:rPr lang="ru-RU" sz="11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 ПОДКОМИТЕТ ТК ИСО)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961832" y="4612108"/>
            <a:ext cx="203531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Жилые, общественные и производственные здания и сооружения </a:t>
            </a:r>
          </a:p>
          <a:p>
            <a:r>
              <a:rPr lang="ru-RU" sz="11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 ПОДКОМИТЕТА ТК ИСО)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548154" y="3571069"/>
            <a:ext cx="23825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Строительные конструкции </a:t>
            </a:r>
          </a:p>
          <a:p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(11 ПОДКОМИТЕТОВ ТК ИСО)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827939" y="2070881"/>
            <a:ext cx="252162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Строительные материалы и изделия </a:t>
            </a:r>
          </a:p>
          <a:p>
            <a:r>
              <a:rPr lang="ru-RU" sz="11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 ПОДКОМИТЕТОВ ТК ИСО) 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9106955"/>
              </p:ext>
            </p:extLst>
          </p:nvPr>
        </p:nvGraphicFramePr>
        <p:xfrm>
          <a:off x="4371746" y="1580953"/>
          <a:ext cx="3107961" cy="3069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601328" y="5736814"/>
            <a:ext cx="51376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 ПОДКОМИТЕТА 22-Х ТЕХНИЧЕСКИХ КОМИТЕТОВ ИСО</a:t>
            </a:r>
          </a:p>
        </p:txBody>
      </p:sp>
    </p:spTree>
    <p:extLst>
      <p:ext uri="{BB962C8B-B14F-4D97-AF65-F5344CB8AC3E}">
        <p14:creationId xmlns:p14="http://schemas.microsoft.com/office/powerpoint/2010/main" val="2879295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0" y="1"/>
            <a:ext cx="12192000" cy="1001579"/>
          </a:xfrm>
          <a:prstGeom prst="rect">
            <a:avLst/>
          </a:prstGeom>
          <a:solidFill>
            <a:srgbClr val="0062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РАБОЧИЕ ГРУППЫ ТК 465 «СТРОИТЕЛЬСТВО», </a:t>
            </a:r>
          </a:p>
          <a:p>
            <a:pPr algn="ctr"/>
            <a:r>
              <a:rPr lang="ru-RU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ЗЕРКАЛЬНЫЕ ТЕХНИЧЕСКИМ КОМИТЕТАМ ИСО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72112"/>
              </p:ext>
            </p:extLst>
          </p:nvPr>
        </p:nvGraphicFramePr>
        <p:xfrm>
          <a:off x="2224216" y="1087405"/>
          <a:ext cx="7867135" cy="530515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697505"/>
                <a:gridCol w="1413142"/>
                <a:gridCol w="5756488"/>
              </a:tblGrid>
              <a:tr h="458206">
                <a:tc>
                  <a:txBody>
                    <a:bodyPr/>
                    <a:lstStyle/>
                    <a:p>
                      <a:pPr algn="l"/>
                      <a:r>
                        <a:rPr lang="ru-RU" sz="800" dirty="0" smtClean="0"/>
                        <a:t>№</a:t>
                      </a:r>
                      <a:r>
                        <a:rPr lang="ru-RU" sz="800" baseline="0" dirty="0" smtClean="0"/>
                        <a:t> П/П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 smtClean="0"/>
                        <a:t>НОМЕР КОМИТЕТА ИСО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 smtClean="0"/>
                        <a:t>НАИМЕНОВАНИЕ</a:t>
                      </a:r>
                      <a:r>
                        <a:rPr lang="ru-RU" sz="800" baseline="0" dirty="0" smtClean="0"/>
                        <a:t> РАБОЧЕЙ ГРУППЫ ТК 465 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031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1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ISO/TC59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Строительство</a:t>
                      </a:r>
                      <a:r>
                        <a:rPr lang="ru-RU" sz="800" baseline="0" dirty="0" smtClean="0"/>
                        <a:t> зданий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031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ISO/TC71 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Бетон, железобетон и преднапряженный бетон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031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ISO/TC77 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Изделия из дисперсно-армированного цемента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031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ISO/TC98 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Основы расчета строительных конструкций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031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ISO/TC162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Двери и окна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031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ISO/TC163 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Качество теплоизоляции и</a:t>
                      </a:r>
                      <a:r>
                        <a:rPr lang="ru-RU" sz="800" baseline="0" dirty="0" smtClean="0"/>
                        <a:t> использование энергии в зданиях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031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ISO/TC165 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Деревянные</a:t>
                      </a:r>
                      <a:r>
                        <a:rPr lang="ru-RU" sz="800" baseline="0" dirty="0" smtClean="0"/>
                        <a:t> конструкции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031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8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ISO/TC167 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Стальные и </a:t>
                      </a:r>
                      <a:r>
                        <a:rPr lang="ru-RU" sz="800" dirty="0" err="1" smtClean="0"/>
                        <a:t>аллюминиевые</a:t>
                      </a:r>
                      <a:r>
                        <a:rPr lang="ru-RU" sz="800" dirty="0" smtClean="0"/>
                        <a:t> конструкции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031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9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ISO/TC182 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Геотехника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031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10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ISO/TC205 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Проектирование внутренней среды зданий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031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11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ISO/TC219 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Покрытия полов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031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12</a:t>
                      </a:r>
                      <a:endParaRPr lang="ru-RU" sz="8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ISO/TC268</a:t>
                      </a:r>
                      <a:endParaRPr lang="ru-RU" sz="8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Устойчивое развитие городов</a:t>
                      </a:r>
                      <a:r>
                        <a:rPr lang="ru-RU" sz="800" baseline="0" dirty="0" smtClean="0"/>
                        <a:t> и поселений</a:t>
                      </a:r>
                      <a:endParaRPr lang="ru-RU" sz="8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031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13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ISO/TC267 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Управление и эксплуатация зданий и сооружений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031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14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ISO/TC180 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Солнечная</a:t>
                      </a:r>
                      <a:r>
                        <a:rPr lang="ru-RU" sz="800" baseline="0" dirty="0" smtClean="0"/>
                        <a:t> энергия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031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15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ISO/TC274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Свет и освещение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031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16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ISO/TC301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Управление энергетикой и энергоснабжение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031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17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ISO/TC251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Управление активами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031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18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ISO/TC43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Акустика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031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19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ISO/TC86 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Охлаждение и кондиционирование</a:t>
                      </a:r>
                      <a:r>
                        <a:rPr lang="ru-RU" sz="800" baseline="0" dirty="0" smtClean="0"/>
                        <a:t> воздуха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031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20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aseline="0" dirty="0" smtClean="0"/>
                        <a:t>ISO/TC89 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Деревянные панели</a:t>
                      </a:r>
                      <a:endParaRPr lang="ru-RU" sz="8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031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21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ISO/TC10/SC8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Документация для строительства</a:t>
                      </a:r>
                      <a:endParaRPr lang="ru-RU" sz="800" i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031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22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ISO/TC160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Стекло в здании</a:t>
                      </a:r>
                      <a:endParaRPr lang="ru-RU" sz="800" i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6141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"/>
            <a:ext cx="12192000" cy="1001579"/>
          </a:xfrm>
          <a:prstGeom prst="rect">
            <a:avLst/>
          </a:prstGeom>
          <a:solidFill>
            <a:srgbClr val="0062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ГОЛОСОВАНИЕ РОССИЙСКИХ ЭКСПЕРТОВ </a:t>
            </a:r>
          </a:p>
          <a:p>
            <a:pPr algn="ctr"/>
            <a:r>
              <a:rPr lang="ru-RU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ОКОНЧАТЕЛЬНЫМ ПРОЕКТАМ СТАНДАРТОВ ИСО В ОБЛАСТИ СТРОИТЕЛЬСТВА  </a:t>
            </a:r>
          </a:p>
          <a:p>
            <a:pPr algn="ctr"/>
            <a:r>
              <a:rPr lang="ru-RU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ПОЛУГОДИИ 2017 ГОДА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32486" y="1637969"/>
            <a:ext cx="3916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113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FDIS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ПОЛУГОДИЕ 2017 г.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26494519"/>
              </p:ext>
            </p:extLst>
          </p:nvPr>
        </p:nvGraphicFramePr>
        <p:xfrm>
          <a:off x="733168" y="1548714"/>
          <a:ext cx="11088129" cy="5041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84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"/>
            <a:ext cx="12192000" cy="1001579"/>
          </a:xfrm>
          <a:prstGeom prst="rect">
            <a:avLst/>
          </a:prstGeom>
          <a:solidFill>
            <a:srgbClr val="0062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ЭКСПЕРТОВ ТК 465 В ЗАСЕДАНИЯХ ТК ИСО В 2017 ГОДУ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056128"/>
              </p:ext>
            </p:extLst>
          </p:nvPr>
        </p:nvGraphicFramePr>
        <p:xfrm>
          <a:off x="716693" y="1120345"/>
          <a:ext cx="11013988" cy="541226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729305"/>
                <a:gridCol w="1372700"/>
                <a:gridCol w="1955090"/>
                <a:gridCol w="6956893"/>
              </a:tblGrid>
              <a:tr h="448392">
                <a:tc>
                  <a:txBody>
                    <a:bodyPr/>
                    <a:lstStyle/>
                    <a:p>
                      <a:pPr algn="l"/>
                      <a:r>
                        <a:rPr lang="ru-RU" sz="900" dirty="0" smtClean="0"/>
                        <a:t>№ П/П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 smtClean="0"/>
                        <a:t>Сроки проведения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 smtClean="0"/>
                        <a:t>Место проведения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 smtClean="0"/>
                        <a:t>Технические комитеты 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11526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29.05.17-02.06.17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Берлин, Германия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ИСО/</a:t>
                      </a:r>
                      <a:r>
                        <a:rPr lang="ru-RU" sz="900" dirty="0" err="1">
                          <a:effectLst/>
                        </a:rPr>
                        <a:t>ТК</a:t>
                      </a:r>
                      <a:r>
                        <a:rPr lang="ru-RU" sz="900" dirty="0">
                          <a:effectLst/>
                        </a:rPr>
                        <a:t> 268 «Устойчивое развитие городов и поселений»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4667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2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23.06.17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Ханчжоу, Китай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ИСО/</a:t>
                      </a:r>
                      <a:r>
                        <a:rPr lang="ru-RU" sz="900" dirty="0" err="1">
                          <a:effectLst/>
                        </a:rPr>
                        <a:t>ТК</a:t>
                      </a:r>
                      <a:r>
                        <a:rPr lang="ru-RU" sz="900" dirty="0">
                          <a:effectLst/>
                        </a:rPr>
                        <a:t> 162 «Окна, двери и фасады»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2751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3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05.09.17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Вена, Австрия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ИСО/</a:t>
                      </a:r>
                      <a:r>
                        <a:rPr lang="ru-RU" sz="900" dirty="0" err="1">
                          <a:effectLst/>
                        </a:rPr>
                        <a:t>ТК</a:t>
                      </a:r>
                      <a:r>
                        <a:rPr lang="ru-RU" sz="900" dirty="0">
                          <a:effectLst/>
                        </a:rPr>
                        <a:t> 165 «Деревянные конструкции»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11526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4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10.09.17-14.09.17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Тель-Авив Израиль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ИСО/</a:t>
                      </a:r>
                      <a:r>
                        <a:rPr lang="ru-RU" sz="900" dirty="0" err="1">
                          <a:effectLst/>
                        </a:rPr>
                        <a:t>ТК</a:t>
                      </a:r>
                      <a:r>
                        <a:rPr lang="ru-RU" sz="900" dirty="0">
                          <a:effectLst/>
                        </a:rPr>
                        <a:t> 59/ПК 17 «Экологическая рациональность конструкции зданий» (с точки эксплуатации зданий и проектирования)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11526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5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25.09.17-28.09.17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Саппоро, Япония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ИСО/</a:t>
                      </a:r>
                      <a:r>
                        <a:rPr lang="ru-RU" sz="900" dirty="0" err="1">
                          <a:effectLst/>
                        </a:rPr>
                        <a:t>ТК</a:t>
                      </a:r>
                      <a:r>
                        <a:rPr lang="ru-RU" sz="900" dirty="0">
                          <a:effectLst/>
                        </a:rPr>
                        <a:t> 71 «Бетон, железобетон и </a:t>
                      </a:r>
                      <a:r>
                        <a:rPr lang="ru-RU" sz="900" dirty="0" err="1">
                          <a:effectLst/>
                        </a:rPr>
                        <a:t>преднапряженный</a:t>
                      </a:r>
                      <a:r>
                        <a:rPr lang="ru-RU" sz="900" dirty="0">
                          <a:effectLst/>
                        </a:rPr>
                        <a:t> железобетон»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11526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6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25.09.17-29.09.17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Токио, Япония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ИСО/</a:t>
                      </a:r>
                      <a:r>
                        <a:rPr lang="ru-RU" sz="900" dirty="0" err="1">
                          <a:effectLst/>
                        </a:rPr>
                        <a:t>ТК</a:t>
                      </a:r>
                      <a:r>
                        <a:rPr lang="ru-RU" sz="900" dirty="0">
                          <a:effectLst/>
                        </a:rPr>
                        <a:t> 205 «Проектирование внутренней среды зданий</a:t>
                      </a:r>
                      <a:r>
                        <a:rPr lang="ru-RU" sz="900" dirty="0" smtClean="0">
                          <a:effectLst/>
                        </a:rPr>
                        <a:t>»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11526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7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25.09.17-29.09.17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Токио, Япония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ИСО/</a:t>
                      </a:r>
                      <a:r>
                        <a:rPr lang="ru-RU" sz="900" dirty="0" err="1">
                          <a:effectLst/>
                        </a:rPr>
                        <a:t>ТК</a:t>
                      </a:r>
                      <a:r>
                        <a:rPr lang="ru-RU" sz="900" dirty="0">
                          <a:effectLst/>
                        </a:rPr>
                        <a:t> 163 «Качество теплоизоляции и использование энергии в зданиях»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11526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8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29.09.17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Куала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Лумпур</a:t>
                      </a:r>
                      <a:r>
                        <a:rPr lang="ru-RU" sz="900" dirty="0">
                          <a:effectLst/>
                        </a:rPr>
                        <a:t>, Малайзия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ИСО/</a:t>
                      </a:r>
                      <a:r>
                        <a:rPr lang="ru-RU" sz="900" dirty="0" err="1">
                          <a:effectLst/>
                        </a:rPr>
                        <a:t>ТК</a:t>
                      </a:r>
                      <a:r>
                        <a:rPr lang="ru-RU" sz="900" dirty="0">
                          <a:effectLst/>
                        </a:rPr>
                        <a:t> 267 «Эксплуатация зданий и сооружений»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11526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9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23.10.17-24.10.17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Берлин, Германия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</a:rPr>
                        <a:t>ИСО/</a:t>
                      </a:r>
                      <a:r>
                        <a:rPr lang="ru-RU" sz="900" dirty="0" err="1" smtClean="0">
                          <a:effectLst/>
                        </a:rPr>
                        <a:t>ТК</a:t>
                      </a:r>
                      <a:r>
                        <a:rPr lang="ru-RU" sz="900" dirty="0" smtClean="0">
                          <a:effectLst/>
                        </a:rPr>
                        <a:t> </a:t>
                      </a:r>
                      <a:r>
                        <a:rPr lang="ru-RU" sz="900" dirty="0">
                          <a:effectLst/>
                        </a:rPr>
                        <a:t>162 «Окна, двери и фасады»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3413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11.10.17-13.10.17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Претория, ЮАР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ИСО/ТК 59 «Строительство зданий</a:t>
                      </a:r>
                      <a:r>
                        <a:rPr lang="ru-RU" sz="900" dirty="0" smtClean="0">
                          <a:effectLst/>
                        </a:rPr>
                        <a:t>»</a:t>
                      </a:r>
                      <a:endParaRPr lang="ru-RU" sz="900" dirty="0">
                        <a:effectLst/>
                      </a:endParaRPr>
                    </a:p>
                  </a:txBody>
                  <a:tcPr marL="68580" marR="68580" marT="0" marB="0" anchor="ctr"/>
                </a:tc>
              </a:tr>
              <a:tr h="349307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11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27.10.17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Париж, Франция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ИСО/</a:t>
                      </a:r>
                      <a:r>
                        <a:rPr lang="ru-RU" sz="900" dirty="0" err="1">
                          <a:effectLst/>
                        </a:rPr>
                        <a:t>ТК</a:t>
                      </a:r>
                      <a:r>
                        <a:rPr lang="ru-RU" sz="900" dirty="0">
                          <a:effectLst/>
                        </a:rPr>
                        <a:t> 167 «Стальные и алюминиевые конструкции»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11526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12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30.10.17- 03.11.17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Лондон, Великобритания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ИСО/</a:t>
                      </a:r>
                      <a:r>
                        <a:rPr lang="ru-RU" sz="900" dirty="0" err="1">
                          <a:effectLst/>
                        </a:rPr>
                        <a:t>ТК</a:t>
                      </a:r>
                      <a:r>
                        <a:rPr lang="ru-RU" sz="900" dirty="0">
                          <a:effectLst/>
                        </a:rPr>
                        <a:t> 98 «Основы расчета строительных конструкций»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11526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13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03.11.17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Лондон, Великобритания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ИСО/</a:t>
                      </a:r>
                      <a:r>
                        <a:rPr lang="ru-RU" sz="900" dirty="0" err="1">
                          <a:effectLst/>
                        </a:rPr>
                        <a:t>ТК</a:t>
                      </a:r>
                      <a:r>
                        <a:rPr lang="ru-RU" sz="900" dirty="0">
                          <a:effectLst/>
                        </a:rPr>
                        <a:t> 59 «Строительство зданий»: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ПК 13 «БИМ моделирование»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6932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"/>
            <a:ext cx="12192000" cy="1001579"/>
          </a:xfrm>
          <a:prstGeom prst="rect">
            <a:avLst/>
          </a:prstGeom>
          <a:solidFill>
            <a:srgbClr val="0062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ПЕРСПЕКТИВНЫЕ НАПРАВЛЕНИЯ ВЗАИМОДЕЙСТВИЯ ТК 465 </a:t>
            </a:r>
          </a:p>
          <a:p>
            <a:pPr algn="ctr"/>
            <a:r>
              <a:rPr lang="ru-RU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ТК ИСО В ОБЛАСТИ СТРОИТЕЛЬСТВА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46205" y="1705232"/>
            <a:ext cx="10618573" cy="3808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Гармонизация терминологии, содержащейся в стандарте ИСО 6707-1:2014(е) «Строительство зданий и гражданское строительство. Словарь. Часть 1. Общие термины» со строительной терминологией, применяемой в Российской Федерации. Издание международного стандарта на русском языке.</a:t>
            </a:r>
          </a:p>
          <a:p>
            <a:pPr marL="171450" indent="-171450" algn="just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Выдвижение кандидатуры российского эксперта на пост председателя ПК 2 «Терминология в строительстве, гармонизация языков» ИСО/ТК 59 на период 2018 – 2021 гг. (октябрь 2017 г.).</a:t>
            </a:r>
          </a:p>
          <a:p>
            <a:pPr marL="171450" indent="-171450" algn="just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международного стандарта  на базе отечественных разработок в рамках взаимодействия с ИСО/ТК 163 «Качество теплоизоляции и использование энергии в зданиях».</a:t>
            </a:r>
          </a:p>
          <a:p>
            <a:pPr marL="171450" indent="-171450" algn="just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отечественного опыта в области технического нормирования дверей, окон и фасадных конструкций при разработке международных стандартов ИСО/ТК 162 «Двери и окна».</a:t>
            </a:r>
          </a:p>
          <a:p>
            <a:pPr marL="171450" indent="-171450" algn="just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XXIV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заседания ИСО/ТК 71 «Бетон, железобетон и преднапряженный железобетон» в Москве (28.05.2018 г.  – 01.06. 2018 г.).</a:t>
            </a:r>
          </a:p>
          <a:p>
            <a:pPr marL="171450" indent="-171450" algn="just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заседания ИСО/ТК 268 «Устойчивое развитие городов и поселений» в Москве (15.10.2018 г. – 19.10.2018 г.).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8597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2380</TotalTime>
  <Words>672</Words>
  <Application>Microsoft Office PowerPoint</Application>
  <PresentationFormat>Широкоэкранный</PresentationFormat>
  <Paragraphs>167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Тема Office</vt:lpstr>
      <vt:lpstr>Взаимодействие ТК 465 «Строительство»  с Техническими комитетами  Международной организации  по стандартизации (ИСО) в области строительства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Карина Тельянц</dc:creator>
  <cp:lastModifiedBy>Александра Чальцева</cp:lastModifiedBy>
  <cp:revision>133</cp:revision>
  <cp:lastPrinted>2017-04-12T08:30:30Z</cp:lastPrinted>
  <dcterms:created xsi:type="dcterms:W3CDTF">2016-08-26T06:44:17Z</dcterms:created>
  <dcterms:modified xsi:type="dcterms:W3CDTF">2017-07-17T09:20:12Z</dcterms:modified>
</cp:coreProperties>
</file>