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0" r:id="rId4"/>
    <p:sldId id="259" r:id="rId5"/>
    <p:sldId id="261" r:id="rId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9" d="100"/>
          <a:sy n="99" d="100"/>
        </p:scale>
        <p:origin x="96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089FAD-FBBE-4A0B-A76E-C3CF38E973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49DAA43-62F5-4599-B212-1341C88D2D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6FAE2B-2778-4CF8-B3AB-F10422655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996E9-7D0B-4BF8-913E-6DB38729A777}" type="datetimeFigureOut">
              <a:rPr lang="ru-RU" smtClean="0"/>
              <a:t>16.10.2017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6A38CB-2B95-49CA-B3A4-E78BF8278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13F2D6A-DB93-4681-A1AF-A94A13F01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0D9E4-8665-4348-9230-A49CAB4BD0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5034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99884C-F5E9-4E20-9F3D-A2F68B83F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331A49B-B558-484F-805E-3BA93472FD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94818E-008A-4FC5-A770-091FFD571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996E9-7D0B-4BF8-913E-6DB38729A777}" type="datetimeFigureOut">
              <a:rPr lang="ru-RU" smtClean="0"/>
              <a:t>16.10.2017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4691387-8889-410B-9975-03E8FD5B1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89F891-38E9-430D-B2B4-4F59787D5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0D9E4-8665-4348-9230-A49CAB4BD0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6061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9D84D1C-42FC-4D56-8FA7-9A0580D3E6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8D71B2F-E614-48A2-A61F-AFA1A58D9E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083671-C1AE-410A-B3FD-08F3F02A0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996E9-7D0B-4BF8-913E-6DB38729A777}" type="datetimeFigureOut">
              <a:rPr lang="ru-RU" smtClean="0"/>
              <a:t>16.10.2017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0AA35B2-B888-4070-84B9-B297F42B3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9F5965-E0AB-4F50-93BD-C93CE386C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0D9E4-8665-4348-9230-A49CAB4BD0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5978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350B8A-D2B8-4447-ACF2-B2DC2242E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75389E-814C-4EE9-BD1F-17E278A402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7AD2C8-C2A4-43B0-B8D6-1E39F0EAF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996E9-7D0B-4BF8-913E-6DB38729A777}" type="datetimeFigureOut">
              <a:rPr lang="ru-RU" smtClean="0"/>
              <a:t>16.10.2017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B66BF75-360B-4CD6-BA56-EFD3861B7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290D981-5561-4100-A727-9B1BA6892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0D9E4-8665-4348-9230-A49CAB4BD0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9539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D82B9D-3CA6-4D01-BF3B-2AE664AA0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52F1EC7-5693-4BE0-B1B5-E865295086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B00140-0068-4DE0-9395-396DFAFE3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996E9-7D0B-4BF8-913E-6DB38729A777}" type="datetimeFigureOut">
              <a:rPr lang="ru-RU" smtClean="0"/>
              <a:t>16.10.2017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75840CB-9C20-42A5-BFD4-8732C9455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7A137A-402C-4B47-973A-60A3F5653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0D9E4-8665-4348-9230-A49CAB4BD0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2984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A4ACA7-0A0D-405C-ABF3-383D4A559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0465C31-DB5B-4F9A-A5FC-9F63270F0F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144783A-E8CB-4D80-85BE-DB718055AD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B6413E3-1460-4CA5-96F5-38F666E77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996E9-7D0B-4BF8-913E-6DB38729A777}" type="datetimeFigureOut">
              <a:rPr lang="ru-RU" smtClean="0"/>
              <a:t>16.10.2017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00BABD5-64A6-4818-9EF2-6A5705EF2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10A90F-CBC2-48D1-8FC6-F68B16AE7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0D9E4-8665-4348-9230-A49CAB4BD0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7562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8721E7-FAAF-4C97-A3D9-0E2690DAB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9229B0-1D45-4C43-81B9-EB033344C6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637EE87-858F-41B0-A962-86C9EF8962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634DB3B-AAC0-464F-9C63-13CEF2870D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2F34DAC-5A61-4530-B1C6-FEFC24B435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B5F44A2-40DA-4BD4-B9B6-1858E5279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996E9-7D0B-4BF8-913E-6DB38729A777}" type="datetimeFigureOut">
              <a:rPr lang="ru-RU" smtClean="0"/>
              <a:t>16.10.2017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6DC5ACD-7CC7-4C01-8179-80B3DEB8F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2426823-EEEC-44B7-8322-3A0E375A8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0D9E4-8665-4348-9230-A49CAB4BD0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1934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490349-2994-4045-AAF1-12F3B6AAB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E09B2-14BE-4C3C-80AB-A77FF7526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996E9-7D0B-4BF8-913E-6DB38729A777}" type="datetimeFigureOut">
              <a:rPr lang="ru-RU" smtClean="0"/>
              <a:t>16.10.2017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06A8EFF-06B0-43C5-AD3E-0F24810A1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7D45358-3C2E-4477-86D9-E76EE138C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0D9E4-8665-4348-9230-A49CAB4BD0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6747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B2B40E6-48C0-41A5-98E1-124E3A3ED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996E9-7D0B-4BF8-913E-6DB38729A777}" type="datetimeFigureOut">
              <a:rPr lang="ru-RU" smtClean="0"/>
              <a:t>16.10.2017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0FD094A-16C2-4946-A015-AD968846A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A813DA4-6961-4158-8BA6-A579FABE6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0D9E4-8665-4348-9230-A49CAB4BD0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7483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B7979F-1592-42B7-A161-CA3490B5D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1D5400C-CCAB-439C-9915-590FFFE68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F9D471E-3EF3-41C8-A06A-98DBAD897C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A438CD4-AD93-4F05-80D5-E4C46A158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996E9-7D0B-4BF8-913E-6DB38729A777}" type="datetimeFigureOut">
              <a:rPr lang="ru-RU" smtClean="0"/>
              <a:t>16.10.2017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340E96D-E007-40B5-A50E-445A640CC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1F8E410-6471-4991-A513-A246DD01B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0D9E4-8665-4348-9230-A49CAB4BD0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4812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D3754C-3AFE-4FB2-9856-D3F43D7E5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14D0284-5E71-4253-A36F-C28D4E2F6B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20BDA7-24E1-493B-850A-CA9027FFCA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093EE13-F271-4928-A2AC-3EFE18255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996E9-7D0B-4BF8-913E-6DB38729A777}" type="datetimeFigureOut">
              <a:rPr lang="ru-RU" smtClean="0"/>
              <a:t>16.10.2017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431CEB1-69F4-4574-9F8C-5794A8513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1DF849-0AC2-4A2B-B5E7-85866699C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0D9E4-8665-4348-9230-A49CAB4BD0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8982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CA7B15-CD98-4D6A-8EF9-1170A6B81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7F8069C-48EE-4E56-B950-2AF923851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D9BAC5-E89C-4465-9E10-CD7021E0EC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9996E9-7D0B-4BF8-913E-6DB38729A777}" type="datetimeFigureOut">
              <a:rPr lang="ru-RU" smtClean="0"/>
              <a:t>16.10.2017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9EEF2D-7F08-47B8-96C3-138DB3CF2E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448C81-C44B-49E9-A9E5-28BDDECC90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0D9E4-8665-4348-9230-A49CAB4BD0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2281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8" y="-15230"/>
            <a:ext cx="12192558" cy="687323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855423" y="1587779"/>
            <a:ext cx="5988259" cy="2520280"/>
          </a:xfrm>
          <a:prstGeom prst="rect">
            <a:avLst/>
          </a:prstGeom>
          <a:solidFill>
            <a:srgbClr val="0097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НИУ МГСУ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69"/>
          <a:stretch/>
        </p:blipFill>
        <p:spPr bwMode="auto">
          <a:xfrm>
            <a:off x="106891" y="5942958"/>
            <a:ext cx="1300691" cy="542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6485751"/>
            <a:ext cx="25563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cap="smal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институт стратегического планирования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790924" y="2170408"/>
            <a:ext cx="60635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Система классификаторов и каталогов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строительном комплексе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1202604" y="1479627"/>
            <a:ext cx="3459127" cy="2771064"/>
            <a:chOff x="494690" y="1587779"/>
            <a:chExt cx="3459127" cy="2771064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Cement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690" y="1587779"/>
              <a:ext cx="3459127" cy="138156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Cement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690" y="2969342"/>
              <a:ext cx="3459127" cy="138950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6285139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310390" y="0"/>
            <a:ext cx="878306" cy="324247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1320070" y="0"/>
            <a:ext cx="4925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0" y="-194"/>
            <a:ext cx="8007855" cy="864096"/>
          </a:xfrm>
          <a:prstGeom prst="rect">
            <a:avLst/>
          </a:prstGeom>
          <a:solidFill>
            <a:schemeClr val="tx2">
              <a:lumMod val="60000"/>
              <a:lumOff val="40000"/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-9263" y="48660"/>
            <a:ext cx="7834602" cy="72008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-3166" y="151905"/>
            <a:ext cx="76071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Системообразующий фактор регулирования строительного комплекса</a:t>
            </a:r>
          </a:p>
        </p:txBody>
      </p:sp>
      <p:pic>
        <p:nvPicPr>
          <p:cNvPr id="14" name="Picture 2" descr="НИУ МГСУ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69"/>
          <a:stretch/>
        </p:blipFill>
        <p:spPr bwMode="auto">
          <a:xfrm>
            <a:off x="110890" y="5942958"/>
            <a:ext cx="1300691" cy="542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0" y="6485751"/>
            <a:ext cx="25563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cap="smal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институт стратегического планирования</a:t>
            </a:r>
          </a:p>
        </p:txBody>
      </p:sp>
      <p:sp>
        <p:nvSpPr>
          <p:cNvPr id="48" name="Блок-схема: несколько документов 47">
            <a:extLst>
              <a:ext uri="{FF2B5EF4-FFF2-40B4-BE49-F238E27FC236}">
                <a16:creationId xmlns:a16="http://schemas.microsoft.com/office/drawing/2014/main" id="{D62F6AB8-D3F8-440D-8E61-5367D30B37A2}"/>
              </a:ext>
            </a:extLst>
          </p:cNvPr>
          <p:cNvSpPr/>
          <p:nvPr/>
        </p:nvSpPr>
        <p:spPr>
          <a:xfrm>
            <a:off x="4756629" y="2413232"/>
            <a:ext cx="1773658" cy="2702515"/>
          </a:xfrm>
          <a:prstGeom prst="flowChartMultidocument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8" name="Прямоугольник 157">
            <a:extLst>
              <a:ext uri="{FF2B5EF4-FFF2-40B4-BE49-F238E27FC236}">
                <a16:creationId xmlns:a16="http://schemas.microsoft.com/office/drawing/2014/main" id="{B2274DBE-787C-43FD-A4C4-29B1A385031F}"/>
              </a:ext>
            </a:extLst>
          </p:cNvPr>
          <p:cNvSpPr/>
          <p:nvPr/>
        </p:nvSpPr>
        <p:spPr>
          <a:xfrm>
            <a:off x="4793874" y="3055781"/>
            <a:ext cx="15876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Отраслевые </a:t>
            </a:r>
            <a:r>
              <a:rPr lang="ru-RU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классифика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-торы</a:t>
            </a:r>
          </a:p>
        </p:txBody>
      </p:sp>
      <p:sp>
        <p:nvSpPr>
          <p:cNvPr id="49" name="Стрелка: штриховая вправо 48">
            <a:extLst>
              <a:ext uri="{FF2B5EF4-FFF2-40B4-BE49-F238E27FC236}">
                <a16:creationId xmlns:a16="http://schemas.microsoft.com/office/drawing/2014/main" id="{BE526C3F-B691-4AA0-BF40-FECFF0B9DC6B}"/>
              </a:ext>
            </a:extLst>
          </p:cNvPr>
          <p:cNvSpPr/>
          <p:nvPr/>
        </p:nvSpPr>
        <p:spPr>
          <a:xfrm>
            <a:off x="6737321" y="3316799"/>
            <a:ext cx="1270534" cy="452387"/>
          </a:xfrm>
          <a:prstGeom prst="striped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9" name="Стрелка: штриховая вправо 158">
            <a:extLst>
              <a:ext uri="{FF2B5EF4-FFF2-40B4-BE49-F238E27FC236}">
                <a16:creationId xmlns:a16="http://schemas.microsoft.com/office/drawing/2014/main" id="{D7E7B10E-ABBC-462E-AAE9-553C365BCDEC}"/>
              </a:ext>
            </a:extLst>
          </p:cNvPr>
          <p:cNvSpPr/>
          <p:nvPr/>
        </p:nvSpPr>
        <p:spPr>
          <a:xfrm flipH="1">
            <a:off x="3279061" y="3320244"/>
            <a:ext cx="1270534" cy="452387"/>
          </a:xfrm>
          <a:prstGeom prst="striped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0" name="Стрелка: штриховая вправо 159">
            <a:extLst>
              <a:ext uri="{FF2B5EF4-FFF2-40B4-BE49-F238E27FC236}">
                <a16:creationId xmlns:a16="http://schemas.microsoft.com/office/drawing/2014/main" id="{12E722B3-4645-4CCF-BE7C-A455BF477FEF}"/>
              </a:ext>
            </a:extLst>
          </p:cNvPr>
          <p:cNvSpPr/>
          <p:nvPr/>
        </p:nvSpPr>
        <p:spPr>
          <a:xfrm>
            <a:off x="6737321" y="2767526"/>
            <a:ext cx="1270534" cy="452387"/>
          </a:xfrm>
          <a:prstGeom prst="striped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1" name="Стрелка: штриховая вправо 160">
            <a:extLst>
              <a:ext uri="{FF2B5EF4-FFF2-40B4-BE49-F238E27FC236}">
                <a16:creationId xmlns:a16="http://schemas.microsoft.com/office/drawing/2014/main" id="{F39A5541-CEE1-4BFF-80CC-73F0BA4382D5}"/>
              </a:ext>
            </a:extLst>
          </p:cNvPr>
          <p:cNvSpPr/>
          <p:nvPr/>
        </p:nvSpPr>
        <p:spPr>
          <a:xfrm flipH="1">
            <a:off x="3279061" y="2767526"/>
            <a:ext cx="1270534" cy="452387"/>
          </a:xfrm>
          <a:prstGeom prst="striped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2" name="Стрелка: штриховая вправо 161">
            <a:extLst>
              <a:ext uri="{FF2B5EF4-FFF2-40B4-BE49-F238E27FC236}">
                <a16:creationId xmlns:a16="http://schemas.microsoft.com/office/drawing/2014/main" id="{364E5262-F254-44A8-AA00-44BE96FFD26C}"/>
              </a:ext>
            </a:extLst>
          </p:cNvPr>
          <p:cNvSpPr/>
          <p:nvPr/>
        </p:nvSpPr>
        <p:spPr>
          <a:xfrm>
            <a:off x="6737321" y="3869517"/>
            <a:ext cx="1270534" cy="452387"/>
          </a:xfrm>
          <a:prstGeom prst="striped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3" name="Стрелка: штриховая вправо 162">
            <a:extLst>
              <a:ext uri="{FF2B5EF4-FFF2-40B4-BE49-F238E27FC236}">
                <a16:creationId xmlns:a16="http://schemas.microsoft.com/office/drawing/2014/main" id="{3F28C99E-3766-49E4-A2DC-7E857DE37FE1}"/>
              </a:ext>
            </a:extLst>
          </p:cNvPr>
          <p:cNvSpPr/>
          <p:nvPr/>
        </p:nvSpPr>
        <p:spPr>
          <a:xfrm flipH="1">
            <a:off x="3279061" y="3869517"/>
            <a:ext cx="1270534" cy="452387"/>
          </a:xfrm>
          <a:prstGeom prst="striped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120EC15F-9FD1-4105-B829-95B63780BC43}"/>
              </a:ext>
            </a:extLst>
          </p:cNvPr>
          <p:cNvSpPr txBox="1"/>
          <p:nvPr/>
        </p:nvSpPr>
        <p:spPr>
          <a:xfrm>
            <a:off x="8344661" y="2780178"/>
            <a:ext cx="3231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Техническое регулирование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D925330E-C043-45C6-8EB0-E813904FA733}"/>
              </a:ext>
            </a:extLst>
          </p:cNvPr>
          <p:cNvSpPr txBox="1"/>
          <p:nvPr/>
        </p:nvSpPr>
        <p:spPr>
          <a:xfrm>
            <a:off x="8344661" y="3301489"/>
            <a:ext cx="3231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Ценообразование</a:t>
            </a: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7B2D54C6-6A2B-45D2-9EE8-8EE8CAEA1544}"/>
              </a:ext>
            </a:extLst>
          </p:cNvPr>
          <p:cNvSpPr txBox="1"/>
          <p:nvPr/>
        </p:nvSpPr>
        <p:spPr>
          <a:xfrm>
            <a:off x="8344661" y="3869517"/>
            <a:ext cx="3231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Ценообразование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07818351-7EDB-45B0-9665-8BCDCE6DC051}"/>
              </a:ext>
            </a:extLst>
          </p:cNvPr>
          <p:cNvSpPr txBox="1"/>
          <p:nvPr/>
        </p:nvSpPr>
        <p:spPr>
          <a:xfrm>
            <a:off x="110890" y="2767526"/>
            <a:ext cx="2961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Проектирование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A1DB2226-47C8-4E9E-B643-4DF4ADED3A26}"/>
              </a:ext>
            </a:extLst>
          </p:cNvPr>
          <p:cNvSpPr txBox="1"/>
          <p:nvPr/>
        </p:nvSpPr>
        <p:spPr>
          <a:xfrm>
            <a:off x="110890" y="3310319"/>
            <a:ext cx="2961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BC9D56D2-F5C1-49AA-9C1B-AB8139AB0D83}"/>
              </a:ext>
            </a:extLst>
          </p:cNvPr>
          <p:cNvSpPr txBox="1"/>
          <p:nvPr/>
        </p:nvSpPr>
        <p:spPr>
          <a:xfrm>
            <a:off x="110890" y="3862267"/>
            <a:ext cx="2961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Эксплуатация</a:t>
            </a:r>
          </a:p>
        </p:txBody>
      </p:sp>
      <p:sp>
        <p:nvSpPr>
          <p:cNvPr id="171" name="Стрелка: штриховая вправо 170">
            <a:extLst>
              <a:ext uri="{FF2B5EF4-FFF2-40B4-BE49-F238E27FC236}">
                <a16:creationId xmlns:a16="http://schemas.microsoft.com/office/drawing/2014/main" id="{89F5A98D-DCE1-4CAB-9887-E5DE2771EAB2}"/>
              </a:ext>
            </a:extLst>
          </p:cNvPr>
          <p:cNvSpPr/>
          <p:nvPr/>
        </p:nvSpPr>
        <p:spPr>
          <a:xfrm>
            <a:off x="6737321" y="4400268"/>
            <a:ext cx="1270534" cy="452387"/>
          </a:xfrm>
          <a:prstGeom prst="striped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2" name="Стрелка: штриховая вправо 171">
            <a:extLst>
              <a:ext uri="{FF2B5EF4-FFF2-40B4-BE49-F238E27FC236}">
                <a16:creationId xmlns:a16="http://schemas.microsoft.com/office/drawing/2014/main" id="{80A642DA-0E3B-4C9A-8AC4-18C09B078086}"/>
              </a:ext>
            </a:extLst>
          </p:cNvPr>
          <p:cNvSpPr/>
          <p:nvPr/>
        </p:nvSpPr>
        <p:spPr>
          <a:xfrm flipH="1">
            <a:off x="3279061" y="4400268"/>
            <a:ext cx="1270534" cy="452387"/>
          </a:xfrm>
          <a:prstGeom prst="striped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AF9BBBB1-AF06-47BA-826E-BD6D190A69A0}"/>
              </a:ext>
            </a:extLst>
          </p:cNvPr>
          <p:cNvSpPr txBox="1"/>
          <p:nvPr/>
        </p:nvSpPr>
        <p:spPr>
          <a:xfrm>
            <a:off x="8344661" y="4400268"/>
            <a:ext cx="3231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Торги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9939680F-38CF-4146-A0EB-BB3080E700EF}"/>
              </a:ext>
            </a:extLst>
          </p:cNvPr>
          <p:cNvSpPr txBox="1"/>
          <p:nvPr/>
        </p:nvSpPr>
        <p:spPr>
          <a:xfrm>
            <a:off x="110890" y="4393018"/>
            <a:ext cx="2961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Утилизация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36AFC331-2146-479A-A3C8-25A59D4D01E3}"/>
              </a:ext>
            </a:extLst>
          </p:cNvPr>
          <p:cNvSpPr txBox="1"/>
          <p:nvPr/>
        </p:nvSpPr>
        <p:spPr>
          <a:xfrm>
            <a:off x="2059807" y="1444114"/>
            <a:ext cx="8807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Информационное представление актуальных процессов в реальной экономике</a:t>
            </a:r>
          </a:p>
        </p:txBody>
      </p:sp>
      <p:sp>
        <p:nvSpPr>
          <p:cNvPr id="176" name="Стрелка: штриховая вправо 175">
            <a:extLst>
              <a:ext uri="{FF2B5EF4-FFF2-40B4-BE49-F238E27FC236}">
                <a16:creationId xmlns:a16="http://schemas.microsoft.com/office/drawing/2014/main" id="{E49EBFAA-CA3D-4677-9D27-1B86ADD248B7}"/>
              </a:ext>
            </a:extLst>
          </p:cNvPr>
          <p:cNvSpPr/>
          <p:nvPr/>
        </p:nvSpPr>
        <p:spPr>
          <a:xfrm rot="16200000" flipH="1">
            <a:off x="4576197" y="5371247"/>
            <a:ext cx="813252" cy="452387"/>
          </a:xfrm>
          <a:prstGeom prst="striped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7" name="Стрелка: штриховая вправо 176">
            <a:extLst>
              <a:ext uri="{FF2B5EF4-FFF2-40B4-BE49-F238E27FC236}">
                <a16:creationId xmlns:a16="http://schemas.microsoft.com/office/drawing/2014/main" id="{3F0263A0-BA32-416F-BAC3-56693D234472}"/>
              </a:ext>
            </a:extLst>
          </p:cNvPr>
          <p:cNvSpPr/>
          <p:nvPr/>
        </p:nvSpPr>
        <p:spPr>
          <a:xfrm rot="16200000" flipH="1">
            <a:off x="5606101" y="5371248"/>
            <a:ext cx="813252" cy="452387"/>
          </a:xfrm>
          <a:prstGeom prst="striped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E62E604C-0189-4701-9A26-36ECCB3F91A4}"/>
              </a:ext>
            </a:extLst>
          </p:cNvPr>
          <p:cNvSpPr txBox="1"/>
          <p:nvPr/>
        </p:nvSpPr>
        <p:spPr>
          <a:xfrm>
            <a:off x="5786534" y="6029794"/>
            <a:ext cx="2558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Кадровое обеспечение</a:t>
            </a: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4648110B-6FA1-4988-8122-A71802F18D31}"/>
              </a:ext>
            </a:extLst>
          </p:cNvPr>
          <p:cNvSpPr txBox="1"/>
          <p:nvPr/>
        </p:nvSpPr>
        <p:spPr>
          <a:xfrm>
            <a:off x="2819557" y="6029794"/>
            <a:ext cx="2609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Ресурсное обеспечение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DB548B7D-7B69-4ECC-B426-8CACE6F5A208}"/>
              </a:ext>
            </a:extLst>
          </p:cNvPr>
          <p:cNvSpPr txBox="1"/>
          <p:nvPr/>
        </p:nvSpPr>
        <p:spPr>
          <a:xfrm>
            <a:off x="2059807" y="1098552"/>
            <a:ext cx="8807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Технологический характер деятельности строительного комплекса</a:t>
            </a:r>
          </a:p>
        </p:txBody>
      </p:sp>
    </p:spTree>
    <p:extLst>
      <p:ext uri="{BB962C8B-B14F-4D97-AF65-F5344CB8AC3E}">
        <p14:creationId xmlns:p14="http://schemas.microsoft.com/office/powerpoint/2010/main" val="39909014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310390" y="0"/>
            <a:ext cx="878306" cy="324247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1320070" y="0"/>
            <a:ext cx="4925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0" y="-194"/>
            <a:ext cx="6998435" cy="864096"/>
          </a:xfrm>
          <a:prstGeom prst="rect">
            <a:avLst/>
          </a:prstGeom>
          <a:solidFill>
            <a:schemeClr val="tx2">
              <a:lumMod val="60000"/>
              <a:lumOff val="40000"/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-9263" y="48660"/>
            <a:ext cx="6746584" cy="72008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-3166" y="151905"/>
            <a:ext cx="69267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Методологические проблемы классификации</a:t>
            </a:r>
          </a:p>
        </p:txBody>
      </p:sp>
      <p:pic>
        <p:nvPicPr>
          <p:cNvPr id="14" name="Picture 2" descr="НИУ МГСУ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69"/>
          <a:stretch/>
        </p:blipFill>
        <p:spPr bwMode="auto">
          <a:xfrm>
            <a:off x="110890" y="5942958"/>
            <a:ext cx="1300691" cy="542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0" y="6485751"/>
            <a:ext cx="25563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cap="smal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институт стратегического планирования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19D200C5-9697-4A4B-A366-309E5CF3C36D}"/>
              </a:ext>
            </a:extLst>
          </p:cNvPr>
          <p:cNvGrpSpPr/>
          <p:nvPr/>
        </p:nvGrpSpPr>
        <p:grpSpPr>
          <a:xfrm>
            <a:off x="465827" y="1604517"/>
            <a:ext cx="4942937" cy="4147894"/>
            <a:chOff x="465827" y="1604517"/>
            <a:chExt cx="4942937" cy="4147894"/>
          </a:xfrm>
        </p:grpSpPr>
        <p:sp>
          <p:nvSpPr>
            <p:cNvPr id="107" name="Выгнутая влево стрелка 109">
              <a:extLst>
                <a:ext uri="{FF2B5EF4-FFF2-40B4-BE49-F238E27FC236}">
                  <a16:creationId xmlns:a16="http://schemas.microsoft.com/office/drawing/2014/main" id="{29A6226F-636A-4D92-B429-5E7D4C2E049E}"/>
                </a:ext>
              </a:extLst>
            </p:cNvPr>
            <p:cNvSpPr/>
            <p:nvPr/>
          </p:nvSpPr>
          <p:spPr>
            <a:xfrm rot="8508432" flipH="1">
              <a:off x="1166575" y="2322538"/>
              <a:ext cx="415715" cy="3429873"/>
            </a:xfrm>
            <a:prstGeom prst="curvedRightArrow">
              <a:avLst/>
            </a:prstGeom>
            <a:noFill/>
            <a:ln w="19050">
              <a:solidFill>
                <a:srgbClr val="00B050"/>
              </a:solidFill>
              <a:headEnd type="stealth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grpSp>
          <p:nvGrpSpPr>
            <p:cNvPr id="47" name="Группа 46">
              <a:extLst>
                <a:ext uri="{FF2B5EF4-FFF2-40B4-BE49-F238E27FC236}">
                  <a16:creationId xmlns:a16="http://schemas.microsoft.com/office/drawing/2014/main" id="{11BAED8B-3AA2-4610-912E-50DEA828CB67}"/>
                </a:ext>
              </a:extLst>
            </p:cNvPr>
            <p:cNvGrpSpPr/>
            <p:nvPr/>
          </p:nvGrpSpPr>
          <p:grpSpPr>
            <a:xfrm>
              <a:off x="465827" y="1604517"/>
              <a:ext cx="4942937" cy="3834953"/>
              <a:chOff x="465827" y="1604517"/>
              <a:chExt cx="4942937" cy="3834953"/>
            </a:xfrm>
          </p:grpSpPr>
          <p:sp>
            <p:nvSpPr>
              <p:cNvPr id="154" name="Овал 153">
                <a:extLst>
                  <a:ext uri="{FF2B5EF4-FFF2-40B4-BE49-F238E27FC236}">
                    <a16:creationId xmlns:a16="http://schemas.microsoft.com/office/drawing/2014/main" id="{F6DCA522-57BB-4741-8BA1-96EAFCA9697A}"/>
                  </a:ext>
                </a:extLst>
              </p:cNvPr>
              <p:cNvSpPr/>
              <p:nvPr/>
            </p:nvSpPr>
            <p:spPr>
              <a:xfrm>
                <a:off x="1711317" y="2088251"/>
                <a:ext cx="2133147" cy="2187534"/>
              </a:xfrm>
              <a:prstGeom prst="ellipse">
                <a:avLst/>
              </a:prstGeom>
              <a:blipFill>
                <a:blip r:embed="rId3" cstate="print"/>
                <a:tile tx="0" ty="0" sx="100000" sy="100000" flip="none" algn="tl"/>
              </a:blip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5" name="TextBox 154">
                <a:extLst>
                  <a:ext uri="{FF2B5EF4-FFF2-40B4-BE49-F238E27FC236}">
                    <a16:creationId xmlns:a16="http://schemas.microsoft.com/office/drawing/2014/main" id="{E000F135-AFB9-4EC1-929A-F40FD25C8600}"/>
                  </a:ext>
                </a:extLst>
              </p:cNvPr>
              <p:cNvSpPr txBox="1"/>
              <p:nvPr/>
            </p:nvSpPr>
            <p:spPr>
              <a:xfrm>
                <a:off x="1991994" y="2938959"/>
                <a:ext cx="1571792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2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Классифицируемое</a:t>
                </a:r>
                <a:r>
                  <a:rPr lang="ru-RU" sz="16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ru-RU" sz="12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множество</a:t>
                </a:r>
              </a:p>
            </p:txBody>
          </p:sp>
          <p:sp>
            <p:nvSpPr>
              <p:cNvPr id="68" name="Блок-схема: несколько документов 67">
                <a:extLst>
                  <a:ext uri="{FF2B5EF4-FFF2-40B4-BE49-F238E27FC236}">
                    <a16:creationId xmlns:a16="http://schemas.microsoft.com/office/drawing/2014/main" id="{1944C807-C03D-466C-BAC4-ABE8654869AB}"/>
                  </a:ext>
                </a:extLst>
              </p:cNvPr>
              <p:cNvSpPr/>
              <p:nvPr/>
            </p:nvSpPr>
            <p:spPr>
              <a:xfrm>
                <a:off x="4696468" y="2500953"/>
                <a:ext cx="556638" cy="776912"/>
              </a:xfrm>
              <a:prstGeom prst="flowChartMultidocument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69" name="Группа 28">
                <a:extLst>
                  <a:ext uri="{FF2B5EF4-FFF2-40B4-BE49-F238E27FC236}">
                    <a16:creationId xmlns:a16="http://schemas.microsoft.com/office/drawing/2014/main" id="{9360AF04-6EB1-4A40-84E2-10BA839E78AE}"/>
                  </a:ext>
                </a:extLst>
              </p:cNvPr>
              <p:cNvGrpSpPr/>
              <p:nvPr/>
            </p:nvGrpSpPr>
            <p:grpSpPr>
              <a:xfrm>
                <a:off x="4529469" y="2022854"/>
                <a:ext cx="222665" cy="358575"/>
                <a:chOff x="1571604" y="4714884"/>
                <a:chExt cx="428628" cy="642942"/>
              </a:xfrm>
              <a:solidFill>
                <a:srgbClr val="FF0000"/>
              </a:solidFill>
            </p:grpSpPr>
            <p:sp>
              <p:nvSpPr>
                <p:cNvPr id="70" name="Овал 69">
                  <a:extLst>
                    <a:ext uri="{FF2B5EF4-FFF2-40B4-BE49-F238E27FC236}">
                      <a16:creationId xmlns:a16="http://schemas.microsoft.com/office/drawing/2014/main" id="{7D53470F-25CA-47F3-BCA9-11DCDE759F65}"/>
                    </a:ext>
                  </a:extLst>
                </p:cNvPr>
                <p:cNvSpPr/>
                <p:nvPr/>
              </p:nvSpPr>
              <p:spPr>
                <a:xfrm>
                  <a:off x="1643042" y="4714884"/>
                  <a:ext cx="285752" cy="285752"/>
                </a:xfrm>
                <a:prstGeom prst="ellipse">
                  <a:avLst/>
                </a:prstGeom>
                <a:grpFill/>
                <a:ln w="25400" cap="rnd">
                  <a:solidFill>
                    <a:schemeClr val="tx1"/>
                  </a:solidFill>
                  <a:beve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rgbClr val="FF0000"/>
                    </a:solidFill>
                  </a:endParaRPr>
                </a:p>
              </p:txBody>
            </p:sp>
            <p:cxnSp>
              <p:nvCxnSpPr>
                <p:cNvPr id="71" name="Прямая соединительная линия 70">
                  <a:extLst>
                    <a:ext uri="{FF2B5EF4-FFF2-40B4-BE49-F238E27FC236}">
                      <a16:creationId xmlns:a16="http://schemas.microsoft.com/office/drawing/2014/main" id="{9D9D1E7A-9845-4E58-BF77-9E6765FC73C0}"/>
                    </a:ext>
                  </a:extLst>
                </p:cNvPr>
                <p:cNvCxnSpPr/>
                <p:nvPr/>
              </p:nvCxnSpPr>
              <p:spPr>
                <a:xfrm rot="5400000">
                  <a:off x="1534893" y="5178238"/>
                  <a:ext cx="357190" cy="1985"/>
                </a:xfrm>
                <a:prstGeom prst="line">
                  <a:avLst/>
                </a:prstGeom>
                <a:grpFill/>
                <a:ln w="25400" cap="rnd">
                  <a:solidFill>
                    <a:schemeClr val="tx1"/>
                  </a:solidFill>
                  <a:beve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Прямая соединительная линия 71">
                  <a:extLst>
                    <a:ext uri="{FF2B5EF4-FFF2-40B4-BE49-F238E27FC236}">
                      <a16:creationId xmlns:a16="http://schemas.microsoft.com/office/drawing/2014/main" id="{14D51314-B024-4A50-922D-1CC8574A8A92}"/>
                    </a:ext>
                  </a:extLst>
                </p:cNvPr>
                <p:cNvCxnSpPr/>
                <p:nvPr/>
              </p:nvCxnSpPr>
              <p:spPr>
                <a:xfrm rot="5400000">
                  <a:off x="1677768" y="5178238"/>
                  <a:ext cx="357190" cy="1985"/>
                </a:xfrm>
                <a:prstGeom prst="line">
                  <a:avLst/>
                </a:prstGeom>
                <a:grpFill/>
                <a:ln w="25400" cap="rnd">
                  <a:solidFill>
                    <a:schemeClr val="tx1"/>
                  </a:solidFill>
                  <a:beve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Прямая соединительная линия 72">
                  <a:extLst>
                    <a:ext uri="{FF2B5EF4-FFF2-40B4-BE49-F238E27FC236}">
                      <a16:creationId xmlns:a16="http://schemas.microsoft.com/office/drawing/2014/main" id="{67C5BBC5-DA08-43C0-BCCB-F18538F4C326}"/>
                    </a:ext>
                  </a:extLst>
                </p:cNvPr>
                <p:cNvCxnSpPr/>
                <p:nvPr/>
              </p:nvCxnSpPr>
              <p:spPr>
                <a:xfrm>
                  <a:off x="1571604" y="5072074"/>
                  <a:ext cx="428628" cy="1588"/>
                </a:xfrm>
                <a:prstGeom prst="line">
                  <a:avLst/>
                </a:prstGeom>
                <a:grpFill/>
                <a:ln w="25400" cap="rnd">
                  <a:solidFill>
                    <a:schemeClr val="tx1"/>
                  </a:solidFill>
                  <a:beve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" name="Группа 33">
                <a:extLst>
                  <a:ext uri="{FF2B5EF4-FFF2-40B4-BE49-F238E27FC236}">
                    <a16:creationId xmlns:a16="http://schemas.microsoft.com/office/drawing/2014/main" id="{5E853E94-004B-4220-A818-17F61679607B}"/>
                  </a:ext>
                </a:extLst>
              </p:cNvPr>
              <p:cNvGrpSpPr/>
              <p:nvPr/>
            </p:nvGrpSpPr>
            <p:grpSpPr>
              <a:xfrm>
                <a:off x="688492" y="1604517"/>
                <a:ext cx="222665" cy="358575"/>
                <a:chOff x="1571604" y="4714884"/>
                <a:chExt cx="428628" cy="642942"/>
              </a:xfrm>
              <a:solidFill>
                <a:srgbClr val="0070C0"/>
              </a:solidFill>
            </p:grpSpPr>
            <p:sp>
              <p:nvSpPr>
                <p:cNvPr id="75" name="Овал 74">
                  <a:extLst>
                    <a:ext uri="{FF2B5EF4-FFF2-40B4-BE49-F238E27FC236}">
                      <a16:creationId xmlns:a16="http://schemas.microsoft.com/office/drawing/2014/main" id="{E32F6B14-4FBA-42C8-AECE-FB3AA83D6494}"/>
                    </a:ext>
                  </a:extLst>
                </p:cNvPr>
                <p:cNvSpPr/>
                <p:nvPr/>
              </p:nvSpPr>
              <p:spPr>
                <a:xfrm>
                  <a:off x="1643042" y="4714884"/>
                  <a:ext cx="285752" cy="285752"/>
                </a:xfrm>
                <a:prstGeom prst="ellipse">
                  <a:avLst/>
                </a:prstGeom>
                <a:grpFill/>
                <a:ln w="25400" cap="rnd">
                  <a:solidFill>
                    <a:schemeClr val="tx1"/>
                  </a:solidFill>
                  <a:beve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rgbClr val="00B050"/>
                    </a:solidFill>
                  </a:endParaRPr>
                </a:p>
              </p:txBody>
            </p:sp>
            <p:cxnSp>
              <p:nvCxnSpPr>
                <p:cNvPr id="76" name="Прямая соединительная линия 75">
                  <a:extLst>
                    <a:ext uri="{FF2B5EF4-FFF2-40B4-BE49-F238E27FC236}">
                      <a16:creationId xmlns:a16="http://schemas.microsoft.com/office/drawing/2014/main" id="{FFA966DD-896A-408A-8054-2D8EB45BBBCF}"/>
                    </a:ext>
                  </a:extLst>
                </p:cNvPr>
                <p:cNvCxnSpPr/>
                <p:nvPr/>
              </p:nvCxnSpPr>
              <p:spPr>
                <a:xfrm rot="5400000">
                  <a:off x="1534893" y="5178238"/>
                  <a:ext cx="357190" cy="1985"/>
                </a:xfrm>
                <a:prstGeom prst="line">
                  <a:avLst/>
                </a:prstGeom>
                <a:grpFill/>
                <a:ln w="25400" cap="rnd">
                  <a:solidFill>
                    <a:schemeClr val="tx1"/>
                  </a:solidFill>
                  <a:beve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Прямая соединительная линия 76">
                  <a:extLst>
                    <a:ext uri="{FF2B5EF4-FFF2-40B4-BE49-F238E27FC236}">
                      <a16:creationId xmlns:a16="http://schemas.microsoft.com/office/drawing/2014/main" id="{48C60ED4-AFA5-41AE-A84F-CA5A2A7A9A50}"/>
                    </a:ext>
                  </a:extLst>
                </p:cNvPr>
                <p:cNvCxnSpPr/>
                <p:nvPr/>
              </p:nvCxnSpPr>
              <p:spPr>
                <a:xfrm rot="5400000">
                  <a:off x="1677768" y="5178238"/>
                  <a:ext cx="357190" cy="1985"/>
                </a:xfrm>
                <a:prstGeom prst="line">
                  <a:avLst/>
                </a:prstGeom>
                <a:grpFill/>
                <a:ln w="25400" cap="rnd">
                  <a:solidFill>
                    <a:schemeClr val="tx1"/>
                  </a:solidFill>
                  <a:beve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Прямая соединительная линия 77">
                  <a:extLst>
                    <a:ext uri="{FF2B5EF4-FFF2-40B4-BE49-F238E27FC236}">
                      <a16:creationId xmlns:a16="http://schemas.microsoft.com/office/drawing/2014/main" id="{DE10D039-90B4-4E7F-A2C3-631BA7812D73}"/>
                    </a:ext>
                  </a:extLst>
                </p:cNvPr>
                <p:cNvCxnSpPr/>
                <p:nvPr/>
              </p:nvCxnSpPr>
              <p:spPr>
                <a:xfrm>
                  <a:off x="1571604" y="5072074"/>
                  <a:ext cx="428628" cy="1588"/>
                </a:xfrm>
                <a:prstGeom prst="line">
                  <a:avLst/>
                </a:prstGeom>
                <a:grpFill/>
                <a:ln w="25400" cap="rnd">
                  <a:solidFill>
                    <a:schemeClr val="tx1"/>
                  </a:solidFill>
                  <a:beve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9" name="Выгнутая влево стрелка 66">
                <a:extLst>
                  <a:ext uri="{FF2B5EF4-FFF2-40B4-BE49-F238E27FC236}">
                    <a16:creationId xmlns:a16="http://schemas.microsoft.com/office/drawing/2014/main" id="{8EC3C428-912E-44D2-A5D4-9EBFB913C918}"/>
                  </a:ext>
                </a:extLst>
              </p:cNvPr>
              <p:cNvSpPr/>
              <p:nvPr/>
            </p:nvSpPr>
            <p:spPr>
              <a:xfrm rot="2733025" flipH="1">
                <a:off x="3588216" y="2502847"/>
                <a:ext cx="446305" cy="3194791"/>
              </a:xfrm>
              <a:prstGeom prst="curvedRightArrow">
                <a:avLst/>
              </a:prstGeom>
              <a:noFill/>
              <a:ln w="19050">
                <a:solidFill>
                  <a:srgbClr val="FF0000"/>
                </a:solidFill>
                <a:headEnd type="stealth"/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82" name="Группа 28">
                <a:extLst>
                  <a:ext uri="{FF2B5EF4-FFF2-40B4-BE49-F238E27FC236}">
                    <a16:creationId xmlns:a16="http://schemas.microsoft.com/office/drawing/2014/main" id="{2DF8FF90-246E-4283-BE39-C1488E11757B}"/>
                  </a:ext>
                </a:extLst>
              </p:cNvPr>
              <p:cNvGrpSpPr/>
              <p:nvPr/>
            </p:nvGrpSpPr>
            <p:grpSpPr>
              <a:xfrm>
                <a:off x="3137811" y="5010976"/>
                <a:ext cx="222665" cy="358575"/>
                <a:chOff x="1571604" y="4714884"/>
                <a:chExt cx="428628" cy="642942"/>
              </a:xfrm>
              <a:solidFill>
                <a:srgbClr val="00B050"/>
              </a:solidFill>
            </p:grpSpPr>
            <p:sp>
              <p:nvSpPr>
                <p:cNvPr id="83" name="Овал 82">
                  <a:extLst>
                    <a:ext uri="{FF2B5EF4-FFF2-40B4-BE49-F238E27FC236}">
                      <a16:creationId xmlns:a16="http://schemas.microsoft.com/office/drawing/2014/main" id="{B0129B80-5AA9-4470-AF41-87BA06207FE6}"/>
                    </a:ext>
                  </a:extLst>
                </p:cNvPr>
                <p:cNvSpPr/>
                <p:nvPr/>
              </p:nvSpPr>
              <p:spPr>
                <a:xfrm>
                  <a:off x="1643042" y="4714884"/>
                  <a:ext cx="285752" cy="285752"/>
                </a:xfrm>
                <a:prstGeom prst="ellipse">
                  <a:avLst/>
                </a:prstGeom>
                <a:grpFill/>
                <a:ln w="25400" cap="rnd">
                  <a:solidFill>
                    <a:schemeClr val="tx1"/>
                  </a:solidFill>
                  <a:beve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rgbClr val="FF0000"/>
                    </a:solidFill>
                  </a:endParaRPr>
                </a:p>
              </p:txBody>
            </p:sp>
            <p:cxnSp>
              <p:nvCxnSpPr>
                <p:cNvPr id="84" name="Прямая соединительная линия 83">
                  <a:extLst>
                    <a:ext uri="{FF2B5EF4-FFF2-40B4-BE49-F238E27FC236}">
                      <a16:creationId xmlns:a16="http://schemas.microsoft.com/office/drawing/2014/main" id="{56ED3C93-B326-4B7C-9934-3B6EEB5BD491}"/>
                    </a:ext>
                  </a:extLst>
                </p:cNvPr>
                <p:cNvCxnSpPr/>
                <p:nvPr/>
              </p:nvCxnSpPr>
              <p:spPr>
                <a:xfrm rot="5400000">
                  <a:off x="1534893" y="5178238"/>
                  <a:ext cx="357190" cy="1985"/>
                </a:xfrm>
                <a:prstGeom prst="line">
                  <a:avLst/>
                </a:prstGeom>
                <a:grpFill/>
                <a:ln w="25400" cap="rnd">
                  <a:solidFill>
                    <a:schemeClr val="tx1"/>
                  </a:solidFill>
                  <a:beve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Прямая соединительная линия 84">
                  <a:extLst>
                    <a:ext uri="{FF2B5EF4-FFF2-40B4-BE49-F238E27FC236}">
                      <a16:creationId xmlns:a16="http://schemas.microsoft.com/office/drawing/2014/main" id="{3ADAC01A-6CA3-4C2E-834E-53C01D8B3A4F}"/>
                    </a:ext>
                  </a:extLst>
                </p:cNvPr>
                <p:cNvCxnSpPr/>
                <p:nvPr/>
              </p:nvCxnSpPr>
              <p:spPr>
                <a:xfrm rot="5400000">
                  <a:off x="1677768" y="5178238"/>
                  <a:ext cx="357190" cy="1985"/>
                </a:xfrm>
                <a:prstGeom prst="line">
                  <a:avLst/>
                </a:prstGeom>
                <a:grpFill/>
                <a:ln w="25400" cap="rnd">
                  <a:solidFill>
                    <a:schemeClr val="tx1"/>
                  </a:solidFill>
                  <a:beve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Прямая соединительная линия 94">
                  <a:extLst>
                    <a:ext uri="{FF2B5EF4-FFF2-40B4-BE49-F238E27FC236}">
                      <a16:creationId xmlns:a16="http://schemas.microsoft.com/office/drawing/2014/main" id="{D5FBEDDD-F002-4374-A050-CF1699C1350A}"/>
                    </a:ext>
                  </a:extLst>
                </p:cNvPr>
                <p:cNvCxnSpPr/>
                <p:nvPr/>
              </p:nvCxnSpPr>
              <p:spPr>
                <a:xfrm>
                  <a:off x="1571604" y="5072074"/>
                  <a:ext cx="428628" cy="1588"/>
                </a:xfrm>
                <a:prstGeom prst="line">
                  <a:avLst/>
                </a:prstGeom>
                <a:grpFill/>
                <a:ln w="25400" cap="rnd">
                  <a:solidFill>
                    <a:schemeClr val="tx1"/>
                  </a:solidFill>
                  <a:beve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6" name="Прямая со стрелкой 95">
                <a:extLst>
                  <a:ext uri="{FF2B5EF4-FFF2-40B4-BE49-F238E27FC236}">
                    <a16:creationId xmlns:a16="http://schemas.microsoft.com/office/drawing/2014/main" id="{E7F82153-547F-4F8D-8463-F8E71969EEE8}"/>
                  </a:ext>
                </a:extLst>
              </p:cNvPr>
              <p:cNvCxnSpPr/>
              <p:nvPr/>
            </p:nvCxnSpPr>
            <p:spPr>
              <a:xfrm rot="16200000" flipH="1">
                <a:off x="828027" y="2105985"/>
                <a:ext cx="1613586" cy="1447325"/>
              </a:xfrm>
              <a:prstGeom prst="straightConnector1">
                <a:avLst/>
              </a:prstGeom>
              <a:ln>
                <a:prstDash val="sysDot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Прямая со стрелкой 99">
                <a:extLst>
                  <a:ext uri="{FF2B5EF4-FFF2-40B4-BE49-F238E27FC236}">
                    <a16:creationId xmlns:a16="http://schemas.microsoft.com/office/drawing/2014/main" id="{E5746980-1C16-4F56-8E2E-8B4FB754066A}"/>
                  </a:ext>
                </a:extLst>
              </p:cNvPr>
              <p:cNvCxnSpPr/>
              <p:nvPr/>
            </p:nvCxnSpPr>
            <p:spPr>
              <a:xfrm rot="5400000" flipH="1" flipV="1">
                <a:off x="2597061" y="3857896"/>
                <a:ext cx="1972160" cy="333998"/>
              </a:xfrm>
              <a:prstGeom prst="straightConnector1">
                <a:avLst/>
              </a:prstGeom>
              <a:ln>
                <a:solidFill>
                  <a:srgbClr val="00B050"/>
                </a:solidFill>
                <a:prstDash val="sysDot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Прямая со стрелкой 100">
                <a:extLst>
                  <a:ext uri="{FF2B5EF4-FFF2-40B4-BE49-F238E27FC236}">
                    <a16:creationId xmlns:a16="http://schemas.microsoft.com/office/drawing/2014/main" id="{372E3BB7-BEBF-4729-B02C-F9D2ECF1705A}"/>
                  </a:ext>
                </a:extLst>
              </p:cNvPr>
              <p:cNvCxnSpPr/>
              <p:nvPr/>
            </p:nvCxnSpPr>
            <p:spPr>
              <a:xfrm rot="10800000">
                <a:off x="2191483" y="2202141"/>
                <a:ext cx="2282320" cy="6109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prstDash val="sysDot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Прямая со стрелкой 101">
                <a:extLst>
                  <a:ext uri="{FF2B5EF4-FFF2-40B4-BE49-F238E27FC236}">
                    <a16:creationId xmlns:a16="http://schemas.microsoft.com/office/drawing/2014/main" id="{B68B4606-8A3B-4C6C-8AC4-00102CBCAD7A}"/>
                  </a:ext>
                </a:extLst>
              </p:cNvPr>
              <p:cNvCxnSpPr/>
              <p:nvPr/>
            </p:nvCxnSpPr>
            <p:spPr>
              <a:xfrm rot="5400000">
                <a:off x="3025463" y="2610533"/>
                <a:ext cx="1672020" cy="1335992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prstDash val="sysDot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Прямая со стрелкой 102">
                <a:extLst>
                  <a:ext uri="{FF2B5EF4-FFF2-40B4-BE49-F238E27FC236}">
                    <a16:creationId xmlns:a16="http://schemas.microsoft.com/office/drawing/2014/main" id="{7C7FB238-D1FC-475C-B31F-F061D90C6FF0}"/>
                  </a:ext>
                </a:extLst>
              </p:cNvPr>
              <p:cNvCxnSpPr/>
              <p:nvPr/>
            </p:nvCxnSpPr>
            <p:spPr>
              <a:xfrm rot="16200000" flipV="1">
                <a:off x="1660974" y="3649567"/>
                <a:ext cx="1673348" cy="1168993"/>
              </a:xfrm>
              <a:prstGeom prst="straightConnector1">
                <a:avLst/>
              </a:prstGeom>
              <a:ln>
                <a:solidFill>
                  <a:srgbClr val="00B050"/>
                </a:solidFill>
                <a:prstDash val="sysDot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Прямая со стрелкой 103">
                <a:extLst>
                  <a:ext uri="{FF2B5EF4-FFF2-40B4-BE49-F238E27FC236}">
                    <a16:creationId xmlns:a16="http://schemas.microsoft.com/office/drawing/2014/main" id="{73A460C3-3CED-47C8-9EA7-0A2E418D77E3}"/>
                  </a:ext>
                </a:extLst>
              </p:cNvPr>
              <p:cNvCxnSpPr/>
              <p:nvPr/>
            </p:nvCxnSpPr>
            <p:spPr>
              <a:xfrm>
                <a:off x="966824" y="1843567"/>
                <a:ext cx="2282320" cy="478099"/>
              </a:xfrm>
              <a:prstGeom prst="straightConnector1">
                <a:avLst/>
              </a:prstGeom>
              <a:ln>
                <a:prstDash val="sysDot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" name="Блок-схема: несколько документов 104">
                <a:extLst>
                  <a:ext uri="{FF2B5EF4-FFF2-40B4-BE49-F238E27FC236}">
                    <a16:creationId xmlns:a16="http://schemas.microsoft.com/office/drawing/2014/main" id="{E27903BE-EE27-4A8D-AA71-4454F420C856}"/>
                  </a:ext>
                </a:extLst>
              </p:cNvPr>
              <p:cNvSpPr/>
              <p:nvPr/>
            </p:nvSpPr>
            <p:spPr>
              <a:xfrm>
                <a:off x="2191483" y="4652401"/>
                <a:ext cx="556638" cy="776912"/>
              </a:xfrm>
              <a:prstGeom prst="flowChartMultidocument">
                <a:avLst/>
              </a:pr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6" name="Блок-схема: несколько документов 105">
                <a:extLst>
                  <a:ext uri="{FF2B5EF4-FFF2-40B4-BE49-F238E27FC236}">
                    <a16:creationId xmlns:a16="http://schemas.microsoft.com/office/drawing/2014/main" id="{6406C476-CE91-48BC-97D3-A7E3CD4D08F9}"/>
                  </a:ext>
                </a:extLst>
              </p:cNvPr>
              <p:cNvSpPr/>
              <p:nvPr/>
            </p:nvSpPr>
            <p:spPr>
              <a:xfrm>
                <a:off x="465827" y="2202141"/>
                <a:ext cx="556638" cy="776912"/>
              </a:xfrm>
              <a:prstGeom prst="flowChartMultidocumen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8" name="Выгнутая влево стрелка 110">
                <a:extLst>
                  <a:ext uri="{FF2B5EF4-FFF2-40B4-BE49-F238E27FC236}">
                    <a16:creationId xmlns:a16="http://schemas.microsoft.com/office/drawing/2014/main" id="{ABDA5768-0BAF-40D2-9255-8EEE896B8AC9}"/>
                  </a:ext>
                </a:extLst>
              </p:cNvPr>
              <p:cNvSpPr/>
              <p:nvPr/>
            </p:nvSpPr>
            <p:spPr>
              <a:xfrm rot="16716761" flipH="1">
                <a:off x="2492844" y="77377"/>
                <a:ext cx="893657" cy="4549826"/>
              </a:xfrm>
              <a:prstGeom prst="curvedRightArrow">
                <a:avLst/>
              </a:prstGeom>
              <a:noFill/>
              <a:ln w="19050">
                <a:solidFill>
                  <a:srgbClr val="0070C0"/>
                </a:solidFill>
                <a:headEnd type="stealth"/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29D680C1-28E7-447E-AA2D-63D1271B26B1}"/>
                  </a:ext>
                </a:extLst>
              </p:cNvPr>
              <p:cNvSpPr txBox="1"/>
              <p:nvPr/>
            </p:nvSpPr>
            <p:spPr>
              <a:xfrm>
                <a:off x="521493" y="1724042"/>
                <a:ext cx="278332" cy="308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b="1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D87AABED-0AFE-4189-9238-6719969F11EE}"/>
                  </a:ext>
                </a:extLst>
              </p:cNvPr>
              <p:cNvSpPr txBox="1"/>
              <p:nvPr/>
            </p:nvSpPr>
            <p:spPr>
              <a:xfrm>
                <a:off x="632826" y="2441191"/>
                <a:ext cx="278332" cy="308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b="1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B3CF6414-0221-4ED5-8967-68E7DCB1D5A6}"/>
                  </a:ext>
                </a:extLst>
              </p:cNvPr>
              <p:cNvSpPr txBox="1"/>
              <p:nvPr/>
            </p:nvSpPr>
            <p:spPr>
              <a:xfrm>
                <a:off x="4696468" y="2202141"/>
                <a:ext cx="278332" cy="308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7FFA027B-D582-4983-B928-45413F6BFCCA}"/>
                  </a:ext>
                </a:extLst>
              </p:cNvPr>
              <p:cNvSpPr txBox="1"/>
              <p:nvPr/>
            </p:nvSpPr>
            <p:spPr>
              <a:xfrm>
                <a:off x="4919133" y="2620478"/>
                <a:ext cx="278332" cy="308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</a:p>
            </p:txBody>
          </p:sp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94D08B30-CDB5-4A23-8208-BD24F36E8B6A}"/>
                  </a:ext>
                </a:extLst>
              </p:cNvPr>
              <p:cNvSpPr txBox="1"/>
              <p:nvPr/>
            </p:nvSpPr>
            <p:spPr>
              <a:xfrm>
                <a:off x="3304810" y="5130500"/>
                <a:ext cx="278332" cy="308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b="1" dirty="0">
                    <a:solidFill>
                      <a:srgbClr val="00B05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</a:p>
            </p:txBody>
          </p:sp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29494602-21EE-4EEA-B9E2-E7D0ACB0FDDA}"/>
                  </a:ext>
                </a:extLst>
              </p:cNvPr>
              <p:cNvSpPr txBox="1"/>
              <p:nvPr/>
            </p:nvSpPr>
            <p:spPr>
              <a:xfrm>
                <a:off x="2302816" y="4831688"/>
                <a:ext cx="278332" cy="308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b="1" dirty="0">
                    <a:solidFill>
                      <a:srgbClr val="00B05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</a:p>
            </p:txBody>
          </p:sp>
        </p:grp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6519F5F7-BE2D-44DA-B2FF-2ACD80E4CD1A}"/>
              </a:ext>
            </a:extLst>
          </p:cNvPr>
          <p:cNvGrpSpPr/>
          <p:nvPr/>
        </p:nvGrpSpPr>
        <p:grpSpPr>
          <a:xfrm>
            <a:off x="7254217" y="1562567"/>
            <a:ext cx="4322429" cy="3949714"/>
            <a:chOff x="7254217" y="1562567"/>
            <a:chExt cx="4322429" cy="3949714"/>
          </a:xfrm>
        </p:grpSpPr>
        <p:sp>
          <p:nvSpPr>
            <p:cNvPr id="124" name="Блок-схема: несколько документов 123">
              <a:extLst>
                <a:ext uri="{FF2B5EF4-FFF2-40B4-BE49-F238E27FC236}">
                  <a16:creationId xmlns:a16="http://schemas.microsoft.com/office/drawing/2014/main" id="{11239A98-9196-41B2-90F1-7FA8072AD12C}"/>
                </a:ext>
              </a:extLst>
            </p:cNvPr>
            <p:cNvSpPr/>
            <p:nvPr/>
          </p:nvSpPr>
          <p:spPr>
            <a:xfrm>
              <a:off x="7815571" y="4722338"/>
              <a:ext cx="561329" cy="789943"/>
            </a:xfrm>
            <a:prstGeom prst="flowChartMultidocumen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25" name="Группа 28">
              <a:extLst>
                <a:ext uri="{FF2B5EF4-FFF2-40B4-BE49-F238E27FC236}">
                  <a16:creationId xmlns:a16="http://schemas.microsoft.com/office/drawing/2014/main" id="{E26B2147-EFFE-4ED4-A8DB-F20E1CC53B1D}"/>
                </a:ext>
              </a:extLst>
            </p:cNvPr>
            <p:cNvGrpSpPr/>
            <p:nvPr/>
          </p:nvGrpSpPr>
          <p:grpSpPr>
            <a:xfrm>
              <a:off x="7254217" y="4772775"/>
              <a:ext cx="224542" cy="364589"/>
              <a:chOff x="1571604" y="4714884"/>
              <a:chExt cx="428628" cy="642942"/>
            </a:xfrm>
            <a:solidFill>
              <a:srgbClr val="FF0000"/>
            </a:solidFill>
          </p:grpSpPr>
          <p:sp>
            <p:nvSpPr>
              <p:cNvPr id="126" name="Овал 125">
                <a:extLst>
                  <a:ext uri="{FF2B5EF4-FFF2-40B4-BE49-F238E27FC236}">
                    <a16:creationId xmlns:a16="http://schemas.microsoft.com/office/drawing/2014/main" id="{C2B58A6B-E37E-4859-B704-E97D32860EEA}"/>
                  </a:ext>
                </a:extLst>
              </p:cNvPr>
              <p:cNvSpPr/>
              <p:nvPr/>
            </p:nvSpPr>
            <p:spPr>
              <a:xfrm>
                <a:off x="1643042" y="4714884"/>
                <a:ext cx="285752" cy="285752"/>
              </a:xfrm>
              <a:prstGeom prst="ellipse">
                <a:avLst/>
              </a:prstGeom>
              <a:grpFill/>
              <a:ln w="25400" cap="rnd">
                <a:solidFill>
                  <a:schemeClr val="tx1"/>
                </a:solidFill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127" name="Прямая соединительная линия 126">
                <a:extLst>
                  <a:ext uri="{FF2B5EF4-FFF2-40B4-BE49-F238E27FC236}">
                    <a16:creationId xmlns:a16="http://schemas.microsoft.com/office/drawing/2014/main" id="{46BEF19E-E24C-4A91-B802-370AE3850B19}"/>
                  </a:ext>
                </a:extLst>
              </p:cNvPr>
              <p:cNvCxnSpPr/>
              <p:nvPr/>
            </p:nvCxnSpPr>
            <p:spPr>
              <a:xfrm rot="5400000">
                <a:off x="1534893" y="5178238"/>
                <a:ext cx="357190" cy="1985"/>
              </a:xfrm>
              <a:prstGeom prst="line">
                <a:avLst/>
              </a:prstGeom>
              <a:grpFill/>
              <a:ln w="25400" cap="rnd">
                <a:solidFill>
                  <a:schemeClr val="tx1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Прямая соединительная линия 127">
                <a:extLst>
                  <a:ext uri="{FF2B5EF4-FFF2-40B4-BE49-F238E27FC236}">
                    <a16:creationId xmlns:a16="http://schemas.microsoft.com/office/drawing/2014/main" id="{DF3F0D4B-E256-4C81-BDD4-E1C141BA0CD1}"/>
                  </a:ext>
                </a:extLst>
              </p:cNvPr>
              <p:cNvCxnSpPr/>
              <p:nvPr/>
            </p:nvCxnSpPr>
            <p:spPr>
              <a:xfrm rot="5400000">
                <a:off x="1677768" y="5178238"/>
                <a:ext cx="357190" cy="1985"/>
              </a:xfrm>
              <a:prstGeom prst="line">
                <a:avLst/>
              </a:prstGeom>
              <a:grpFill/>
              <a:ln w="25400" cap="rnd">
                <a:solidFill>
                  <a:schemeClr val="tx1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Прямая соединительная линия 128">
                <a:extLst>
                  <a:ext uri="{FF2B5EF4-FFF2-40B4-BE49-F238E27FC236}">
                    <a16:creationId xmlns:a16="http://schemas.microsoft.com/office/drawing/2014/main" id="{7BACC04F-248B-4BA4-B00B-335338F5F547}"/>
                  </a:ext>
                </a:extLst>
              </p:cNvPr>
              <p:cNvCxnSpPr/>
              <p:nvPr/>
            </p:nvCxnSpPr>
            <p:spPr>
              <a:xfrm>
                <a:off x="1571604" y="5072074"/>
                <a:ext cx="428628" cy="1588"/>
              </a:xfrm>
              <a:prstGeom prst="line">
                <a:avLst/>
              </a:prstGeom>
              <a:grpFill/>
              <a:ln w="25400" cap="rnd">
                <a:solidFill>
                  <a:schemeClr val="tx1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0" name="Группа 33">
              <a:extLst>
                <a:ext uri="{FF2B5EF4-FFF2-40B4-BE49-F238E27FC236}">
                  <a16:creationId xmlns:a16="http://schemas.microsoft.com/office/drawing/2014/main" id="{ED627D3A-7321-4353-9DA7-86EA88639F08}"/>
                </a:ext>
              </a:extLst>
            </p:cNvPr>
            <p:cNvGrpSpPr/>
            <p:nvPr/>
          </p:nvGrpSpPr>
          <p:grpSpPr>
            <a:xfrm>
              <a:off x="7703301" y="1623332"/>
              <a:ext cx="224542" cy="364589"/>
              <a:chOff x="1571604" y="4714884"/>
              <a:chExt cx="428628" cy="642942"/>
            </a:xfrm>
            <a:solidFill>
              <a:srgbClr val="0070C0"/>
            </a:solidFill>
          </p:grpSpPr>
          <p:sp>
            <p:nvSpPr>
              <p:cNvPr id="131" name="Овал 130">
                <a:extLst>
                  <a:ext uri="{FF2B5EF4-FFF2-40B4-BE49-F238E27FC236}">
                    <a16:creationId xmlns:a16="http://schemas.microsoft.com/office/drawing/2014/main" id="{D80D8505-A14A-4B80-B810-8D30390087FC}"/>
                  </a:ext>
                </a:extLst>
              </p:cNvPr>
              <p:cNvSpPr/>
              <p:nvPr/>
            </p:nvSpPr>
            <p:spPr>
              <a:xfrm>
                <a:off x="1643042" y="4714884"/>
                <a:ext cx="285752" cy="285752"/>
              </a:xfrm>
              <a:prstGeom prst="ellipse">
                <a:avLst/>
              </a:prstGeom>
              <a:grpFill/>
              <a:ln w="25400" cap="rnd">
                <a:solidFill>
                  <a:schemeClr val="tx1"/>
                </a:solidFill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00B050"/>
                  </a:solidFill>
                </a:endParaRPr>
              </a:p>
            </p:txBody>
          </p:sp>
          <p:cxnSp>
            <p:nvCxnSpPr>
              <p:cNvPr id="132" name="Прямая соединительная линия 131">
                <a:extLst>
                  <a:ext uri="{FF2B5EF4-FFF2-40B4-BE49-F238E27FC236}">
                    <a16:creationId xmlns:a16="http://schemas.microsoft.com/office/drawing/2014/main" id="{26EC77B0-924C-4D5A-BB67-1B5CF736519E}"/>
                  </a:ext>
                </a:extLst>
              </p:cNvPr>
              <p:cNvCxnSpPr/>
              <p:nvPr/>
            </p:nvCxnSpPr>
            <p:spPr>
              <a:xfrm rot="5400000">
                <a:off x="1534893" y="5178238"/>
                <a:ext cx="357190" cy="1985"/>
              </a:xfrm>
              <a:prstGeom prst="line">
                <a:avLst/>
              </a:prstGeom>
              <a:grpFill/>
              <a:ln w="25400" cap="rnd">
                <a:solidFill>
                  <a:schemeClr val="tx1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Прямая соединительная линия 132">
                <a:extLst>
                  <a:ext uri="{FF2B5EF4-FFF2-40B4-BE49-F238E27FC236}">
                    <a16:creationId xmlns:a16="http://schemas.microsoft.com/office/drawing/2014/main" id="{5109F442-AA00-4E72-A787-DA3E2E1CC974}"/>
                  </a:ext>
                </a:extLst>
              </p:cNvPr>
              <p:cNvCxnSpPr/>
              <p:nvPr/>
            </p:nvCxnSpPr>
            <p:spPr>
              <a:xfrm rot="5400000">
                <a:off x="1677768" y="5178238"/>
                <a:ext cx="357190" cy="1985"/>
              </a:xfrm>
              <a:prstGeom prst="line">
                <a:avLst/>
              </a:prstGeom>
              <a:grpFill/>
              <a:ln w="25400" cap="rnd">
                <a:solidFill>
                  <a:schemeClr val="tx1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Прямая соединительная линия 133">
                <a:extLst>
                  <a:ext uri="{FF2B5EF4-FFF2-40B4-BE49-F238E27FC236}">
                    <a16:creationId xmlns:a16="http://schemas.microsoft.com/office/drawing/2014/main" id="{2D0DFB93-1FD0-44A7-8C62-C6F1BA492EAF}"/>
                  </a:ext>
                </a:extLst>
              </p:cNvPr>
              <p:cNvCxnSpPr/>
              <p:nvPr/>
            </p:nvCxnSpPr>
            <p:spPr>
              <a:xfrm>
                <a:off x="1571604" y="5072074"/>
                <a:ext cx="428628" cy="1588"/>
              </a:xfrm>
              <a:prstGeom prst="line">
                <a:avLst/>
              </a:prstGeom>
              <a:grpFill/>
              <a:ln w="25400" cap="rnd">
                <a:solidFill>
                  <a:schemeClr val="tx1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5" name="Овал 134">
              <a:extLst>
                <a:ext uri="{FF2B5EF4-FFF2-40B4-BE49-F238E27FC236}">
                  <a16:creationId xmlns:a16="http://schemas.microsoft.com/office/drawing/2014/main" id="{7AD69D5C-92E1-48B1-93D4-E4E16C2B272B}"/>
                </a:ext>
              </a:extLst>
            </p:cNvPr>
            <p:cNvSpPr/>
            <p:nvPr/>
          </p:nvSpPr>
          <p:spPr>
            <a:xfrm>
              <a:off x="9443499" y="1562567"/>
              <a:ext cx="2133147" cy="2187534"/>
            </a:xfrm>
            <a:prstGeom prst="ellipse">
              <a:avLst/>
            </a:prstGeom>
            <a:blipFill>
              <a:blip r:embed="rId3" cstate="print"/>
              <a:tile tx="0" ty="0" sx="100000" sy="100000" flip="none" algn="tl"/>
            </a:blip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67BA0B24-CD8F-481D-A92F-EAF67F94ACA5}"/>
                </a:ext>
              </a:extLst>
            </p:cNvPr>
            <p:cNvSpPr txBox="1"/>
            <p:nvPr/>
          </p:nvSpPr>
          <p:spPr>
            <a:xfrm>
              <a:off x="9724176" y="2413275"/>
              <a:ext cx="157179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Классифицируемое</a:t>
              </a:r>
              <a:r>
                <a:rPr lang="ru-RU" sz="16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2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множество</a:t>
              </a:r>
            </a:p>
          </p:txBody>
        </p:sp>
        <p:grpSp>
          <p:nvGrpSpPr>
            <p:cNvPr id="137" name="Группа 28">
              <a:extLst>
                <a:ext uri="{FF2B5EF4-FFF2-40B4-BE49-F238E27FC236}">
                  <a16:creationId xmlns:a16="http://schemas.microsoft.com/office/drawing/2014/main" id="{A21996B6-612F-43BF-8C3C-1B777455ECE0}"/>
                </a:ext>
              </a:extLst>
            </p:cNvPr>
            <p:cNvGrpSpPr/>
            <p:nvPr/>
          </p:nvGrpSpPr>
          <p:grpSpPr>
            <a:xfrm>
              <a:off x="9668041" y="4540044"/>
              <a:ext cx="224542" cy="364589"/>
              <a:chOff x="1571604" y="4714884"/>
              <a:chExt cx="428628" cy="642942"/>
            </a:xfrm>
            <a:solidFill>
              <a:srgbClr val="00B050"/>
            </a:solidFill>
          </p:grpSpPr>
          <p:sp>
            <p:nvSpPr>
              <p:cNvPr id="138" name="Овал 137">
                <a:extLst>
                  <a:ext uri="{FF2B5EF4-FFF2-40B4-BE49-F238E27FC236}">
                    <a16:creationId xmlns:a16="http://schemas.microsoft.com/office/drawing/2014/main" id="{72568E9A-8750-40A8-8F04-CBEED62EB5B8}"/>
                  </a:ext>
                </a:extLst>
              </p:cNvPr>
              <p:cNvSpPr/>
              <p:nvPr/>
            </p:nvSpPr>
            <p:spPr>
              <a:xfrm>
                <a:off x="1643042" y="4714884"/>
                <a:ext cx="285752" cy="285752"/>
              </a:xfrm>
              <a:prstGeom prst="ellipse">
                <a:avLst/>
              </a:prstGeom>
              <a:grpFill/>
              <a:ln w="25400" cap="rnd">
                <a:solidFill>
                  <a:schemeClr val="tx1"/>
                </a:solidFill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139" name="Прямая соединительная линия 138">
                <a:extLst>
                  <a:ext uri="{FF2B5EF4-FFF2-40B4-BE49-F238E27FC236}">
                    <a16:creationId xmlns:a16="http://schemas.microsoft.com/office/drawing/2014/main" id="{16417AB1-7108-4DC2-A86F-DA8289E7B339}"/>
                  </a:ext>
                </a:extLst>
              </p:cNvPr>
              <p:cNvCxnSpPr/>
              <p:nvPr/>
            </p:nvCxnSpPr>
            <p:spPr>
              <a:xfrm rot="5400000">
                <a:off x="1534893" y="5178238"/>
                <a:ext cx="357190" cy="1985"/>
              </a:xfrm>
              <a:prstGeom prst="line">
                <a:avLst/>
              </a:prstGeom>
              <a:grpFill/>
              <a:ln w="25400" cap="rnd">
                <a:solidFill>
                  <a:schemeClr val="tx1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Прямая соединительная линия 139">
                <a:extLst>
                  <a:ext uri="{FF2B5EF4-FFF2-40B4-BE49-F238E27FC236}">
                    <a16:creationId xmlns:a16="http://schemas.microsoft.com/office/drawing/2014/main" id="{107B3F7B-A29F-4885-B9CC-D8876CBF871B}"/>
                  </a:ext>
                </a:extLst>
              </p:cNvPr>
              <p:cNvCxnSpPr/>
              <p:nvPr/>
            </p:nvCxnSpPr>
            <p:spPr>
              <a:xfrm rot="5400000">
                <a:off x="1677768" y="5178238"/>
                <a:ext cx="357190" cy="1985"/>
              </a:xfrm>
              <a:prstGeom prst="line">
                <a:avLst/>
              </a:prstGeom>
              <a:grpFill/>
              <a:ln w="25400" cap="rnd">
                <a:solidFill>
                  <a:schemeClr val="tx1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Прямая соединительная линия 140">
                <a:extLst>
                  <a:ext uri="{FF2B5EF4-FFF2-40B4-BE49-F238E27FC236}">
                    <a16:creationId xmlns:a16="http://schemas.microsoft.com/office/drawing/2014/main" id="{CA99EEAA-D169-4147-B5D1-06090B92B5B2}"/>
                  </a:ext>
                </a:extLst>
              </p:cNvPr>
              <p:cNvCxnSpPr/>
              <p:nvPr/>
            </p:nvCxnSpPr>
            <p:spPr>
              <a:xfrm>
                <a:off x="1571604" y="5072074"/>
                <a:ext cx="428628" cy="1588"/>
              </a:xfrm>
              <a:prstGeom prst="line">
                <a:avLst/>
              </a:prstGeom>
              <a:grpFill/>
              <a:ln w="25400" cap="rnd">
                <a:solidFill>
                  <a:schemeClr val="tx1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42" name="Прямая со стрелкой 141">
              <a:extLst>
                <a:ext uri="{FF2B5EF4-FFF2-40B4-BE49-F238E27FC236}">
                  <a16:creationId xmlns:a16="http://schemas.microsoft.com/office/drawing/2014/main" id="{B9D865D1-E567-4DD3-B171-00E8E0193C3C}"/>
                </a:ext>
              </a:extLst>
            </p:cNvPr>
            <p:cNvCxnSpPr>
              <a:cxnSpLocks/>
            </p:cNvCxnSpPr>
            <p:nvPr/>
          </p:nvCxnSpPr>
          <p:spPr>
            <a:xfrm>
              <a:off x="7927842" y="2048686"/>
              <a:ext cx="2357689" cy="1334343"/>
            </a:xfrm>
            <a:prstGeom prst="straightConnector1">
              <a:avLst/>
            </a:prstGeom>
            <a:ln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Прямая со стрелкой 142">
              <a:extLst>
                <a:ext uri="{FF2B5EF4-FFF2-40B4-BE49-F238E27FC236}">
                  <a16:creationId xmlns:a16="http://schemas.microsoft.com/office/drawing/2014/main" id="{21BBD243-6DAA-4DD6-8B61-86881DCD7F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40113" y="1694425"/>
              <a:ext cx="2604883" cy="111201"/>
            </a:xfrm>
            <a:prstGeom prst="straightConnector1">
              <a:avLst/>
            </a:prstGeom>
            <a:ln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4" name="Блок-схема: несколько документов 143">
              <a:extLst>
                <a:ext uri="{FF2B5EF4-FFF2-40B4-BE49-F238E27FC236}">
                  <a16:creationId xmlns:a16="http://schemas.microsoft.com/office/drawing/2014/main" id="{D4558A54-D6C5-4C38-AEA4-14CFCD112FB5}"/>
                </a:ext>
              </a:extLst>
            </p:cNvPr>
            <p:cNvSpPr/>
            <p:nvPr/>
          </p:nvSpPr>
          <p:spPr>
            <a:xfrm>
              <a:off x="8994416" y="4722338"/>
              <a:ext cx="561329" cy="789943"/>
            </a:xfrm>
            <a:prstGeom prst="flowChartMultidocumen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5" name="Блок-схема: несколько документов 144">
              <a:extLst>
                <a:ext uri="{FF2B5EF4-FFF2-40B4-BE49-F238E27FC236}">
                  <a16:creationId xmlns:a16="http://schemas.microsoft.com/office/drawing/2014/main" id="{94130697-04FD-42F8-A289-6B6796083EC4}"/>
                </a:ext>
              </a:extLst>
            </p:cNvPr>
            <p:cNvSpPr/>
            <p:nvPr/>
          </p:nvSpPr>
          <p:spPr>
            <a:xfrm>
              <a:off x="7422623" y="2170215"/>
              <a:ext cx="561329" cy="789943"/>
            </a:xfrm>
            <a:prstGeom prst="flowChartMultidocumen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6" name="Выгнутая влево стрелка 109">
              <a:extLst>
                <a:ext uri="{FF2B5EF4-FFF2-40B4-BE49-F238E27FC236}">
                  <a16:creationId xmlns:a16="http://schemas.microsoft.com/office/drawing/2014/main" id="{BDFF79A0-3E63-4D74-9318-79C16E7C6FDF}"/>
                </a:ext>
              </a:extLst>
            </p:cNvPr>
            <p:cNvSpPr/>
            <p:nvPr/>
          </p:nvSpPr>
          <p:spPr>
            <a:xfrm rot="19233342" flipH="1">
              <a:off x="8511237" y="2181778"/>
              <a:ext cx="419219" cy="2712262"/>
            </a:xfrm>
            <a:prstGeom prst="curvedRightArrow">
              <a:avLst/>
            </a:prstGeom>
            <a:noFill/>
            <a:ln w="19050">
              <a:solidFill>
                <a:srgbClr val="00B050"/>
              </a:solidFill>
              <a:headEnd type="none"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50EF9201-04A6-4F4F-8482-460235A6AF0D}"/>
                </a:ext>
              </a:extLst>
            </p:cNvPr>
            <p:cNvSpPr txBox="1"/>
            <p:nvPr/>
          </p:nvSpPr>
          <p:spPr>
            <a:xfrm>
              <a:off x="7534894" y="1744861"/>
              <a:ext cx="280677" cy="314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9BFD26C2-44FB-4D43-8B49-BD7E3A1CA980}"/>
                </a:ext>
              </a:extLst>
            </p:cNvPr>
            <p:cNvSpPr txBox="1"/>
            <p:nvPr/>
          </p:nvSpPr>
          <p:spPr>
            <a:xfrm>
              <a:off x="7534894" y="2352510"/>
              <a:ext cx="280677" cy="314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E3300E1A-7F69-4486-89F1-FE3583F59889}"/>
                </a:ext>
              </a:extLst>
            </p:cNvPr>
            <p:cNvSpPr txBox="1"/>
            <p:nvPr/>
          </p:nvSpPr>
          <p:spPr>
            <a:xfrm>
              <a:off x="7422623" y="4955070"/>
              <a:ext cx="280677" cy="314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547679B5-1BEF-4512-BA9B-6929A424F704}"/>
                </a:ext>
              </a:extLst>
            </p:cNvPr>
            <p:cNvSpPr txBox="1"/>
            <p:nvPr/>
          </p:nvSpPr>
          <p:spPr>
            <a:xfrm>
              <a:off x="7983978" y="4843868"/>
              <a:ext cx="280677" cy="314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D559C7A9-F3B0-4F20-B274-0891A4EE8D5D}"/>
                </a:ext>
              </a:extLst>
            </p:cNvPr>
            <p:cNvSpPr txBox="1"/>
            <p:nvPr/>
          </p:nvSpPr>
          <p:spPr>
            <a:xfrm>
              <a:off x="9836447" y="4712010"/>
              <a:ext cx="280677" cy="314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01C24F4B-4DC8-43E9-BED2-94D6B044F4A5}"/>
                </a:ext>
              </a:extLst>
            </p:cNvPr>
            <p:cNvSpPr txBox="1"/>
            <p:nvPr/>
          </p:nvSpPr>
          <p:spPr>
            <a:xfrm>
              <a:off x="9106687" y="4904633"/>
              <a:ext cx="280677" cy="314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  <p:sp>
          <p:nvSpPr>
            <p:cNvPr id="153" name="Выгнутая влево стрелка 122">
              <a:extLst>
                <a:ext uri="{FF2B5EF4-FFF2-40B4-BE49-F238E27FC236}">
                  <a16:creationId xmlns:a16="http://schemas.microsoft.com/office/drawing/2014/main" id="{AA67B5C4-5FD0-4AF9-8594-C7EE4B98DC9A}"/>
                </a:ext>
              </a:extLst>
            </p:cNvPr>
            <p:cNvSpPr/>
            <p:nvPr/>
          </p:nvSpPr>
          <p:spPr>
            <a:xfrm rot="20952987">
              <a:off x="7428851" y="2734797"/>
              <a:ext cx="411259" cy="2712262"/>
            </a:xfrm>
            <a:prstGeom prst="curvedRightArrow">
              <a:avLst/>
            </a:prstGeom>
            <a:noFill/>
            <a:ln w="19050">
              <a:solidFill>
                <a:srgbClr val="FF0000"/>
              </a:solidFill>
              <a:headEnd type="none"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9127459E-F40A-4080-9C58-D2114638D6B4}"/>
              </a:ext>
            </a:extLst>
          </p:cNvPr>
          <p:cNvSpPr txBox="1"/>
          <p:nvPr/>
        </p:nvSpPr>
        <p:spPr>
          <a:xfrm>
            <a:off x="911157" y="1007036"/>
            <a:ext cx="4341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Фасетные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классификации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Ранганатана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51EE6AFD-343E-4982-8708-6F4A46770FAD}"/>
              </a:ext>
            </a:extLst>
          </p:cNvPr>
          <p:cNvSpPr txBox="1"/>
          <p:nvPr/>
        </p:nvSpPr>
        <p:spPr>
          <a:xfrm>
            <a:off x="7625988" y="1007036"/>
            <a:ext cx="3669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Иерархические классификации</a:t>
            </a:r>
          </a:p>
        </p:txBody>
      </p:sp>
    </p:spTree>
    <p:extLst>
      <p:ext uri="{BB962C8B-B14F-4D97-AF65-F5344CB8AC3E}">
        <p14:creationId xmlns:p14="http://schemas.microsoft.com/office/powerpoint/2010/main" val="37762826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310390" y="0"/>
            <a:ext cx="878306" cy="324247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1320070" y="0"/>
            <a:ext cx="4925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0" y="-194"/>
            <a:ext cx="8307238" cy="864096"/>
          </a:xfrm>
          <a:prstGeom prst="rect">
            <a:avLst/>
          </a:prstGeom>
          <a:solidFill>
            <a:schemeClr val="tx2">
              <a:lumMod val="60000"/>
              <a:lumOff val="40000"/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-9265" y="48660"/>
            <a:ext cx="8023205" cy="72008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-3166" y="151905"/>
            <a:ext cx="80171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Методологические проблемы классификации в строительном комплексе</a:t>
            </a:r>
          </a:p>
        </p:txBody>
      </p:sp>
      <p:pic>
        <p:nvPicPr>
          <p:cNvPr id="14" name="Picture 2" descr="НИУ МГСУ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69"/>
          <a:stretch/>
        </p:blipFill>
        <p:spPr bwMode="auto">
          <a:xfrm>
            <a:off x="110890" y="5942958"/>
            <a:ext cx="1300691" cy="542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0" y="6485751"/>
            <a:ext cx="25563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cap="smal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институт стратегического планирования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DE7E0914-D7CB-4D0E-BA3F-723521EF66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5210094"/>
              </p:ext>
            </p:extLst>
          </p:nvPr>
        </p:nvGraphicFramePr>
        <p:xfrm>
          <a:off x="336430" y="1009278"/>
          <a:ext cx="11476189" cy="4892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5242">
                  <a:extLst>
                    <a:ext uri="{9D8B030D-6E8A-4147-A177-3AD203B41FA5}">
                      <a16:colId xmlns:a16="http://schemas.microsoft.com/office/drawing/2014/main" val="176010321"/>
                    </a:ext>
                  </a:extLst>
                </a:gridCol>
                <a:gridCol w="2558669">
                  <a:extLst>
                    <a:ext uri="{9D8B030D-6E8A-4147-A177-3AD203B41FA5}">
                      <a16:colId xmlns:a16="http://schemas.microsoft.com/office/drawing/2014/main" val="3136915058"/>
                    </a:ext>
                  </a:extLst>
                </a:gridCol>
                <a:gridCol w="2544248">
                  <a:extLst>
                    <a:ext uri="{9D8B030D-6E8A-4147-A177-3AD203B41FA5}">
                      <a16:colId xmlns:a16="http://schemas.microsoft.com/office/drawing/2014/main" val="3882427204"/>
                    </a:ext>
                  </a:extLst>
                </a:gridCol>
                <a:gridCol w="5938030">
                  <a:extLst>
                    <a:ext uri="{9D8B030D-6E8A-4147-A177-3AD203B41FA5}">
                      <a16:colId xmlns:a16="http://schemas.microsoft.com/office/drawing/2014/main" val="168635214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Целеполагание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Задачи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Классификационные инструменты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00167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Макрорегулирование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Межотраслевая аналитика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Общероссийские классификаторы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69199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Отраслевое регулирование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Отраслевая аналитика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Собирательные группировки, отраслевые классификаторы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41661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Проектирование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Разработка проектов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Классификаторы объектов капитального строительства и каталоги конструктивных и технических решений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30709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Экспертиза ПД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Технологический и ценовой аудит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Классификаторы объектов капитального строительства и каталоги конструктивных, технических и сметных решений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76034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Торги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Договорные обстоятельства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Классификаторы предметов торгов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2247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Возведение объектов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Классификаторы и каталоги строительных ресурсов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38515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Эксплуатация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Эксплуатация объектов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Классификаторы эксплуатационных показателей конструкций и инженерных систем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70172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Техническое регулирование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ТР, СП, ГОСТ, СТО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Классификаторы трудовой деятельности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70562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Ценообразование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НЦС, НЦКР, ЭСН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Классификаторы строительных ресурсов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18705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Изготовление продукции СН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Классификаторы строительной продукции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38884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Кадровое обеспечение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Реестры специалистов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Классификатор профессиональной деятельности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9072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90469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310390" y="0"/>
            <a:ext cx="878306" cy="324247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1320070" y="0"/>
            <a:ext cx="4925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0" y="-194"/>
            <a:ext cx="8307238" cy="864096"/>
          </a:xfrm>
          <a:prstGeom prst="rect">
            <a:avLst/>
          </a:prstGeom>
          <a:solidFill>
            <a:schemeClr val="tx2">
              <a:lumMod val="60000"/>
              <a:lumOff val="40000"/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-9265" y="48660"/>
            <a:ext cx="8023205" cy="72008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-3166" y="151905"/>
            <a:ext cx="80171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Структура классификаторов и каталогов 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BIM - 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библиотеки</a:t>
            </a:r>
          </a:p>
        </p:txBody>
      </p:sp>
      <p:pic>
        <p:nvPicPr>
          <p:cNvPr id="14" name="Picture 2" descr="НИУ МГСУ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69"/>
          <a:stretch/>
        </p:blipFill>
        <p:spPr bwMode="auto">
          <a:xfrm>
            <a:off x="110890" y="5942958"/>
            <a:ext cx="1300691" cy="542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0" y="6485751"/>
            <a:ext cx="25563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cap="smal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институт стратегического планирования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91C6ABE-3F0D-4243-8367-C059DD0DC392}"/>
              </a:ext>
            </a:extLst>
          </p:cNvPr>
          <p:cNvSpPr/>
          <p:nvPr/>
        </p:nvSpPr>
        <p:spPr>
          <a:xfrm>
            <a:off x="1538473" y="1619931"/>
            <a:ext cx="70953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Классификаторы объектов капитального строительства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5B74E0B-1FFF-4A49-AF45-68E1A31B5AA1}"/>
              </a:ext>
            </a:extLst>
          </p:cNvPr>
          <p:cNvSpPr/>
          <p:nvPr/>
        </p:nvSpPr>
        <p:spPr>
          <a:xfrm>
            <a:off x="2287603" y="2192161"/>
            <a:ext cx="83098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Классификаторы и каталоги конструктивных и технических решений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CC42D1F4-564E-4519-9F95-FDFFFBF71659}"/>
              </a:ext>
            </a:extLst>
          </p:cNvPr>
          <p:cNvSpPr/>
          <p:nvPr/>
        </p:nvSpPr>
        <p:spPr>
          <a:xfrm>
            <a:off x="2287604" y="2613444"/>
            <a:ext cx="77707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Классификаторы и каталоги продукции строительного назначения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2386530A-DDEF-466F-A749-043DE100FE30}"/>
              </a:ext>
            </a:extLst>
          </p:cNvPr>
          <p:cNvSpPr/>
          <p:nvPr/>
        </p:nvSpPr>
        <p:spPr>
          <a:xfrm>
            <a:off x="2287604" y="3034727"/>
            <a:ext cx="77707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Классификаторы и каталоги материальных строительных ресурсов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F55D531B-36C9-4546-83C0-5E3A627CADE5}"/>
              </a:ext>
            </a:extLst>
          </p:cNvPr>
          <p:cNvSpPr/>
          <p:nvPr/>
        </p:nvSpPr>
        <p:spPr>
          <a:xfrm>
            <a:off x="2287604" y="3456010"/>
            <a:ext cx="77707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Классификаторы и каталоги трудовой деятельности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E826FB9-1FBE-4455-8687-93383DF2F01B}"/>
              </a:ext>
            </a:extLst>
          </p:cNvPr>
          <p:cNvSpPr/>
          <p:nvPr/>
        </p:nvSpPr>
        <p:spPr>
          <a:xfrm>
            <a:off x="2287604" y="3877291"/>
            <a:ext cx="95250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Классификаторы эксплуатационных показателей конструкций и инженерных систем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D89319BD-880B-44C1-866B-1D2257959C28}"/>
              </a:ext>
            </a:extLst>
          </p:cNvPr>
          <p:cNvSpPr/>
          <p:nvPr/>
        </p:nvSpPr>
        <p:spPr>
          <a:xfrm>
            <a:off x="6660682" y="4910305"/>
            <a:ext cx="3388093" cy="461665"/>
          </a:xfrm>
          <a:prstGeom prst="rect">
            <a:avLst/>
          </a:prstGeom>
          <a:ln cmpd="dbl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  <a:bevelB w="57150"/>
          </a:sp3d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Blockchain Technology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AD1CA51-66B0-46C4-A9CC-FFD29EA32A19}"/>
              </a:ext>
            </a:extLst>
          </p:cNvPr>
          <p:cNvSpPr/>
          <p:nvPr/>
        </p:nvSpPr>
        <p:spPr>
          <a:xfrm>
            <a:off x="1524103" y="4898725"/>
            <a:ext cx="3498715" cy="461665"/>
          </a:xfrm>
          <a:prstGeom prst="rect">
            <a:avLst/>
          </a:prstGeom>
          <a:ln cmpd="dbl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  <a:bevelB w="57150"/>
          </a:sp3d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Фасетная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кодификация</a:t>
            </a:r>
          </a:p>
        </p:txBody>
      </p:sp>
    </p:spTree>
    <p:extLst>
      <p:ext uri="{BB962C8B-B14F-4D97-AF65-F5344CB8AC3E}">
        <p14:creationId xmlns:p14="http://schemas.microsoft.com/office/powerpoint/2010/main" val="182326772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264</Words>
  <Application>Microsoft Office PowerPoint</Application>
  <PresentationFormat>Широкоэкранный</PresentationFormat>
  <Paragraphs>99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ARCOD</dc:creator>
  <cp:lastModifiedBy>ARCOD</cp:lastModifiedBy>
  <cp:revision>16</cp:revision>
  <dcterms:created xsi:type="dcterms:W3CDTF">2017-10-16T09:52:17Z</dcterms:created>
  <dcterms:modified xsi:type="dcterms:W3CDTF">2017-10-16T13:56:22Z</dcterms:modified>
</cp:coreProperties>
</file>