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5"/>
  </p:notesMasterIdLst>
  <p:sldIdLst>
    <p:sldId id="337" r:id="rId3"/>
    <p:sldId id="338" r:id="rId4"/>
    <p:sldId id="310" r:id="rId5"/>
    <p:sldId id="312" r:id="rId6"/>
    <p:sldId id="270" r:id="rId7"/>
    <p:sldId id="329" r:id="rId8"/>
    <p:sldId id="331" r:id="rId9"/>
    <p:sldId id="346" r:id="rId10"/>
    <p:sldId id="278" r:id="rId11"/>
    <p:sldId id="350" r:id="rId12"/>
    <p:sldId id="280" r:id="rId13"/>
    <p:sldId id="339" r:id="rId14"/>
    <p:sldId id="292" r:id="rId15"/>
    <p:sldId id="293" r:id="rId16"/>
    <p:sldId id="294" r:id="rId17"/>
    <p:sldId id="347" r:id="rId18"/>
    <p:sldId id="295" r:id="rId19"/>
    <p:sldId id="308" r:id="rId20"/>
    <p:sldId id="296" r:id="rId21"/>
    <p:sldId id="297" r:id="rId22"/>
    <p:sldId id="298" r:id="rId23"/>
    <p:sldId id="299" r:id="rId24"/>
    <p:sldId id="342" r:id="rId25"/>
    <p:sldId id="341" r:id="rId26"/>
    <p:sldId id="343" r:id="rId27"/>
    <p:sldId id="335" r:id="rId28"/>
    <p:sldId id="349" r:id="rId29"/>
    <p:sldId id="344" r:id="rId30"/>
    <p:sldId id="345" r:id="rId31"/>
    <p:sldId id="301" r:id="rId32"/>
    <p:sldId id="302" r:id="rId33"/>
    <p:sldId id="333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3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68D2"/>
    <a:srgbClr val="4D6079"/>
    <a:srgbClr val="FF8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105" d="100"/>
          <a:sy n="105" d="100"/>
        </p:scale>
        <p:origin x="744" y="114"/>
      </p:cViewPr>
      <p:guideLst>
        <p:guide orient="horz" pos="3974"/>
        <p:guide pos="325"/>
        <p:guide pos="7242"/>
        <p:guide orient="horz" pos="2160"/>
        <p:guide orient="horz" pos="3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C638E-F63C-408F-A9B3-4C173370C18B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CEA35-4A72-4937-B831-3A1A17E05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535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634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472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00D4-8921-DF48-BD41-60FCAE15C74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04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00D4-8921-DF48-BD41-60FCAE15C74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466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00D4-8921-DF48-BD41-60FCAE15C74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844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259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064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00D4-8921-DF48-BD41-60FCAE15C74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68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709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00D4-8921-DF48-BD41-60FCAE15C74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737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46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805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817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509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01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305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215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35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594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03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62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03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744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704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90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334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EA35-4A72-4937-B831-3A1A17E0560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171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autodesk.com/creativecommons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9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93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549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-133184"/>
            <a:ext cx="10972800" cy="1143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2636390"/>
            <a:ext cx="8906933" cy="3075788"/>
          </a:xfrm>
        </p:spPr>
        <p:txBody>
          <a:bodyPr>
            <a:normAutofit/>
          </a:bodyPr>
          <a:lstStyle>
            <a:lvl1pPr marL="0" indent="0">
              <a:buNone/>
              <a:defRPr sz="1867" spc="0"/>
            </a:lvl1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  <p:sp>
        <p:nvSpPr>
          <p:cNvPr id="9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609600" y="1383322"/>
            <a:ext cx="7857067" cy="891823"/>
          </a:xfrm>
        </p:spPr>
        <p:txBody>
          <a:bodyPr>
            <a:noAutofit/>
          </a:bodyPr>
          <a:lstStyle>
            <a:lvl1pPr marL="0" indent="0">
              <a:buNone/>
              <a:defRPr sz="4267" b="0" i="0" spc="0">
                <a:solidFill>
                  <a:srgbClr val="262626"/>
                </a:solidFill>
                <a:latin typeface="Gotham Pro Medium"/>
                <a:cs typeface="Gotham Pro Medium"/>
              </a:defRPr>
            </a:lvl1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544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7" name="Rectangle 16"/>
          <p:cNvSpPr/>
          <p:nvPr userDrawn="1"/>
        </p:nvSpPr>
        <p:spPr>
          <a:xfrm>
            <a:off x="4350119" y="0"/>
            <a:ext cx="7841882" cy="6858000"/>
          </a:xfrm>
          <a:prstGeom prst="rect">
            <a:avLst/>
          </a:prstGeom>
          <a:gradFill flip="none" rotWithShape="1">
            <a:gsLst>
              <a:gs pos="10000">
                <a:schemeClr val="bg1">
                  <a:alpha val="68000"/>
                </a:schemeClr>
              </a:gs>
              <a:gs pos="64000">
                <a:schemeClr val="accent4">
                  <a:lumMod val="60000"/>
                  <a:lumOff val="40000"/>
                  <a:alpha val="0"/>
                </a:schemeClr>
              </a:gs>
            </a:gsLst>
            <a:lin ang="11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0" y="3081845"/>
            <a:ext cx="12192000" cy="2577875"/>
          </a:xfrm>
          <a:prstGeom prst="rect">
            <a:avLst/>
          </a:prstGeom>
          <a:gradFill>
            <a:gsLst>
              <a:gs pos="37000">
                <a:schemeClr val="tx1">
                  <a:alpha val="80000"/>
                </a:schemeClr>
              </a:gs>
              <a:gs pos="72000">
                <a:schemeClr val="tx1">
                  <a:alpha val="5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497" tIns="38249" rIns="76497" bIns="38249" anchor="ctr"/>
          <a:lstStyle/>
          <a:p>
            <a:pPr lvl="0" algn="ctr" defTabSz="679961" fontAlgn="auto">
              <a:spcBef>
                <a:spcPct val="0"/>
              </a:spcBef>
              <a:spcAft>
                <a:spcPct val="0"/>
              </a:spcAft>
            </a:pPr>
            <a:endParaRPr lang="en-US" sz="1512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437998"/>
            <a:ext cx="12192000" cy="3378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>
                <a:effectLst/>
              </a:defRPr>
            </a:pPr>
            <a:endParaRPr lang="en-US" sz="1512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722" y="5510719"/>
            <a:ext cx="3257232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lvl="0" algn="l" defTabSz="609526"/>
            <a:r>
              <a:rPr lang="en-US" sz="1200" b="0" i="0"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Join the conversation #AU2017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980" y="5412458"/>
            <a:ext cx="1109354" cy="388946"/>
          </a:xfrm>
          <a:prstGeom prst="rect">
            <a:avLst/>
          </a:prstGeom>
          <a:effectLst/>
        </p:spPr>
      </p:pic>
      <p:sp>
        <p:nvSpPr>
          <p:cNvPr id="20" name="Rectangle 19"/>
          <p:cNvSpPr/>
          <p:nvPr userDrawn="1"/>
        </p:nvSpPr>
        <p:spPr>
          <a:xfrm>
            <a:off x="0" y="5437998"/>
            <a:ext cx="12192000" cy="3378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>
                <a:effectLst/>
              </a:defRPr>
            </a:pPr>
            <a:endParaRPr lang="en-US" sz="1512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57722" y="5510719"/>
            <a:ext cx="3998278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lvl="0" algn="l" defTabSz="609526"/>
            <a:r>
              <a:rPr lang="en-US" sz="1200" b="0" i="0" dirty="0"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#</a:t>
            </a:r>
            <a:r>
              <a:rPr lang="en-US" sz="1200" b="0" i="0" dirty="0" smtClean="0"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AURU    #GRAVION_GROUP</a:t>
            </a:r>
            <a:r>
              <a:rPr lang="en-US" sz="1200" b="0" i="0" baseline="0" dirty="0" smtClean="0"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    #GRAVION_PROJECT</a:t>
            </a:r>
            <a:endParaRPr lang="en-US" sz="1200" b="0" i="0" dirty="0">
              <a:effectLst/>
              <a:latin typeface="Arial" panose="020B0604020202020204" pitchFamily="34" charset="0"/>
              <a:ea typeface="Artifakt ElementOfc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 userDrawn="1">
            <p:ph type="title" hasCustomPrompt="1"/>
          </p:nvPr>
        </p:nvSpPr>
        <p:spPr>
          <a:xfrm>
            <a:off x="609602" y="3076204"/>
            <a:ext cx="11582399" cy="145648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49" b="1" i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>
                <a:effectLst/>
              </a:rPr>
              <a:t>Main title can extend over one </a:t>
            </a:r>
            <a:br>
              <a:rPr lang="en-US" b="0">
                <a:effectLst/>
              </a:rPr>
            </a:br>
            <a:r>
              <a:rPr lang="en-US" b="0">
                <a:effectLst/>
              </a:rPr>
              <a:t>or two lines</a:t>
            </a:r>
            <a:endParaRPr lang="en-US">
              <a:solidFill>
                <a:srgbClr val="0696D7"/>
              </a:solidFill>
              <a:effectLst/>
            </a:endParaRPr>
          </a:p>
        </p:txBody>
      </p:sp>
      <p:sp>
        <p:nvSpPr>
          <p:cNvPr id="10" name="Text Placeholder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57723" y="4580529"/>
            <a:ext cx="7196475" cy="357599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0" indent="0">
              <a:spcBef>
                <a:spcPct val="0"/>
              </a:spcBef>
              <a:buNone/>
              <a:defRPr sz="1800" b="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Presenter Name</a:t>
            </a:r>
          </a:p>
        </p:txBody>
      </p:sp>
      <p:sp>
        <p:nvSpPr>
          <p:cNvPr id="11" name="Text Placeholder 1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57722" y="4955030"/>
            <a:ext cx="7196477" cy="304951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0" indent="0" algn="l">
              <a:spcBef>
                <a:spcPct val="0"/>
              </a:spcBef>
              <a:buNone/>
              <a:defRPr sz="1500" b="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Presenter’s Title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576" y="5483315"/>
            <a:ext cx="972785" cy="2344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90916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orient="horz" pos="2880">
          <p15:clr>
            <a:srgbClr val="FBAE40"/>
          </p15:clr>
        </p15:guide>
        <p15:guide id="5" pos="5121">
          <p15:clr>
            <a:srgbClr val="FBAE40"/>
          </p15:clr>
        </p15:guide>
        <p15:guide id="6" pos="56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4598" y="-2668856"/>
            <a:ext cx="6858001" cy="12195712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>
            <a:off x="0" y="4437894"/>
            <a:ext cx="12187744" cy="24201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497" tIns="38249" rIns="76497" bIns="38249" anchor="ctr"/>
          <a:lstStyle/>
          <a:p>
            <a:pPr lvl="0" algn="ctr" defTabSz="679961" fontAlgn="auto">
              <a:spcBef>
                <a:spcPct val="0"/>
              </a:spcBef>
              <a:spcAft>
                <a:spcPct val="0"/>
              </a:spcAft>
            </a:pPr>
            <a:endParaRPr lang="en-US" sz="1512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62" y="4447906"/>
            <a:ext cx="12167939" cy="740537"/>
          </a:xfrm>
          <a:prstGeom prst="rect">
            <a:avLst/>
          </a:prstGeom>
          <a:noFill/>
          <a:effectLst/>
        </p:spPr>
        <p:txBody>
          <a:bodyPr vert="horz" lIns="0" tIns="0" rIns="0" bIns="0" anchor="ctr" anchorCtr="0"/>
          <a:lstStyle>
            <a:lvl1pPr marL="617138" algn="l">
              <a:defRPr sz="3600" b="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Section/chapter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5394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p15="http://schemas.microsoft.com/office/powerpoint/2012/main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3" orient="horz" pos="2880">
          <p15:clr>
            <a:srgbClr val="FBAE40"/>
          </p15:clr>
        </p15:guide>
        <p15:guide id="4" pos="5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wo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921509"/>
            <a:ext cx="12192000" cy="1014984"/>
          </a:xfrm>
          <a:prstGeom prst="rect">
            <a:avLst/>
          </a:prstGeom>
          <a:noFill/>
          <a:effectLst/>
        </p:spPr>
        <p:txBody>
          <a:bodyPr vert="horz" lIns="0" tIns="0" rIns="0" bIns="0" anchor="ctr" anchorCtr="0"/>
          <a:lstStyle>
            <a:lvl1pPr marL="617138" algn="ctr">
              <a:defRPr sz="8624" b="0" i="0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Keyword</a:t>
            </a:r>
          </a:p>
        </p:txBody>
      </p:sp>
    </p:spTree>
    <p:extLst>
      <p:ext uri="{BB962C8B-B14F-4D97-AF65-F5344CB8AC3E}">
        <p14:creationId xmlns:p14="http://schemas.microsoft.com/office/powerpoint/2010/main" val="17676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p15="http://schemas.microsoft.com/office/powerpoint/2012/main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3" orient="horz" pos="2880">
          <p15:clr>
            <a:srgbClr val="FBAE40"/>
          </p15:clr>
        </p15:guide>
        <p15:guide id="4" pos="56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3450" y="1559985"/>
            <a:ext cx="11478054" cy="4948118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342854" indent="-342854">
              <a:lnSpc>
                <a:spcPts val="3450"/>
              </a:lnSpc>
              <a:spcBef>
                <a:spcPts val="975"/>
              </a:spcBef>
              <a:buClr>
                <a:schemeClr val="tx1"/>
              </a:buClr>
              <a:buSzPct val="105000"/>
              <a:buFont typeface="Wingdings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09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8563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17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70730" indent="-268685">
              <a:buClr>
                <a:schemeClr val="accent4"/>
              </a:buClr>
              <a:buSzTx/>
              <a:buFont typeface="Wingdings" charset="2"/>
              <a:buChar char="§"/>
              <a:defRPr sz="2266" b="0">
                <a:solidFill>
                  <a:schemeClr val="tx1"/>
                </a:solidFill>
                <a:effectLst/>
                <a:latin typeface="Artifakt ElementOfc"/>
                <a:cs typeface="Artifakt ElementOfc" charset="0"/>
              </a:defRPr>
            </a:lvl5pPr>
          </a:lstStyle>
          <a:p>
            <a:pPr lvl="0"/>
            <a:r>
              <a:rPr lang="en-US">
                <a:effectLst/>
              </a:rPr>
              <a:t>Click to edit Master text </a:t>
            </a:r>
            <a:br>
              <a:rPr lang="en-US">
                <a:effectLst/>
              </a:rPr>
            </a:br>
            <a:r>
              <a:rPr lang="en-US">
                <a:effectLst/>
              </a:rPr>
              <a:t>styles</a:t>
            </a:r>
          </a:p>
          <a:p>
            <a:pPr lvl="1"/>
            <a:r>
              <a:rPr lang="en-US">
                <a:effectLst/>
              </a:rPr>
              <a:t>Second level</a:t>
            </a:r>
            <a:br>
              <a:rPr lang="en-US">
                <a:effectLst/>
              </a:rPr>
            </a:br>
            <a:r>
              <a:rPr lang="en-US">
                <a:effectLst/>
              </a:rPr>
              <a:t>styles</a:t>
            </a:r>
          </a:p>
          <a:p>
            <a:pPr lvl="2"/>
            <a:r>
              <a:rPr lang="en-US">
                <a:effectLst/>
              </a:rPr>
              <a:t>Third level</a:t>
            </a:r>
            <a:br>
              <a:rPr lang="en-US">
                <a:effectLst/>
              </a:rPr>
            </a:br>
            <a:r>
              <a:rPr lang="en-US">
                <a:effectLst/>
              </a:rPr>
              <a:t>styles</a:t>
            </a:r>
          </a:p>
          <a:p>
            <a:pPr lvl="3"/>
            <a:r>
              <a:rPr lang="en-US">
                <a:effectLst/>
              </a:rPr>
              <a:t>Fourth level</a:t>
            </a:r>
            <a:br>
              <a:rPr lang="en-US">
                <a:effectLst/>
              </a:rPr>
            </a:br>
            <a:r>
              <a:rPr lang="en-US">
                <a:effectLst/>
              </a:rPr>
              <a:t>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50" y="275167"/>
            <a:ext cx="11478054" cy="1143000"/>
          </a:xfrm>
          <a:prstGeom prst="rect">
            <a:avLst/>
          </a:prstGeom>
          <a:effectLst/>
        </p:spPr>
        <p:txBody>
          <a:bodyPr vert="horz" lIns="0" tIns="0" rIns="0" bIns="0" anchor="t"/>
          <a:lstStyle>
            <a:lvl1pPr algn="l">
              <a:defRPr sz="3999" b="1" i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944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p15="http://schemas.microsoft.com/office/powerpoint/2012/main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(2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8941" y="274639"/>
            <a:ext cx="11516497" cy="1143000"/>
          </a:xfrm>
          <a:prstGeom prst="rect">
            <a:avLst/>
          </a:prstGeom>
          <a:effectLst/>
        </p:spPr>
        <p:txBody>
          <a:bodyPr lIns="0" tIns="0" rIns="0" bIns="0" anchor="t" anchorCtr="0">
            <a:noAutofit/>
          </a:bodyPr>
          <a:lstStyle>
            <a:lvl1pPr algn="l">
              <a:defRPr sz="3999" b="1" i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226157" y="1560514"/>
            <a:ext cx="5669280" cy="4933592"/>
          </a:xfrm>
          <a:prstGeom prst="rect">
            <a:avLst/>
          </a:prstGeom>
          <a:effectLst/>
        </p:spPr>
        <p:txBody>
          <a:bodyPr vert="horz" lIns="0" tIns="0" rIns="0" bIns="0"/>
          <a:lstStyle>
            <a:lvl1pPr marL="342854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charset="2"/>
              <a:buChar char="§"/>
              <a:defRPr sz="270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09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charset="2"/>
              <a:buChar char="§"/>
              <a:defRPr sz="270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8563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charset="2"/>
              <a:buChar char="§"/>
              <a:defRPr sz="270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17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charset="2"/>
              <a:buChar char="§"/>
              <a:defRPr sz="270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243" indent="-285710">
              <a:buClr>
                <a:schemeClr val="accent4"/>
              </a:buClr>
              <a:buSzPct val="105000"/>
              <a:buFont typeface="Wingdings" charset="2"/>
              <a:buChar char="§"/>
              <a:defRPr sz="32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378945" y="1559985"/>
            <a:ext cx="5669280" cy="4933613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342854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09" indent="-342854" defTabSz="71955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8563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17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5882" indent="-383836">
              <a:buClr>
                <a:schemeClr val="accent4"/>
              </a:buClr>
              <a:buSzTx/>
              <a:buFont typeface="Wingdings" pitchFamily="2" charset="2"/>
              <a:buChar char="§"/>
              <a:defRPr sz="2266" b="0">
                <a:effectLst/>
                <a:latin typeface="Artifakt ElementOfc"/>
                <a:cs typeface="Artifakt ElementOfc" charset="0"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184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p15="http://schemas.microsoft.com/office/powerpoint/2012/main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w/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8941" y="274639"/>
            <a:ext cx="11516497" cy="1143000"/>
          </a:xfrm>
          <a:prstGeom prst="rect">
            <a:avLst/>
          </a:prstGeom>
          <a:effectLst/>
        </p:spPr>
        <p:txBody>
          <a:bodyPr lIns="0" tIns="0" rIns="0" bIns="0" anchor="t" anchorCtr="0">
            <a:noAutofit/>
          </a:bodyPr>
          <a:lstStyle>
            <a:lvl1pPr algn="l">
              <a:defRPr sz="3999" b="1" i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378945" y="1559985"/>
            <a:ext cx="5669280" cy="4934122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342854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09" indent="-342854" defTabSz="71955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8563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17" indent="-342854">
              <a:lnSpc>
                <a:spcPts val="3450"/>
              </a:lnSpc>
              <a:spcBef>
                <a:spcPts val="135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defRPr sz="2700" b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5882" indent="-383836">
              <a:buClr>
                <a:schemeClr val="accent4"/>
              </a:buClr>
              <a:buSzTx/>
              <a:buFont typeface="Wingdings" pitchFamily="2" charset="2"/>
              <a:buChar char="§"/>
              <a:defRPr sz="2266" b="0">
                <a:effectLst/>
                <a:latin typeface="Artifakt ElementOfc"/>
                <a:cs typeface="Artifakt ElementOfc" charset="0"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1559985"/>
            <a:ext cx="5723466" cy="4934122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867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172200" y="6494106"/>
            <a:ext cx="5723466" cy="286300"/>
          </a:xfrm>
          <a:prstGeom prst="rect">
            <a:avLst/>
          </a:prstGeom>
          <a:effectLst/>
        </p:spPr>
        <p:txBody>
          <a:bodyPr lIns="0" tIns="36576" rIns="0" bIns="0"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45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2pPr>
            <a:lvl3pPr marL="914289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3pPr>
            <a:lvl4pPr marL="1371434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4pPr>
            <a:lvl5pPr marL="1828579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5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p15="http://schemas.microsoft.com/office/powerpoint/2012/main">
      <p:transition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8941" y="274639"/>
            <a:ext cx="11516497" cy="1143000"/>
          </a:xfrm>
          <a:prstGeom prst="rect">
            <a:avLst/>
          </a:prstGeom>
          <a:effectLst/>
        </p:spPr>
        <p:txBody>
          <a:bodyPr lIns="0" tIns="0" rIns="0" bIns="0" anchor="t" anchorCtr="0">
            <a:noAutofit/>
          </a:bodyPr>
          <a:lstStyle>
            <a:lvl1pPr algn="l">
              <a:defRPr sz="3999" b="1" i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226541" y="6284462"/>
            <a:ext cx="7820937" cy="385662"/>
          </a:xfrm>
          <a:prstGeom prst="rect">
            <a:avLst/>
          </a:prstGeom>
          <a:effectLst/>
        </p:spPr>
        <p:txBody>
          <a:bodyPr lIns="0" tIns="36576" rIns="0" bIns="0"/>
          <a:lstStyle>
            <a:lvl1pPr marL="0" indent="0" algn="ctr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45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2pPr>
            <a:lvl3pPr marL="914289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3pPr>
            <a:lvl4pPr marL="1371434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4pPr>
            <a:lvl5pPr marL="1828579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2226538" y="1417640"/>
            <a:ext cx="7820941" cy="4694403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285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p15="http://schemas.microsoft.com/office/powerpoint/2012/main">
      <p:transition>
        <p:fade/>
      </p:transition>
    </mc:Fallback>
  </mc:AlternateContent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53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a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8941" y="274639"/>
            <a:ext cx="11516497" cy="1143000"/>
          </a:xfrm>
          <a:prstGeom prst="rect">
            <a:avLst/>
          </a:prstGeom>
          <a:effectLst/>
        </p:spPr>
        <p:txBody>
          <a:bodyPr lIns="0" tIns="0" rIns="0" bIns="0" anchor="t" anchorCtr="0">
            <a:noAutofit/>
          </a:bodyPr>
          <a:lstStyle>
            <a:lvl1pPr algn="l">
              <a:defRPr sz="3999" b="1" i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226541" y="6284462"/>
            <a:ext cx="7820937" cy="385662"/>
          </a:xfrm>
          <a:prstGeom prst="rect">
            <a:avLst/>
          </a:prstGeom>
          <a:effectLst/>
        </p:spPr>
        <p:txBody>
          <a:bodyPr lIns="0" tIns="36576" rIns="0" bIns="0"/>
          <a:lstStyle>
            <a:lvl1pPr marL="0" indent="0" algn="ctr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45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2pPr>
            <a:lvl3pPr marL="914289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3pPr>
            <a:lvl4pPr marL="1371434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4pPr>
            <a:lvl5pPr marL="1828579" indent="0">
              <a:buNone/>
              <a:defRPr sz="1200">
                <a:solidFill>
                  <a:schemeClr val="bg2">
                    <a:lumMod val="50000"/>
                  </a:schemeClr>
                </a:solidFill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2226538" y="1417640"/>
            <a:ext cx="7820941" cy="4694403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6355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p15="http://schemas.microsoft.com/office/powerpoint/2012/main">
      <p:transition>
        <p:fade/>
      </p:transition>
    </mc:Fallback>
  </mc:AlternateContent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ic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 lIns="0" tIns="914400"/>
          <a:lstStyle>
            <a:lvl1pPr marL="0" indent="0" algn="ctr">
              <a:buNone/>
              <a:defRPr sz="2667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Drag picture to placeholder or click icon to add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04049" y="6421121"/>
            <a:ext cx="4361180" cy="270933"/>
          </a:xfrm>
          <a:prstGeom prst="rect">
            <a:avLst/>
          </a:prstGeom>
          <a:effectLst/>
        </p:spPr>
        <p:txBody>
          <a:bodyPr anchor="b"/>
          <a:lstStyle>
            <a:lvl1pPr marL="0" indent="0">
              <a:buNone/>
              <a:defRPr sz="825">
                <a:solidFill>
                  <a:srgbClr val="7F7F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2388" indent="0">
              <a:buNone/>
              <a:defRPr sz="1333">
                <a:solidFill>
                  <a:srgbClr val="7F7F7F"/>
                </a:solidFill>
                <a:effectLst/>
              </a:defRPr>
            </a:lvl2pPr>
            <a:lvl3pPr marL="1364769" indent="0">
              <a:buNone/>
              <a:defRPr sz="1333">
                <a:solidFill>
                  <a:srgbClr val="7F7F7F"/>
                </a:solidFill>
                <a:effectLst/>
              </a:defRPr>
            </a:lvl3pPr>
            <a:lvl4pPr marL="2047151" indent="0">
              <a:buNone/>
              <a:defRPr sz="1333">
                <a:solidFill>
                  <a:srgbClr val="7F7F7F"/>
                </a:solidFill>
                <a:effectLst/>
              </a:defRPr>
            </a:lvl4pPr>
            <a:lvl5pPr marL="2729536" indent="0">
              <a:buNone/>
              <a:defRPr sz="1333">
                <a:solidFill>
                  <a:srgbClr val="7F7F7F"/>
                </a:solidFill>
                <a:effectLst/>
              </a:defRPr>
            </a:lvl5pPr>
          </a:lstStyle>
          <a:p>
            <a:pPr lvl="0"/>
            <a:r>
              <a:rPr lang="en-US">
                <a:effectLst/>
              </a:rPr>
              <a:t>Photo Credit</a:t>
            </a:r>
          </a:p>
        </p:txBody>
      </p:sp>
    </p:spTree>
    <p:extLst>
      <p:ext uri="{BB962C8B-B14F-4D97-AF65-F5344CB8AC3E}">
        <p14:creationId xmlns:p14="http://schemas.microsoft.com/office/powerpoint/2010/main" val="30922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p15="http://schemas.microsoft.com/office/powerpoint/2012/main">
      <p:transition>
        <p:fade/>
      </p:transition>
    </mc:Fallback>
  </mc:AlternateContent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</p:spTree>
    <p:extLst>
      <p:ext uri="{BB962C8B-B14F-4D97-AF65-F5344CB8AC3E}">
        <p14:creationId xmlns:p14="http://schemas.microsoft.com/office/powerpoint/2010/main" val="188317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p15="http://schemas.microsoft.com/office/powerpoint/2012/main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6" name="TextBox 5"/>
          <p:cNvSpPr txBox="1"/>
          <p:nvPr/>
        </p:nvSpPr>
        <p:spPr>
          <a:xfrm>
            <a:off x="227419" y="6282376"/>
            <a:ext cx="11576582" cy="6874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" b="0" i="0" dirty="0" err="1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Autodesk</a:t>
            </a:r>
            <a:r>
              <a:rPr lang="ru-RU" sz="800" b="0" i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 и логотип </a:t>
            </a:r>
            <a:r>
              <a:rPr lang="ru-RU" sz="800" b="0" i="0" dirty="0" err="1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Autodesk</a:t>
            </a:r>
            <a:r>
              <a:rPr lang="ru-RU" sz="800" b="0" i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 являются либо зарегистрированными товарными знаками, либо товарными знаками компании </a:t>
            </a:r>
            <a:r>
              <a:rPr lang="ru-RU" sz="800" b="0" i="0" dirty="0" err="1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Autodesk</a:t>
            </a:r>
            <a:r>
              <a:rPr lang="ru-RU" sz="800" b="0" i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, </a:t>
            </a:r>
            <a:r>
              <a:rPr lang="ru-RU" sz="800" b="0" i="0" dirty="0" err="1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Inc</a:t>
            </a:r>
            <a:r>
              <a:rPr lang="ru-RU" sz="800" b="0" i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. и/или ее дочерних компаний и/или филиалов в США и/или других странах.</a:t>
            </a:r>
            <a:r>
              <a:rPr lang="en-US" sz="800" b="0" i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 </a:t>
            </a:r>
            <a:r>
              <a:rPr lang="ru-RU" sz="800" b="0" i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Все остальные названия и товарные знаки принадлежат соответствующим владельцам.</a:t>
            </a:r>
            <a:r>
              <a:rPr lang="en-US" sz="800" b="0" i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 </a:t>
            </a:r>
            <a:r>
              <a:rPr lang="ru-RU" sz="800" b="0" i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Компания </a:t>
            </a:r>
            <a:r>
              <a:rPr lang="ru-RU" sz="800" b="0" i="0" dirty="0" err="1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Autodesk</a:t>
            </a:r>
            <a:r>
              <a:rPr lang="ru-RU" sz="800" b="0" i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 оставляет за собой право изменять характеристики, номенклатуру и цены продуктов и услуг в любое время без уведомления, а также не несет ответственности за возможные ошибки в данном документе.</a:t>
            </a:r>
            <a:endParaRPr lang="en-US" sz="800" b="0" i="0" dirty="0">
              <a:solidFill>
                <a:schemeClr val="bg2">
                  <a:lumMod val="65000"/>
                </a:schemeClr>
              </a:solidFill>
              <a:effectLst/>
              <a:latin typeface="Arial" panose="020B0604020202020204" pitchFamily="34" charset="0"/>
              <a:ea typeface="Artifakt ElementOfc" charset="0"/>
              <a:cs typeface="Arial" panose="020B0604020202020204" pitchFamily="34" charset="0"/>
            </a:endParaRPr>
          </a:p>
          <a:p>
            <a:pPr marL="0" marR="0" indent="0" algn="l" defTabSz="91426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lang="en-US" sz="800" b="0" i="0" baseline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© 2017 Autodesk. </a:t>
            </a:r>
            <a:r>
              <a:rPr lang="ru-RU" sz="800" b="0" i="0" baseline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Все права защищены</a:t>
            </a:r>
            <a:r>
              <a:rPr lang="en-US" sz="800" b="0" i="0" baseline="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Artifakt ElementOfc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867" b="0" i="0" dirty="0">
              <a:solidFill>
                <a:schemeClr val="bg2">
                  <a:lumMod val="65000"/>
                </a:schemeClr>
              </a:solidFill>
              <a:effectLst/>
              <a:latin typeface="Arial" panose="020B0604020202020204" pitchFamily="34" charset="0"/>
              <a:ea typeface="Artifakt ElementOfc" charset="0"/>
              <a:cs typeface="Arial" panose="020B0604020202020204" pitchFamily="34" charset="0"/>
            </a:endParaRPr>
          </a:p>
        </p:txBody>
      </p:sp>
      <p:pic>
        <p:nvPicPr>
          <p:cNvPr id="8" name="Picture 7" descr="Creative Commons Attribution-NonCommercial-ShareAlike 3.0 Unported License 88x31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2904" y="6662741"/>
            <a:ext cx="335247" cy="118110"/>
          </a:xfrm>
          <a:prstGeom prst="rect">
            <a:avLst/>
          </a:prstGeom>
          <a:effectLst/>
        </p:spPr>
      </p:pic>
      <p:pic>
        <p:nvPicPr>
          <p:cNvPr id="5" name="Picture 4" descr="Creative Commons Attribution-NonCommercial-ShareAlike 3.0 Unported License 88x31.png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2904" y="6662741"/>
            <a:ext cx="335247" cy="118110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710" y="1970564"/>
            <a:ext cx="8389989" cy="269678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6583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p15="http://schemas.microsoft.com/office/powerpoint/2012/main">
      <p:transition>
        <p:fade/>
      </p:transition>
    </mc:Fallback>
  </mc:AlternateContent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912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9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83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21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8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68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31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20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05A8B-4EEE-4B8A-A4E6-76EAFF055AB4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4DD78-9B86-4444-BDE0-A8B99D970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43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angle 1"/>
          <p:cNvSpPr/>
          <p:nvPr/>
        </p:nvSpPr>
        <p:spPr>
          <a:xfrm>
            <a:off x="0" y="6373368"/>
            <a:ext cx="12192000" cy="4846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>
                <a:effectLst/>
              </a:defRPr>
            </a:pPr>
            <a:endParaRPr lang="en-US" sz="1512">
              <a:effectLst/>
              <a:latin typeface="Artifakt ElementOfc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373368"/>
            <a:ext cx="12192000" cy="4846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>
                <a:effectLst/>
              </a:defRPr>
            </a:pPr>
            <a:endParaRPr lang="en-US" sz="1512">
              <a:effectLst/>
              <a:latin typeface="Artifakt ElementOf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5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</p:sldLayoutIdLst>
  <p:transition>
    <p:fade/>
  </p:transition>
  <p:hf sldNum="0" hdr="0" dt="0"/>
  <p:txStyles>
    <p:titleStyle>
      <a:lvl1pPr algn="l" defTabSz="9142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/>
          <a:latin typeface="Artifakt ElementOfc"/>
          <a:ea typeface="+mj-ea"/>
          <a:cs typeface="+mj-cs"/>
        </a:defRPr>
      </a:lvl1pPr>
    </p:titleStyle>
    <p:bodyStyle>
      <a:lvl1pPr marL="228573" indent="-228573" algn="l" defTabSz="9142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effectLst/>
          <a:latin typeface="Artifakt ElementOfc"/>
          <a:ea typeface="+mn-ea"/>
          <a:cs typeface="+mn-cs"/>
        </a:defRPr>
      </a:lvl1pPr>
      <a:lvl2pPr marL="685717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Artifakt ElementOfc"/>
          <a:ea typeface="+mn-ea"/>
          <a:cs typeface="+mn-cs"/>
        </a:defRPr>
      </a:lvl2pPr>
      <a:lvl3pPr marL="1142862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Artifakt ElementOfc"/>
          <a:ea typeface="+mn-ea"/>
          <a:cs typeface="+mn-cs"/>
        </a:defRPr>
      </a:lvl3pPr>
      <a:lvl4pPr marL="1600007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Artifakt ElementOfc"/>
          <a:ea typeface="+mn-ea"/>
          <a:cs typeface="+mn-cs"/>
        </a:defRPr>
      </a:lvl4pPr>
      <a:lvl5pPr marL="2057151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Artifakt ElementOfc"/>
          <a:ea typeface="+mn-ea"/>
          <a:cs typeface="+mn-cs"/>
        </a:defRPr>
      </a:lvl5pPr>
      <a:lvl6pPr marL="2514296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441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586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731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>
          <a:effectLst/>
        </a:defRPr>
      </a:defPPr>
      <a:lvl1pPr marL="0" algn="l" defTabSz="914289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145" algn="l" defTabSz="914289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289" algn="l" defTabSz="914289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434" algn="l" defTabSz="914289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579" algn="l" defTabSz="914289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5724" algn="l" defTabSz="914289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2869" algn="l" defTabSz="914289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013" algn="l" defTabSz="914289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158" algn="l" defTabSz="914289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9.wdp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40.png"/><Relationship Id="rId17" Type="http://schemas.microsoft.com/office/2007/relationships/hdphoto" Target="../media/hdphoto12.wdp"/><Relationship Id="rId2" Type="http://schemas.openxmlformats.org/officeDocument/2006/relationships/video" Target="../media/media1.mp4"/><Relationship Id="rId16" Type="http://schemas.openxmlformats.org/officeDocument/2006/relationships/image" Target="../media/image42.png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microsoft.com/office/2007/relationships/hdphoto" Target="../media/hdphoto11.wdp"/><Relationship Id="rId10" Type="http://schemas.openxmlformats.org/officeDocument/2006/relationships/image" Target="../media/image39.png"/><Relationship Id="rId19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7.wdp"/><Relationship Id="rId18" Type="http://schemas.openxmlformats.org/officeDocument/2006/relationships/image" Target="../media/image33.jpeg"/><Relationship Id="rId3" Type="http://schemas.openxmlformats.org/officeDocument/2006/relationships/image" Target="../media/image17.png"/><Relationship Id="rId21" Type="http://schemas.openxmlformats.org/officeDocument/2006/relationships/image" Target="../media/image34.jpeg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17" Type="http://schemas.microsoft.com/office/2007/relationships/hdphoto" Target="../media/hdphoto9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5" Type="http://schemas.microsoft.com/office/2007/relationships/hdphoto" Target="../media/hdphoto8.wdp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microsoft.com/office/2007/relationships/hdphoto" Target="../media/hdphoto5.wdp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45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microsoft.com/office/2007/relationships/hdphoto" Target="../media/hdphoto5.wdp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0.emf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1.emf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2.emf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17.png"/><Relationship Id="rId21" Type="http://schemas.openxmlformats.org/officeDocument/2006/relationships/image" Target="../media/image36.png"/><Relationship Id="rId7" Type="http://schemas.microsoft.com/office/2007/relationships/hdphoto" Target="../media/hdphoto4.wdp"/><Relationship Id="rId12" Type="http://schemas.microsoft.com/office/2007/relationships/hdphoto" Target="../media/hdphoto7.wdp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6" Type="http://schemas.microsoft.com/office/2007/relationships/hdphoto" Target="../media/hdphoto9.wdp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9.png"/><Relationship Id="rId5" Type="http://schemas.openxmlformats.org/officeDocument/2006/relationships/image" Target="../media/image44.png"/><Relationship Id="rId15" Type="http://schemas.openxmlformats.org/officeDocument/2006/relationships/image" Target="../media/image31.png"/><Relationship Id="rId10" Type="http://schemas.microsoft.com/office/2007/relationships/hdphoto" Target="../media/hdphoto6.wdp"/><Relationship Id="rId19" Type="http://schemas.openxmlformats.org/officeDocument/2006/relationships/image" Target="../media/image32.png"/><Relationship Id="rId4" Type="http://schemas.microsoft.com/office/2007/relationships/hdphoto" Target="../media/hdphoto5.wdp"/><Relationship Id="rId9" Type="http://schemas.openxmlformats.org/officeDocument/2006/relationships/image" Target="../media/image28.png"/><Relationship Id="rId14" Type="http://schemas.microsoft.com/office/2007/relationships/hdphoto" Target="../media/hdphoto8.wdp"/><Relationship Id="rId2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57.png"/><Relationship Id="rId4" Type="http://schemas.microsoft.com/office/2007/relationships/hdphoto" Target="../media/hdphoto5.wdp"/><Relationship Id="rId9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58.png"/><Relationship Id="rId4" Type="http://schemas.microsoft.com/office/2007/relationships/hdphoto" Target="../media/hdphoto5.wdp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8.wdp"/><Relationship Id="rId18" Type="http://schemas.openxmlformats.org/officeDocument/2006/relationships/image" Target="../media/image34.jpe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7.wdp"/><Relationship Id="rId5" Type="http://schemas.openxmlformats.org/officeDocument/2006/relationships/image" Target="../media/image15.png"/><Relationship Id="rId15" Type="http://schemas.microsoft.com/office/2007/relationships/hdphoto" Target="../media/hdphoto9.wdp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4" b="1420"/>
          <a:stretch/>
        </p:blipFill>
        <p:spPr>
          <a:xfrm>
            <a:off x="-7620" y="-28876"/>
            <a:ext cx="12199620" cy="6891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629000"/>
            <a:ext cx="2427096" cy="297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4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6739" y="2769780"/>
            <a:ext cx="2574671" cy="523970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Строительство</a:t>
            </a:r>
          </a:p>
        </p:txBody>
      </p:sp>
      <p:sp>
        <p:nvSpPr>
          <p:cNvPr id="130" name="Заголовок 1"/>
          <p:cNvSpPr txBox="1">
            <a:spLocks/>
          </p:cNvSpPr>
          <p:nvPr/>
        </p:nvSpPr>
        <p:spPr>
          <a:xfrm>
            <a:off x="3835426" y="576099"/>
            <a:ext cx="2528684" cy="7268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6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Операционная модель процесса строительства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7694161" y="4398629"/>
            <a:ext cx="0" cy="1728171"/>
          </a:xfrm>
          <a:prstGeom prst="straightConnector1">
            <a:avLst/>
          </a:prstGeom>
          <a:ln w="12700">
            <a:solidFill>
              <a:srgbClr val="4D607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694161" y="6126800"/>
            <a:ext cx="3090347" cy="0"/>
          </a:xfrm>
          <a:prstGeom prst="straightConnector1">
            <a:avLst/>
          </a:prstGeom>
          <a:ln w="12700">
            <a:solidFill>
              <a:srgbClr val="4D60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/>
          <p:cNvSpPr txBox="1">
            <a:spLocks/>
          </p:cNvSpPr>
          <p:nvPr/>
        </p:nvSpPr>
        <p:spPr>
          <a:xfrm>
            <a:off x="10764971" y="5882618"/>
            <a:ext cx="174913" cy="244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endParaRPr lang="ru-RU" sz="1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694161" y="4911457"/>
            <a:ext cx="88663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580794" y="4911457"/>
            <a:ext cx="0" cy="15308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580794" y="5064539"/>
            <a:ext cx="4811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9061938" y="5064539"/>
            <a:ext cx="0" cy="2310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9061938" y="5295554"/>
            <a:ext cx="26868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9330619" y="5295554"/>
            <a:ext cx="0" cy="102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9330619" y="5398506"/>
            <a:ext cx="4811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9811763" y="5704852"/>
            <a:ext cx="67417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9811763" y="5398506"/>
            <a:ext cx="0" cy="3063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0485933" y="5704852"/>
            <a:ext cx="0" cy="4219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7694161" y="5162561"/>
            <a:ext cx="242834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936995" y="5162561"/>
            <a:ext cx="0" cy="306346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7936995" y="5468907"/>
            <a:ext cx="481144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8418139" y="5468907"/>
            <a:ext cx="0" cy="102952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8418139" y="5571859"/>
            <a:ext cx="481144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8899284" y="5571859"/>
            <a:ext cx="0" cy="231015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8899284" y="5802874"/>
            <a:ext cx="268681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9167964" y="5802874"/>
            <a:ext cx="0" cy="153081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9167964" y="5955956"/>
            <a:ext cx="305784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9473748" y="5955956"/>
            <a:ext cx="0" cy="170844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7694161" y="5315734"/>
            <a:ext cx="101623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8710394" y="5315734"/>
            <a:ext cx="0" cy="10295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8710394" y="5418686"/>
            <a:ext cx="43754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9147942" y="5418686"/>
            <a:ext cx="0" cy="8465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9147942" y="5503342"/>
            <a:ext cx="48114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9629086" y="5503342"/>
            <a:ext cx="0" cy="10295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9629086" y="5606294"/>
            <a:ext cx="48114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10110230" y="5605039"/>
            <a:ext cx="0" cy="23101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10110230" y="5836054"/>
            <a:ext cx="26868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10378910" y="5836054"/>
            <a:ext cx="0" cy="29074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9" name="Заголовок 1"/>
          <p:cNvSpPr txBox="1">
            <a:spLocks/>
          </p:cNvSpPr>
          <p:nvPr/>
        </p:nvSpPr>
        <p:spPr>
          <a:xfrm>
            <a:off x="7451328" y="4250447"/>
            <a:ext cx="174913" cy="244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</a:t>
            </a:r>
            <a:endParaRPr lang="ru-RU" sz="1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Заголовок 1"/>
          <p:cNvSpPr txBox="1">
            <a:spLocks/>
          </p:cNvSpPr>
          <p:nvPr/>
        </p:nvSpPr>
        <p:spPr>
          <a:xfrm>
            <a:off x="7926377" y="4231973"/>
            <a:ext cx="3081928" cy="244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6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График освоения материалов</a:t>
            </a:r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>
            <a:off x="10109439" y="4830956"/>
            <a:ext cx="48114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10110230" y="4618231"/>
            <a:ext cx="4811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10110230" y="5035220"/>
            <a:ext cx="481144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4" name="Заголовок 1"/>
          <p:cNvSpPr txBox="1">
            <a:spLocks/>
          </p:cNvSpPr>
          <p:nvPr/>
        </p:nvSpPr>
        <p:spPr>
          <a:xfrm>
            <a:off x="10554239" y="4496093"/>
            <a:ext cx="508462" cy="244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М1</a:t>
            </a:r>
          </a:p>
        </p:txBody>
      </p:sp>
      <p:sp>
        <p:nvSpPr>
          <p:cNvPr id="95" name="Заголовок 1"/>
          <p:cNvSpPr txBox="1">
            <a:spLocks/>
          </p:cNvSpPr>
          <p:nvPr/>
        </p:nvSpPr>
        <p:spPr>
          <a:xfrm>
            <a:off x="10554239" y="4719287"/>
            <a:ext cx="508462" cy="244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М2</a:t>
            </a:r>
          </a:p>
        </p:txBody>
      </p:sp>
      <p:sp>
        <p:nvSpPr>
          <p:cNvPr id="96" name="Заголовок 1"/>
          <p:cNvSpPr txBox="1">
            <a:spLocks/>
          </p:cNvSpPr>
          <p:nvPr/>
        </p:nvSpPr>
        <p:spPr>
          <a:xfrm>
            <a:off x="10554239" y="4922454"/>
            <a:ext cx="508462" cy="244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М3</a:t>
            </a:r>
          </a:p>
        </p:txBody>
      </p:sp>
      <p:pic>
        <p:nvPicPr>
          <p:cNvPr id="154" name="Декар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105472" y="974657"/>
            <a:ext cx="4142686" cy="3148336"/>
          </a:xfrm>
          <a:prstGeom prst="rect">
            <a:avLst/>
          </a:prstGeom>
        </p:spPr>
      </p:pic>
      <p:sp>
        <p:nvSpPr>
          <p:cNvPr id="155" name="Заголовок 1"/>
          <p:cNvSpPr txBox="1">
            <a:spLocks/>
          </p:cNvSpPr>
          <p:nvPr/>
        </p:nvSpPr>
        <p:spPr>
          <a:xfrm>
            <a:off x="6979634" y="529817"/>
            <a:ext cx="4155194" cy="467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6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План-</a:t>
            </a:r>
            <a:r>
              <a:rPr lang="ru-RU" sz="1600" b="1" dirty="0" err="1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фактный</a:t>
            </a:r>
            <a:r>
              <a:rPr lang="ru-RU" sz="16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 анализ процесса</a:t>
            </a:r>
          </a:p>
          <a:p>
            <a:pPr>
              <a:lnSpc>
                <a:spcPct val="80000"/>
              </a:lnSpc>
            </a:pPr>
            <a:r>
              <a:rPr lang="ru-RU" sz="16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Строительства в 5</a:t>
            </a:r>
            <a:r>
              <a:rPr lang="en-US" sz="16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D </a:t>
            </a:r>
            <a:r>
              <a:rPr lang="ru-RU" sz="16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модели</a:t>
            </a:r>
          </a:p>
        </p:txBody>
      </p:sp>
      <p:cxnSp>
        <p:nvCxnSpPr>
          <p:cNvPr id="97" name="Прямая со стрелкой 96"/>
          <p:cNvCxnSpPr/>
          <p:nvPr/>
        </p:nvCxnSpPr>
        <p:spPr>
          <a:xfrm flipV="1">
            <a:off x="4078259" y="4466027"/>
            <a:ext cx="0" cy="1728172"/>
          </a:xfrm>
          <a:prstGeom prst="straightConnector1">
            <a:avLst/>
          </a:prstGeom>
          <a:ln w="12700">
            <a:solidFill>
              <a:srgbClr val="4D607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4073510" y="5358588"/>
            <a:ext cx="3090347" cy="0"/>
          </a:xfrm>
          <a:prstGeom prst="straightConnector1">
            <a:avLst/>
          </a:prstGeom>
          <a:ln w="12700">
            <a:solidFill>
              <a:srgbClr val="4D60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Заголовок 1"/>
          <p:cNvSpPr txBox="1">
            <a:spLocks/>
          </p:cNvSpPr>
          <p:nvPr/>
        </p:nvSpPr>
        <p:spPr>
          <a:xfrm>
            <a:off x="7081149" y="5367210"/>
            <a:ext cx="174913" cy="244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endParaRPr lang="ru-RU" sz="1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Заголовок 1"/>
          <p:cNvSpPr txBox="1">
            <a:spLocks/>
          </p:cNvSpPr>
          <p:nvPr/>
        </p:nvSpPr>
        <p:spPr>
          <a:xfrm>
            <a:off x="3835426" y="4215916"/>
            <a:ext cx="174913" cy="244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</a:t>
            </a:r>
            <a:endParaRPr lang="ru-RU" sz="1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Заголовок 1"/>
          <p:cNvSpPr txBox="1">
            <a:spLocks/>
          </p:cNvSpPr>
          <p:nvPr/>
        </p:nvSpPr>
        <p:spPr>
          <a:xfrm>
            <a:off x="4198458" y="4223169"/>
            <a:ext cx="2423245" cy="244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6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Денежный поток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4073510" y="4534750"/>
            <a:ext cx="3013241" cy="823839"/>
          </a:xfrm>
          <a:custGeom>
            <a:avLst/>
            <a:gdLst>
              <a:gd name="connsiteX0" fmla="*/ 0 w 3810000"/>
              <a:gd name="connsiteY0" fmla="*/ 1047663 h 1047663"/>
              <a:gd name="connsiteX1" fmla="*/ 251460 w 3810000"/>
              <a:gd name="connsiteY1" fmla="*/ 1024803 h 1047663"/>
              <a:gd name="connsiteX2" fmla="*/ 419100 w 3810000"/>
              <a:gd name="connsiteY2" fmla="*/ 971463 h 1047663"/>
              <a:gd name="connsiteX3" fmla="*/ 716280 w 3810000"/>
              <a:gd name="connsiteY3" fmla="*/ 811443 h 1047663"/>
              <a:gd name="connsiteX4" fmla="*/ 1257300 w 3810000"/>
              <a:gd name="connsiteY4" fmla="*/ 720003 h 1047663"/>
              <a:gd name="connsiteX5" fmla="*/ 1691640 w 3810000"/>
              <a:gd name="connsiteY5" fmla="*/ 552363 h 1047663"/>
              <a:gd name="connsiteX6" fmla="*/ 1866900 w 3810000"/>
              <a:gd name="connsiteY6" fmla="*/ 361863 h 1047663"/>
              <a:gd name="connsiteX7" fmla="*/ 2232660 w 3810000"/>
              <a:gd name="connsiteY7" fmla="*/ 262803 h 1047663"/>
              <a:gd name="connsiteX8" fmla="*/ 3108960 w 3810000"/>
              <a:gd name="connsiteY8" fmla="*/ 148503 h 1047663"/>
              <a:gd name="connsiteX9" fmla="*/ 3520440 w 3810000"/>
              <a:gd name="connsiteY9" fmla="*/ 41823 h 1047663"/>
              <a:gd name="connsiteX10" fmla="*/ 3810000 w 3810000"/>
              <a:gd name="connsiteY10" fmla="*/ 11343 h 1047663"/>
              <a:gd name="connsiteX0" fmla="*/ 0 w 3810000"/>
              <a:gd name="connsiteY0" fmla="*/ 1041678 h 1041678"/>
              <a:gd name="connsiteX1" fmla="*/ 251460 w 3810000"/>
              <a:gd name="connsiteY1" fmla="*/ 1018818 h 1041678"/>
              <a:gd name="connsiteX2" fmla="*/ 419100 w 3810000"/>
              <a:gd name="connsiteY2" fmla="*/ 965478 h 1041678"/>
              <a:gd name="connsiteX3" fmla="*/ 716280 w 3810000"/>
              <a:gd name="connsiteY3" fmla="*/ 805458 h 1041678"/>
              <a:gd name="connsiteX4" fmla="*/ 1257300 w 3810000"/>
              <a:gd name="connsiteY4" fmla="*/ 714018 h 1041678"/>
              <a:gd name="connsiteX5" fmla="*/ 1691640 w 3810000"/>
              <a:gd name="connsiteY5" fmla="*/ 546378 h 1041678"/>
              <a:gd name="connsiteX6" fmla="*/ 1866900 w 3810000"/>
              <a:gd name="connsiteY6" fmla="*/ 355878 h 1041678"/>
              <a:gd name="connsiteX7" fmla="*/ 2232660 w 3810000"/>
              <a:gd name="connsiteY7" fmla="*/ 256818 h 1041678"/>
              <a:gd name="connsiteX8" fmla="*/ 3108960 w 3810000"/>
              <a:gd name="connsiteY8" fmla="*/ 142518 h 1041678"/>
              <a:gd name="connsiteX9" fmla="*/ 3520440 w 3810000"/>
              <a:gd name="connsiteY9" fmla="*/ 35838 h 1041678"/>
              <a:gd name="connsiteX10" fmla="*/ 3810000 w 3810000"/>
              <a:gd name="connsiteY10" fmla="*/ 12502 h 104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10000" h="1041678">
                <a:moveTo>
                  <a:pt x="0" y="1041678"/>
                </a:moveTo>
                <a:cubicBezTo>
                  <a:pt x="90805" y="1036598"/>
                  <a:pt x="181610" y="1031518"/>
                  <a:pt x="251460" y="1018818"/>
                </a:cubicBezTo>
                <a:cubicBezTo>
                  <a:pt x="321310" y="1006118"/>
                  <a:pt x="341630" y="1001038"/>
                  <a:pt x="419100" y="965478"/>
                </a:cubicBezTo>
                <a:cubicBezTo>
                  <a:pt x="496570" y="929918"/>
                  <a:pt x="576580" y="847368"/>
                  <a:pt x="716280" y="805458"/>
                </a:cubicBezTo>
                <a:cubicBezTo>
                  <a:pt x="855980" y="763548"/>
                  <a:pt x="1094740" y="757198"/>
                  <a:pt x="1257300" y="714018"/>
                </a:cubicBezTo>
                <a:cubicBezTo>
                  <a:pt x="1419860" y="670838"/>
                  <a:pt x="1590040" y="606068"/>
                  <a:pt x="1691640" y="546378"/>
                </a:cubicBezTo>
                <a:cubicBezTo>
                  <a:pt x="1793240" y="486688"/>
                  <a:pt x="1776730" y="404138"/>
                  <a:pt x="1866900" y="355878"/>
                </a:cubicBezTo>
                <a:cubicBezTo>
                  <a:pt x="1957070" y="307618"/>
                  <a:pt x="2025650" y="292378"/>
                  <a:pt x="2232660" y="256818"/>
                </a:cubicBezTo>
                <a:cubicBezTo>
                  <a:pt x="2439670" y="221258"/>
                  <a:pt x="2894330" y="179348"/>
                  <a:pt x="3108960" y="142518"/>
                </a:cubicBezTo>
                <a:cubicBezTo>
                  <a:pt x="3323590" y="105688"/>
                  <a:pt x="3403600" y="57507"/>
                  <a:pt x="3520440" y="35838"/>
                </a:cubicBezTo>
                <a:cubicBezTo>
                  <a:pt x="3637280" y="14169"/>
                  <a:pt x="3747770" y="-17978"/>
                  <a:pt x="3810000" y="12502"/>
                </a:cubicBezTo>
              </a:path>
            </a:pathLst>
          </a:cu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олилиния 152"/>
          <p:cNvSpPr/>
          <p:nvPr/>
        </p:nvSpPr>
        <p:spPr>
          <a:xfrm flipV="1">
            <a:off x="4077879" y="5363986"/>
            <a:ext cx="3013241" cy="762814"/>
          </a:xfrm>
          <a:custGeom>
            <a:avLst/>
            <a:gdLst>
              <a:gd name="connsiteX0" fmla="*/ 0 w 3810000"/>
              <a:gd name="connsiteY0" fmla="*/ 1047663 h 1047663"/>
              <a:gd name="connsiteX1" fmla="*/ 251460 w 3810000"/>
              <a:gd name="connsiteY1" fmla="*/ 1024803 h 1047663"/>
              <a:gd name="connsiteX2" fmla="*/ 419100 w 3810000"/>
              <a:gd name="connsiteY2" fmla="*/ 971463 h 1047663"/>
              <a:gd name="connsiteX3" fmla="*/ 716280 w 3810000"/>
              <a:gd name="connsiteY3" fmla="*/ 811443 h 1047663"/>
              <a:gd name="connsiteX4" fmla="*/ 1257300 w 3810000"/>
              <a:gd name="connsiteY4" fmla="*/ 720003 h 1047663"/>
              <a:gd name="connsiteX5" fmla="*/ 1691640 w 3810000"/>
              <a:gd name="connsiteY5" fmla="*/ 552363 h 1047663"/>
              <a:gd name="connsiteX6" fmla="*/ 1866900 w 3810000"/>
              <a:gd name="connsiteY6" fmla="*/ 361863 h 1047663"/>
              <a:gd name="connsiteX7" fmla="*/ 2232660 w 3810000"/>
              <a:gd name="connsiteY7" fmla="*/ 262803 h 1047663"/>
              <a:gd name="connsiteX8" fmla="*/ 3108960 w 3810000"/>
              <a:gd name="connsiteY8" fmla="*/ 148503 h 1047663"/>
              <a:gd name="connsiteX9" fmla="*/ 3520440 w 3810000"/>
              <a:gd name="connsiteY9" fmla="*/ 41823 h 1047663"/>
              <a:gd name="connsiteX10" fmla="*/ 3810000 w 3810000"/>
              <a:gd name="connsiteY10" fmla="*/ 11343 h 10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10000" h="1047663">
                <a:moveTo>
                  <a:pt x="0" y="1047663"/>
                </a:moveTo>
                <a:cubicBezTo>
                  <a:pt x="90805" y="1042583"/>
                  <a:pt x="181610" y="1037503"/>
                  <a:pt x="251460" y="1024803"/>
                </a:cubicBezTo>
                <a:cubicBezTo>
                  <a:pt x="321310" y="1012103"/>
                  <a:pt x="341630" y="1007023"/>
                  <a:pt x="419100" y="971463"/>
                </a:cubicBezTo>
                <a:cubicBezTo>
                  <a:pt x="496570" y="935903"/>
                  <a:pt x="576580" y="853353"/>
                  <a:pt x="716280" y="811443"/>
                </a:cubicBezTo>
                <a:cubicBezTo>
                  <a:pt x="855980" y="769533"/>
                  <a:pt x="1094740" y="763183"/>
                  <a:pt x="1257300" y="720003"/>
                </a:cubicBezTo>
                <a:cubicBezTo>
                  <a:pt x="1419860" y="676823"/>
                  <a:pt x="1590040" y="612053"/>
                  <a:pt x="1691640" y="552363"/>
                </a:cubicBezTo>
                <a:cubicBezTo>
                  <a:pt x="1793240" y="492673"/>
                  <a:pt x="1776730" y="410123"/>
                  <a:pt x="1866900" y="361863"/>
                </a:cubicBezTo>
                <a:cubicBezTo>
                  <a:pt x="1957070" y="313603"/>
                  <a:pt x="2025650" y="298363"/>
                  <a:pt x="2232660" y="262803"/>
                </a:cubicBezTo>
                <a:cubicBezTo>
                  <a:pt x="2439670" y="227243"/>
                  <a:pt x="2894330" y="185333"/>
                  <a:pt x="3108960" y="148503"/>
                </a:cubicBezTo>
                <a:cubicBezTo>
                  <a:pt x="3323590" y="111673"/>
                  <a:pt x="3403600" y="64683"/>
                  <a:pt x="3520440" y="41823"/>
                </a:cubicBezTo>
                <a:cubicBezTo>
                  <a:pt x="3637280" y="18963"/>
                  <a:pt x="3747770" y="-19137"/>
                  <a:pt x="3810000" y="11343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4079536" y="5232598"/>
            <a:ext cx="3065973" cy="196356"/>
          </a:xfrm>
          <a:custGeom>
            <a:avLst/>
            <a:gdLst>
              <a:gd name="connsiteX0" fmla="*/ 0 w 3876675"/>
              <a:gd name="connsiteY0" fmla="*/ 152638 h 248276"/>
              <a:gd name="connsiteX1" fmla="*/ 471488 w 3876675"/>
              <a:gd name="connsiteY1" fmla="*/ 224075 h 248276"/>
              <a:gd name="connsiteX2" fmla="*/ 776288 w 3876675"/>
              <a:gd name="connsiteY2" fmla="*/ 219313 h 248276"/>
              <a:gd name="connsiteX3" fmla="*/ 1257300 w 3876675"/>
              <a:gd name="connsiteY3" fmla="*/ 243125 h 248276"/>
              <a:gd name="connsiteX4" fmla="*/ 1833563 w 3876675"/>
              <a:gd name="connsiteY4" fmla="*/ 105013 h 248276"/>
              <a:gd name="connsiteX5" fmla="*/ 2324100 w 3876675"/>
              <a:gd name="connsiteY5" fmla="*/ 57388 h 248276"/>
              <a:gd name="connsiteX6" fmla="*/ 2747963 w 3876675"/>
              <a:gd name="connsiteY6" fmla="*/ 71675 h 248276"/>
              <a:gd name="connsiteX7" fmla="*/ 3252788 w 3876675"/>
              <a:gd name="connsiteY7" fmla="*/ 38338 h 248276"/>
              <a:gd name="connsiteX8" fmla="*/ 3876675 w 3876675"/>
              <a:gd name="connsiteY8" fmla="*/ 238 h 24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6675" h="248276">
                <a:moveTo>
                  <a:pt x="0" y="152638"/>
                </a:moveTo>
                <a:cubicBezTo>
                  <a:pt x="171053" y="182800"/>
                  <a:pt x="342107" y="212962"/>
                  <a:pt x="471488" y="224075"/>
                </a:cubicBezTo>
                <a:cubicBezTo>
                  <a:pt x="600869" y="235188"/>
                  <a:pt x="645319" y="216138"/>
                  <a:pt x="776288" y="219313"/>
                </a:cubicBezTo>
                <a:cubicBezTo>
                  <a:pt x="907257" y="222488"/>
                  <a:pt x="1081088" y="262175"/>
                  <a:pt x="1257300" y="243125"/>
                </a:cubicBezTo>
                <a:cubicBezTo>
                  <a:pt x="1433513" y="224075"/>
                  <a:pt x="1655763" y="135969"/>
                  <a:pt x="1833563" y="105013"/>
                </a:cubicBezTo>
                <a:cubicBezTo>
                  <a:pt x="2011363" y="74057"/>
                  <a:pt x="2171700" y="62944"/>
                  <a:pt x="2324100" y="57388"/>
                </a:cubicBezTo>
                <a:cubicBezTo>
                  <a:pt x="2476500" y="51832"/>
                  <a:pt x="2593182" y="74850"/>
                  <a:pt x="2747963" y="71675"/>
                </a:cubicBezTo>
                <a:cubicBezTo>
                  <a:pt x="2902744" y="68500"/>
                  <a:pt x="3252788" y="38338"/>
                  <a:pt x="3252788" y="38338"/>
                </a:cubicBezTo>
                <a:cubicBezTo>
                  <a:pt x="3440907" y="26432"/>
                  <a:pt x="3778250" y="-2937"/>
                  <a:pt x="3876675" y="238"/>
                </a:cubicBez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8" name="Прямая со стрелкой 157"/>
          <p:cNvCxnSpPr/>
          <p:nvPr/>
        </p:nvCxnSpPr>
        <p:spPr>
          <a:xfrm>
            <a:off x="5643355" y="2096078"/>
            <a:ext cx="1177954" cy="0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 стрелкой 158"/>
          <p:cNvCxnSpPr/>
          <p:nvPr/>
        </p:nvCxnSpPr>
        <p:spPr>
          <a:xfrm>
            <a:off x="4876816" y="2723758"/>
            <a:ext cx="0" cy="675269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 стрелкой 159"/>
          <p:cNvCxnSpPr/>
          <p:nvPr/>
        </p:nvCxnSpPr>
        <p:spPr>
          <a:xfrm>
            <a:off x="5573630" y="2581215"/>
            <a:ext cx="1156897" cy="817812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45315" y="3244493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Объект 2"/>
          <p:cNvSpPr txBox="1">
            <a:spLocks/>
          </p:cNvSpPr>
          <p:nvPr/>
        </p:nvSpPr>
        <p:spPr>
          <a:xfrm>
            <a:off x="534712" y="3238148"/>
            <a:ext cx="2999926" cy="2956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Автоматизация формирования заданий и внесение отчётности в информационную модель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grpSp>
        <p:nvGrpSpPr>
          <p:cNvPr id="76" name="Группа 75"/>
          <p:cNvGrpSpPr/>
          <p:nvPr/>
        </p:nvGrpSpPr>
        <p:grpSpPr>
          <a:xfrm>
            <a:off x="4180003" y="997550"/>
            <a:ext cx="1432519" cy="2025819"/>
            <a:chOff x="7668524" y="2670850"/>
            <a:chExt cx="1964237" cy="2777757"/>
          </a:xfrm>
        </p:grpSpPr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3" r="21873"/>
            <a:stretch/>
          </p:blipFill>
          <p:spPr>
            <a:xfrm>
              <a:off x="7668524" y="2670850"/>
              <a:ext cx="1964237" cy="2777757"/>
            </a:xfrm>
            <a:prstGeom prst="rect">
              <a:avLst/>
            </a:prstGeom>
          </p:spPr>
        </p:pic>
        <p:sp>
          <p:nvSpPr>
            <p:cNvPr id="78" name="Объект 2"/>
            <p:cNvSpPr txBox="1">
              <a:spLocks/>
            </p:cNvSpPr>
            <p:nvPr/>
          </p:nvSpPr>
          <p:spPr>
            <a:xfrm>
              <a:off x="7950932" y="2821730"/>
              <a:ext cx="1370480" cy="5141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1400" b="1" dirty="0">
                  <a:latin typeface="Arial Narrow" panose="020B0606020202030204" pitchFamily="34" charset="0"/>
                </a:rPr>
                <a:t>Работы</a:t>
              </a:r>
            </a:p>
          </p:txBody>
        </p:sp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85" t="30077" r="19689" b="41379"/>
            <a:stretch/>
          </p:blipFill>
          <p:spPr>
            <a:xfrm>
              <a:off x="8325840" y="3318166"/>
              <a:ext cx="702522" cy="273305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4" t="11152" r="9648" b="10631"/>
            <a:stretch/>
          </p:blipFill>
          <p:spPr>
            <a:xfrm>
              <a:off x="8023487" y="3755042"/>
              <a:ext cx="361811" cy="352032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17" y="3763449"/>
              <a:ext cx="424000" cy="424000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421" y="4446553"/>
              <a:ext cx="864186" cy="306393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6" t="13282" r="30144" b="15498"/>
            <a:stretch/>
          </p:blipFill>
          <p:spPr>
            <a:xfrm>
              <a:off x="8998425" y="3751904"/>
              <a:ext cx="315912" cy="364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506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6000" y="2605754"/>
            <a:ext cx="2826137" cy="823246"/>
          </a:xfrm>
        </p:spPr>
        <p:txBody>
          <a:bodyPr anchor="b"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Сметный расчёт</a:t>
            </a:r>
          </a:p>
        </p:txBody>
      </p:sp>
      <p:graphicFrame>
        <p:nvGraphicFramePr>
          <p:cNvPr id="86" name="Таблица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244100"/>
              </p:ext>
            </p:extLst>
          </p:nvPr>
        </p:nvGraphicFramePr>
        <p:xfrm>
          <a:off x="4165061" y="3721819"/>
          <a:ext cx="2516871" cy="241769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16871">
                  <a:extLst>
                    <a:ext uri="{9D8B030D-6E8A-4147-A177-3AD203B41FA5}">
                      <a16:colId xmlns:a16="http://schemas.microsoft.com/office/drawing/2014/main" val="634910661"/>
                    </a:ext>
                  </a:extLst>
                </a:gridCol>
              </a:tblGrid>
              <a:tr h="50660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5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Код вида работ</a:t>
                      </a:r>
                    </a:p>
                  </a:txBody>
                  <a:tcPr marL="77418" marR="77418" marT="38709" marB="38709" anchor="ctr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60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200404"/>
                  </a:ext>
                </a:extLst>
              </a:tr>
              <a:tr h="361591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КСР-К-1.11.Б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963583"/>
                  </a:ext>
                </a:extLst>
              </a:tr>
              <a:tr h="3615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КМР-3.10.1.1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8998068"/>
                  </a:ext>
                </a:extLst>
              </a:tr>
              <a:tr h="3615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КОР-2.12.1.М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0467505"/>
                  </a:ext>
                </a:extLst>
              </a:tr>
              <a:tr h="361591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КСР-А.04.12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6714611"/>
                  </a:ext>
                </a:extLst>
              </a:tr>
              <a:tr h="3615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КМР-А.11.02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8875306"/>
                  </a:ext>
                </a:extLst>
              </a:tr>
            </a:tbl>
          </a:graphicData>
        </a:graphic>
      </p:graphicFrame>
      <p:pic>
        <p:nvPicPr>
          <p:cNvPr id="89" name="Рисунок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25" y="155053"/>
            <a:ext cx="2916850" cy="2244517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38" y="3567473"/>
            <a:ext cx="1184043" cy="1127079"/>
          </a:xfrm>
          <a:prstGeom prst="rect">
            <a:avLst/>
          </a:prstGeom>
        </p:spPr>
      </p:pic>
      <p:sp>
        <p:nvSpPr>
          <p:cNvPr id="122" name="Заголовок 1"/>
          <p:cNvSpPr txBox="1">
            <a:spLocks/>
          </p:cNvSpPr>
          <p:nvPr/>
        </p:nvSpPr>
        <p:spPr>
          <a:xfrm>
            <a:off x="3985745" y="2585092"/>
            <a:ext cx="2545860" cy="1144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2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Информационная модель здания</a:t>
            </a:r>
            <a:r>
              <a:rPr lang="en-US" sz="22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 (BIM)</a:t>
            </a:r>
            <a:endParaRPr lang="ru-RU" sz="2200" b="1" dirty="0">
              <a:solidFill>
                <a:srgbClr val="4D6079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133" name="Прямая со стрелкой 132"/>
          <p:cNvCxnSpPr/>
          <p:nvPr/>
        </p:nvCxnSpPr>
        <p:spPr>
          <a:xfrm>
            <a:off x="6187880" y="1242437"/>
            <a:ext cx="981237" cy="0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 стрелкой 135"/>
          <p:cNvCxnSpPr/>
          <p:nvPr/>
        </p:nvCxnSpPr>
        <p:spPr>
          <a:xfrm>
            <a:off x="6982900" y="4293229"/>
            <a:ext cx="981237" cy="0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/>
          <p:cNvCxnSpPr/>
          <p:nvPr/>
        </p:nvCxnSpPr>
        <p:spPr>
          <a:xfrm>
            <a:off x="8938260" y="2606040"/>
            <a:ext cx="0" cy="708508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>
            <a:off x="8923481" y="4829175"/>
            <a:ext cx="0" cy="466061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>
            <a:off x="8923481" y="5295236"/>
            <a:ext cx="883231" cy="0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Заголовок 1"/>
          <p:cNvSpPr txBox="1">
            <a:spLocks/>
          </p:cNvSpPr>
          <p:nvPr/>
        </p:nvSpPr>
        <p:spPr>
          <a:xfrm>
            <a:off x="6524573" y="2692270"/>
            <a:ext cx="2398908" cy="857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22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Автоматический поэлементный  расчёт объёмов работ</a:t>
            </a: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Объект 2"/>
          <p:cNvSpPr txBox="1">
            <a:spLocks/>
          </p:cNvSpPr>
          <p:nvPr/>
        </p:nvSpPr>
        <p:spPr>
          <a:xfrm>
            <a:off x="516000" y="3429000"/>
            <a:ext cx="2709331" cy="980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Автоматизация 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54" name="Заголовок 1"/>
          <p:cNvSpPr txBox="1">
            <a:spLocks/>
          </p:cNvSpPr>
          <p:nvPr/>
        </p:nvSpPr>
        <p:spPr>
          <a:xfrm>
            <a:off x="4059757" y="6212832"/>
            <a:ext cx="2239739" cy="3096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2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Справочники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4061314" y="179495"/>
            <a:ext cx="1964237" cy="2777757"/>
            <a:chOff x="-2127696" y="-1306454"/>
            <a:chExt cx="1964237" cy="2777757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3" r="21873"/>
            <a:stretch/>
          </p:blipFill>
          <p:spPr>
            <a:xfrm>
              <a:off x="-2127696" y="-1306454"/>
              <a:ext cx="1964237" cy="2777757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7" b="29241"/>
            <a:stretch/>
          </p:blipFill>
          <p:spPr>
            <a:xfrm>
              <a:off x="-1875081" y="-651779"/>
              <a:ext cx="735474" cy="310974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6" t="13282" r="30144" b="15498"/>
            <a:stretch/>
          </p:blipFill>
          <p:spPr>
            <a:xfrm>
              <a:off x="-1880195" y="-243512"/>
              <a:ext cx="315912" cy="364515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" t="15178" r="6044" b="20430"/>
            <a:stretch/>
          </p:blipFill>
          <p:spPr>
            <a:xfrm>
              <a:off x="-1868092" y="250302"/>
              <a:ext cx="1026016" cy="386026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4" t="11152" r="9648" b="10631"/>
            <a:stretch/>
          </p:blipFill>
          <p:spPr>
            <a:xfrm>
              <a:off x="-1461067" y="-231604"/>
              <a:ext cx="361811" cy="352032"/>
            </a:xfrm>
            <a:prstGeom prst="rect">
              <a:avLst/>
            </a:prstGeom>
          </p:spPr>
        </p:pic>
        <p:pic>
          <p:nvPicPr>
            <p:cNvPr id="67" name="Picture 4" descr="Картинки по запросу sql logo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383" y="-308134"/>
              <a:ext cx="527339" cy="52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Картинки по запросу civil 3d 2018 logo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4682" y="-657243"/>
              <a:ext cx="756812" cy="316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Объект 2"/>
            <p:cNvSpPr txBox="1">
              <a:spLocks/>
            </p:cNvSpPr>
            <p:nvPr/>
          </p:nvSpPr>
          <p:spPr>
            <a:xfrm>
              <a:off x="-1686363" y="-1106209"/>
              <a:ext cx="1081570" cy="40578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1400" dirty="0">
                  <a:latin typeface="Arial Narrow" panose="020B0606020202030204" pitchFamily="34" charset="0"/>
                </a:rPr>
                <a:t>Элементы</a:t>
              </a:r>
            </a:p>
          </p:txBody>
        </p:sp>
      </p:grpSp>
      <p:sp>
        <p:nvSpPr>
          <p:cNvPr id="74" name="Заголовок 1"/>
          <p:cNvSpPr txBox="1">
            <a:spLocks/>
          </p:cNvSpPr>
          <p:nvPr/>
        </p:nvSpPr>
        <p:spPr>
          <a:xfrm>
            <a:off x="9762024" y="2750257"/>
            <a:ext cx="2055494" cy="12997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2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Операционная модель процесса строительства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9860399" y="4071243"/>
            <a:ext cx="1964237" cy="2777757"/>
            <a:chOff x="90705" y="6166087"/>
            <a:chExt cx="1964237" cy="2777757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3" r="21873"/>
            <a:stretch/>
          </p:blipFill>
          <p:spPr>
            <a:xfrm>
              <a:off x="90705" y="6166087"/>
              <a:ext cx="1964237" cy="2777757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6" t="13282" r="30144" b="15498"/>
            <a:stretch/>
          </p:blipFill>
          <p:spPr>
            <a:xfrm>
              <a:off x="1371087" y="7283513"/>
              <a:ext cx="315912" cy="364515"/>
            </a:xfrm>
            <a:prstGeom prst="rect">
              <a:avLst/>
            </a:prstGeom>
          </p:spPr>
        </p:pic>
        <p:pic>
          <p:nvPicPr>
            <p:cNvPr id="78" name="Picture 2" descr="Картинки по запросу forge autodesk logo"/>
            <p:cNvPicPr>
              <a:picLocks noChangeAspect="1" noChangeArrowheads="1"/>
            </p:cNvPicPr>
            <p:nvPr/>
          </p:nvPicPr>
          <p:blipFill>
            <a:blip r:embed="rId2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17" y="7283513"/>
              <a:ext cx="339504" cy="339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4" descr="Картинки по запросу sql logo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83" y="7227875"/>
              <a:ext cx="461142" cy="46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6" descr="Картинки по запросу oracle primavera logo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3" t="12671" r="25618" b="36518"/>
            <a:stretch/>
          </p:blipFill>
          <p:spPr bwMode="auto">
            <a:xfrm>
              <a:off x="725571" y="7834426"/>
              <a:ext cx="694503" cy="407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Картинки по запросу 1с logo"/>
            <p:cNvPicPr>
              <a:picLocks noChangeAspect="1" noChangeArrowheads="1"/>
            </p:cNvPicPr>
            <p:nvPr/>
          </p:nvPicPr>
          <p:blipFill>
            <a:blip r:embed="rId2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01" y="6780105"/>
              <a:ext cx="716631" cy="41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Объект 2"/>
            <p:cNvSpPr txBox="1">
              <a:spLocks/>
            </p:cNvSpPr>
            <p:nvPr/>
          </p:nvSpPr>
          <p:spPr>
            <a:xfrm>
              <a:off x="501403" y="6385792"/>
              <a:ext cx="1108345" cy="415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1400" b="1" dirty="0">
                  <a:latin typeface="Arial Narrow" panose="020B0606020202030204" pitchFamily="34" charset="0"/>
                </a:rPr>
                <a:t>Работы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68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4" b="1420"/>
          <a:stretch/>
        </p:blipFill>
        <p:spPr>
          <a:xfrm>
            <a:off x="-7620" y="-28876"/>
            <a:ext cx="12199620" cy="689168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10492" y="2299393"/>
            <a:ext cx="11163395" cy="1669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Интероперабельность данных</a:t>
            </a:r>
          </a:p>
        </p:txBody>
      </p:sp>
    </p:spTree>
    <p:extLst>
      <p:ext uri="{BB962C8B-B14F-4D97-AF65-F5344CB8AC3E}">
        <p14:creationId xmlns:p14="http://schemas.microsoft.com/office/powerpoint/2010/main" val="1121035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49" y="578280"/>
            <a:ext cx="7154386" cy="5364000"/>
          </a:xfrm>
          <a:prstGeom prst="rect">
            <a:avLst/>
          </a:prstGeom>
          <a:ln>
            <a:noFill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16000" y="2044479"/>
            <a:ext cx="2940605" cy="13845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Комплексная информационная модель здания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4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00" y="579600"/>
            <a:ext cx="7154386" cy="5364000"/>
          </a:xfrm>
          <a:prstGeom prst="rect">
            <a:avLst/>
          </a:prstGeom>
          <a:ln>
            <a:noFill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16000" y="1864479"/>
            <a:ext cx="2940605" cy="15645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Конструктивная</a:t>
            </a:r>
          </a:p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информационная модель здания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sp>
        <p:nvSpPr>
          <p:cNvPr id="15" name="Объект 2"/>
          <p:cNvSpPr>
            <a:spLocks noGrp="1"/>
          </p:cNvSpPr>
          <p:nvPr>
            <p:ph idx="4294967295"/>
          </p:nvPr>
        </p:nvSpPr>
        <p:spPr>
          <a:xfrm>
            <a:off x="9489417" y="412305"/>
            <a:ext cx="2196266" cy="3041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D6079"/>
                </a:solidFill>
                <a:latin typeface="Arial Narrow" panose="020B0606020202030204" pitchFamily="34" charset="0"/>
              </a:rPr>
              <a:t>Сметчик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4294967295"/>
          </p:nvPr>
        </p:nvSpPr>
        <p:spPr>
          <a:xfrm>
            <a:off x="3969329" y="399138"/>
            <a:ext cx="2575213" cy="3305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D6079"/>
                </a:solidFill>
                <a:latin typeface="Arial Narrow" panose="020B0606020202030204" pitchFamily="34" charset="0"/>
              </a:rPr>
              <a:t>Проектировщик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09" y="593879"/>
            <a:ext cx="3047394" cy="2284785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45201" r="35865" b="26406"/>
          <a:stretch/>
        </p:blipFill>
        <p:spPr>
          <a:xfrm>
            <a:off x="4588217" y="2050176"/>
            <a:ext cx="1380955" cy="641708"/>
          </a:xfrm>
          <a:prstGeom prst="rect">
            <a:avLst/>
          </a:prstGeom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45201" r="35865" b="26406"/>
          <a:stretch/>
        </p:blipFill>
        <p:spPr>
          <a:xfrm>
            <a:off x="9488373" y="1952715"/>
            <a:ext cx="1445070" cy="671501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516462"/>
              </p:ext>
            </p:extLst>
          </p:nvPr>
        </p:nvGraphicFramePr>
        <p:xfrm>
          <a:off x="3756000" y="2906245"/>
          <a:ext cx="3914690" cy="2229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585">
                  <a:extLst>
                    <a:ext uri="{9D8B030D-6E8A-4147-A177-3AD203B41FA5}">
                      <a16:colId xmlns:a16="http://schemas.microsoft.com/office/drawing/2014/main" val="3681630436"/>
                    </a:ext>
                  </a:extLst>
                </a:gridCol>
                <a:gridCol w="2264105">
                  <a:extLst>
                    <a:ext uri="{9D8B030D-6E8A-4147-A177-3AD203B41FA5}">
                      <a16:colId xmlns:a16="http://schemas.microsoft.com/office/drawing/2014/main" val="2657426464"/>
                    </a:ext>
                  </a:extLst>
                </a:gridCol>
              </a:tblGrid>
              <a:tr h="34275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4D6079"/>
                          </a:solidFill>
                        </a:rPr>
                        <a:t>Имя</a:t>
                      </a:r>
                      <a:r>
                        <a:rPr lang="en-US" sz="1400" dirty="0" smtClean="0">
                          <a:solidFill>
                            <a:srgbClr val="4D6079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4D6079"/>
                          </a:solidFill>
                        </a:rPr>
                        <a:t>параметра</a:t>
                      </a:r>
                      <a:endParaRPr lang="ru-RU" sz="1400" dirty="0">
                        <a:solidFill>
                          <a:srgbClr val="4D6079"/>
                        </a:solidFill>
                      </a:endParaRP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D6079"/>
                          </a:solidFill>
                        </a:rPr>
                        <a:t>Значение параметра</a:t>
                      </a: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092456"/>
                  </a:ext>
                </a:extLst>
              </a:tr>
              <a:tr h="360097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Тип</a:t>
                      </a: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ПП_ЖБ_В25_</a:t>
                      </a:r>
                      <a:r>
                        <a:rPr lang="en-US" sz="1400" b="1" dirty="0">
                          <a:solidFill>
                            <a:srgbClr val="4D6079"/>
                          </a:solidFill>
                        </a:rPr>
                        <a:t>F75_180</a:t>
                      </a:r>
                      <a:endParaRPr lang="ru-RU" sz="1400" b="1" dirty="0">
                        <a:solidFill>
                          <a:srgbClr val="4D6079"/>
                        </a:solidFill>
                      </a:endParaRP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320020"/>
                  </a:ext>
                </a:extLst>
              </a:tr>
              <a:tr h="360097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Площадь</a:t>
                      </a: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632,6</a:t>
                      </a:r>
                      <a:r>
                        <a:rPr lang="ru-RU" sz="1400" b="1" baseline="0" dirty="0">
                          <a:solidFill>
                            <a:srgbClr val="4D6079"/>
                          </a:solidFill>
                        </a:rPr>
                        <a:t> м2</a:t>
                      </a:r>
                      <a:endParaRPr lang="ru-RU" sz="1400" b="1" dirty="0">
                        <a:solidFill>
                          <a:srgbClr val="4D6079"/>
                        </a:solidFill>
                      </a:endParaRP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2362275"/>
                  </a:ext>
                </a:extLst>
              </a:tr>
              <a:tr h="360097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Объём</a:t>
                      </a: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113,8</a:t>
                      </a:r>
                      <a:r>
                        <a:rPr lang="ru-RU" sz="1400" b="1" baseline="0" dirty="0">
                          <a:solidFill>
                            <a:srgbClr val="4D6079"/>
                          </a:solidFill>
                        </a:rPr>
                        <a:t> м3</a:t>
                      </a:r>
                      <a:endParaRPr lang="ru-RU" sz="1400" b="1" dirty="0">
                        <a:solidFill>
                          <a:srgbClr val="4D6079"/>
                        </a:solidFill>
                      </a:endParaRP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834081"/>
                  </a:ext>
                </a:extLst>
              </a:tr>
              <a:tr h="41815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Материал</a:t>
                      </a: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02_Н_Железобетон_В25</a:t>
                      </a: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87473"/>
                  </a:ext>
                </a:extLst>
              </a:tr>
              <a:tr h="360097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Уровень</a:t>
                      </a: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У0.</a:t>
                      </a:r>
                      <a:r>
                        <a:rPr lang="ru-RU" sz="1400" b="1" baseline="0" dirty="0">
                          <a:solidFill>
                            <a:srgbClr val="4D6079"/>
                          </a:solidFill>
                        </a:rPr>
                        <a:t> Этаж 7</a:t>
                      </a:r>
                      <a:endParaRPr lang="ru-RU" sz="1400" b="1" dirty="0">
                        <a:solidFill>
                          <a:srgbClr val="4D6079"/>
                        </a:solidFill>
                      </a:endParaRPr>
                    </a:p>
                  </a:txBody>
                  <a:tcPr marL="148933" marR="148933" marT="74467" marB="744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089484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21311"/>
              </p:ext>
            </p:extLst>
          </p:nvPr>
        </p:nvGraphicFramePr>
        <p:xfrm>
          <a:off x="7914595" y="2906245"/>
          <a:ext cx="3974695" cy="3209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2504">
                  <a:extLst>
                    <a:ext uri="{9D8B030D-6E8A-4147-A177-3AD203B41FA5}">
                      <a16:colId xmlns:a16="http://schemas.microsoft.com/office/drawing/2014/main" val="3681630436"/>
                    </a:ext>
                  </a:extLst>
                </a:gridCol>
                <a:gridCol w="2112191">
                  <a:extLst>
                    <a:ext uri="{9D8B030D-6E8A-4147-A177-3AD203B41FA5}">
                      <a16:colId xmlns:a16="http://schemas.microsoft.com/office/drawing/2014/main" val="2657426464"/>
                    </a:ext>
                  </a:extLst>
                </a:gridCol>
              </a:tblGrid>
              <a:tr h="2991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D6079"/>
                          </a:solidFill>
                        </a:rPr>
                        <a:t>Имя параметра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D6079"/>
                          </a:solidFill>
                        </a:rPr>
                        <a:t>Значение параметра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092456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Тип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Плита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320020"/>
                  </a:ext>
                </a:extLst>
              </a:tr>
              <a:tr h="49097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Подтип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Перекрытия межэтажное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480668"/>
                  </a:ext>
                </a:extLst>
              </a:tr>
              <a:tr h="21084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Площадь опалубки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672,2</a:t>
                      </a:r>
                      <a:r>
                        <a:rPr lang="ru-RU" sz="1400" b="1" baseline="0" dirty="0">
                          <a:solidFill>
                            <a:srgbClr val="4D6079"/>
                          </a:solidFill>
                        </a:rPr>
                        <a:t> м2</a:t>
                      </a:r>
                      <a:endParaRPr lang="ru-RU" sz="1400" b="1" dirty="0">
                        <a:solidFill>
                          <a:srgbClr val="4D6079"/>
                        </a:solidFill>
                      </a:endParaRP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2362275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Периметр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190,7 м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543159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Объём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113,8</a:t>
                      </a:r>
                      <a:r>
                        <a:rPr lang="ru-RU" sz="1400" b="1" baseline="0" dirty="0">
                          <a:solidFill>
                            <a:srgbClr val="4D6079"/>
                          </a:solidFill>
                        </a:rPr>
                        <a:t> м3</a:t>
                      </a:r>
                      <a:endParaRPr lang="ru-RU" sz="1400" b="1" dirty="0">
                        <a:solidFill>
                          <a:srgbClr val="4D6079"/>
                        </a:solidFill>
                      </a:endParaRP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834081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Марка бетона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Бетон В25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87473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Этаж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7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089484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Секция</a:t>
                      </a:r>
                      <a:r>
                        <a:rPr lang="en-US" sz="1400" b="1" dirty="0">
                          <a:solidFill>
                            <a:srgbClr val="4D6079"/>
                          </a:solidFill>
                        </a:rPr>
                        <a:t>/</a:t>
                      </a:r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захватка</a:t>
                      </a: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D6079"/>
                          </a:solidFill>
                        </a:rPr>
                        <a:t>Секция</a:t>
                      </a:r>
                      <a:r>
                        <a:rPr lang="ru-RU" sz="1400" b="1" baseline="0" dirty="0">
                          <a:solidFill>
                            <a:srgbClr val="4D6079"/>
                          </a:solidFill>
                        </a:rPr>
                        <a:t> 1</a:t>
                      </a:r>
                      <a:endParaRPr lang="ru-RU" sz="1400" b="1" dirty="0">
                        <a:solidFill>
                          <a:srgbClr val="4D6079"/>
                        </a:solidFill>
                      </a:endParaRPr>
                    </a:p>
                  </a:txBody>
                  <a:tcPr marL="119489" marR="119489" marT="59745" marB="597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8009511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516000" y="2111986"/>
            <a:ext cx="2940605" cy="131701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Наполнение и использование данных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223788" y="582455"/>
            <a:ext cx="981237" cy="0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6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4" b="1420"/>
          <a:stretch/>
        </p:blipFill>
        <p:spPr>
          <a:xfrm>
            <a:off x="-7620" y="-28876"/>
            <a:ext cx="12199620" cy="689168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10492" y="2299393"/>
            <a:ext cx="11163395" cy="1669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Классификация и описание элементов</a:t>
            </a:r>
            <a:endParaRPr lang="ru-RU" sz="4000" b="1" dirty="0">
              <a:solidFill>
                <a:schemeClr val="bg1">
                  <a:lumMod val="8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011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Рисунок 24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3884170" y="1586150"/>
            <a:ext cx="7918834" cy="303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06243" y="1604911"/>
            <a:ext cx="1829227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902932" y="2195893"/>
            <a:ext cx="1258570" cy="3439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902932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134320" y="2310024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264086" y="2310024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331315" y="2310024"/>
            <a:ext cx="6299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Демонтаж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38976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38976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5614900" y="2242795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768117" y="2242795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5833781" y="2242795"/>
            <a:ext cx="6908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Земляные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804076" y="2378815"/>
            <a:ext cx="4776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работы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876599" y="2195893"/>
            <a:ext cx="1258570" cy="34395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7012617" y="227906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7165835" y="2279068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7231499" y="2279068"/>
            <a:ext cx="80470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836499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836499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8436914" y="2242795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8596385" y="2242795"/>
            <a:ext cx="352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8629216" y="2242795"/>
            <a:ext cx="10163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Архитектурные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8708953" y="2378815"/>
            <a:ext cx="6363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элементы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9851828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9851828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9987849" y="2242795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10141066" y="2242795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10206729" y="2242795"/>
            <a:ext cx="8479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Инженерные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10234872" y="2378815"/>
            <a:ext cx="55624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системы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11338662" y="2195893"/>
            <a:ext cx="458088" cy="343958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11446538" y="2310024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06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11604447" y="2310024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Freeform 40"/>
          <p:cNvSpPr>
            <a:spLocks/>
          </p:cNvSpPr>
          <p:nvPr/>
        </p:nvSpPr>
        <p:spPr bwMode="auto">
          <a:xfrm>
            <a:off x="4531434" y="1948870"/>
            <a:ext cx="3189422" cy="161035"/>
          </a:xfrm>
          <a:custGeom>
            <a:avLst/>
            <a:gdLst>
              <a:gd name="T0" fmla="*/ 2040 w 2040"/>
              <a:gd name="T1" fmla="*/ 0 h 103"/>
              <a:gd name="T2" fmla="*/ 2040 w 2040"/>
              <a:gd name="T3" fmla="*/ 48 h 103"/>
              <a:gd name="T4" fmla="*/ 0 w 2040"/>
              <a:gd name="T5" fmla="*/ 48 h 103"/>
              <a:gd name="T6" fmla="*/ 0 w 2040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0" h="103">
                <a:moveTo>
                  <a:pt x="2040" y="0"/>
                </a:moveTo>
                <a:lnTo>
                  <a:pt x="2040" y="48"/>
                </a:lnTo>
                <a:lnTo>
                  <a:pt x="0" y="48"/>
                </a:lnTo>
                <a:lnTo>
                  <a:pt x="0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Freeform 41"/>
          <p:cNvSpPr>
            <a:spLocks/>
          </p:cNvSpPr>
          <p:nvPr/>
        </p:nvSpPr>
        <p:spPr bwMode="auto">
          <a:xfrm>
            <a:off x="4482968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Freeform 42"/>
          <p:cNvSpPr>
            <a:spLocks/>
          </p:cNvSpPr>
          <p:nvPr/>
        </p:nvSpPr>
        <p:spPr bwMode="auto">
          <a:xfrm>
            <a:off x="6018268" y="1948870"/>
            <a:ext cx="1702588" cy="161035"/>
          </a:xfrm>
          <a:custGeom>
            <a:avLst/>
            <a:gdLst>
              <a:gd name="T0" fmla="*/ 1089 w 1089"/>
              <a:gd name="T1" fmla="*/ 0 h 103"/>
              <a:gd name="T2" fmla="*/ 1089 w 1089"/>
              <a:gd name="T3" fmla="*/ 48 h 103"/>
              <a:gd name="T4" fmla="*/ 0 w 1089"/>
              <a:gd name="T5" fmla="*/ 48 h 103"/>
              <a:gd name="T6" fmla="*/ 0 w 1089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9" h="103">
                <a:moveTo>
                  <a:pt x="1089" y="0"/>
                </a:moveTo>
                <a:lnTo>
                  <a:pt x="1089" y="48"/>
                </a:lnTo>
                <a:lnTo>
                  <a:pt x="0" y="48"/>
                </a:lnTo>
                <a:lnTo>
                  <a:pt x="0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Freeform 43"/>
          <p:cNvSpPr>
            <a:spLocks/>
          </p:cNvSpPr>
          <p:nvPr/>
        </p:nvSpPr>
        <p:spPr bwMode="auto">
          <a:xfrm>
            <a:off x="5971365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0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0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Freeform 44"/>
          <p:cNvSpPr>
            <a:spLocks/>
          </p:cNvSpPr>
          <p:nvPr/>
        </p:nvSpPr>
        <p:spPr bwMode="auto">
          <a:xfrm>
            <a:off x="7506665" y="1948870"/>
            <a:ext cx="214191" cy="161035"/>
          </a:xfrm>
          <a:custGeom>
            <a:avLst/>
            <a:gdLst>
              <a:gd name="T0" fmla="*/ 137 w 137"/>
              <a:gd name="T1" fmla="*/ 0 h 103"/>
              <a:gd name="T2" fmla="*/ 137 w 137"/>
              <a:gd name="T3" fmla="*/ 48 h 103"/>
              <a:gd name="T4" fmla="*/ 0 w 137"/>
              <a:gd name="T5" fmla="*/ 48 h 103"/>
              <a:gd name="T6" fmla="*/ 0 w 137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7" h="103">
                <a:moveTo>
                  <a:pt x="137" y="0"/>
                </a:moveTo>
                <a:lnTo>
                  <a:pt x="137" y="48"/>
                </a:lnTo>
                <a:lnTo>
                  <a:pt x="0" y="48"/>
                </a:lnTo>
                <a:lnTo>
                  <a:pt x="0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Freeform 45"/>
          <p:cNvSpPr>
            <a:spLocks/>
          </p:cNvSpPr>
          <p:nvPr/>
        </p:nvSpPr>
        <p:spPr bwMode="auto">
          <a:xfrm>
            <a:off x="7458199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Freeform 46"/>
          <p:cNvSpPr>
            <a:spLocks/>
          </p:cNvSpPr>
          <p:nvPr/>
        </p:nvSpPr>
        <p:spPr bwMode="auto">
          <a:xfrm>
            <a:off x="7720857" y="1948870"/>
            <a:ext cx="1272642" cy="161035"/>
          </a:xfrm>
          <a:custGeom>
            <a:avLst/>
            <a:gdLst>
              <a:gd name="T0" fmla="*/ 0 w 814"/>
              <a:gd name="T1" fmla="*/ 0 h 103"/>
              <a:gd name="T2" fmla="*/ 0 w 814"/>
              <a:gd name="T3" fmla="*/ 48 h 103"/>
              <a:gd name="T4" fmla="*/ 814 w 814"/>
              <a:gd name="T5" fmla="*/ 48 h 103"/>
              <a:gd name="T6" fmla="*/ 814 w 814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4" h="103">
                <a:moveTo>
                  <a:pt x="0" y="0"/>
                </a:moveTo>
                <a:lnTo>
                  <a:pt x="0" y="48"/>
                </a:lnTo>
                <a:lnTo>
                  <a:pt x="814" y="48"/>
                </a:lnTo>
                <a:lnTo>
                  <a:pt x="814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Freeform 47"/>
          <p:cNvSpPr>
            <a:spLocks/>
          </p:cNvSpPr>
          <p:nvPr/>
        </p:nvSpPr>
        <p:spPr bwMode="auto">
          <a:xfrm>
            <a:off x="8945033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Freeform 48"/>
          <p:cNvSpPr>
            <a:spLocks/>
          </p:cNvSpPr>
          <p:nvPr/>
        </p:nvSpPr>
        <p:spPr bwMode="auto">
          <a:xfrm>
            <a:off x="7720857" y="1948870"/>
            <a:ext cx="2759475" cy="161035"/>
          </a:xfrm>
          <a:custGeom>
            <a:avLst/>
            <a:gdLst>
              <a:gd name="T0" fmla="*/ 0 w 1765"/>
              <a:gd name="T1" fmla="*/ 0 h 103"/>
              <a:gd name="T2" fmla="*/ 0 w 1765"/>
              <a:gd name="T3" fmla="*/ 48 h 103"/>
              <a:gd name="T4" fmla="*/ 1765 w 1765"/>
              <a:gd name="T5" fmla="*/ 48 h 103"/>
              <a:gd name="T6" fmla="*/ 1765 w 1765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5" h="103">
                <a:moveTo>
                  <a:pt x="0" y="0"/>
                </a:moveTo>
                <a:lnTo>
                  <a:pt x="0" y="48"/>
                </a:lnTo>
                <a:lnTo>
                  <a:pt x="1765" y="48"/>
                </a:lnTo>
                <a:lnTo>
                  <a:pt x="1765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Freeform 49"/>
          <p:cNvSpPr>
            <a:spLocks/>
          </p:cNvSpPr>
          <p:nvPr/>
        </p:nvSpPr>
        <p:spPr bwMode="auto">
          <a:xfrm>
            <a:off x="10431865" y="2098959"/>
            <a:ext cx="98496" cy="96933"/>
          </a:xfrm>
          <a:custGeom>
            <a:avLst/>
            <a:gdLst>
              <a:gd name="T0" fmla="*/ 63 w 63"/>
              <a:gd name="T1" fmla="*/ 0 h 62"/>
              <a:gd name="T2" fmla="*/ 31 w 63"/>
              <a:gd name="T3" fmla="*/ 62 h 62"/>
              <a:gd name="T4" fmla="*/ 0 w 63"/>
              <a:gd name="T5" fmla="*/ 0 h 62"/>
              <a:gd name="T6" fmla="*/ 63 w 63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2">
                <a:moveTo>
                  <a:pt x="63" y="0"/>
                </a:moveTo>
                <a:lnTo>
                  <a:pt x="31" y="62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Freeform 50"/>
          <p:cNvSpPr>
            <a:spLocks/>
          </p:cNvSpPr>
          <p:nvPr/>
        </p:nvSpPr>
        <p:spPr bwMode="auto">
          <a:xfrm>
            <a:off x="7720857" y="1948870"/>
            <a:ext cx="3847631" cy="161035"/>
          </a:xfrm>
          <a:custGeom>
            <a:avLst/>
            <a:gdLst>
              <a:gd name="T0" fmla="*/ 0 w 2461"/>
              <a:gd name="T1" fmla="*/ 0 h 103"/>
              <a:gd name="T2" fmla="*/ 0 w 2461"/>
              <a:gd name="T3" fmla="*/ 48 h 103"/>
              <a:gd name="T4" fmla="*/ 2461 w 2461"/>
              <a:gd name="T5" fmla="*/ 48 h 103"/>
              <a:gd name="T6" fmla="*/ 2461 w 2461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61" h="103">
                <a:moveTo>
                  <a:pt x="0" y="0"/>
                </a:moveTo>
                <a:lnTo>
                  <a:pt x="0" y="48"/>
                </a:lnTo>
                <a:lnTo>
                  <a:pt x="2461" y="48"/>
                </a:lnTo>
                <a:lnTo>
                  <a:pt x="2461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Freeform 51"/>
          <p:cNvSpPr>
            <a:spLocks/>
          </p:cNvSpPr>
          <p:nvPr/>
        </p:nvSpPr>
        <p:spPr bwMode="auto">
          <a:xfrm>
            <a:off x="11518458" y="2098959"/>
            <a:ext cx="98496" cy="96933"/>
          </a:xfrm>
          <a:custGeom>
            <a:avLst/>
            <a:gdLst>
              <a:gd name="T0" fmla="*/ 63 w 63"/>
              <a:gd name="T1" fmla="*/ 0 h 62"/>
              <a:gd name="T2" fmla="*/ 32 w 63"/>
              <a:gd name="T3" fmla="*/ 62 h 62"/>
              <a:gd name="T4" fmla="*/ 0 w 63"/>
              <a:gd name="T5" fmla="*/ 0 h 62"/>
              <a:gd name="T6" fmla="*/ 63 w 63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2">
                <a:moveTo>
                  <a:pt x="63" y="0"/>
                </a:moveTo>
                <a:lnTo>
                  <a:pt x="32" y="62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3902931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3902931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4060838" y="2997939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4190604" y="2997939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4256269" y="2997939"/>
            <a:ext cx="82073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Фундаменты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5389765" y="2883806"/>
            <a:ext cx="1258570" cy="34395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5538292" y="289023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5691509" y="2930710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61" name="Rectangle 61"/>
          <p:cNvSpPr>
            <a:spLocks noChangeArrowheads="1"/>
          </p:cNvSpPr>
          <p:nvPr/>
        </p:nvSpPr>
        <p:spPr bwMode="auto">
          <a:xfrm>
            <a:off x="5757173" y="2890233"/>
            <a:ext cx="8511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Монолитные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5641479" y="3026254"/>
            <a:ext cx="7902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28" name="Rectangle 64"/>
          <p:cNvSpPr>
            <a:spLocks noChangeArrowheads="1"/>
          </p:cNvSpPr>
          <p:nvPr/>
        </p:nvSpPr>
        <p:spPr bwMode="auto">
          <a:xfrm>
            <a:off x="8364995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29" name="Rectangle 65"/>
          <p:cNvSpPr>
            <a:spLocks noChangeArrowheads="1"/>
          </p:cNvSpPr>
          <p:nvPr/>
        </p:nvSpPr>
        <p:spPr bwMode="auto">
          <a:xfrm>
            <a:off x="8444731" y="2930710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0" name="Rectangle 66"/>
          <p:cNvSpPr>
            <a:spLocks noChangeArrowheads="1"/>
          </p:cNvSpPr>
          <p:nvPr/>
        </p:nvSpPr>
        <p:spPr bwMode="auto">
          <a:xfrm>
            <a:off x="8604202" y="2930710"/>
            <a:ext cx="352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1" name="Rectangle 67"/>
          <p:cNvSpPr>
            <a:spLocks noChangeArrowheads="1"/>
          </p:cNvSpPr>
          <p:nvPr/>
        </p:nvSpPr>
        <p:spPr bwMode="auto">
          <a:xfrm>
            <a:off x="8637035" y="2930710"/>
            <a:ext cx="10066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Металлические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2" name="Rectangle 68"/>
          <p:cNvSpPr>
            <a:spLocks noChangeArrowheads="1"/>
          </p:cNvSpPr>
          <p:nvPr/>
        </p:nvSpPr>
        <p:spPr bwMode="auto">
          <a:xfrm>
            <a:off x="8616708" y="3066731"/>
            <a:ext cx="7902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3" name="Rectangle 69"/>
          <p:cNvSpPr>
            <a:spLocks noChangeArrowheads="1"/>
          </p:cNvSpPr>
          <p:nvPr/>
        </p:nvSpPr>
        <p:spPr bwMode="auto">
          <a:xfrm>
            <a:off x="9851828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4" name="Rectangle 70"/>
          <p:cNvSpPr>
            <a:spLocks noChangeArrowheads="1"/>
          </p:cNvSpPr>
          <p:nvPr/>
        </p:nvSpPr>
        <p:spPr bwMode="auto">
          <a:xfrm>
            <a:off x="9851828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5" name="Rectangle 71"/>
          <p:cNvSpPr>
            <a:spLocks noChangeArrowheads="1"/>
          </p:cNvSpPr>
          <p:nvPr/>
        </p:nvSpPr>
        <p:spPr bwMode="auto">
          <a:xfrm>
            <a:off x="10005045" y="2930710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6" name="Rectangle 72"/>
          <p:cNvSpPr>
            <a:spLocks noChangeArrowheads="1"/>
          </p:cNvSpPr>
          <p:nvPr/>
        </p:nvSpPr>
        <p:spPr bwMode="auto">
          <a:xfrm>
            <a:off x="10158263" y="2930710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7" name="Rectangle 73"/>
          <p:cNvSpPr>
            <a:spLocks noChangeArrowheads="1"/>
          </p:cNvSpPr>
          <p:nvPr/>
        </p:nvSpPr>
        <p:spPr bwMode="auto">
          <a:xfrm>
            <a:off x="10225492" y="2930710"/>
            <a:ext cx="8303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Деревянные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8" name="Rectangle 74"/>
          <p:cNvSpPr>
            <a:spLocks noChangeArrowheads="1"/>
          </p:cNvSpPr>
          <p:nvPr/>
        </p:nvSpPr>
        <p:spPr bwMode="auto">
          <a:xfrm>
            <a:off x="10103542" y="3066731"/>
            <a:ext cx="7902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0" name="Rectangle 76"/>
          <p:cNvSpPr>
            <a:spLocks noChangeArrowheads="1"/>
          </p:cNvSpPr>
          <p:nvPr/>
        </p:nvSpPr>
        <p:spPr bwMode="auto">
          <a:xfrm>
            <a:off x="11338662" y="2883806"/>
            <a:ext cx="458088" cy="343958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1" name="Rectangle 77"/>
          <p:cNvSpPr>
            <a:spLocks noChangeArrowheads="1"/>
          </p:cNvSpPr>
          <p:nvPr/>
        </p:nvSpPr>
        <p:spPr bwMode="auto">
          <a:xfrm>
            <a:off x="11446538" y="2997939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06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2" name="Rectangle 78"/>
          <p:cNvSpPr>
            <a:spLocks noChangeArrowheads="1"/>
          </p:cNvSpPr>
          <p:nvPr/>
        </p:nvSpPr>
        <p:spPr bwMode="auto">
          <a:xfrm>
            <a:off x="11604447" y="2997939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3" name="Freeform 79"/>
          <p:cNvSpPr>
            <a:spLocks/>
          </p:cNvSpPr>
          <p:nvPr/>
        </p:nvSpPr>
        <p:spPr bwMode="auto">
          <a:xfrm>
            <a:off x="4531434" y="2539850"/>
            <a:ext cx="2975230" cy="257969"/>
          </a:xfrm>
          <a:custGeom>
            <a:avLst/>
            <a:gdLst>
              <a:gd name="T0" fmla="*/ 1903 w 1903"/>
              <a:gd name="T1" fmla="*/ 0 h 165"/>
              <a:gd name="T2" fmla="*/ 1903 w 1903"/>
              <a:gd name="T3" fmla="*/ 110 h 165"/>
              <a:gd name="T4" fmla="*/ 0 w 1903"/>
              <a:gd name="T5" fmla="*/ 110 h 165"/>
              <a:gd name="T6" fmla="*/ 0 w 1903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3" h="165">
                <a:moveTo>
                  <a:pt x="1903" y="0"/>
                </a:moveTo>
                <a:lnTo>
                  <a:pt x="1903" y="110"/>
                </a:lnTo>
                <a:lnTo>
                  <a:pt x="0" y="110"/>
                </a:lnTo>
                <a:lnTo>
                  <a:pt x="0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4" name="Freeform 80"/>
          <p:cNvSpPr>
            <a:spLocks/>
          </p:cNvSpPr>
          <p:nvPr/>
        </p:nvSpPr>
        <p:spPr bwMode="auto">
          <a:xfrm>
            <a:off x="4482968" y="2785312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5" name="Freeform 81"/>
          <p:cNvSpPr>
            <a:spLocks/>
          </p:cNvSpPr>
          <p:nvPr/>
        </p:nvSpPr>
        <p:spPr bwMode="auto">
          <a:xfrm>
            <a:off x="6018268" y="2539850"/>
            <a:ext cx="1488397" cy="257969"/>
          </a:xfrm>
          <a:custGeom>
            <a:avLst/>
            <a:gdLst>
              <a:gd name="T0" fmla="*/ 952 w 952"/>
              <a:gd name="T1" fmla="*/ 0 h 165"/>
              <a:gd name="T2" fmla="*/ 952 w 952"/>
              <a:gd name="T3" fmla="*/ 110 h 165"/>
              <a:gd name="T4" fmla="*/ 0 w 952"/>
              <a:gd name="T5" fmla="*/ 110 h 165"/>
              <a:gd name="T6" fmla="*/ 0 w 95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2" h="165">
                <a:moveTo>
                  <a:pt x="952" y="0"/>
                </a:moveTo>
                <a:lnTo>
                  <a:pt x="952" y="110"/>
                </a:lnTo>
                <a:lnTo>
                  <a:pt x="0" y="110"/>
                </a:lnTo>
                <a:lnTo>
                  <a:pt x="0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6" name="Freeform 82"/>
          <p:cNvSpPr>
            <a:spLocks/>
          </p:cNvSpPr>
          <p:nvPr/>
        </p:nvSpPr>
        <p:spPr bwMode="auto">
          <a:xfrm>
            <a:off x="5971365" y="2785312"/>
            <a:ext cx="96933" cy="98498"/>
          </a:xfrm>
          <a:custGeom>
            <a:avLst/>
            <a:gdLst>
              <a:gd name="T0" fmla="*/ 62 w 62"/>
              <a:gd name="T1" fmla="*/ 0 h 63"/>
              <a:gd name="T2" fmla="*/ 30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0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7" name="Freeform 83"/>
          <p:cNvSpPr>
            <a:spLocks/>
          </p:cNvSpPr>
          <p:nvPr/>
        </p:nvSpPr>
        <p:spPr bwMode="auto">
          <a:xfrm>
            <a:off x="7506665" y="2539850"/>
            <a:ext cx="1486833" cy="257969"/>
          </a:xfrm>
          <a:custGeom>
            <a:avLst/>
            <a:gdLst>
              <a:gd name="T0" fmla="*/ 0 w 951"/>
              <a:gd name="T1" fmla="*/ 0 h 165"/>
              <a:gd name="T2" fmla="*/ 0 w 951"/>
              <a:gd name="T3" fmla="*/ 110 h 165"/>
              <a:gd name="T4" fmla="*/ 951 w 951"/>
              <a:gd name="T5" fmla="*/ 110 h 165"/>
              <a:gd name="T6" fmla="*/ 951 w 951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1" h="165">
                <a:moveTo>
                  <a:pt x="0" y="0"/>
                </a:moveTo>
                <a:lnTo>
                  <a:pt x="0" y="110"/>
                </a:lnTo>
                <a:lnTo>
                  <a:pt x="951" y="110"/>
                </a:lnTo>
                <a:lnTo>
                  <a:pt x="951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8" name="Freeform 84"/>
          <p:cNvSpPr>
            <a:spLocks/>
          </p:cNvSpPr>
          <p:nvPr/>
        </p:nvSpPr>
        <p:spPr bwMode="auto">
          <a:xfrm>
            <a:off x="8945033" y="2785312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9" name="Freeform 85"/>
          <p:cNvSpPr>
            <a:spLocks/>
          </p:cNvSpPr>
          <p:nvPr/>
        </p:nvSpPr>
        <p:spPr bwMode="auto">
          <a:xfrm>
            <a:off x="7506665" y="2539850"/>
            <a:ext cx="2973667" cy="257969"/>
          </a:xfrm>
          <a:custGeom>
            <a:avLst/>
            <a:gdLst>
              <a:gd name="T0" fmla="*/ 0 w 1902"/>
              <a:gd name="T1" fmla="*/ 0 h 165"/>
              <a:gd name="T2" fmla="*/ 0 w 1902"/>
              <a:gd name="T3" fmla="*/ 110 h 165"/>
              <a:gd name="T4" fmla="*/ 1902 w 1902"/>
              <a:gd name="T5" fmla="*/ 110 h 165"/>
              <a:gd name="T6" fmla="*/ 1902 w 190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2" h="165">
                <a:moveTo>
                  <a:pt x="0" y="0"/>
                </a:moveTo>
                <a:lnTo>
                  <a:pt x="0" y="110"/>
                </a:lnTo>
                <a:lnTo>
                  <a:pt x="1902" y="110"/>
                </a:lnTo>
                <a:lnTo>
                  <a:pt x="1902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0" name="Freeform 86"/>
          <p:cNvSpPr>
            <a:spLocks/>
          </p:cNvSpPr>
          <p:nvPr/>
        </p:nvSpPr>
        <p:spPr bwMode="auto">
          <a:xfrm>
            <a:off x="10431865" y="2785312"/>
            <a:ext cx="98496" cy="98498"/>
          </a:xfrm>
          <a:custGeom>
            <a:avLst/>
            <a:gdLst>
              <a:gd name="T0" fmla="*/ 63 w 63"/>
              <a:gd name="T1" fmla="*/ 0 h 63"/>
              <a:gd name="T2" fmla="*/ 31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1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1" name="Freeform 87"/>
          <p:cNvSpPr>
            <a:spLocks/>
          </p:cNvSpPr>
          <p:nvPr/>
        </p:nvSpPr>
        <p:spPr bwMode="auto">
          <a:xfrm>
            <a:off x="7506665" y="2539850"/>
            <a:ext cx="4061823" cy="257969"/>
          </a:xfrm>
          <a:custGeom>
            <a:avLst/>
            <a:gdLst>
              <a:gd name="T0" fmla="*/ 0 w 2598"/>
              <a:gd name="T1" fmla="*/ 0 h 165"/>
              <a:gd name="T2" fmla="*/ 0 w 2598"/>
              <a:gd name="T3" fmla="*/ 110 h 165"/>
              <a:gd name="T4" fmla="*/ 2598 w 2598"/>
              <a:gd name="T5" fmla="*/ 110 h 165"/>
              <a:gd name="T6" fmla="*/ 2598 w 2598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98" h="165">
                <a:moveTo>
                  <a:pt x="0" y="0"/>
                </a:moveTo>
                <a:lnTo>
                  <a:pt x="0" y="110"/>
                </a:lnTo>
                <a:lnTo>
                  <a:pt x="2598" y="110"/>
                </a:lnTo>
                <a:lnTo>
                  <a:pt x="2598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2" name="Freeform 88"/>
          <p:cNvSpPr>
            <a:spLocks/>
          </p:cNvSpPr>
          <p:nvPr/>
        </p:nvSpPr>
        <p:spPr bwMode="auto">
          <a:xfrm>
            <a:off x="11518458" y="2785312"/>
            <a:ext cx="98496" cy="98498"/>
          </a:xfrm>
          <a:custGeom>
            <a:avLst/>
            <a:gdLst>
              <a:gd name="T0" fmla="*/ 63 w 63"/>
              <a:gd name="T1" fmla="*/ 0 h 63"/>
              <a:gd name="T2" fmla="*/ 32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2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4" name="Rectangle 90"/>
          <p:cNvSpPr>
            <a:spLocks noChangeArrowheads="1"/>
          </p:cNvSpPr>
          <p:nvPr/>
        </p:nvSpPr>
        <p:spPr bwMode="auto">
          <a:xfrm>
            <a:off x="3902931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5" name="Rectangle 91"/>
          <p:cNvSpPr>
            <a:spLocks noChangeArrowheads="1"/>
          </p:cNvSpPr>
          <p:nvPr/>
        </p:nvSpPr>
        <p:spPr bwMode="auto">
          <a:xfrm>
            <a:off x="4168716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6" name="Rectangle 92"/>
          <p:cNvSpPr>
            <a:spLocks noChangeArrowheads="1"/>
          </p:cNvSpPr>
          <p:nvPr/>
        </p:nvSpPr>
        <p:spPr bwMode="auto">
          <a:xfrm>
            <a:off x="4300045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7" name="Rectangle 93"/>
          <p:cNvSpPr>
            <a:spLocks noChangeArrowheads="1"/>
          </p:cNvSpPr>
          <p:nvPr/>
        </p:nvSpPr>
        <p:spPr bwMode="auto">
          <a:xfrm>
            <a:off x="4365711" y="3685853"/>
            <a:ext cx="5770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Колонны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8" name="Rectangle 94"/>
          <p:cNvSpPr>
            <a:spLocks noChangeArrowheads="1"/>
          </p:cNvSpPr>
          <p:nvPr/>
        </p:nvSpPr>
        <p:spPr bwMode="auto">
          <a:xfrm>
            <a:off x="538976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9" name="Rectangle 95"/>
          <p:cNvSpPr>
            <a:spLocks noChangeArrowheads="1"/>
          </p:cNvSpPr>
          <p:nvPr/>
        </p:nvSpPr>
        <p:spPr bwMode="auto">
          <a:xfrm>
            <a:off x="538976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0" name="Rectangle 96"/>
          <p:cNvSpPr>
            <a:spLocks noChangeArrowheads="1"/>
          </p:cNvSpPr>
          <p:nvPr/>
        </p:nvSpPr>
        <p:spPr bwMode="auto">
          <a:xfrm>
            <a:off x="5727468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1" name="Rectangle 97"/>
          <p:cNvSpPr>
            <a:spLocks noChangeArrowheads="1"/>
          </p:cNvSpPr>
          <p:nvPr/>
        </p:nvSpPr>
        <p:spPr bwMode="auto">
          <a:xfrm>
            <a:off x="5880685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2" name="Rectangle 98"/>
          <p:cNvSpPr>
            <a:spLocks noChangeArrowheads="1"/>
          </p:cNvSpPr>
          <p:nvPr/>
        </p:nvSpPr>
        <p:spPr bwMode="auto">
          <a:xfrm>
            <a:off x="5947913" y="3685853"/>
            <a:ext cx="4135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Стены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4" name="Rectangle 100"/>
          <p:cNvSpPr>
            <a:spLocks noChangeArrowheads="1"/>
          </p:cNvSpPr>
          <p:nvPr/>
        </p:nvSpPr>
        <p:spPr bwMode="auto">
          <a:xfrm>
            <a:off x="6876598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5" name="Rectangle 101"/>
          <p:cNvSpPr>
            <a:spLocks noChangeArrowheads="1"/>
          </p:cNvSpPr>
          <p:nvPr/>
        </p:nvSpPr>
        <p:spPr bwMode="auto">
          <a:xfrm>
            <a:off x="7129876" y="2930710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6" name="Rectangle 102"/>
          <p:cNvSpPr>
            <a:spLocks noChangeArrowheads="1"/>
          </p:cNvSpPr>
          <p:nvPr/>
        </p:nvSpPr>
        <p:spPr bwMode="auto">
          <a:xfrm>
            <a:off x="7283093" y="2930710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7" name="Rectangle 103"/>
          <p:cNvSpPr>
            <a:spLocks noChangeArrowheads="1"/>
          </p:cNvSpPr>
          <p:nvPr/>
        </p:nvSpPr>
        <p:spPr bwMode="auto">
          <a:xfrm>
            <a:off x="7348759" y="2930710"/>
            <a:ext cx="62517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Сборный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8" name="Rectangle 104"/>
          <p:cNvSpPr>
            <a:spLocks noChangeArrowheads="1"/>
          </p:cNvSpPr>
          <p:nvPr/>
        </p:nvSpPr>
        <p:spPr bwMode="auto">
          <a:xfrm>
            <a:off x="7117368" y="3066731"/>
            <a:ext cx="8159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железобетон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0" name="Rectangle 106"/>
          <p:cNvSpPr>
            <a:spLocks noChangeArrowheads="1"/>
          </p:cNvSpPr>
          <p:nvPr/>
        </p:nvSpPr>
        <p:spPr bwMode="auto">
          <a:xfrm>
            <a:off x="6876598" y="3571722"/>
            <a:ext cx="1258570" cy="34239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1" name="Rectangle 107"/>
          <p:cNvSpPr>
            <a:spLocks noChangeArrowheads="1"/>
          </p:cNvSpPr>
          <p:nvPr/>
        </p:nvSpPr>
        <p:spPr bwMode="auto">
          <a:xfrm>
            <a:off x="7034505" y="3650132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2" name="Rectangle 108"/>
          <p:cNvSpPr>
            <a:spLocks noChangeArrowheads="1"/>
          </p:cNvSpPr>
          <p:nvPr/>
        </p:nvSpPr>
        <p:spPr bwMode="auto">
          <a:xfrm>
            <a:off x="7187722" y="3650132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3" name="Rectangle 109"/>
          <p:cNvSpPr>
            <a:spLocks noChangeArrowheads="1"/>
          </p:cNvSpPr>
          <p:nvPr/>
        </p:nvSpPr>
        <p:spPr bwMode="auto">
          <a:xfrm>
            <a:off x="7253387" y="3650132"/>
            <a:ext cx="77425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Перекрытия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4" name="Rectangle 110"/>
          <p:cNvSpPr>
            <a:spLocks noChangeArrowheads="1"/>
          </p:cNvSpPr>
          <p:nvPr/>
        </p:nvSpPr>
        <p:spPr bwMode="auto">
          <a:xfrm>
            <a:off x="836499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5" name="Rectangle 111"/>
          <p:cNvSpPr>
            <a:spLocks noChangeArrowheads="1"/>
          </p:cNvSpPr>
          <p:nvPr/>
        </p:nvSpPr>
        <p:spPr bwMode="auto">
          <a:xfrm>
            <a:off x="836499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6" name="Rectangle 112"/>
          <p:cNvSpPr>
            <a:spLocks noChangeArrowheads="1"/>
          </p:cNvSpPr>
          <p:nvPr/>
        </p:nvSpPr>
        <p:spPr bwMode="auto">
          <a:xfrm>
            <a:off x="8593257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9" name="Rectangle 113"/>
          <p:cNvSpPr>
            <a:spLocks noChangeArrowheads="1"/>
          </p:cNvSpPr>
          <p:nvPr/>
        </p:nvSpPr>
        <p:spPr bwMode="auto">
          <a:xfrm>
            <a:off x="8754291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0" name="Rectangle 114"/>
          <p:cNvSpPr>
            <a:spLocks noChangeArrowheads="1"/>
          </p:cNvSpPr>
          <p:nvPr/>
        </p:nvSpPr>
        <p:spPr bwMode="auto">
          <a:xfrm>
            <a:off x="8819957" y="3685853"/>
            <a:ext cx="6347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Лестницы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1" name="Rectangle 115"/>
          <p:cNvSpPr>
            <a:spLocks noChangeArrowheads="1"/>
          </p:cNvSpPr>
          <p:nvPr/>
        </p:nvSpPr>
        <p:spPr bwMode="auto">
          <a:xfrm>
            <a:off x="9851828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2" name="Rectangle 116"/>
          <p:cNvSpPr>
            <a:spLocks noChangeArrowheads="1"/>
          </p:cNvSpPr>
          <p:nvPr/>
        </p:nvSpPr>
        <p:spPr bwMode="auto">
          <a:xfrm>
            <a:off x="9851828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3" name="Rectangle 117"/>
          <p:cNvSpPr>
            <a:spLocks noChangeArrowheads="1"/>
          </p:cNvSpPr>
          <p:nvPr/>
        </p:nvSpPr>
        <p:spPr bwMode="auto">
          <a:xfrm>
            <a:off x="10076963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4" name="Rectangle 118"/>
          <p:cNvSpPr>
            <a:spLocks noChangeArrowheads="1"/>
          </p:cNvSpPr>
          <p:nvPr/>
        </p:nvSpPr>
        <p:spPr bwMode="auto">
          <a:xfrm>
            <a:off x="10230180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5" name="Rectangle 119"/>
          <p:cNvSpPr>
            <a:spLocks noChangeArrowheads="1"/>
          </p:cNvSpPr>
          <p:nvPr/>
        </p:nvSpPr>
        <p:spPr bwMode="auto">
          <a:xfrm>
            <a:off x="10295846" y="3685853"/>
            <a:ext cx="62356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Оболочки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7" name="Rectangle 121"/>
          <p:cNvSpPr>
            <a:spLocks noChangeArrowheads="1"/>
          </p:cNvSpPr>
          <p:nvPr/>
        </p:nvSpPr>
        <p:spPr bwMode="auto">
          <a:xfrm>
            <a:off x="11338662" y="3571722"/>
            <a:ext cx="458088" cy="342395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8" name="Rectangle 122"/>
          <p:cNvSpPr>
            <a:spLocks noChangeArrowheads="1"/>
          </p:cNvSpPr>
          <p:nvPr/>
        </p:nvSpPr>
        <p:spPr bwMode="auto">
          <a:xfrm>
            <a:off x="11446538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06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9" name="Rectangle 123"/>
          <p:cNvSpPr>
            <a:spLocks noChangeArrowheads="1"/>
          </p:cNvSpPr>
          <p:nvPr/>
        </p:nvSpPr>
        <p:spPr bwMode="auto">
          <a:xfrm>
            <a:off x="11604447" y="3685853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0" name="Freeform 124"/>
          <p:cNvSpPr>
            <a:spLocks/>
          </p:cNvSpPr>
          <p:nvPr/>
        </p:nvSpPr>
        <p:spPr bwMode="auto">
          <a:xfrm>
            <a:off x="4531434" y="3227764"/>
            <a:ext cx="1486833" cy="257969"/>
          </a:xfrm>
          <a:custGeom>
            <a:avLst/>
            <a:gdLst>
              <a:gd name="T0" fmla="*/ 951 w 951"/>
              <a:gd name="T1" fmla="*/ 0 h 165"/>
              <a:gd name="T2" fmla="*/ 951 w 951"/>
              <a:gd name="T3" fmla="*/ 110 h 165"/>
              <a:gd name="T4" fmla="*/ 0 w 951"/>
              <a:gd name="T5" fmla="*/ 110 h 165"/>
              <a:gd name="T6" fmla="*/ 0 w 951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1" h="165">
                <a:moveTo>
                  <a:pt x="951" y="0"/>
                </a:moveTo>
                <a:lnTo>
                  <a:pt x="951" y="110"/>
                </a:lnTo>
                <a:lnTo>
                  <a:pt x="0" y="110"/>
                </a:lnTo>
                <a:lnTo>
                  <a:pt x="0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1" name="Freeform 125"/>
          <p:cNvSpPr>
            <a:spLocks/>
          </p:cNvSpPr>
          <p:nvPr/>
        </p:nvSpPr>
        <p:spPr bwMode="auto">
          <a:xfrm>
            <a:off x="4482968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2" name="Line 126"/>
          <p:cNvSpPr>
            <a:spLocks noChangeShapeType="1"/>
          </p:cNvSpPr>
          <p:nvPr/>
        </p:nvSpPr>
        <p:spPr bwMode="auto">
          <a:xfrm>
            <a:off x="6018268" y="3227764"/>
            <a:ext cx="0" cy="257969"/>
          </a:xfrm>
          <a:prstGeom prst="line">
            <a:avLst/>
          </a:pr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3" name="Freeform 127"/>
          <p:cNvSpPr>
            <a:spLocks/>
          </p:cNvSpPr>
          <p:nvPr/>
        </p:nvSpPr>
        <p:spPr bwMode="auto">
          <a:xfrm>
            <a:off x="5971365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0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0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4" name="Freeform 128"/>
          <p:cNvSpPr>
            <a:spLocks/>
          </p:cNvSpPr>
          <p:nvPr/>
        </p:nvSpPr>
        <p:spPr bwMode="auto">
          <a:xfrm>
            <a:off x="6018268" y="3227764"/>
            <a:ext cx="1488397" cy="257969"/>
          </a:xfrm>
          <a:custGeom>
            <a:avLst/>
            <a:gdLst>
              <a:gd name="T0" fmla="*/ 0 w 952"/>
              <a:gd name="T1" fmla="*/ 0 h 165"/>
              <a:gd name="T2" fmla="*/ 0 w 952"/>
              <a:gd name="T3" fmla="*/ 110 h 165"/>
              <a:gd name="T4" fmla="*/ 952 w 952"/>
              <a:gd name="T5" fmla="*/ 110 h 165"/>
              <a:gd name="T6" fmla="*/ 952 w 95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2" h="165">
                <a:moveTo>
                  <a:pt x="0" y="0"/>
                </a:moveTo>
                <a:lnTo>
                  <a:pt x="0" y="110"/>
                </a:lnTo>
                <a:lnTo>
                  <a:pt x="952" y="110"/>
                </a:lnTo>
                <a:lnTo>
                  <a:pt x="952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5" name="Freeform 129"/>
          <p:cNvSpPr>
            <a:spLocks/>
          </p:cNvSpPr>
          <p:nvPr/>
        </p:nvSpPr>
        <p:spPr bwMode="auto">
          <a:xfrm>
            <a:off x="7458199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6" name="Freeform 130"/>
          <p:cNvSpPr>
            <a:spLocks/>
          </p:cNvSpPr>
          <p:nvPr/>
        </p:nvSpPr>
        <p:spPr bwMode="auto">
          <a:xfrm>
            <a:off x="6018268" y="3227764"/>
            <a:ext cx="1488397" cy="257969"/>
          </a:xfrm>
          <a:custGeom>
            <a:avLst/>
            <a:gdLst>
              <a:gd name="T0" fmla="*/ 0 w 952"/>
              <a:gd name="T1" fmla="*/ 0 h 165"/>
              <a:gd name="T2" fmla="*/ 0 w 952"/>
              <a:gd name="T3" fmla="*/ 110 h 165"/>
              <a:gd name="T4" fmla="*/ 952 w 952"/>
              <a:gd name="T5" fmla="*/ 110 h 165"/>
              <a:gd name="T6" fmla="*/ 952 w 95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2" h="165">
                <a:moveTo>
                  <a:pt x="0" y="0"/>
                </a:moveTo>
                <a:lnTo>
                  <a:pt x="0" y="110"/>
                </a:lnTo>
                <a:lnTo>
                  <a:pt x="952" y="110"/>
                </a:lnTo>
                <a:lnTo>
                  <a:pt x="952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7" name="Freeform 131"/>
          <p:cNvSpPr>
            <a:spLocks/>
          </p:cNvSpPr>
          <p:nvPr/>
        </p:nvSpPr>
        <p:spPr bwMode="auto">
          <a:xfrm>
            <a:off x="7458199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8" name="Freeform 132"/>
          <p:cNvSpPr>
            <a:spLocks/>
          </p:cNvSpPr>
          <p:nvPr/>
        </p:nvSpPr>
        <p:spPr bwMode="auto">
          <a:xfrm>
            <a:off x="6018268" y="3227764"/>
            <a:ext cx="2975230" cy="257969"/>
          </a:xfrm>
          <a:custGeom>
            <a:avLst/>
            <a:gdLst>
              <a:gd name="T0" fmla="*/ 0 w 1903"/>
              <a:gd name="T1" fmla="*/ 0 h 165"/>
              <a:gd name="T2" fmla="*/ 0 w 1903"/>
              <a:gd name="T3" fmla="*/ 110 h 165"/>
              <a:gd name="T4" fmla="*/ 1903 w 1903"/>
              <a:gd name="T5" fmla="*/ 110 h 165"/>
              <a:gd name="T6" fmla="*/ 1903 w 1903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3" h="165">
                <a:moveTo>
                  <a:pt x="0" y="0"/>
                </a:moveTo>
                <a:lnTo>
                  <a:pt x="0" y="110"/>
                </a:lnTo>
                <a:lnTo>
                  <a:pt x="1903" y="110"/>
                </a:lnTo>
                <a:lnTo>
                  <a:pt x="1903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9" name="Freeform 133"/>
          <p:cNvSpPr>
            <a:spLocks/>
          </p:cNvSpPr>
          <p:nvPr/>
        </p:nvSpPr>
        <p:spPr bwMode="auto">
          <a:xfrm>
            <a:off x="8945033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0" name="Freeform 134"/>
          <p:cNvSpPr>
            <a:spLocks/>
          </p:cNvSpPr>
          <p:nvPr/>
        </p:nvSpPr>
        <p:spPr bwMode="auto">
          <a:xfrm>
            <a:off x="7678644" y="3399743"/>
            <a:ext cx="2801689" cy="85990"/>
          </a:xfrm>
          <a:custGeom>
            <a:avLst/>
            <a:gdLst>
              <a:gd name="T0" fmla="*/ 0 w 1792"/>
              <a:gd name="T1" fmla="*/ 0 h 55"/>
              <a:gd name="T2" fmla="*/ 1792 w 1792"/>
              <a:gd name="T3" fmla="*/ 0 h 55"/>
              <a:gd name="T4" fmla="*/ 1792 w 1792"/>
              <a:gd name="T5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92" h="55">
                <a:moveTo>
                  <a:pt x="0" y="0"/>
                </a:moveTo>
                <a:lnTo>
                  <a:pt x="1792" y="0"/>
                </a:lnTo>
                <a:lnTo>
                  <a:pt x="1792" y="5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1" name="Freeform 135"/>
          <p:cNvSpPr>
            <a:spLocks/>
          </p:cNvSpPr>
          <p:nvPr/>
        </p:nvSpPr>
        <p:spPr bwMode="auto">
          <a:xfrm>
            <a:off x="10431865" y="3473225"/>
            <a:ext cx="98496" cy="98498"/>
          </a:xfrm>
          <a:custGeom>
            <a:avLst/>
            <a:gdLst>
              <a:gd name="T0" fmla="*/ 63 w 63"/>
              <a:gd name="T1" fmla="*/ 0 h 63"/>
              <a:gd name="T2" fmla="*/ 31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1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2" name="Freeform 136"/>
          <p:cNvSpPr>
            <a:spLocks/>
          </p:cNvSpPr>
          <p:nvPr/>
        </p:nvSpPr>
        <p:spPr bwMode="auto">
          <a:xfrm>
            <a:off x="10480331" y="3399743"/>
            <a:ext cx="1088156" cy="171978"/>
          </a:xfrm>
          <a:custGeom>
            <a:avLst/>
            <a:gdLst>
              <a:gd name="T0" fmla="*/ 0 w 696"/>
              <a:gd name="T1" fmla="*/ 110 h 110"/>
              <a:gd name="T2" fmla="*/ 0 w 696"/>
              <a:gd name="T3" fmla="*/ 0 h 110"/>
              <a:gd name="T4" fmla="*/ 696 w 696"/>
              <a:gd name="T5" fmla="*/ 0 h 110"/>
              <a:gd name="T6" fmla="*/ 696 w 696"/>
              <a:gd name="T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6" h="110">
                <a:moveTo>
                  <a:pt x="0" y="110"/>
                </a:moveTo>
                <a:lnTo>
                  <a:pt x="0" y="0"/>
                </a:lnTo>
                <a:lnTo>
                  <a:pt x="696" y="0"/>
                </a:lnTo>
                <a:lnTo>
                  <a:pt x="696" y="5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3" name="Freeform 137"/>
          <p:cNvSpPr>
            <a:spLocks/>
          </p:cNvSpPr>
          <p:nvPr/>
        </p:nvSpPr>
        <p:spPr bwMode="auto">
          <a:xfrm>
            <a:off x="11518458" y="3473225"/>
            <a:ext cx="98496" cy="98498"/>
          </a:xfrm>
          <a:custGeom>
            <a:avLst/>
            <a:gdLst>
              <a:gd name="T0" fmla="*/ 63 w 63"/>
              <a:gd name="T1" fmla="*/ 0 h 63"/>
              <a:gd name="T2" fmla="*/ 32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2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5" name="Rectangle 139"/>
          <p:cNvSpPr>
            <a:spLocks noChangeArrowheads="1"/>
          </p:cNvSpPr>
          <p:nvPr/>
        </p:nvSpPr>
        <p:spPr bwMode="auto">
          <a:xfrm>
            <a:off x="5907264" y="4258073"/>
            <a:ext cx="1372702" cy="34395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6" name="Rectangle 140"/>
          <p:cNvSpPr>
            <a:spLocks noChangeArrowheads="1"/>
          </p:cNvSpPr>
          <p:nvPr/>
        </p:nvSpPr>
        <p:spPr bwMode="auto">
          <a:xfrm>
            <a:off x="6107385" y="434042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7" name="Rectangle 141"/>
          <p:cNvSpPr>
            <a:spLocks noChangeArrowheads="1"/>
          </p:cNvSpPr>
          <p:nvPr/>
        </p:nvSpPr>
        <p:spPr bwMode="auto">
          <a:xfrm>
            <a:off x="6260602" y="4340428"/>
            <a:ext cx="352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8" name="Rectangle 142"/>
          <p:cNvSpPr>
            <a:spLocks noChangeArrowheads="1"/>
          </p:cNvSpPr>
          <p:nvPr/>
        </p:nvSpPr>
        <p:spPr bwMode="auto">
          <a:xfrm>
            <a:off x="6291872" y="4340428"/>
            <a:ext cx="8640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 err="1">
                <a:solidFill>
                  <a:srgbClr val="4D6079"/>
                </a:solidFill>
                <a:latin typeface="Arial Narrow" panose="020B0606020202030204" pitchFamily="34" charset="0"/>
              </a:rPr>
              <a:t>Безбалочные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0" name="Rectangle 144"/>
          <p:cNvSpPr>
            <a:spLocks noChangeArrowheads="1"/>
          </p:cNvSpPr>
          <p:nvPr/>
        </p:nvSpPr>
        <p:spPr bwMode="auto">
          <a:xfrm>
            <a:off x="3902931" y="4258073"/>
            <a:ext cx="1372702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1" name="Rectangle 145"/>
          <p:cNvSpPr>
            <a:spLocks noChangeArrowheads="1"/>
          </p:cNvSpPr>
          <p:nvPr/>
        </p:nvSpPr>
        <p:spPr bwMode="auto">
          <a:xfrm>
            <a:off x="4198421" y="437376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2" name="Rectangle 146"/>
          <p:cNvSpPr>
            <a:spLocks noChangeArrowheads="1"/>
          </p:cNvSpPr>
          <p:nvPr/>
        </p:nvSpPr>
        <p:spPr bwMode="auto">
          <a:xfrm>
            <a:off x="4328187" y="4373768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3" name="Rectangle 147"/>
          <p:cNvSpPr>
            <a:spLocks noChangeArrowheads="1"/>
          </p:cNvSpPr>
          <p:nvPr/>
        </p:nvSpPr>
        <p:spPr bwMode="auto">
          <a:xfrm>
            <a:off x="4395416" y="4373768"/>
            <a:ext cx="6524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Балочные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5" name="Rectangle 149"/>
          <p:cNvSpPr>
            <a:spLocks noChangeArrowheads="1"/>
          </p:cNvSpPr>
          <p:nvPr/>
        </p:nvSpPr>
        <p:spPr bwMode="auto">
          <a:xfrm>
            <a:off x="7911597" y="4258073"/>
            <a:ext cx="1372702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6" name="Rectangle 150"/>
          <p:cNvSpPr>
            <a:spLocks noChangeArrowheads="1"/>
          </p:cNvSpPr>
          <p:nvPr/>
        </p:nvSpPr>
        <p:spPr bwMode="auto">
          <a:xfrm>
            <a:off x="8111717" y="4304976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7" name="Rectangle 151"/>
          <p:cNvSpPr>
            <a:spLocks noChangeArrowheads="1"/>
          </p:cNvSpPr>
          <p:nvPr/>
        </p:nvSpPr>
        <p:spPr bwMode="auto">
          <a:xfrm>
            <a:off x="8264934" y="4304976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8" name="Rectangle 152"/>
          <p:cNvSpPr>
            <a:spLocks noChangeArrowheads="1"/>
          </p:cNvSpPr>
          <p:nvPr/>
        </p:nvSpPr>
        <p:spPr bwMode="auto">
          <a:xfrm>
            <a:off x="8330599" y="4304976"/>
            <a:ext cx="865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 несъёмной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9" name="Rectangle 153"/>
          <p:cNvSpPr>
            <a:spLocks noChangeArrowheads="1"/>
          </p:cNvSpPr>
          <p:nvPr/>
        </p:nvSpPr>
        <p:spPr bwMode="auto">
          <a:xfrm>
            <a:off x="8283695" y="4440995"/>
            <a:ext cx="6700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опалубкой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1" name="Rectangle 155"/>
          <p:cNvSpPr>
            <a:spLocks noChangeArrowheads="1"/>
          </p:cNvSpPr>
          <p:nvPr/>
        </p:nvSpPr>
        <p:spPr bwMode="auto">
          <a:xfrm>
            <a:off x="9737698" y="4258073"/>
            <a:ext cx="1372702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2" name="Rectangle 156"/>
          <p:cNvSpPr>
            <a:spLocks noChangeArrowheads="1"/>
          </p:cNvSpPr>
          <p:nvPr/>
        </p:nvSpPr>
        <p:spPr bwMode="auto">
          <a:xfrm>
            <a:off x="9854954" y="4304976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3" name="Rectangle 157"/>
          <p:cNvSpPr>
            <a:spLocks noChangeArrowheads="1"/>
          </p:cNvSpPr>
          <p:nvPr/>
        </p:nvSpPr>
        <p:spPr bwMode="auto">
          <a:xfrm>
            <a:off x="10014425" y="4304976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4" name="Rectangle 158"/>
          <p:cNvSpPr>
            <a:spLocks noChangeArrowheads="1"/>
          </p:cNvSpPr>
          <p:nvPr/>
        </p:nvSpPr>
        <p:spPr bwMode="auto">
          <a:xfrm>
            <a:off x="10081654" y="4304976"/>
            <a:ext cx="10211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 применением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5" name="Rectangle 159"/>
          <p:cNvSpPr>
            <a:spLocks noChangeArrowheads="1"/>
          </p:cNvSpPr>
          <p:nvPr/>
        </p:nvSpPr>
        <p:spPr bwMode="auto">
          <a:xfrm>
            <a:off x="10195785" y="4440995"/>
            <a:ext cx="50815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настила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6" name="Freeform 160"/>
          <p:cNvSpPr>
            <a:spLocks/>
          </p:cNvSpPr>
          <p:nvPr/>
        </p:nvSpPr>
        <p:spPr bwMode="auto">
          <a:xfrm>
            <a:off x="4589283" y="3914116"/>
            <a:ext cx="2917383" cy="259532"/>
          </a:xfrm>
          <a:custGeom>
            <a:avLst/>
            <a:gdLst>
              <a:gd name="T0" fmla="*/ 1866 w 1866"/>
              <a:gd name="T1" fmla="*/ 0 h 166"/>
              <a:gd name="T2" fmla="*/ 1866 w 1866"/>
              <a:gd name="T3" fmla="*/ 110 h 166"/>
              <a:gd name="T4" fmla="*/ 0 w 1866"/>
              <a:gd name="T5" fmla="*/ 110 h 166"/>
              <a:gd name="T6" fmla="*/ 0 w 1866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66" h="166">
                <a:moveTo>
                  <a:pt x="1866" y="0"/>
                </a:moveTo>
                <a:lnTo>
                  <a:pt x="1866" y="110"/>
                </a:lnTo>
                <a:lnTo>
                  <a:pt x="0" y="110"/>
                </a:lnTo>
                <a:lnTo>
                  <a:pt x="0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7" name="Freeform 161"/>
          <p:cNvSpPr>
            <a:spLocks/>
          </p:cNvSpPr>
          <p:nvPr/>
        </p:nvSpPr>
        <p:spPr bwMode="auto">
          <a:xfrm>
            <a:off x="4540816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8" name="Freeform 162"/>
          <p:cNvSpPr>
            <a:spLocks/>
          </p:cNvSpPr>
          <p:nvPr/>
        </p:nvSpPr>
        <p:spPr bwMode="auto">
          <a:xfrm>
            <a:off x="6593614" y="3914116"/>
            <a:ext cx="913050" cy="259532"/>
          </a:xfrm>
          <a:custGeom>
            <a:avLst/>
            <a:gdLst>
              <a:gd name="T0" fmla="*/ 584 w 584"/>
              <a:gd name="T1" fmla="*/ 0 h 166"/>
              <a:gd name="T2" fmla="*/ 584 w 584"/>
              <a:gd name="T3" fmla="*/ 110 h 166"/>
              <a:gd name="T4" fmla="*/ 0 w 584"/>
              <a:gd name="T5" fmla="*/ 110 h 166"/>
              <a:gd name="T6" fmla="*/ 0 w 584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4" h="166">
                <a:moveTo>
                  <a:pt x="584" y="0"/>
                </a:moveTo>
                <a:lnTo>
                  <a:pt x="584" y="110"/>
                </a:lnTo>
                <a:lnTo>
                  <a:pt x="0" y="110"/>
                </a:lnTo>
                <a:lnTo>
                  <a:pt x="0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9" name="Freeform 163"/>
          <p:cNvSpPr>
            <a:spLocks/>
          </p:cNvSpPr>
          <p:nvPr/>
        </p:nvSpPr>
        <p:spPr bwMode="auto">
          <a:xfrm>
            <a:off x="6545149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0" name="Freeform 164"/>
          <p:cNvSpPr>
            <a:spLocks/>
          </p:cNvSpPr>
          <p:nvPr/>
        </p:nvSpPr>
        <p:spPr bwMode="auto">
          <a:xfrm>
            <a:off x="7506665" y="3914116"/>
            <a:ext cx="1091282" cy="259532"/>
          </a:xfrm>
          <a:custGeom>
            <a:avLst/>
            <a:gdLst>
              <a:gd name="T0" fmla="*/ 0 w 698"/>
              <a:gd name="T1" fmla="*/ 0 h 166"/>
              <a:gd name="T2" fmla="*/ 0 w 698"/>
              <a:gd name="T3" fmla="*/ 110 h 166"/>
              <a:gd name="T4" fmla="*/ 698 w 698"/>
              <a:gd name="T5" fmla="*/ 110 h 166"/>
              <a:gd name="T6" fmla="*/ 698 w 698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8" h="166">
                <a:moveTo>
                  <a:pt x="0" y="0"/>
                </a:moveTo>
                <a:lnTo>
                  <a:pt x="0" y="110"/>
                </a:lnTo>
                <a:lnTo>
                  <a:pt x="698" y="110"/>
                </a:lnTo>
                <a:lnTo>
                  <a:pt x="698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1" name="Freeform 165"/>
          <p:cNvSpPr>
            <a:spLocks/>
          </p:cNvSpPr>
          <p:nvPr/>
        </p:nvSpPr>
        <p:spPr bwMode="auto">
          <a:xfrm>
            <a:off x="8549481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2" name="Freeform 166"/>
          <p:cNvSpPr>
            <a:spLocks/>
          </p:cNvSpPr>
          <p:nvPr/>
        </p:nvSpPr>
        <p:spPr bwMode="auto">
          <a:xfrm>
            <a:off x="7506665" y="3914116"/>
            <a:ext cx="2917383" cy="259532"/>
          </a:xfrm>
          <a:custGeom>
            <a:avLst/>
            <a:gdLst>
              <a:gd name="T0" fmla="*/ 0 w 1866"/>
              <a:gd name="T1" fmla="*/ 0 h 166"/>
              <a:gd name="T2" fmla="*/ 0 w 1866"/>
              <a:gd name="T3" fmla="*/ 110 h 166"/>
              <a:gd name="T4" fmla="*/ 1866 w 1866"/>
              <a:gd name="T5" fmla="*/ 110 h 166"/>
              <a:gd name="T6" fmla="*/ 1866 w 1866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66" h="166">
                <a:moveTo>
                  <a:pt x="0" y="0"/>
                </a:moveTo>
                <a:lnTo>
                  <a:pt x="0" y="110"/>
                </a:lnTo>
                <a:lnTo>
                  <a:pt x="1866" y="110"/>
                </a:lnTo>
                <a:lnTo>
                  <a:pt x="1866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3" name="Freeform 167"/>
          <p:cNvSpPr>
            <a:spLocks/>
          </p:cNvSpPr>
          <p:nvPr/>
        </p:nvSpPr>
        <p:spPr bwMode="auto">
          <a:xfrm>
            <a:off x="10375583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5" name="Rectangle 169"/>
          <p:cNvSpPr>
            <a:spLocks noChangeArrowheads="1"/>
          </p:cNvSpPr>
          <p:nvPr/>
        </p:nvSpPr>
        <p:spPr bwMode="auto">
          <a:xfrm>
            <a:off x="11338663" y="4258073"/>
            <a:ext cx="458088" cy="343958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6" name="Rectangle 170"/>
          <p:cNvSpPr>
            <a:spLocks noChangeArrowheads="1"/>
          </p:cNvSpPr>
          <p:nvPr/>
        </p:nvSpPr>
        <p:spPr bwMode="auto">
          <a:xfrm>
            <a:off x="11448104" y="437376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7" name="Rectangle 171"/>
          <p:cNvSpPr>
            <a:spLocks noChangeArrowheads="1"/>
          </p:cNvSpPr>
          <p:nvPr/>
        </p:nvSpPr>
        <p:spPr bwMode="auto">
          <a:xfrm>
            <a:off x="11602884" y="4373768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8" name="Freeform 172"/>
          <p:cNvSpPr>
            <a:spLocks/>
          </p:cNvSpPr>
          <p:nvPr/>
        </p:nvSpPr>
        <p:spPr bwMode="auto">
          <a:xfrm>
            <a:off x="7506665" y="3914116"/>
            <a:ext cx="4061823" cy="259532"/>
          </a:xfrm>
          <a:custGeom>
            <a:avLst/>
            <a:gdLst>
              <a:gd name="T0" fmla="*/ 0 w 2598"/>
              <a:gd name="T1" fmla="*/ 0 h 166"/>
              <a:gd name="T2" fmla="*/ 0 w 2598"/>
              <a:gd name="T3" fmla="*/ 110 h 166"/>
              <a:gd name="T4" fmla="*/ 2598 w 2598"/>
              <a:gd name="T5" fmla="*/ 110 h 166"/>
              <a:gd name="T6" fmla="*/ 2598 w 2598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98" h="166">
                <a:moveTo>
                  <a:pt x="0" y="0"/>
                </a:moveTo>
                <a:lnTo>
                  <a:pt x="0" y="110"/>
                </a:lnTo>
                <a:lnTo>
                  <a:pt x="2598" y="110"/>
                </a:lnTo>
                <a:lnTo>
                  <a:pt x="2598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9" name="Freeform 173"/>
          <p:cNvSpPr>
            <a:spLocks/>
          </p:cNvSpPr>
          <p:nvPr/>
        </p:nvSpPr>
        <p:spPr bwMode="auto">
          <a:xfrm>
            <a:off x="11518458" y="4161140"/>
            <a:ext cx="98496" cy="96933"/>
          </a:xfrm>
          <a:custGeom>
            <a:avLst/>
            <a:gdLst>
              <a:gd name="T0" fmla="*/ 63 w 63"/>
              <a:gd name="T1" fmla="*/ 0 h 62"/>
              <a:gd name="T2" fmla="*/ 32 w 63"/>
              <a:gd name="T3" fmla="*/ 62 h 62"/>
              <a:gd name="T4" fmla="*/ 0 w 63"/>
              <a:gd name="T5" fmla="*/ 0 h 62"/>
              <a:gd name="T6" fmla="*/ 63 w 63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2">
                <a:moveTo>
                  <a:pt x="63" y="0"/>
                </a:moveTo>
                <a:lnTo>
                  <a:pt x="32" y="62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8436914" y="273159"/>
            <a:ext cx="3652201" cy="9258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121920" tIns="60960" rIns="121920" bIns="60960" rtlCol="0" anchor="ctr">
            <a:noAutofit/>
          </a:bodyPr>
          <a:lstStyle/>
          <a:p>
            <a:pPr algn="ctr"/>
            <a:r>
              <a:rPr lang="ru-RU" sz="2800" dirty="0">
                <a:solidFill>
                  <a:srgbClr val="4D6079"/>
                </a:solidFill>
                <a:latin typeface="Arial Narrow" panose="020B0606020202030204" pitchFamily="34" charset="0"/>
              </a:rPr>
              <a:t>Код по классификатору:</a:t>
            </a:r>
          </a:p>
          <a:p>
            <a:pPr algn="ctr"/>
            <a:r>
              <a:rPr lang="ru-RU" sz="2800" dirty="0" smtClean="0">
                <a:solidFill>
                  <a:srgbClr val="4D6079"/>
                </a:solidFill>
                <a:latin typeface="Arial Narrow" panose="020B0606020202030204" pitchFamily="34" charset="0"/>
              </a:rPr>
              <a:t>С03.02.03.02</a:t>
            </a:r>
            <a:endParaRPr lang="ru-RU" sz="28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7" name="Rectangle 7"/>
          <p:cNvSpPr>
            <a:spLocks noChangeArrowheads="1"/>
          </p:cNvSpPr>
          <p:nvPr/>
        </p:nvSpPr>
        <p:spPr bwMode="auto">
          <a:xfrm>
            <a:off x="6929876" y="1671871"/>
            <a:ext cx="160620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Строительные элементы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pic>
        <p:nvPicPr>
          <p:cNvPr id="248" name="Рисунок 24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249" name="Заголовок 1"/>
          <p:cNvSpPr txBox="1">
            <a:spLocks/>
          </p:cNvSpPr>
          <p:nvPr/>
        </p:nvSpPr>
        <p:spPr>
          <a:xfrm>
            <a:off x="516000" y="2195893"/>
            <a:ext cx="2940605" cy="123310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Классификатор элементов</a:t>
            </a:r>
          </a:p>
        </p:txBody>
      </p:sp>
      <p:cxnSp>
        <p:nvCxnSpPr>
          <p:cNvPr id="250" name="Прямая соединительная линия 249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Рисунок 24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3884170" y="1586150"/>
            <a:ext cx="7918834" cy="303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06243" y="1604911"/>
            <a:ext cx="1829227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902932" y="2195893"/>
            <a:ext cx="1258570" cy="3439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902932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134320" y="2310024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264086" y="2310024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331315" y="2310024"/>
            <a:ext cx="6299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Демонтаж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38976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38976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5614900" y="2242795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768117" y="2242795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5833781" y="2242795"/>
            <a:ext cx="6908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Земляные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804076" y="2378815"/>
            <a:ext cx="4776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работы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876599" y="2195893"/>
            <a:ext cx="1258570" cy="34395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7012617" y="227906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7165835" y="2279068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7231499" y="2279068"/>
            <a:ext cx="80470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836499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836499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8436914" y="2242795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8596385" y="2242795"/>
            <a:ext cx="352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8629216" y="2242795"/>
            <a:ext cx="10163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Архитектурные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8708953" y="2378815"/>
            <a:ext cx="6363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элементы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9851828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9851828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9987849" y="2242795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10141066" y="2242795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10206729" y="2242795"/>
            <a:ext cx="8479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Инженерные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10234872" y="2378815"/>
            <a:ext cx="55624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системы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11338662" y="2195893"/>
            <a:ext cx="458088" cy="343958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11446538" y="2310024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06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11604447" y="2310024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Freeform 40"/>
          <p:cNvSpPr>
            <a:spLocks/>
          </p:cNvSpPr>
          <p:nvPr/>
        </p:nvSpPr>
        <p:spPr bwMode="auto">
          <a:xfrm>
            <a:off x="4531434" y="1948870"/>
            <a:ext cx="3189422" cy="161035"/>
          </a:xfrm>
          <a:custGeom>
            <a:avLst/>
            <a:gdLst>
              <a:gd name="T0" fmla="*/ 2040 w 2040"/>
              <a:gd name="T1" fmla="*/ 0 h 103"/>
              <a:gd name="T2" fmla="*/ 2040 w 2040"/>
              <a:gd name="T3" fmla="*/ 48 h 103"/>
              <a:gd name="T4" fmla="*/ 0 w 2040"/>
              <a:gd name="T5" fmla="*/ 48 h 103"/>
              <a:gd name="T6" fmla="*/ 0 w 2040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0" h="103">
                <a:moveTo>
                  <a:pt x="2040" y="0"/>
                </a:moveTo>
                <a:lnTo>
                  <a:pt x="2040" y="48"/>
                </a:lnTo>
                <a:lnTo>
                  <a:pt x="0" y="48"/>
                </a:lnTo>
                <a:lnTo>
                  <a:pt x="0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Freeform 41"/>
          <p:cNvSpPr>
            <a:spLocks/>
          </p:cNvSpPr>
          <p:nvPr/>
        </p:nvSpPr>
        <p:spPr bwMode="auto">
          <a:xfrm>
            <a:off x="4482968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Freeform 42"/>
          <p:cNvSpPr>
            <a:spLocks/>
          </p:cNvSpPr>
          <p:nvPr/>
        </p:nvSpPr>
        <p:spPr bwMode="auto">
          <a:xfrm>
            <a:off x="6018268" y="1948870"/>
            <a:ext cx="1702588" cy="161035"/>
          </a:xfrm>
          <a:custGeom>
            <a:avLst/>
            <a:gdLst>
              <a:gd name="T0" fmla="*/ 1089 w 1089"/>
              <a:gd name="T1" fmla="*/ 0 h 103"/>
              <a:gd name="T2" fmla="*/ 1089 w 1089"/>
              <a:gd name="T3" fmla="*/ 48 h 103"/>
              <a:gd name="T4" fmla="*/ 0 w 1089"/>
              <a:gd name="T5" fmla="*/ 48 h 103"/>
              <a:gd name="T6" fmla="*/ 0 w 1089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9" h="103">
                <a:moveTo>
                  <a:pt x="1089" y="0"/>
                </a:moveTo>
                <a:lnTo>
                  <a:pt x="1089" y="48"/>
                </a:lnTo>
                <a:lnTo>
                  <a:pt x="0" y="48"/>
                </a:lnTo>
                <a:lnTo>
                  <a:pt x="0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Freeform 43"/>
          <p:cNvSpPr>
            <a:spLocks/>
          </p:cNvSpPr>
          <p:nvPr/>
        </p:nvSpPr>
        <p:spPr bwMode="auto">
          <a:xfrm>
            <a:off x="5971365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0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0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Freeform 44"/>
          <p:cNvSpPr>
            <a:spLocks/>
          </p:cNvSpPr>
          <p:nvPr/>
        </p:nvSpPr>
        <p:spPr bwMode="auto">
          <a:xfrm>
            <a:off x="7506665" y="1948870"/>
            <a:ext cx="214191" cy="161035"/>
          </a:xfrm>
          <a:custGeom>
            <a:avLst/>
            <a:gdLst>
              <a:gd name="T0" fmla="*/ 137 w 137"/>
              <a:gd name="T1" fmla="*/ 0 h 103"/>
              <a:gd name="T2" fmla="*/ 137 w 137"/>
              <a:gd name="T3" fmla="*/ 48 h 103"/>
              <a:gd name="T4" fmla="*/ 0 w 137"/>
              <a:gd name="T5" fmla="*/ 48 h 103"/>
              <a:gd name="T6" fmla="*/ 0 w 137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7" h="103">
                <a:moveTo>
                  <a:pt x="137" y="0"/>
                </a:moveTo>
                <a:lnTo>
                  <a:pt x="137" y="48"/>
                </a:lnTo>
                <a:lnTo>
                  <a:pt x="0" y="48"/>
                </a:lnTo>
                <a:lnTo>
                  <a:pt x="0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Freeform 45"/>
          <p:cNvSpPr>
            <a:spLocks/>
          </p:cNvSpPr>
          <p:nvPr/>
        </p:nvSpPr>
        <p:spPr bwMode="auto">
          <a:xfrm>
            <a:off x="7458199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Freeform 46"/>
          <p:cNvSpPr>
            <a:spLocks/>
          </p:cNvSpPr>
          <p:nvPr/>
        </p:nvSpPr>
        <p:spPr bwMode="auto">
          <a:xfrm>
            <a:off x="7720857" y="1948870"/>
            <a:ext cx="1272642" cy="161035"/>
          </a:xfrm>
          <a:custGeom>
            <a:avLst/>
            <a:gdLst>
              <a:gd name="T0" fmla="*/ 0 w 814"/>
              <a:gd name="T1" fmla="*/ 0 h 103"/>
              <a:gd name="T2" fmla="*/ 0 w 814"/>
              <a:gd name="T3" fmla="*/ 48 h 103"/>
              <a:gd name="T4" fmla="*/ 814 w 814"/>
              <a:gd name="T5" fmla="*/ 48 h 103"/>
              <a:gd name="T6" fmla="*/ 814 w 814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4" h="103">
                <a:moveTo>
                  <a:pt x="0" y="0"/>
                </a:moveTo>
                <a:lnTo>
                  <a:pt x="0" y="48"/>
                </a:lnTo>
                <a:lnTo>
                  <a:pt x="814" y="48"/>
                </a:lnTo>
                <a:lnTo>
                  <a:pt x="814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Freeform 47"/>
          <p:cNvSpPr>
            <a:spLocks/>
          </p:cNvSpPr>
          <p:nvPr/>
        </p:nvSpPr>
        <p:spPr bwMode="auto">
          <a:xfrm>
            <a:off x="8945033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Freeform 48"/>
          <p:cNvSpPr>
            <a:spLocks/>
          </p:cNvSpPr>
          <p:nvPr/>
        </p:nvSpPr>
        <p:spPr bwMode="auto">
          <a:xfrm>
            <a:off x="7720857" y="1948870"/>
            <a:ext cx="2759475" cy="161035"/>
          </a:xfrm>
          <a:custGeom>
            <a:avLst/>
            <a:gdLst>
              <a:gd name="T0" fmla="*/ 0 w 1765"/>
              <a:gd name="T1" fmla="*/ 0 h 103"/>
              <a:gd name="T2" fmla="*/ 0 w 1765"/>
              <a:gd name="T3" fmla="*/ 48 h 103"/>
              <a:gd name="T4" fmla="*/ 1765 w 1765"/>
              <a:gd name="T5" fmla="*/ 48 h 103"/>
              <a:gd name="T6" fmla="*/ 1765 w 1765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5" h="103">
                <a:moveTo>
                  <a:pt x="0" y="0"/>
                </a:moveTo>
                <a:lnTo>
                  <a:pt x="0" y="48"/>
                </a:lnTo>
                <a:lnTo>
                  <a:pt x="1765" y="48"/>
                </a:lnTo>
                <a:lnTo>
                  <a:pt x="1765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Freeform 49"/>
          <p:cNvSpPr>
            <a:spLocks/>
          </p:cNvSpPr>
          <p:nvPr/>
        </p:nvSpPr>
        <p:spPr bwMode="auto">
          <a:xfrm>
            <a:off x="10431865" y="2098959"/>
            <a:ext cx="98496" cy="96933"/>
          </a:xfrm>
          <a:custGeom>
            <a:avLst/>
            <a:gdLst>
              <a:gd name="T0" fmla="*/ 63 w 63"/>
              <a:gd name="T1" fmla="*/ 0 h 62"/>
              <a:gd name="T2" fmla="*/ 31 w 63"/>
              <a:gd name="T3" fmla="*/ 62 h 62"/>
              <a:gd name="T4" fmla="*/ 0 w 63"/>
              <a:gd name="T5" fmla="*/ 0 h 62"/>
              <a:gd name="T6" fmla="*/ 63 w 63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2">
                <a:moveTo>
                  <a:pt x="63" y="0"/>
                </a:moveTo>
                <a:lnTo>
                  <a:pt x="31" y="62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Freeform 50"/>
          <p:cNvSpPr>
            <a:spLocks/>
          </p:cNvSpPr>
          <p:nvPr/>
        </p:nvSpPr>
        <p:spPr bwMode="auto">
          <a:xfrm>
            <a:off x="7720857" y="1948870"/>
            <a:ext cx="3847631" cy="161035"/>
          </a:xfrm>
          <a:custGeom>
            <a:avLst/>
            <a:gdLst>
              <a:gd name="T0" fmla="*/ 0 w 2461"/>
              <a:gd name="T1" fmla="*/ 0 h 103"/>
              <a:gd name="T2" fmla="*/ 0 w 2461"/>
              <a:gd name="T3" fmla="*/ 48 h 103"/>
              <a:gd name="T4" fmla="*/ 2461 w 2461"/>
              <a:gd name="T5" fmla="*/ 48 h 103"/>
              <a:gd name="T6" fmla="*/ 2461 w 2461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61" h="103">
                <a:moveTo>
                  <a:pt x="0" y="0"/>
                </a:moveTo>
                <a:lnTo>
                  <a:pt x="0" y="48"/>
                </a:lnTo>
                <a:lnTo>
                  <a:pt x="2461" y="48"/>
                </a:lnTo>
                <a:lnTo>
                  <a:pt x="2461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Freeform 51"/>
          <p:cNvSpPr>
            <a:spLocks/>
          </p:cNvSpPr>
          <p:nvPr/>
        </p:nvSpPr>
        <p:spPr bwMode="auto">
          <a:xfrm>
            <a:off x="11518458" y="2098959"/>
            <a:ext cx="98496" cy="96933"/>
          </a:xfrm>
          <a:custGeom>
            <a:avLst/>
            <a:gdLst>
              <a:gd name="T0" fmla="*/ 63 w 63"/>
              <a:gd name="T1" fmla="*/ 0 h 62"/>
              <a:gd name="T2" fmla="*/ 32 w 63"/>
              <a:gd name="T3" fmla="*/ 62 h 62"/>
              <a:gd name="T4" fmla="*/ 0 w 63"/>
              <a:gd name="T5" fmla="*/ 0 h 62"/>
              <a:gd name="T6" fmla="*/ 63 w 63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2">
                <a:moveTo>
                  <a:pt x="63" y="0"/>
                </a:moveTo>
                <a:lnTo>
                  <a:pt x="32" y="62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3902931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3902931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4060838" y="2997939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4190604" y="2997939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4256269" y="2997939"/>
            <a:ext cx="82073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Фундаменты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5389765" y="2883806"/>
            <a:ext cx="1258570" cy="34395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5538292" y="289023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5691509" y="2930710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61" name="Rectangle 61"/>
          <p:cNvSpPr>
            <a:spLocks noChangeArrowheads="1"/>
          </p:cNvSpPr>
          <p:nvPr/>
        </p:nvSpPr>
        <p:spPr bwMode="auto">
          <a:xfrm>
            <a:off x="5757173" y="2890233"/>
            <a:ext cx="8511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Монолитные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5641479" y="3026254"/>
            <a:ext cx="7902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28" name="Rectangle 64"/>
          <p:cNvSpPr>
            <a:spLocks noChangeArrowheads="1"/>
          </p:cNvSpPr>
          <p:nvPr/>
        </p:nvSpPr>
        <p:spPr bwMode="auto">
          <a:xfrm>
            <a:off x="8364995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29" name="Rectangle 65"/>
          <p:cNvSpPr>
            <a:spLocks noChangeArrowheads="1"/>
          </p:cNvSpPr>
          <p:nvPr/>
        </p:nvSpPr>
        <p:spPr bwMode="auto">
          <a:xfrm>
            <a:off x="8444731" y="2930710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0" name="Rectangle 66"/>
          <p:cNvSpPr>
            <a:spLocks noChangeArrowheads="1"/>
          </p:cNvSpPr>
          <p:nvPr/>
        </p:nvSpPr>
        <p:spPr bwMode="auto">
          <a:xfrm>
            <a:off x="8604202" y="2930710"/>
            <a:ext cx="352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1" name="Rectangle 67"/>
          <p:cNvSpPr>
            <a:spLocks noChangeArrowheads="1"/>
          </p:cNvSpPr>
          <p:nvPr/>
        </p:nvSpPr>
        <p:spPr bwMode="auto">
          <a:xfrm>
            <a:off x="8637035" y="2930710"/>
            <a:ext cx="10066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Металлические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2" name="Rectangle 68"/>
          <p:cNvSpPr>
            <a:spLocks noChangeArrowheads="1"/>
          </p:cNvSpPr>
          <p:nvPr/>
        </p:nvSpPr>
        <p:spPr bwMode="auto">
          <a:xfrm>
            <a:off x="8616708" y="3066731"/>
            <a:ext cx="7902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3" name="Rectangle 69"/>
          <p:cNvSpPr>
            <a:spLocks noChangeArrowheads="1"/>
          </p:cNvSpPr>
          <p:nvPr/>
        </p:nvSpPr>
        <p:spPr bwMode="auto">
          <a:xfrm>
            <a:off x="9851828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4" name="Rectangle 70"/>
          <p:cNvSpPr>
            <a:spLocks noChangeArrowheads="1"/>
          </p:cNvSpPr>
          <p:nvPr/>
        </p:nvSpPr>
        <p:spPr bwMode="auto">
          <a:xfrm>
            <a:off x="9851828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5" name="Rectangle 71"/>
          <p:cNvSpPr>
            <a:spLocks noChangeArrowheads="1"/>
          </p:cNvSpPr>
          <p:nvPr/>
        </p:nvSpPr>
        <p:spPr bwMode="auto">
          <a:xfrm>
            <a:off x="10005045" y="2930710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6" name="Rectangle 72"/>
          <p:cNvSpPr>
            <a:spLocks noChangeArrowheads="1"/>
          </p:cNvSpPr>
          <p:nvPr/>
        </p:nvSpPr>
        <p:spPr bwMode="auto">
          <a:xfrm>
            <a:off x="10158263" y="2930710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7" name="Rectangle 73"/>
          <p:cNvSpPr>
            <a:spLocks noChangeArrowheads="1"/>
          </p:cNvSpPr>
          <p:nvPr/>
        </p:nvSpPr>
        <p:spPr bwMode="auto">
          <a:xfrm>
            <a:off x="10225492" y="2930710"/>
            <a:ext cx="8303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Деревянные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8" name="Rectangle 74"/>
          <p:cNvSpPr>
            <a:spLocks noChangeArrowheads="1"/>
          </p:cNvSpPr>
          <p:nvPr/>
        </p:nvSpPr>
        <p:spPr bwMode="auto">
          <a:xfrm>
            <a:off x="10103542" y="3066731"/>
            <a:ext cx="7902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0" name="Rectangle 76"/>
          <p:cNvSpPr>
            <a:spLocks noChangeArrowheads="1"/>
          </p:cNvSpPr>
          <p:nvPr/>
        </p:nvSpPr>
        <p:spPr bwMode="auto">
          <a:xfrm>
            <a:off x="11338662" y="2883806"/>
            <a:ext cx="458088" cy="343958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1" name="Rectangle 77"/>
          <p:cNvSpPr>
            <a:spLocks noChangeArrowheads="1"/>
          </p:cNvSpPr>
          <p:nvPr/>
        </p:nvSpPr>
        <p:spPr bwMode="auto">
          <a:xfrm>
            <a:off x="11446538" y="2997939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06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2" name="Rectangle 78"/>
          <p:cNvSpPr>
            <a:spLocks noChangeArrowheads="1"/>
          </p:cNvSpPr>
          <p:nvPr/>
        </p:nvSpPr>
        <p:spPr bwMode="auto">
          <a:xfrm>
            <a:off x="11604447" y="2997939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3" name="Freeform 79"/>
          <p:cNvSpPr>
            <a:spLocks/>
          </p:cNvSpPr>
          <p:nvPr/>
        </p:nvSpPr>
        <p:spPr bwMode="auto">
          <a:xfrm>
            <a:off x="4531434" y="2539850"/>
            <a:ext cx="2975230" cy="257969"/>
          </a:xfrm>
          <a:custGeom>
            <a:avLst/>
            <a:gdLst>
              <a:gd name="T0" fmla="*/ 1903 w 1903"/>
              <a:gd name="T1" fmla="*/ 0 h 165"/>
              <a:gd name="T2" fmla="*/ 1903 w 1903"/>
              <a:gd name="T3" fmla="*/ 110 h 165"/>
              <a:gd name="T4" fmla="*/ 0 w 1903"/>
              <a:gd name="T5" fmla="*/ 110 h 165"/>
              <a:gd name="T6" fmla="*/ 0 w 1903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3" h="165">
                <a:moveTo>
                  <a:pt x="1903" y="0"/>
                </a:moveTo>
                <a:lnTo>
                  <a:pt x="1903" y="110"/>
                </a:lnTo>
                <a:lnTo>
                  <a:pt x="0" y="110"/>
                </a:lnTo>
                <a:lnTo>
                  <a:pt x="0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4" name="Freeform 80"/>
          <p:cNvSpPr>
            <a:spLocks/>
          </p:cNvSpPr>
          <p:nvPr/>
        </p:nvSpPr>
        <p:spPr bwMode="auto">
          <a:xfrm>
            <a:off x="4482968" y="2785312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5" name="Freeform 81"/>
          <p:cNvSpPr>
            <a:spLocks/>
          </p:cNvSpPr>
          <p:nvPr/>
        </p:nvSpPr>
        <p:spPr bwMode="auto">
          <a:xfrm>
            <a:off x="6018268" y="2539850"/>
            <a:ext cx="1488397" cy="257969"/>
          </a:xfrm>
          <a:custGeom>
            <a:avLst/>
            <a:gdLst>
              <a:gd name="T0" fmla="*/ 952 w 952"/>
              <a:gd name="T1" fmla="*/ 0 h 165"/>
              <a:gd name="T2" fmla="*/ 952 w 952"/>
              <a:gd name="T3" fmla="*/ 110 h 165"/>
              <a:gd name="T4" fmla="*/ 0 w 952"/>
              <a:gd name="T5" fmla="*/ 110 h 165"/>
              <a:gd name="T6" fmla="*/ 0 w 95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2" h="165">
                <a:moveTo>
                  <a:pt x="952" y="0"/>
                </a:moveTo>
                <a:lnTo>
                  <a:pt x="952" y="110"/>
                </a:lnTo>
                <a:lnTo>
                  <a:pt x="0" y="110"/>
                </a:lnTo>
                <a:lnTo>
                  <a:pt x="0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6" name="Freeform 82"/>
          <p:cNvSpPr>
            <a:spLocks/>
          </p:cNvSpPr>
          <p:nvPr/>
        </p:nvSpPr>
        <p:spPr bwMode="auto">
          <a:xfrm>
            <a:off x="5971365" y="2785312"/>
            <a:ext cx="96933" cy="98498"/>
          </a:xfrm>
          <a:custGeom>
            <a:avLst/>
            <a:gdLst>
              <a:gd name="T0" fmla="*/ 62 w 62"/>
              <a:gd name="T1" fmla="*/ 0 h 63"/>
              <a:gd name="T2" fmla="*/ 30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0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7" name="Freeform 83"/>
          <p:cNvSpPr>
            <a:spLocks/>
          </p:cNvSpPr>
          <p:nvPr/>
        </p:nvSpPr>
        <p:spPr bwMode="auto">
          <a:xfrm>
            <a:off x="7506665" y="2539850"/>
            <a:ext cx="1486833" cy="257969"/>
          </a:xfrm>
          <a:custGeom>
            <a:avLst/>
            <a:gdLst>
              <a:gd name="T0" fmla="*/ 0 w 951"/>
              <a:gd name="T1" fmla="*/ 0 h 165"/>
              <a:gd name="T2" fmla="*/ 0 w 951"/>
              <a:gd name="T3" fmla="*/ 110 h 165"/>
              <a:gd name="T4" fmla="*/ 951 w 951"/>
              <a:gd name="T5" fmla="*/ 110 h 165"/>
              <a:gd name="T6" fmla="*/ 951 w 951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1" h="165">
                <a:moveTo>
                  <a:pt x="0" y="0"/>
                </a:moveTo>
                <a:lnTo>
                  <a:pt x="0" y="110"/>
                </a:lnTo>
                <a:lnTo>
                  <a:pt x="951" y="110"/>
                </a:lnTo>
                <a:lnTo>
                  <a:pt x="951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8" name="Freeform 84"/>
          <p:cNvSpPr>
            <a:spLocks/>
          </p:cNvSpPr>
          <p:nvPr/>
        </p:nvSpPr>
        <p:spPr bwMode="auto">
          <a:xfrm>
            <a:off x="8945033" y="2785312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9" name="Freeform 85"/>
          <p:cNvSpPr>
            <a:spLocks/>
          </p:cNvSpPr>
          <p:nvPr/>
        </p:nvSpPr>
        <p:spPr bwMode="auto">
          <a:xfrm>
            <a:off x="7506665" y="2539850"/>
            <a:ext cx="2973667" cy="257969"/>
          </a:xfrm>
          <a:custGeom>
            <a:avLst/>
            <a:gdLst>
              <a:gd name="T0" fmla="*/ 0 w 1902"/>
              <a:gd name="T1" fmla="*/ 0 h 165"/>
              <a:gd name="T2" fmla="*/ 0 w 1902"/>
              <a:gd name="T3" fmla="*/ 110 h 165"/>
              <a:gd name="T4" fmla="*/ 1902 w 1902"/>
              <a:gd name="T5" fmla="*/ 110 h 165"/>
              <a:gd name="T6" fmla="*/ 1902 w 190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2" h="165">
                <a:moveTo>
                  <a:pt x="0" y="0"/>
                </a:moveTo>
                <a:lnTo>
                  <a:pt x="0" y="110"/>
                </a:lnTo>
                <a:lnTo>
                  <a:pt x="1902" y="110"/>
                </a:lnTo>
                <a:lnTo>
                  <a:pt x="1902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0" name="Freeform 86"/>
          <p:cNvSpPr>
            <a:spLocks/>
          </p:cNvSpPr>
          <p:nvPr/>
        </p:nvSpPr>
        <p:spPr bwMode="auto">
          <a:xfrm>
            <a:off x="10431865" y="2785312"/>
            <a:ext cx="98496" cy="98498"/>
          </a:xfrm>
          <a:custGeom>
            <a:avLst/>
            <a:gdLst>
              <a:gd name="T0" fmla="*/ 63 w 63"/>
              <a:gd name="T1" fmla="*/ 0 h 63"/>
              <a:gd name="T2" fmla="*/ 31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1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1" name="Freeform 87"/>
          <p:cNvSpPr>
            <a:spLocks/>
          </p:cNvSpPr>
          <p:nvPr/>
        </p:nvSpPr>
        <p:spPr bwMode="auto">
          <a:xfrm>
            <a:off x="7506665" y="2539850"/>
            <a:ext cx="4061823" cy="257969"/>
          </a:xfrm>
          <a:custGeom>
            <a:avLst/>
            <a:gdLst>
              <a:gd name="T0" fmla="*/ 0 w 2598"/>
              <a:gd name="T1" fmla="*/ 0 h 165"/>
              <a:gd name="T2" fmla="*/ 0 w 2598"/>
              <a:gd name="T3" fmla="*/ 110 h 165"/>
              <a:gd name="T4" fmla="*/ 2598 w 2598"/>
              <a:gd name="T5" fmla="*/ 110 h 165"/>
              <a:gd name="T6" fmla="*/ 2598 w 2598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98" h="165">
                <a:moveTo>
                  <a:pt x="0" y="0"/>
                </a:moveTo>
                <a:lnTo>
                  <a:pt x="0" y="110"/>
                </a:lnTo>
                <a:lnTo>
                  <a:pt x="2598" y="110"/>
                </a:lnTo>
                <a:lnTo>
                  <a:pt x="2598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2" name="Freeform 88"/>
          <p:cNvSpPr>
            <a:spLocks/>
          </p:cNvSpPr>
          <p:nvPr/>
        </p:nvSpPr>
        <p:spPr bwMode="auto">
          <a:xfrm>
            <a:off x="11518458" y="2785312"/>
            <a:ext cx="98496" cy="98498"/>
          </a:xfrm>
          <a:custGeom>
            <a:avLst/>
            <a:gdLst>
              <a:gd name="T0" fmla="*/ 63 w 63"/>
              <a:gd name="T1" fmla="*/ 0 h 63"/>
              <a:gd name="T2" fmla="*/ 32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2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4" name="Rectangle 90"/>
          <p:cNvSpPr>
            <a:spLocks noChangeArrowheads="1"/>
          </p:cNvSpPr>
          <p:nvPr/>
        </p:nvSpPr>
        <p:spPr bwMode="auto">
          <a:xfrm>
            <a:off x="3902931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5" name="Rectangle 91"/>
          <p:cNvSpPr>
            <a:spLocks noChangeArrowheads="1"/>
          </p:cNvSpPr>
          <p:nvPr/>
        </p:nvSpPr>
        <p:spPr bwMode="auto">
          <a:xfrm>
            <a:off x="4168716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6" name="Rectangle 92"/>
          <p:cNvSpPr>
            <a:spLocks noChangeArrowheads="1"/>
          </p:cNvSpPr>
          <p:nvPr/>
        </p:nvSpPr>
        <p:spPr bwMode="auto">
          <a:xfrm>
            <a:off x="4300045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7" name="Rectangle 93"/>
          <p:cNvSpPr>
            <a:spLocks noChangeArrowheads="1"/>
          </p:cNvSpPr>
          <p:nvPr/>
        </p:nvSpPr>
        <p:spPr bwMode="auto">
          <a:xfrm>
            <a:off x="4365711" y="3685853"/>
            <a:ext cx="5770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Колонны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8" name="Rectangle 94"/>
          <p:cNvSpPr>
            <a:spLocks noChangeArrowheads="1"/>
          </p:cNvSpPr>
          <p:nvPr/>
        </p:nvSpPr>
        <p:spPr bwMode="auto">
          <a:xfrm>
            <a:off x="538976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9" name="Rectangle 95"/>
          <p:cNvSpPr>
            <a:spLocks noChangeArrowheads="1"/>
          </p:cNvSpPr>
          <p:nvPr/>
        </p:nvSpPr>
        <p:spPr bwMode="auto">
          <a:xfrm>
            <a:off x="538976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0" name="Rectangle 96"/>
          <p:cNvSpPr>
            <a:spLocks noChangeArrowheads="1"/>
          </p:cNvSpPr>
          <p:nvPr/>
        </p:nvSpPr>
        <p:spPr bwMode="auto">
          <a:xfrm>
            <a:off x="5727468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1" name="Rectangle 97"/>
          <p:cNvSpPr>
            <a:spLocks noChangeArrowheads="1"/>
          </p:cNvSpPr>
          <p:nvPr/>
        </p:nvSpPr>
        <p:spPr bwMode="auto">
          <a:xfrm>
            <a:off x="5880685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2" name="Rectangle 98"/>
          <p:cNvSpPr>
            <a:spLocks noChangeArrowheads="1"/>
          </p:cNvSpPr>
          <p:nvPr/>
        </p:nvSpPr>
        <p:spPr bwMode="auto">
          <a:xfrm>
            <a:off x="5947913" y="3685853"/>
            <a:ext cx="4135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Стены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4" name="Rectangle 100"/>
          <p:cNvSpPr>
            <a:spLocks noChangeArrowheads="1"/>
          </p:cNvSpPr>
          <p:nvPr/>
        </p:nvSpPr>
        <p:spPr bwMode="auto">
          <a:xfrm>
            <a:off x="6876598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5" name="Rectangle 101"/>
          <p:cNvSpPr>
            <a:spLocks noChangeArrowheads="1"/>
          </p:cNvSpPr>
          <p:nvPr/>
        </p:nvSpPr>
        <p:spPr bwMode="auto">
          <a:xfrm>
            <a:off x="7129876" y="2930710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6" name="Rectangle 102"/>
          <p:cNvSpPr>
            <a:spLocks noChangeArrowheads="1"/>
          </p:cNvSpPr>
          <p:nvPr/>
        </p:nvSpPr>
        <p:spPr bwMode="auto">
          <a:xfrm>
            <a:off x="7283093" y="2930710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7" name="Rectangle 103"/>
          <p:cNvSpPr>
            <a:spLocks noChangeArrowheads="1"/>
          </p:cNvSpPr>
          <p:nvPr/>
        </p:nvSpPr>
        <p:spPr bwMode="auto">
          <a:xfrm>
            <a:off x="7348759" y="2930710"/>
            <a:ext cx="62517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Сборный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8" name="Rectangle 104"/>
          <p:cNvSpPr>
            <a:spLocks noChangeArrowheads="1"/>
          </p:cNvSpPr>
          <p:nvPr/>
        </p:nvSpPr>
        <p:spPr bwMode="auto">
          <a:xfrm>
            <a:off x="7117368" y="3066731"/>
            <a:ext cx="8159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железобетон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0" name="Rectangle 106"/>
          <p:cNvSpPr>
            <a:spLocks noChangeArrowheads="1"/>
          </p:cNvSpPr>
          <p:nvPr/>
        </p:nvSpPr>
        <p:spPr bwMode="auto">
          <a:xfrm>
            <a:off x="6876598" y="3571722"/>
            <a:ext cx="1258570" cy="34239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1" name="Rectangle 107"/>
          <p:cNvSpPr>
            <a:spLocks noChangeArrowheads="1"/>
          </p:cNvSpPr>
          <p:nvPr/>
        </p:nvSpPr>
        <p:spPr bwMode="auto">
          <a:xfrm>
            <a:off x="7034505" y="3650132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2" name="Rectangle 108"/>
          <p:cNvSpPr>
            <a:spLocks noChangeArrowheads="1"/>
          </p:cNvSpPr>
          <p:nvPr/>
        </p:nvSpPr>
        <p:spPr bwMode="auto">
          <a:xfrm>
            <a:off x="7187722" y="3650132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3" name="Rectangle 109"/>
          <p:cNvSpPr>
            <a:spLocks noChangeArrowheads="1"/>
          </p:cNvSpPr>
          <p:nvPr/>
        </p:nvSpPr>
        <p:spPr bwMode="auto">
          <a:xfrm>
            <a:off x="7253387" y="3650132"/>
            <a:ext cx="77425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Перекрытия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4" name="Rectangle 110"/>
          <p:cNvSpPr>
            <a:spLocks noChangeArrowheads="1"/>
          </p:cNvSpPr>
          <p:nvPr/>
        </p:nvSpPr>
        <p:spPr bwMode="auto">
          <a:xfrm>
            <a:off x="836499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5" name="Rectangle 111"/>
          <p:cNvSpPr>
            <a:spLocks noChangeArrowheads="1"/>
          </p:cNvSpPr>
          <p:nvPr/>
        </p:nvSpPr>
        <p:spPr bwMode="auto">
          <a:xfrm>
            <a:off x="836499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6" name="Rectangle 112"/>
          <p:cNvSpPr>
            <a:spLocks noChangeArrowheads="1"/>
          </p:cNvSpPr>
          <p:nvPr/>
        </p:nvSpPr>
        <p:spPr bwMode="auto">
          <a:xfrm>
            <a:off x="8593257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9" name="Rectangle 113"/>
          <p:cNvSpPr>
            <a:spLocks noChangeArrowheads="1"/>
          </p:cNvSpPr>
          <p:nvPr/>
        </p:nvSpPr>
        <p:spPr bwMode="auto">
          <a:xfrm>
            <a:off x="8754291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0" name="Rectangle 114"/>
          <p:cNvSpPr>
            <a:spLocks noChangeArrowheads="1"/>
          </p:cNvSpPr>
          <p:nvPr/>
        </p:nvSpPr>
        <p:spPr bwMode="auto">
          <a:xfrm>
            <a:off x="8819957" y="3685853"/>
            <a:ext cx="6347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Лестницы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1" name="Rectangle 115"/>
          <p:cNvSpPr>
            <a:spLocks noChangeArrowheads="1"/>
          </p:cNvSpPr>
          <p:nvPr/>
        </p:nvSpPr>
        <p:spPr bwMode="auto">
          <a:xfrm>
            <a:off x="9851828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2" name="Rectangle 116"/>
          <p:cNvSpPr>
            <a:spLocks noChangeArrowheads="1"/>
          </p:cNvSpPr>
          <p:nvPr/>
        </p:nvSpPr>
        <p:spPr bwMode="auto">
          <a:xfrm>
            <a:off x="9851828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3" name="Rectangle 117"/>
          <p:cNvSpPr>
            <a:spLocks noChangeArrowheads="1"/>
          </p:cNvSpPr>
          <p:nvPr/>
        </p:nvSpPr>
        <p:spPr bwMode="auto">
          <a:xfrm>
            <a:off x="10076963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4" name="Rectangle 118"/>
          <p:cNvSpPr>
            <a:spLocks noChangeArrowheads="1"/>
          </p:cNvSpPr>
          <p:nvPr/>
        </p:nvSpPr>
        <p:spPr bwMode="auto">
          <a:xfrm>
            <a:off x="10230180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5" name="Rectangle 119"/>
          <p:cNvSpPr>
            <a:spLocks noChangeArrowheads="1"/>
          </p:cNvSpPr>
          <p:nvPr/>
        </p:nvSpPr>
        <p:spPr bwMode="auto">
          <a:xfrm>
            <a:off x="10295846" y="3685853"/>
            <a:ext cx="62356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Оболочки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7" name="Rectangle 121"/>
          <p:cNvSpPr>
            <a:spLocks noChangeArrowheads="1"/>
          </p:cNvSpPr>
          <p:nvPr/>
        </p:nvSpPr>
        <p:spPr bwMode="auto">
          <a:xfrm>
            <a:off x="11338662" y="3571722"/>
            <a:ext cx="458088" cy="342395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8" name="Rectangle 122"/>
          <p:cNvSpPr>
            <a:spLocks noChangeArrowheads="1"/>
          </p:cNvSpPr>
          <p:nvPr/>
        </p:nvSpPr>
        <p:spPr bwMode="auto">
          <a:xfrm>
            <a:off x="11446538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06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9" name="Rectangle 123"/>
          <p:cNvSpPr>
            <a:spLocks noChangeArrowheads="1"/>
          </p:cNvSpPr>
          <p:nvPr/>
        </p:nvSpPr>
        <p:spPr bwMode="auto">
          <a:xfrm>
            <a:off x="11604447" y="3685853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0" name="Freeform 124"/>
          <p:cNvSpPr>
            <a:spLocks/>
          </p:cNvSpPr>
          <p:nvPr/>
        </p:nvSpPr>
        <p:spPr bwMode="auto">
          <a:xfrm>
            <a:off x="4531434" y="3227764"/>
            <a:ext cx="1486833" cy="257969"/>
          </a:xfrm>
          <a:custGeom>
            <a:avLst/>
            <a:gdLst>
              <a:gd name="T0" fmla="*/ 951 w 951"/>
              <a:gd name="T1" fmla="*/ 0 h 165"/>
              <a:gd name="T2" fmla="*/ 951 w 951"/>
              <a:gd name="T3" fmla="*/ 110 h 165"/>
              <a:gd name="T4" fmla="*/ 0 w 951"/>
              <a:gd name="T5" fmla="*/ 110 h 165"/>
              <a:gd name="T6" fmla="*/ 0 w 951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1" h="165">
                <a:moveTo>
                  <a:pt x="951" y="0"/>
                </a:moveTo>
                <a:lnTo>
                  <a:pt x="951" y="110"/>
                </a:lnTo>
                <a:lnTo>
                  <a:pt x="0" y="110"/>
                </a:lnTo>
                <a:lnTo>
                  <a:pt x="0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1" name="Freeform 125"/>
          <p:cNvSpPr>
            <a:spLocks/>
          </p:cNvSpPr>
          <p:nvPr/>
        </p:nvSpPr>
        <p:spPr bwMode="auto">
          <a:xfrm>
            <a:off x="4482968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2" name="Line 126"/>
          <p:cNvSpPr>
            <a:spLocks noChangeShapeType="1"/>
          </p:cNvSpPr>
          <p:nvPr/>
        </p:nvSpPr>
        <p:spPr bwMode="auto">
          <a:xfrm>
            <a:off x="6018268" y="3227764"/>
            <a:ext cx="0" cy="257969"/>
          </a:xfrm>
          <a:prstGeom prst="line">
            <a:avLst/>
          </a:pr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3" name="Freeform 127"/>
          <p:cNvSpPr>
            <a:spLocks/>
          </p:cNvSpPr>
          <p:nvPr/>
        </p:nvSpPr>
        <p:spPr bwMode="auto">
          <a:xfrm>
            <a:off x="5971365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0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0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4" name="Freeform 128"/>
          <p:cNvSpPr>
            <a:spLocks/>
          </p:cNvSpPr>
          <p:nvPr/>
        </p:nvSpPr>
        <p:spPr bwMode="auto">
          <a:xfrm>
            <a:off x="6018268" y="3227764"/>
            <a:ext cx="1488397" cy="257969"/>
          </a:xfrm>
          <a:custGeom>
            <a:avLst/>
            <a:gdLst>
              <a:gd name="T0" fmla="*/ 0 w 952"/>
              <a:gd name="T1" fmla="*/ 0 h 165"/>
              <a:gd name="T2" fmla="*/ 0 w 952"/>
              <a:gd name="T3" fmla="*/ 110 h 165"/>
              <a:gd name="T4" fmla="*/ 952 w 952"/>
              <a:gd name="T5" fmla="*/ 110 h 165"/>
              <a:gd name="T6" fmla="*/ 952 w 95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2" h="165">
                <a:moveTo>
                  <a:pt x="0" y="0"/>
                </a:moveTo>
                <a:lnTo>
                  <a:pt x="0" y="110"/>
                </a:lnTo>
                <a:lnTo>
                  <a:pt x="952" y="110"/>
                </a:lnTo>
                <a:lnTo>
                  <a:pt x="952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5" name="Freeform 129"/>
          <p:cNvSpPr>
            <a:spLocks/>
          </p:cNvSpPr>
          <p:nvPr/>
        </p:nvSpPr>
        <p:spPr bwMode="auto">
          <a:xfrm>
            <a:off x="7458199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6" name="Freeform 130"/>
          <p:cNvSpPr>
            <a:spLocks/>
          </p:cNvSpPr>
          <p:nvPr/>
        </p:nvSpPr>
        <p:spPr bwMode="auto">
          <a:xfrm>
            <a:off x="6018268" y="3227764"/>
            <a:ext cx="1488397" cy="257969"/>
          </a:xfrm>
          <a:custGeom>
            <a:avLst/>
            <a:gdLst>
              <a:gd name="T0" fmla="*/ 0 w 952"/>
              <a:gd name="T1" fmla="*/ 0 h 165"/>
              <a:gd name="T2" fmla="*/ 0 w 952"/>
              <a:gd name="T3" fmla="*/ 110 h 165"/>
              <a:gd name="T4" fmla="*/ 952 w 952"/>
              <a:gd name="T5" fmla="*/ 110 h 165"/>
              <a:gd name="T6" fmla="*/ 952 w 95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2" h="165">
                <a:moveTo>
                  <a:pt x="0" y="0"/>
                </a:moveTo>
                <a:lnTo>
                  <a:pt x="0" y="110"/>
                </a:lnTo>
                <a:lnTo>
                  <a:pt x="952" y="110"/>
                </a:lnTo>
                <a:lnTo>
                  <a:pt x="952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7" name="Freeform 131"/>
          <p:cNvSpPr>
            <a:spLocks/>
          </p:cNvSpPr>
          <p:nvPr/>
        </p:nvSpPr>
        <p:spPr bwMode="auto">
          <a:xfrm>
            <a:off x="7458199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8" name="Freeform 132"/>
          <p:cNvSpPr>
            <a:spLocks/>
          </p:cNvSpPr>
          <p:nvPr/>
        </p:nvSpPr>
        <p:spPr bwMode="auto">
          <a:xfrm>
            <a:off x="6018268" y="3227764"/>
            <a:ext cx="2975230" cy="257969"/>
          </a:xfrm>
          <a:custGeom>
            <a:avLst/>
            <a:gdLst>
              <a:gd name="T0" fmla="*/ 0 w 1903"/>
              <a:gd name="T1" fmla="*/ 0 h 165"/>
              <a:gd name="T2" fmla="*/ 0 w 1903"/>
              <a:gd name="T3" fmla="*/ 110 h 165"/>
              <a:gd name="T4" fmla="*/ 1903 w 1903"/>
              <a:gd name="T5" fmla="*/ 110 h 165"/>
              <a:gd name="T6" fmla="*/ 1903 w 1903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3" h="165">
                <a:moveTo>
                  <a:pt x="0" y="0"/>
                </a:moveTo>
                <a:lnTo>
                  <a:pt x="0" y="110"/>
                </a:lnTo>
                <a:lnTo>
                  <a:pt x="1903" y="110"/>
                </a:lnTo>
                <a:lnTo>
                  <a:pt x="1903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9" name="Freeform 133"/>
          <p:cNvSpPr>
            <a:spLocks/>
          </p:cNvSpPr>
          <p:nvPr/>
        </p:nvSpPr>
        <p:spPr bwMode="auto">
          <a:xfrm>
            <a:off x="8945033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0" name="Freeform 134"/>
          <p:cNvSpPr>
            <a:spLocks/>
          </p:cNvSpPr>
          <p:nvPr/>
        </p:nvSpPr>
        <p:spPr bwMode="auto">
          <a:xfrm>
            <a:off x="7678644" y="3399743"/>
            <a:ext cx="2801689" cy="85990"/>
          </a:xfrm>
          <a:custGeom>
            <a:avLst/>
            <a:gdLst>
              <a:gd name="T0" fmla="*/ 0 w 1792"/>
              <a:gd name="T1" fmla="*/ 0 h 55"/>
              <a:gd name="T2" fmla="*/ 1792 w 1792"/>
              <a:gd name="T3" fmla="*/ 0 h 55"/>
              <a:gd name="T4" fmla="*/ 1792 w 1792"/>
              <a:gd name="T5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92" h="55">
                <a:moveTo>
                  <a:pt x="0" y="0"/>
                </a:moveTo>
                <a:lnTo>
                  <a:pt x="1792" y="0"/>
                </a:lnTo>
                <a:lnTo>
                  <a:pt x="1792" y="5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1" name="Freeform 135"/>
          <p:cNvSpPr>
            <a:spLocks/>
          </p:cNvSpPr>
          <p:nvPr/>
        </p:nvSpPr>
        <p:spPr bwMode="auto">
          <a:xfrm>
            <a:off x="10431865" y="3473225"/>
            <a:ext cx="98496" cy="98498"/>
          </a:xfrm>
          <a:custGeom>
            <a:avLst/>
            <a:gdLst>
              <a:gd name="T0" fmla="*/ 63 w 63"/>
              <a:gd name="T1" fmla="*/ 0 h 63"/>
              <a:gd name="T2" fmla="*/ 31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1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2" name="Freeform 136"/>
          <p:cNvSpPr>
            <a:spLocks/>
          </p:cNvSpPr>
          <p:nvPr/>
        </p:nvSpPr>
        <p:spPr bwMode="auto">
          <a:xfrm>
            <a:off x="10480331" y="3399743"/>
            <a:ext cx="1088156" cy="171978"/>
          </a:xfrm>
          <a:custGeom>
            <a:avLst/>
            <a:gdLst>
              <a:gd name="T0" fmla="*/ 0 w 696"/>
              <a:gd name="T1" fmla="*/ 110 h 110"/>
              <a:gd name="T2" fmla="*/ 0 w 696"/>
              <a:gd name="T3" fmla="*/ 0 h 110"/>
              <a:gd name="T4" fmla="*/ 696 w 696"/>
              <a:gd name="T5" fmla="*/ 0 h 110"/>
              <a:gd name="T6" fmla="*/ 696 w 696"/>
              <a:gd name="T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6" h="110">
                <a:moveTo>
                  <a:pt x="0" y="110"/>
                </a:moveTo>
                <a:lnTo>
                  <a:pt x="0" y="0"/>
                </a:lnTo>
                <a:lnTo>
                  <a:pt x="696" y="0"/>
                </a:lnTo>
                <a:lnTo>
                  <a:pt x="696" y="5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3" name="Freeform 137"/>
          <p:cNvSpPr>
            <a:spLocks/>
          </p:cNvSpPr>
          <p:nvPr/>
        </p:nvSpPr>
        <p:spPr bwMode="auto">
          <a:xfrm>
            <a:off x="11518458" y="3473225"/>
            <a:ext cx="98496" cy="98498"/>
          </a:xfrm>
          <a:custGeom>
            <a:avLst/>
            <a:gdLst>
              <a:gd name="T0" fmla="*/ 63 w 63"/>
              <a:gd name="T1" fmla="*/ 0 h 63"/>
              <a:gd name="T2" fmla="*/ 32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2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5" name="Rectangle 139"/>
          <p:cNvSpPr>
            <a:spLocks noChangeArrowheads="1"/>
          </p:cNvSpPr>
          <p:nvPr/>
        </p:nvSpPr>
        <p:spPr bwMode="auto">
          <a:xfrm>
            <a:off x="5907264" y="4258073"/>
            <a:ext cx="1372702" cy="34395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6" name="Rectangle 140"/>
          <p:cNvSpPr>
            <a:spLocks noChangeArrowheads="1"/>
          </p:cNvSpPr>
          <p:nvPr/>
        </p:nvSpPr>
        <p:spPr bwMode="auto">
          <a:xfrm>
            <a:off x="6107385" y="434042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7" name="Rectangle 141"/>
          <p:cNvSpPr>
            <a:spLocks noChangeArrowheads="1"/>
          </p:cNvSpPr>
          <p:nvPr/>
        </p:nvSpPr>
        <p:spPr bwMode="auto">
          <a:xfrm>
            <a:off x="6260602" y="4340428"/>
            <a:ext cx="352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8" name="Rectangle 142"/>
          <p:cNvSpPr>
            <a:spLocks noChangeArrowheads="1"/>
          </p:cNvSpPr>
          <p:nvPr/>
        </p:nvSpPr>
        <p:spPr bwMode="auto">
          <a:xfrm>
            <a:off x="6291872" y="4340428"/>
            <a:ext cx="8640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 err="1">
                <a:solidFill>
                  <a:srgbClr val="4D6079"/>
                </a:solidFill>
                <a:latin typeface="Arial Narrow" panose="020B0606020202030204" pitchFamily="34" charset="0"/>
              </a:rPr>
              <a:t>Безбалочные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0" name="Rectangle 144"/>
          <p:cNvSpPr>
            <a:spLocks noChangeArrowheads="1"/>
          </p:cNvSpPr>
          <p:nvPr/>
        </p:nvSpPr>
        <p:spPr bwMode="auto">
          <a:xfrm>
            <a:off x="3902931" y="4258073"/>
            <a:ext cx="1372702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1" name="Rectangle 145"/>
          <p:cNvSpPr>
            <a:spLocks noChangeArrowheads="1"/>
          </p:cNvSpPr>
          <p:nvPr/>
        </p:nvSpPr>
        <p:spPr bwMode="auto">
          <a:xfrm>
            <a:off x="4198421" y="437376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2" name="Rectangle 146"/>
          <p:cNvSpPr>
            <a:spLocks noChangeArrowheads="1"/>
          </p:cNvSpPr>
          <p:nvPr/>
        </p:nvSpPr>
        <p:spPr bwMode="auto">
          <a:xfrm>
            <a:off x="4328187" y="4373768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3" name="Rectangle 147"/>
          <p:cNvSpPr>
            <a:spLocks noChangeArrowheads="1"/>
          </p:cNvSpPr>
          <p:nvPr/>
        </p:nvSpPr>
        <p:spPr bwMode="auto">
          <a:xfrm>
            <a:off x="4395416" y="4373768"/>
            <a:ext cx="6524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Балочные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5" name="Rectangle 149"/>
          <p:cNvSpPr>
            <a:spLocks noChangeArrowheads="1"/>
          </p:cNvSpPr>
          <p:nvPr/>
        </p:nvSpPr>
        <p:spPr bwMode="auto">
          <a:xfrm>
            <a:off x="7911597" y="4258073"/>
            <a:ext cx="1372702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6" name="Rectangle 150"/>
          <p:cNvSpPr>
            <a:spLocks noChangeArrowheads="1"/>
          </p:cNvSpPr>
          <p:nvPr/>
        </p:nvSpPr>
        <p:spPr bwMode="auto">
          <a:xfrm>
            <a:off x="8111717" y="4304976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7" name="Rectangle 151"/>
          <p:cNvSpPr>
            <a:spLocks noChangeArrowheads="1"/>
          </p:cNvSpPr>
          <p:nvPr/>
        </p:nvSpPr>
        <p:spPr bwMode="auto">
          <a:xfrm>
            <a:off x="8264934" y="4304976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8" name="Rectangle 152"/>
          <p:cNvSpPr>
            <a:spLocks noChangeArrowheads="1"/>
          </p:cNvSpPr>
          <p:nvPr/>
        </p:nvSpPr>
        <p:spPr bwMode="auto">
          <a:xfrm>
            <a:off x="8330599" y="4304976"/>
            <a:ext cx="865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 несъёмной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9" name="Rectangle 153"/>
          <p:cNvSpPr>
            <a:spLocks noChangeArrowheads="1"/>
          </p:cNvSpPr>
          <p:nvPr/>
        </p:nvSpPr>
        <p:spPr bwMode="auto">
          <a:xfrm>
            <a:off x="8283695" y="4440995"/>
            <a:ext cx="6700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опалубкой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1" name="Rectangle 155"/>
          <p:cNvSpPr>
            <a:spLocks noChangeArrowheads="1"/>
          </p:cNvSpPr>
          <p:nvPr/>
        </p:nvSpPr>
        <p:spPr bwMode="auto">
          <a:xfrm>
            <a:off x="9737698" y="4258073"/>
            <a:ext cx="1372702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2" name="Rectangle 156"/>
          <p:cNvSpPr>
            <a:spLocks noChangeArrowheads="1"/>
          </p:cNvSpPr>
          <p:nvPr/>
        </p:nvSpPr>
        <p:spPr bwMode="auto">
          <a:xfrm>
            <a:off x="9854954" y="4304976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3" name="Rectangle 157"/>
          <p:cNvSpPr>
            <a:spLocks noChangeArrowheads="1"/>
          </p:cNvSpPr>
          <p:nvPr/>
        </p:nvSpPr>
        <p:spPr bwMode="auto">
          <a:xfrm>
            <a:off x="10014425" y="4304976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4" name="Rectangle 158"/>
          <p:cNvSpPr>
            <a:spLocks noChangeArrowheads="1"/>
          </p:cNvSpPr>
          <p:nvPr/>
        </p:nvSpPr>
        <p:spPr bwMode="auto">
          <a:xfrm>
            <a:off x="10081654" y="4304976"/>
            <a:ext cx="10211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 применением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5" name="Rectangle 159"/>
          <p:cNvSpPr>
            <a:spLocks noChangeArrowheads="1"/>
          </p:cNvSpPr>
          <p:nvPr/>
        </p:nvSpPr>
        <p:spPr bwMode="auto">
          <a:xfrm>
            <a:off x="10195785" y="4440995"/>
            <a:ext cx="50815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настила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6" name="Freeform 160"/>
          <p:cNvSpPr>
            <a:spLocks/>
          </p:cNvSpPr>
          <p:nvPr/>
        </p:nvSpPr>
        <p:spPr bwMode="auto">
          <a:xfrm>
            <a:off x="4589283" y="3914116"/>
            <a:ext cx="2917383" cy="259532"/>
          </a:xfrm>
          <a:custGeom>
            <a:avLst/>
            <a:gdLst>
              <a:gd name="T0" fmla="*/ 1866 w 1866"/>
              <a:gd name="T1" fmla="*/ 0 h 166"/>
              <a:gd name="T2" fmla="*/ 1866 w 1866"/>
              <a:gd name="T3" fmla="*/ 110 h 166"/>
              <a:gd name="T4" fmla="*/ 0 w 1866"/>
              <a:gd name="T5" fmla="*/ 110 h 166"/>
              <a:gd name="T6" fmla="*/ 0 w 1866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66" h="166">
                <a:moveTo>
                  <a:pt x="1866" y="0"/>
                </a:moveTo>
                <a:lnTo>
                  <a:pt x="1866" y="110"/>
                </a:lnTo>
                <a:lnTo>
                  <a:pt x="0" y="110"/>
                </a:lnTo>
                <a:lnTo>
                  <a:pt x="0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7" name="Freeform 161"/>
          <p:cNvSpPr>
            <a:spLocks/>
          </p:cNvSpPr>
          <p:nvPr/>
        </p:nvSpPr>
        <p:spPr bwMode="auto">
          <a:xfrm>
            <a:off x="4540816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8" name="Freeform 162"/>
          <p:cNvSpPr>
            <a:spLocks/>
          </p:cNvSpPr>
          <p:nvPr/>
        </p:nvSpPr>
        <p:spPr bwMode="auto">
          <a:xfrm>
            <a:off x="6593614" y="3914116"/>
            <a:ext cx="913050" cy="259532"/>
          </a:xfrm>
          <a:custGeom>
            <a:avLst/>
            <a:gdLst>
              <a:gd name="T0" fmla="*/ 584 w 584"/>
              <a:gd name="T1" fmla="*/ 0 h 166"/>
              <a:gd name="T2" fmla="*/ 584 w 584"/>
              <a:gd name="T3" fmla="*/ 110 h 166"/>
              <a:gd name="T4" fmla="*/ 0 w 584"/>
              <a:gd name="T5" fmla="*/ 110 h 166"/>
              <a:gd name="T6" fmla="*/ 0 w 584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4" h="166">
                <a:moveTo>
                  <a:pt x="584" y="0"/>
                </a:moveTo>
                <a:lnTo>
                  <a:pt x="584" y="110"/>
                </a:lnTo>
                <a:lnTo>
                  <a:pt x="0" y="110"/>
                </a:lnTo>
                <a:lnTo>
                  <a:pt x="0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9" name="Freeform 163"/>
          <p:cNvSpPr>
            <a:spLocks/>
          </p:cNvSpPr>
          <p:nvPr/>
        </p:nvSpPr>
        <p:spPr bwMode="auto">
          <a:xfrm>
            <a:off x="6545149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0" name="Freeform 164"/>
          <p:cNvSpPr>
            <a:spLocks/>
          </p:cNvSpPr>
          <p:nvPr/>
        </p:nvSpPr>
        <p:spPr bwMode="auto">
          <a:xfrm>
            <a:off x="7506665" y="3914116"/>
            <a:ext cx="1091282" cy="259532"/>
          </a:xfrm>
          <a:custGeom>
            <a:avLst/>
            <a:gdLst>
              <a:gd name="T0" fmla="*/ 0 w 698"/>
              <a:gd name="T1" fmla="*/ 0 h 166"/>
              <a:gd name="T2" fmla="*/ 0 w 698"/>
              <a:gd name="T3" fmla="*/ 110 h 166"/>
              <a:gd name="T4" fmla="*/ 698 w 698"/>
              <a:gd name="T5" fmla="*/ 110 h 166"/>
              <a:gd name="T6" fmla="*/ 698 w 698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8" h="166">
                <a:moveTo>
                  <a:pt x="0" y="0"/>
                </a:moveTo>
                <a:lnTo>
                  <a:pt x="0" y="110"/>
                </a:lnTo>
                <a:lnTo>
                  <a:pt x="698" y="110"/>
                </a:lnTo>
                <a:lnTo>
                  <a:pt x="698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1" name="Freeform 165"/>
          <p:cNvSpPr>
            <a:spLocks/>
          </p:cNvSpPr>
          <p:nvPr/>
        </p:nvSpPr>
        <p:spPr bwMode="auto">
          <a:xfrm>
            <a:off x="8549481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2" name="Freeform 166"/>
          <p:cNvSpPr>
            <a:spLocks/>
          </p:cNvSpPr>
          <p:nvPr/>
        </p:nvSpPr>
        <p:spPr bwMode="auto">
          <a:xfrm>
            <a:off x="7506665" y="3914116"/>
            <a:ext cx="2917383" cy="259532"/>
          </a:xfrm>
          <a:custGeom>
            <a:avLst/>
            <a:gdLst>
              <a:gd name="T0" fmla="*/ 0 w 1866"/>
              <a:gd name="T1" fmla="*/ 0 h 166"/>
              <a:gd name="T2" fmla="*/ 0 w 1866"/>
              <a:gd name="T3" fmla="*/ 110 h 166"/>
              <a:gd name="T4" fmla="*/ 1866 w 1866"/>
              <a:gd name="T5" fmla="*/ 110 h 166"/>
              <a:gd name="T6" fmla="*/ 1866 w 1866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66" h="166">
                <a:moveTo>
                  <a:pt x="0" y="0"/>
                </a:moveTo>
                <a:lnTo>
                  <a:pt x="0" y="110"/>
                </a:lnTo>
                <a:lnTo>
                  <a:pt x="1866" y="110"/>
                </a:lnTo>
                <a:lnTo>
                  <a:pt x="1866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3" name="Freeform 167"/>
          <p:cNvSpPr>
            <a:spLocks/>
          </p:cNvSpPr>
          <p:nvPr/>
        </p:nvSpPr>
        <p:spPr bwMode="auto">
          <a:xfrm>
            <a:off x="10375583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5" name="Rectangle 169"/>
          <p:cNvSpPr>
            <a:spLocks noChangeArrowheads="1"/>
          </p:cNvSpPr>
          <p:nvPr/>
        </p:nvSpPr>
        <p:spPr bwMode="auto">
          <a:xfrm>
            <a:off x="11338663" y="4258073"/>
            <a:ext cx="458088" cy="343958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6" name="Rectangle 170"/>
          <p:cNvSpPr>
            <a:spLocks noChangeArrowheads="1"/>
          </p:cNvSpPr>
          <p:nvPr/>
        </p:nvSpPr>
        <p:spPr bwMode="auto">
          <a:xfrm>
            <a:off x="11448104" y="437376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7" name="Rectangle 171"/>
          <p:cNvSpPr>
            <a:spLocks noChangeArrowheads="1"/>
          </p:cNvSpPr>
          <p:nvPr/>
        </p:nvSpPr>
        <p:spPr bwMode="auto">
          <a:xfrm>
            <a:off x="11602884" y="4373768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8" name="Freeform 172"/>
          <p:cNvSpPr>
            <a:spLocks/>
          </p:cNvSpPr>
          <p:nvPr/>
        </p:nvSpPr>
        <p:spPr bwMode="auto">
          <a:xfrm>
            <a:off x="7506665" y="3914116"/>
            <a:ext cx="4061823" cy="259532"/>
          </a:xfrm>
          <a:custGeom>
            <a:avLst/>
            <a:gdLst>
              <a:gd name="T0" fmla="*/ 0 w 2598"/>
              <a:gd name="T1" fmla="*/ 0 h 166"/>
              <a:gd name="T2" fmla="*/ 0 w 2598"/>
              <a:gd name="T3" fmla="*/ 110 h 166"/>
              <a:gd name="T4" fmla="*/ 2598 w 2598"/>
              <a:gd name="T5" fmla="*/ 110 h 166"/>
              <a:gd name="T6" fmla="*/ 2598 w 2598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98" h="166">
                <a:moveTo>
                  <a:pt x="0" y="0"/>
                </a:moveTo>
                <a:lnTo>
                  <a:pt x="0" y="110"/>
                </a:lnTo>
                <a:lnTo>
                  <a:pt x="2598" y="110"/>
                </a:lnTo>
                <a:lnTo>
                  <a:pt x="2598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9" name="Freeform 173"/>
          <p:cNvSpPr>
            <a:spLocks/>
          </p:cNvSpPr>
          <p:nvPr/>
        </p:nvSpPr>
        <p:spPr bwMode="auto">
          <a:xfrm>
            <a:off x="11518458" y="4161140"/>
            <a:ext cx="98496" cy="96933"/>
          </a:xfrm>
          <a:custGeom>
            <a:avLst/>
            <a:gdLst>
              <a:gd name="T0" fmla="*/ 63 w 63"/>
              <a:gd name="T1" fmla="*/ 0 h 62"/>
              <a:gd name="T2" fmla="*/ 32 w 63"/>
              <a:gd name="T3" fmla="*/ 62 h 62"/>
              <a:gd name="T4" fmla="*/ 0 w 63"/>
              <a:gd name="T5" fmla="*/ 0 h 62"/>
              <a:gd name="T6" fmla="*/ 63 w 63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2">
                <a:moveTo>
                  <a:pt x="63" y="0"/>
                </a:moveTo>
                <a:lnTo>
                  <a:pt x="32" y="62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pic>
        <p:nvPicPr>
          <p:cNvPr id="178" name="Рисунок 17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3674" y="4747245"/>
            <a:ext cx="3565239" cy="1761105"/>
          </a:xfrm>
          <a:prstGeom prst="rect">
            <a:avLst/>
          </a:prstGeom>
        </p:spPr>
      </p:pic>
      <p:sp>
        <p:nvSpPr>
          <p:cNvPr id="177" name="Rectangle 7"/>
          <p:cNvSpPr>
            <a:spLocks noChangeArrowheads="1"/>
          </p:cNvSpPr>
          <p:nvPr/>
        </p:nvSpPr>
        <p:spPr bwMode="auto">
          <a:xfrm>
            <a:off x="6929876" y="1671871"/>
            <a:ext cx="160620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Строительные элементы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pic>
        <p:nvPicPr>
          <p:cNvPr id="248" name="Рисунок 24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163" name="Заголовок 1"/>
          <p:cNvSpPr txBox="1">
            <a:spLocks/>
          </p:cNvSpPr>
          <p:nvPr/>
        </p:nvSpPr>
        <p:spPr>
          <a:xfrm>
            <a:off x="516000" y="2955101"/>
            <a:ext cx="2940605" cy="4738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Классификатор элементов</a:t>
            </a:r>
          </a:p>
        </p:txBody>
      </p:sp>
      <p:cxnSp>
        <p:nvCxnSpPr>
          <p:cNvPr id="169" name="Прямая соединительная линия 168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8436914" y="273159"/>
            <a:ext cx="3652201" cy="9258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121920" tIns="60960" rIns="121920" bIns="60960" rtlCol="0" anchor="ctr">
            <a:noAutofit/>
          </a:bodyPr>
          <a:lstStyle/>
          <a:p>
            <a:pPr algn="ctr"/>
            <a:r>
              <a:rPr lang="ru-RU" sz="2800" dirty="0">
                <a:solidFill>
                  <a:srgbClr val="4D6079"/>
                </a:solidFill>
                <a:latin typeface="Arial Narrow" panose="020B0606020202030204" pitchFamily="34" charset="0"/>
              </a:rPr>
              <a:t>Код по классификатору:</a:t>
            </a:r>
          </a:p>
          <a:p>
            <a:pPr algn="ctr"/>
            <a:r>
              <a:rPr lang="ru-RU" sz="2800" dirty="0" smtClean="0">
                <a:solidFill>
                  <a:srgbClr val="4D6079"/>
                </a:solidFill>
                <a:latin typeface="Arial Narrow" panose="020B0606020202030204" pitchFamily="34" charset="0"/>
              </a:rPr>
              <a:t>С03.02.03.02</a:t>
            </a:r>
            <a:endParaRPr lang="ru-RU" sz="28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0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80000" y="1620000"/>
            <a:ext cx="7156794" cy="4645854"/>
          </a:xfrm>
        </p:spPr>
        <p:txBody>
          <a:bodyPr>
            <a:no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Заказчик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Проектировщик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Экспертиза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Подрядчик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Технический надзор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Собственник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Эксплуатирующая организация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6000" y="2011563"/>
            <a:ext cx="2940605" cy="14174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Участники информационного моделирования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1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4" b="1420"/>
          <a:stretch/>
        </p:blipFill>
        <p:spPr>
          <a:xfrm>
            <a:off x="-7620" y="-28876"/>
            <a:ext cx="12199620" cy="689168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10492" y="2299393"/>
            <a:ext cx="11163395" cy="166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Система классификации и описания строительных элементов как фундамент информационного моделирования объектов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754900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80000" y="1620000"/>
            <a:ext cx="6803408" cy="5479576"/>
          </a:xfrm>
        </p:spPr>
        <p:txBody>
          <a:bodyPr>
            <a:no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Для идентификации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Для различных видов расчётов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Для оценки стоимости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Для определения технологии строительства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Для определения срока службы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Экологические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Инструкции по эксплуатации и паспорта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6000" y="2955101"/>
            <a:ext cx="2940605" cy="4738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Характеристики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1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33" y="1358900"/>
            <a:ext cx="7971357" cy="4337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16000" y="1505483"/>
            <a:ext cx="2956804" cy="19235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Система организации взаимосвязанных данных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/>
          <p:cNvSpPr txBox="1">
            <a:spLocks/>
          </p:cNvSpPr>
          <p:nvPr/>
        </p:nvSpPr>
        <p:spPr>
          <a:xfrm>
            <a:off x="516000" y="3429000"/>
            <a:ext cx="2709331" cy="980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Описание карточки изделия </a:t>
            </a:r>
          </a:p>
        </p:txBody>
      </p:sp>
    </p:spTree>
    <p:extLst>
      <p:ext uri="{BB962C8B-B14F-4D97-AF65-F5344CB8AC3E}">
        <p14:creationId xmlns:p14="http://schemas.microsoft.com/office/powerpoint/2010/main" val="10263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600" y="1305856"/>
            <a:ext cx="7848600" cy="4527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16000" y="2580301"/>
            <a:ext cx="2956804" cy="8486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Структура базы данных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/>
          <p:cNvSpPr txBox="1">
            <a:spLocks/>
          </p:cNvSpPr>
          <p:nvPr/>
        </p:nvSpPr>
        <p:spPr>
          <a:xfrm>
            <a:off x="516000" y="3429000"/>
            <a:ext cx="2709331" cy="980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Расшифровка библиотеки свойств</a:t>
            </a:r>
          </a:p>
        </p:txBody>
      </p:sp>
    </p:spTree>
    <p:extLst>
      <p:ext uri="{BB962C8B-B14F-4D97-AF65-F5344CB8AC3E}">
        <p14:creationId xmlns:p14="http://schemas.microsoft.com/office/powerpoint/2010/main" val="17777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Рисунок 24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3884170" y="1586150"/>
            <a:ext cx="7918834" cy="303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06243" y="1604911"/>
            <a:ext cx="1829227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902932" y="2195893"/>
            <a:ext cx="1258570" cy="3439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902932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134320" y="2310024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264086" y="2310024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331315" y="2310024"/>
            <a:ext cx="6299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Демонтаж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38976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38976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5614900" y="2242795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768117" y="2242795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5833781" y="2242795"/>
            <a:ext cx="6908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Земляные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804076" y="2378815"/>
            <a:ext cx="4776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работы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876599" y="2195893"/>
            <a:ext cx="1258570" cy="34395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7012617" y="227906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7165835" y="2279068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7231499" y="2279068"/>
            <a:ext cx="80470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836499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8364995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8436914" y="2242795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8596385" y="2242795"/>
            <a:ext cx="352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8629216" y="2242795"/>
            <a:ext cx="10163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Архитектурные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8708953" y="2378815"/>
            <a:ext cx="6363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элементы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9851828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9851828" y="2195893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9987849" y="2242795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10141066" y="2242795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10206729" y="2242795"/>
            <a:ext cx="8479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Инженерные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10234872" y="2378815"/>
            <a:ext cx="55624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системы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11338662" y="2195893"/>
            <a:ext cx="458088" cy="343958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11446538" y="2310024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06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11604447" y="2310024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Freeform 40"/>
          <p:cNvSpPr>
            <a:spLocks/>
          </p:cNvSpPr>
          <p:nvPr/>
        </p:nvSpPr>
        <p:spPr bwMode="auto">
          <a:xfrm>
            <a:off x="4531434" y="1948870"/>
            <a:ext cx="3189422" cy="161035"/>
          </a:xfrm>
          <a:custGeom>
            <a:avLst/>
            <a:gdLst>
              <a:gd name="T0" fmla="*/ 2040 w 2040"/>
              <a:gd name="T1" fmla="*/ 0 h 103"/>
              <a:gd name="T2" fmla="*/ 2040 w 2040"/>
              <a:gd name="T3" fmla="*/ 48 h 103"/>
              <a:gd name="T4" fmla="*/ 0 w 2040"/>
              <a:gd name="T5" fmla="*/ 48 h 103"/>
              <a:gd name="T6" fmla="*/ 0 w 2040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0" h="103">
                <a:moveTo>
                  <a:pt x="2040" y="0"/>
                </a:moveTo>
                <a:lnTo>
                  <a:pt x="2040" y="48"/>
                </a:lnTo>
                <a:lnTo>
                  <a:pt x="0" y="48"/>
                </a:lnTo>
                <a:lnTo>
                  <a:pt x="0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Freeform 41"/>
          <p:cNvSpPr>
            <a:spLocks/>
          </p:cNvSpPr>
          <p:nvPr/>
        </p:nvSpPr>
        <p:spPr bwMode="auto">
          <a:xfrm>
            <a:off x="4482968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Freeform 42"/>
          <p:cNvSpPr>
            <a:spLocks/>
          </p:cNvSpPr>
          <p:nvPr/>
        </p:nvSpPr>
        <p:spPr bwMode="auto">
          <a:xfrm>
            <a:off x="6018268" y="1948870"/>
            <a:ext cx="1702588" cy="161035"/>
          </a:xfrm>
          <a:custGeom>
            <a:avLst/>
            <a:gdLst>
              <a:gd name="T0" fmla="*/ 1089 w 1089"/>
              <a:gd name="T1" fmla="*/ 0 h 103"/>
              <a:gd name="T2" fmla="*/ 1089 w 1089"/>
              <a:gd name="T3" fmla="*/ 48 h 103"/>
              <a:gd name="T4" fmla="*/ 0 w 1089"/>
              <a:gd name="T5" fmla="*/ 48 h 103"/>
              <a:gd name="T6" fmla="*/ 0 w 1089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9" h="103">
                <a:moveTo>
                  <a:pt x="1089" y="0"/>
                </a:moveTo>
                <a:lnTo>
                  <a:pt x="1089" y="48"/>
                </a:lnTo>
                <a:lnTo>
                  <a:pt x="0" y="48"/>
                </a:lnTo>
                <a:lnTo>
                  <a:pt x="0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Freeform 43"/>
          <p:cNvSpPr>
            <a:spLocks/>
          </p:cNvSpPr>
          <p:nvPr/>
        </p:nvSpPr>
        <p:spPr bwMode="auto">
          <a:xfrm>
            <a:off x="5971365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0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0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Freeform 44"/>
          <p:cNvSpPr>
            <a:spLocks/>
          </p:cNvSpPr>
          <p:nvPr/>
        </p:nvSpPr>
        <p:spPr bwMode="auto">
          <a:xfrm>
            <a:off x="7506665" y="1948870"/>
            <a:ext cx="214191" cy="161035"/>
          </a:xfrm>
          <a:custGeom>
            <a:avLst/>
            <a:gdLst>
              <a:gd name="T0" fmla="*/ 137 w 137"/>
              <a:gd name="T1" fmla="*/ 0 h 103"/>
              <a:gd name="T2" fmla="*/ 137 w 137"/>
              <a:gd name="T3" fmla="*/ 48 h 103"/>
              <a:gd name="T4" fmla="*/ 0 w 137"/>
              <a:gd name="T5" fmla="*/ 48 h 103"/>
              <a:gd name="T6" fmla="*/ 0 w 137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7" h="103">
                <a:moveTo>
                  <a:pt x="137" y="0"/>
                </a:moveTo>
                <a:lnTo>
                  <a:pt x="137" y="48"/>
                </a:lnTo>
                <a:lnTo>
                  <a:pt x="0" y="48"/>
                </a:lnTo>
                <a:lnTo>
                  <a:pt x="0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Freeform 45"/>
          <p:cNvSpPr>
            <a:spLocks/>
          </p:cNvSpPr>
          <p:nvPr/>
        </p:nvSpPr>
        <p:spPr bwMode="auto">
          <a:xfrm>
            <a:off x="7458199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Freeform 46"/>
          <p:cNvSpPr>
            <a:spLocks/>
          </p:cNvSpPr>
          <p:nvPr/>
        </p:nvSpPr>
        <p:spPr bwMode="auto">
          <a:xfrm>
            <a:off x="7720857" y="1948870"/>
            <a:ext cx="1272642" cy="161035"/>
          </a:xfrm>
          <a:custGeom>
            <a:avLst/>
            <a:gdLst>
              <a:gd name="T0" fmla="*/ 0 w 814"/>
              <a:gd name="T1" fmla="*/ 0 h 103"/>
              <a:gd name="T2" fmla="*/ 0 w 814"/>
              <a:gd name="T3" fmla="*/ 48 h 103"/>
              <a:gd name="T4" fmla="*/ 814 w 814"/>
              <a:gd name="T5" fmla="*/ 48 h 103"/>
              <a:gd name="T6" fmla="*/ 814 w 814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4" h="103">
                <a:moveTo>
                  <a:pt x="0" y="0"/>
                </a:moveTo>
                <a:lnTo>
                  <a:pt x="0" y="48"/>
                </a:lnTo>
                <a:lnTo>
                  <a:pt x="814" y="48"/>
                </a:lnTo>
                <a:lnTo>
                  <a:pt x="814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Freeform 47"/>
          <p:cNvSpPr>
            <a:spLocks/>
          </p:cNvSpPr>
          <p:nvPr/>
        </p:nvSpPr>
        <p:spPr bwMode="auto">
          <a:xfrm>
            <a:off x="8945033" y="2098959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Freeform 48"/>
          <p:cNvSpPr>
            <a:spLocks/>
          </p:cNvSpPr>
          <p:nvPr/>
        </p:nvSpPr>
        <p:spPr bwMode="auto">
          <a:xfrm>
            <a:off x="7720857" y="1948870"/>
            <a:ext cx="2759475" cy="161035"/>
          </a:xfrm>
          <a:custGeom>
            <a:avLst/>
            <a:gdLst>
              <a:gd name="T0" fmla="*/ 0 w 1765"/>
              <a:gd name="T1" fmla="*/ 0 h 103"/>
              <a:gd name="T2" fmla="*/ 0 w 1765"/>
              <a:gd name="T3" fmla="*/ 48 h 103"/>
              <a:gd name="T4" fmla="*/ 1765 w 1765"/>
              <a:gd name="T5" fmla="*/ 48 h 103"/>
              <a:gd name="T6" fmla="*/ 1765 w 1765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5" h="103">
                <a:moveTo>
                  <a:pt x="0" y="0"/>
                </a:moveTo>
                <a:lnTo>
                  <a:pt x="0" y="48"/>
                </a:lnTo>
                <a:lnTo>
                  <a:pt x="1765" y="48"/>
                </a:lnTo>
                <a:lnTo>
                  <a:pt x="1765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Freeform 49"/>
          <p:cNvSpPr>
            <a:spLocks/>
          </p:cNvSpPr>
          <p:nvPr/>
        </p:nvSpPr>
        <p:spPr bwMode="auto">
          <a:xfrm>
            <a:off x="10431865" y="2098959"/>
            <a:ext cx="98496" cy="96933"/>
          </a:xfrm>
          <a:custGeom>
            <a:avLst/>
            <a:gdLst>
              <a:gd name="T0" fmla="*/ 63 w 63"/>
              <a:gd name="T1" fmla="*/ 0 h 62"/>
              <a:gd name="T2" fmla="*/ 31 w 63"/>
              <a:gd name="T3" fmla="*/ 62 h 62"/>
              <a:gd name="T4" fmla="*/ 0 w 63"/>
              <a:gd name="T5" fmla="*/ 0 h 62"/>
              <a:gd name="T6" fmla="*/ 63 w 63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2">
                <a:moveTo>
                  <a:pt x="63" y="0"/>
                </a:moveTo>
                <a:lnTo>
                  <a:pt x="31" y="62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Freeform 50"/>
          <p:cNvSpPr>
            <a:spLocks/>
          </p:cNvSpPr>
          <p:nvPr/>
        </p:nvSpPr>
        <p:spPr bwMode="auto">
          <a:xfrm>
            <a:off x="7720857" y="1948870"/>
            <a:ext cx="3847631" cy="161035"/>
          </a:xfrm>
          <a:custGeom>
            <a:avLst/>
            <a:gdLst>
              <a:gd name="T0" fmla="*/ 0 w 2461"/>
              <a:gd name="T1" fmla="*/ 0 h 103"/>
              <a:gd name="T2" fmla="*/ 0 w 2461"/>
              <a:gd name="T3" fmla="*/ 48 h 103"/>
              <a:gd name="T4" fmla="*/ 2461 w 2461"/>
              <a:gd name="T5" fmla="*/ 48 h 103"/>
              <a:gd name="T6" fmla="*/ 2461 w 2461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61" h="103">
                <a:moveTo>
                  <a:pt x="0" y="0"/>
                </a:moveTo>
                <a:lnTo>
                  <a:pt x="0" y="48"/>
                </a:lnTo>
                <a:lnTo>
                  <a:pt x="2461" y="48"/>
                </a:lnTo>
                <a:lnTo>
                  <a:pt x="2461" y="103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Freeform 51"/>
          <p:cNvSpPr>
            <a:spLocks/>
          </p:cNvSpPr>
          <p:nvPr/>
        </p:nvSpPr>
        <p:spPr bwMode="auto">
          <a:xfrm>
            <a:off x="11518458" y="2098959"/>
            <a:ext cx="98496" cy="96933"/>
          </a:xfrm>
          <a:custGeom>
            <a:avLst/>
            <a:gdLst>
              <a:gd name="T0" fmla="*/ 63 w 63"/>
              <a:gd name="T1" fmla="*/ 0 h 62"/>
              <a:gd name="T2" fmla="*/ 32 w 63"/>
              <a:gd name="T3" fmla="*/ 62 h 62"/>
              <a:gd name="T4" fmla="*/ 0 w 63"/>
              <a:gd name="T5" fmla="*/ 0 h 62"/>
              <a:gd name="T6" fmla="*/ 63 w 63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2">
                <a:moveTo>
                  <a:pt x="63" y="0"/>
                </a:moveTo>
                <a:lnTo>
                  <a:pt x="32" y="62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3902931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3902931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4060838" y="2997939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4190604" y="2997939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4256269" y="2997939"/>
            <a:ext cx="82073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Фундаменты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5389765" y="2883806"/>
            <a:ext cx="1258570" cy="34395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5538292" y="289023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5691509" y="2930710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61" name="Rectangle 61"/>
          <p:cNvSpPr>
            <a:spLocks noChangeArrowheads="1"/>
          </p:cNvSpPr>
          <p:nvPr/>
        </p:nvSpPr>
        <p:spPr bwMode="auto">
          <a:xfrm>
            <a:off x="5757173" y="2890233"/>
            <a:ext cx="8511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Монолитные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5641479" y="3026254"/>
            <a:ext cx="7902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28" name="Rectangle 64"/>
          <p:cNvSpPr>
            <a:spLocks noChangeArrowheads="1"/>
          </p:cNvSpPr>
          <p:nvPr/>
        </p:nvSpPr>
        <p:spPr bwMode="auto">
          <a:xfrm>
            <a:off x="8364995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29" name="Rectangle 65"/>
          <p:cNvSpPr>
            <a:spLocks noChangeArrowheads="1"/>
          </p:cNvSpPr>
          <p:nvPr/>
        </p:nvSpPr>
        <p:spPr bwMode="auto">
          <a:xfrm>
            <a:off x="8444731" y="2930710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0" name="Rectangle 66"/>
          <p:cNvSpPr>
            <a:spLocks noChangeArrowheads="1"/>
          </p:cNvSpPr>
          <p:nvPr/>
        </p:nvSpPr>
        <p:spPr bwMode="auto">
          <a:xfrm>
            <a:off x="8604202" y="2930710"/>
            <a:ext cx="352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1" name="Rectangle 67"/>
          <p:cNvSpPr>
            <a:spLocks noChangeArrowheads="1"/>
          </p:cNvSpPr>
          <p:nvPr/>
        </p:nvSpPr>
        <p:spPr bwMode="auto">
          <a:xfrm>
            <a:off x="8637035" y="2930710"/>
            <a:ext cx="10066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Металлические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2" name="Rectangle 68"/>
          <p:cNvSpPr>
            <a:spLocks noChangeArrowheads="1"/>
          </p:cNvSpPr>
          <p:nvPr/>
        </p:nvSpPr>
        <p:spPr bwMode="auto">
          <a:xfrm>
            <a:off x="8616708" y="3066731"/>
            <a:ext cx="7902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3" name="Rectangle 69"/>
          <p:cNvSpPr>
            <a:spLocks noChangeArrowheads="1"/>
          </p:cNvSpPr>
          <p:nvPr/>
        </p:nvSpPr>
        <p:spPr bwMode="auto">
          <a:xfrm>
            <a:off x="9851828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4" name="Rectangle 70"/>
          <p:cNvSpPr>
            <a:spLocks noChangeArrowheads="1"/>
          </p:cNvSpPr>
          <p:nvPr/>
        </p:nvSpPr>
        <p:spPr bwMode="auto">
          <a:xfrm>
            <a:off x="9851828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5" name="Rectangle 71"/>
          <p:cNvSpPr>
            <a:spLocks noChangeArrowheads="1"/>
          </p:cNvSpPr>
          <p:nvPr/>
        </p:nvSpPr>
        <p:spPr bwMode="auto">
          <a:xfrm>
            <a:off x="10005045" y="2930710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6" name="Rectangle 72"/>
          <p:cNvSpPr>
            <a:spLocks noChangeArrowheads="1"/>
          </p:cNvSpPr>
          <p:nvPr/>
        </p:nvSpPr>
        <p:spPr bwMode="auto">
          <a:xfrm>
            <a:off x="10158263" y="2930710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7" name="Rectangle 73"/>
          <p:cNvSpPr>
            <a:spLocks noChangeArrowheads="1"/>
          </p:cNvSpPr>
          <p:nvPr/>
        </p:nvSpPr>
        <p:spPr bwMode="auto">
          <a:xfrm>
            <a:off x="10225492" y="2930710"/>
            <a:ext cx="8303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Деревянные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8" name="Rectangle 74"/>
          <p:cNvSpPr>
            <a:spLocks noChangeArrowheads="1"/>
          </p:cNvSpPr>
          <p:nvPr/>
        </p:nvSpPr>
        <p:spPr bwMode="auto">
          <a:xfrm>
            <a:off x="10103542" y="3066731"/>
            <a:ext cx="7902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конструкции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0" name="Rectangle 76"/>
          <p:cNvSpPr>
            <a:spLocks noChangeArrowheads="1"/>
          </p:cNvSpPr>
          <p:nvPr/>
        </p:nvSpPr>
        <p:spPr bwMode="auto">
          <a:xfrm>
            <a:off x="11338662" y="2883806"/>
            <a:ext cx="458088" cy="343958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1" name="Rectangle 77"/>
          <p:cNvSpPr>
            <a:spLocks noChangeArrowheads="1"/>
          </p:cNvSpPr>
          <p:nvPr/>
        </p:nvSpPr>
        <p:spPr bwMode="auto">
          <a:xfrm>
            <a:off x="11446538" y="2997939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06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2" name="Rectangle 78"/>
          <p:cNvSpPr>
            <a:spLocks noChangeArrowheads="1"/>
          </p:cNvSpPr>
          <p:nvPr/>
        </p:nvSpPr>
        <p:spPr bwMode="auto">
          <a:xfrm>
            <a:off x="11604447" y="2997939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3" name="Freeform 79"/>
          <p:cNvSpPr>
            <a:spLocks/>
          </p:cNvSpPr>
          <p:nvPr/>
        </p:nvSpPr>
        <p:spPr bwMode="auto">
          <a:xfrm>
            <a:off x="4531434" y="2539850"/>
            <a:ext cx="2975230" cy="257969"/>
          </a:xfrm>
          <a:custGeom>
            <a:avLst/>
            <a:gdLst>
              <a:gd name="T0" fmla="*/ 1903 w 1903"/>
              <a:gd name="T1" fmla="*/ 0 h 165"/>
              <a:gd name="T2" fmla="*/ 1903 w 1903"/>
              <a:gd name="T3" fmla="*/ 110 h 165"/>
              <a:gd name="T4" fmla="*/ 0 w 1903"/>
              <a:gd name="T5" fmla="*/ 110 h 165"/>
              <a:gd name="T6" fmla="*/ 0 w 1903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3" h="165">
                <a:moveTo>
                  <a:pt x="1903" y="0"/>
                </a:moveTo>
                <a:lnTo>
                  <a:pt x="1903" y="110"/>
                </a:lnTo>
                <a:lnTo>
                  <a:pt x="0" y="110"/>
                </a:lnTo>
                <a:lnTo>
                  <a:pt x="0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4" name="Freeform 80"/>
          <p:cNvSpPr>
            <a:spLocks/>
          </p:cNvSpPr>
          <p:nvPr/>
        </p:nvSpPr>
        <p:spPr bwMode="auto">
          <a:xfrm>
            <a:off x="4482968" y="2785312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5" name="Freeform 81"/>
          <p:cNvSpPr>
            <a:spLocks/>
          </p:cNvSpPr>
          <p:nvPr/>
        </p:nvSpPr>
        <p:spPr bwMode="auto">
          <a:xfrm>
            <a:off x="6018268" y="2539850"/>
            <a:ext cx="1488397" cy="257969"/>
          </a:xfrm>
          <a:custGeom>
            <a:avLst/>
            <a:gdLst>
              <a:gd name="T0" fmla="*/ 952 w 952"/>
              <a:gd name="T1" fmla="*/ 0 h 165"/>
              <a:gd name="T2" fmla="*/ 952 w 952"/>
              <a:gd name="T3" fmla="*/ 110 h 165"/>
              <a:gd name="T4" fmla="*/ 0 w 952"/>
              <a:gd name="T5" fmla="*/ 110 h 165"/>
              <a:gd name="T6" fmla="*/ 0 w 95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2" h="165">
                <a:moveTo>
                  <a:pt x="952" y="0"/>
                </a:moveTo>
                <a:lnTo>
                  <a:pt x="952" y="110"/>
                </a:lnTo>
                <a:lnTo>
                  <a:pt x="0" y="110"/>
                </a:lnTo>
                <a:lnTo>
                  <a:pt x="0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6" name="Freeform 82"/>
          <p:cNvSpPr>
            <a:spLocks/>
          </p:cNvSpPr>
          <p:nvPr/>
        </p:nvSpPr>
        <p:spPr bwMode="auto">
          <a:xfrm>
            <a:off x="5971365" y="2785312"/>
            <a:ext cx="96933" cy="98498"/>
          </a:xfrm>
          <a:custGeom>
            <a:avLst/>
            <a:gdLst>
              <a:gd name="T0" fmla="*/ 62 w 62"/>
              <a:gd name="T1" fmla="*/ 0 h 63"/>
              <a:gd name="T2" fmla="*/ 30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0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7" name="Freeform 83"/>
          <p:cNvSpPr>
            <a:spLocks/>
          </p:cNvSpPr>
          <p:nvPr/>
        </p:nvSpPr>
        <p:spPr bwMode="auto">
          <a:xfrm>
            <a:off x="7506665" y="2539850"/>
            <a:ext cx="1486833" cy="257969"/>
          </a:xfrm>
          <a:custGeom>
            <a:avLst/>
            <a:gdLst>
              <a:gd name="T0" fmla="*/ 0 w 951"/>
              <a:gd name="T1" fmla="*/ 0 h 165"/>
              <a:gd name="T2" fmla="*/ 0 w 951"/>
              <a:gd name="T3" fmla="*/ 110 h 165"/>
              <a:gd name="T4" fmla="*/ 951 w 951"/>
              <a:gd name="T5" fmla="*/ 110 h 165"/>
              <a:gd name="T6" fmla="*/ 951 w 951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1" h="165">
                <a:moveTo>
                  <a:pt x="0" y="0"/>
                </a:moveTo>
                <a:lnTo>
                  <a:pt x="0" y="110"/>
                </a:lnTo>
                <a:lnTo>
                  <a:pt x="951" y="110"/>
                </a:lnTo>
                <a:lnTo>
                  <a:pt x="951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8" name="Freeform 84"/>
          <p:cNvSpPr>
            <a:spLocks/>
          </p:cNvSpPr>
          <p:nvPr/>
        </p:nvSpPr>
        <p:spPr bwMode="auto">
          <a:xfrm>
            <a:off x="8945033" y="2785312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49" name="Freeform 85"/>
          <p:cNvSpPr>
            <a:spLocks/>
          </p:cNvSpPr>
          <p:nvPr/>
        </p:nvSpPr>
        <p:spPr bwMode="auto">
          <a:xfrm>
            <a:off x="7506665" y="2539850"/>
            <a:ext cx="2973667" cy="257969"/>
          </a:xfrm>
          <a:custGeom>
            <a:avLst/>
            <a:gdLst>
              <a:gd name="T0" fmla="*/ 0 w 1902"/>
              <a:gd name="T1" fmla="*/ 0 h 165"/>
              <a:gd name="T2" fmla="*/ 0 w 1902"/>
              <a:gd name="T3" fmla="*/ 110 h 165"/>
              <a:gd name="T4" fmla="*/ 1902 w 1902"/>
              <a:gd name="T5" fmla="*/ 110 h 165"/>
              <a:gd name="T6" fmla="*/ 1902 w 190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2" h="165">
                <a:moveTo>
                  <a:pt x="0" y="0"/>
                </a:moveTo>
                <a:lnTo>
                  <a:pt x="0" y="110"/>
                </a:lnTo>
                <a:lnTo>
                  <a:pt x="1902" y="110"/>
                </a:lnTo>
                <a:lnTo>
                  <a:pt x="1902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0" name="Freeform 86"/>
          <p:cNvSpPr>
            <a:spLocks/>
          </p:cNvSpPr>
          <p:nvPr/>
        </p:nvSpPr>
        <p:spPr bwMode="auto">
          <a:xfrm>
            <a:off x="10431865" y="2785312"/>
            <a:ext cx="98496" cy="98498"/>
          </a:xfrm>
          <a:custGeom>
            <a:avLst/>
            <a:gdLst>
              <a:gd name="T0" fmla="*/ 63 w 63"/>
              <a:gd name="T1" fmla="*/ 0 h 63"/>
              <a:gd name="T2" fmla="*/ 31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1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1" name="Freeform 87"/>
          <p:cNvSpPr>
            <a:spLocks/>
          </p:cNvSpPr>
          <p:nvPr/>
        </p:nvSpPr>
        <p:spPr bwMode="auto">
          <a:xfrm>
            <a:off x="7506665" y="2539850"/>
            <a:ext cx="4061823" cy="257969"/>
          </a:xfrm>
          <a:custGeom>
            <a:avLst/>
            <a:gdLst>
              <a:gd name="T0" fmla="*/ 0 w 2598"/>
              <a:gd name="T1" fmla="*/ 0 h 165"/>
              <a:gd name="T2" fmla="*/ 0 w 2598"/>
              <a:gd name="T3" fmla="*/ 110 h 165"/>
              <a:gd name="T4" fmla="*/ 2598 w 2598"/>
              <a:gd name="T5" fmla="*/ 110 h 165"/>
              <a:gd name="T6" fmla="*/ 2598 w 2598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98" h="165">
                <a:moveTo>
                  <a:pt x="0" y="0"/>
                </a:moveTo>
                <a:lnTo>
                  <a:pt x="0" y="110"/>
                </a:lnTo>
                <a:lnTo>
                  <a:pt x="2598" y="110"/>
                </a:lnTo>
                <a:lnTo>
                  <a:pt x="2598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2" name="Freeform 88"/>
          <p:cNvSpPr>
            <a:spLocks/>
          </p:cNvSpPr>
          <p:nvPr/>
        </p:nvSpPr>
        <p:spPr bwMode="auto">
          <a:xfrm>
            <a:off x="11518458" y="2785312"/>
            <a:ext cx="98496" cy="98498"/>
          </a:xfrm>
          <a:custGeom>
            <a:avLst/>
            <a:gdLst>
              <a:gd name="T0" fmla="*/ 63 w 63"/>
              <a:gd name="T1" fmla="*/ 0 h 63"/>
              <a:gd name="T2" fmla="*/ 32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2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4" name="Rectangle 90"/>
          <p:cNvSpPr>
            <a:spLocks noChangeArrowheads="1"/>
          </p:cNvSpPr>
          <p:nvPr/>
        </p:nvSpPr>
        <p:spPr bwMode="auto">
          <a:xfrm>
            <a:off x="3902931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5" name="Rectangle 91"/>
          <p:cNvSpPr>
            <a:spLocks noChangeArrowheads="1"/>
          </p:cNvSpPr>
          <p:nvPr/>
        </p:nvSpPr>
        <p:spPr bwMode="auto">
          <a:xfrm>
            <a:off x="4168716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6" name="Rectangle 92"/>
          <p:cNvSpPr>
            <a:spLocks noChangeArrowheads="1"/>
          </p:cNvSpPr>
          <p:nvPr/>
        </p:nvSpPr>
        <p:spPr bwMode="auto">
          <a:xfrm>
            <a:off x="4300045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7" name="Rectangle 93"/>
          <p:cNvSpPr>
            <a:spLocks noChangeArrowheads="1"/>
          </p:cNvSpPr>
          <p:nvPr/>
        </p:nvSpPr>
        <p:spPr bwMode="auto">
          <a:xfrm>
            <a:off x="4365711" y="3685853"/>
            <a:ext cx="5770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Колонны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8" name="Rectangle 94"/>
          <p:cNvSpPr>
            <a:spLocks noChangeArrowheads="1"/>
          </p:cNvSpPr>
          <p:nvPr/>
        </p:nvSpPr>
        <p:spPr bwMode="auto">
          <a:xfrm>
            <a:off x="538976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59" name="Rectangle 95"/>
          <p:cNvSpPr>
            <a:spLocks noChangeArrowheads="1"/>
          </p:cNvSpPr>
          <p:nvPr/>
        </p:nvSpPr>
        <p:spPr bwMode="auto">
          <a:xfrm>
            <a:off x="538976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0" name="Rectangle 96"/>
          <p:cNvSpPr>
            <a:spLocks noChangeArrowheads="1"/>
          </p:cNvSpPr>
          <p:nvPr/>
        </p:nvSpPr>
        <p:spPr bwMode="auto">
          <a:xfrm>
            <a:off x="5727468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1" name="Rectangle 97"/>
          <p:cNvSpPr>
            <a:spLocks noChangeArrowheads="1"/>
          </p:cNvSpPr>
          <p:nvPr/>
        </p:nvSpPr>
        <p:spPr bwMode="auto">
          <a:xfrm>
            <a:off x="5880685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2" name="Rectangle 98"/>
          <p:cNvSpPr>
            <a:spLocks noChangeArrowheads="1"/>
          </p:cNvSpPr>
          <p:nvPr/>
        </p:nvSpPr>
        <p:spPr bwMode="auto">
          <a:xfrm>
            <a:off x="5947913" y="3685853"/>
            <a:ext cx="4135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Стены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4" name="Rectangle 100"/>
          <p:cNvSpPr>
            <a:spLocks noChangeArrowheads="1"/>
          </p:cNvSpPr>
          <p:nvPr/>
        </p:nvSpPr>
        <p:spPr bwMode="auto">
          <a:xfrm>
            <a:off x="6876598" y="2883806"/>
            <a:ext cx="1258570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5" name="Rectangle 101"/>
          <p:cNvSpPr>
            <a:spLocks noChangeArrowheads="1"/>
          </p:cNvSpPr>
          <p:nvPr/>
        </p:nvSpPr>
        <p:spPr bwMode="auto">
          <a:xfrm>
            <a:off x="7129876" y="2930710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6" name="Rectangle 102"/>
          <p:cNvSpPr>
            <a:spLocks noChangeArrowheads="1"/>
          </p:cNvSpPr>
          <p:nvPr/>
        </p:nvSpPr>
        <p:spPr bwMode="auto">
          <a:xfrm>
            <a:off x="7283093" y="2930710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7" name="Rectangle 103"/>
          <p:cNvSpPr>
            <a:spLocks noChangeArrowheads="1"/>
          </p:cNvSpPr>
          <p:nvPr/>
        </p:nvSpPr>
        <p:spPr bwMode="auto">
          <a:xfrm>
            <a:off x="7348759" y="2930710"/>
            <a:ext cx="62517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Сборный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68" name="Rectangle 104"/>
          <p:cNvSpPr>
            <a:spLocks noChangeArrowheads="1"/>
          </p:cNvSpPr>
          <p:nvPr/>
        </p:nvSpPr>
        <p:spPr bwMode="auto">
          <a:xfrm>
            <a:off x="7117368" y="3066731"/>
            <a:ext cx="8159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железобетон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0" name="Rectangle 106"/>
          <p:cNvSpPr>
            <a:spLocks noChangeArrowheads="1"/>
          </p:cNvSpPr>
          <p:nvPr/>
        </p:nvSpPr>
        <p:spPr bwMode="auto">
          <a:xfrm>
            <a:off x="6876598" y="3571722"/>
            <a:ext cx="1258570" cy="34239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1" name="Rectangle 107"/>
          <p:cNvSpPr>
            <a:spLocks noChangeArrowheads="1"/>
          </p:cNvSpPr>
          <p:nvPr/>
        </p:nvSpPr>
        <p:spPr bwMode="auto">
          <a:xfrm>
            <a:off x="7034505" y="3650132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2" name="Rectangle 108"/>
          <p:cNvSpPr>
            <a:spLocks noChangeArrowheads="1"/>
          </p:cNvSpPr>
          <p:nvPr/>
        </p:nvSpPr>
        <p:spPr bwMode="auto">
          <a:xfrm>
            <a:off x="7187722" y="3650132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3" name="Rectangle 109"/>
          <p:cNvSpPr>
            <a:spLocks noChangeArrowheads="1"/>
          </p:cNvSpPr>
          <p:nvPr/>
        </p:nvSpPr>
        <p:spPr bwMode="auto">
          <a:xfrm>
            <a:off x="7253387" y="3650132"/>
            <a:ext cx="77425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Перекрытия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4" name="Rectangle 110"/>
          <p:cNvSpPr>
            <a:spLocks noChangeArrowheads="1"/>
          </p:cNvSpPr>
          <p:nvPr/>
        </p:nvSpPr>
        <p:spPr bwMode="auto">
          <a:xfrm>
            <a:off x="836499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5" name="Rectangle 111"/>
          <p:cNvSpPr>
            <a:spLocks noChangeArrowheads="1"/>
          </p:cNvSpPr>
          <p:nvPr/>
        </p:nvSpPr>
        <p:spPr bwMode="auto">
          <a:xfrm>
            <a:off x="8364995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6" name="Rectangle 112"/>
          <p:cNvSpPr>
            <a:spLocks noChangeArrowheads="1"/>
          </p:cNvSpPr>
          <p:nvPr/>
        </p:nvSpPr>
        <p:spPr bwMode="auto">
          <a:xfrm>
            <a:off x="8593257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9" name="Rectangle 113"/>
          <p:cNvSpPr>
            <a:spLocks noChangeArrowheads="1"/>
          </p:cNvSpPr>
          <p:nvPr/>
        </p:nvSpPr>
        <p:spPr bwMode="auto">
          <a:xfrm>
            <a:off x="8754291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0" name="Rectangle 114"/>
          <p:cNvSpPr>
            <a:spLocks noChangeArrowheads="1"/>
          </p:cNvSpPr>
          <p:nvPr/>
        </p:nvSpPr>
        <p:spPr bwMode="auto">
          <a:xfrm>
            <a:off x="8819957" y="3685853"/>
            <a:ext cx="6347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Лестницы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1" name="Rectangle 115"/>
          <p:cNvSpPr>
            <a:spLocks noChangeArrowheads="1"/>
          </p:cNvSpPr>
          <p:nvPr/>
        </p:nvSpPr>
        <p:spPr bwMode="auto">
          <a:xfrm>
            <a:off x="9851828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2" name="Rectangle 116"/>
          <p:cNvSpPr>
            <a:spLocks noChangeArrowheads="1"/>
          </p:cNvSpPr>
          <p:nvPr/>
        </p:nvSpPr>
        <p:spPr bwMode="auto">
          <a:xfrm>
            <a:off x="9851828" y="3571722"/>
            <a:ext cx="1258570" cy="342395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3" name="Rectangle 117"/>
          <p:cNvSpPr>
            <a:spLocks noChangeArrowheads="1"/>
          </p:cNvSpPr>
          <p:nvPr/>
        </p:nvSpPr>
        <p:spPr bwMode="auto">
          <a:xfrm>
            <a:off x="10076963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4" name="Rectangle 118"/>
          <p:cNvSpPr>
            <a:spLocks noChangeArrowheads="1"/>
          </p:cNvSpPr>
          <p:nvPr/>
        </p:nvSpPr>
        <p:spPr bwMode="auto">
          <a:xfrm>
            <a:off x="10230180" y="3685853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5" name="Rectangle 119"/>
          <p:cNvSpPr>
            <a:spLocks noChangeArrowheads="1"/>
          </p:cNvSpPr>
          <p:nvPr/>
        </p:nvSpPr>
        <p:spPr bwMode="auto">
          <a:xfrm>
            <a:off x="10295846" y="3685853"/>
            <a:ext cx="62356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Оболочки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7" name="Rectangle 121"/>
          <p:cNvSpPr>
            <a:spLocks noChangeArrowheads="1"/>
          </p:cNvSpPr>
          <p:nvPr/>
        </p:nvSpPr>
        <p:spPr bwMode="auto">
          <a:xfrm>
            <a:off x="11338662" y="3571722"/>
            <a:ext cx="458088" cy="342395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8" name="Rectangle 122"/>
          <p:cNvSpPr>
            <a:spLocks noChangeArrowheads="1"/>
          </p:cNvSpPr>
          <p:nvPr/>
        </p:nvSpPr>
        <p:spPr bwMode="auto">
          <a:xfrm>
            <a:off x="11446538" y="3685853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06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89" name="Rectangle 123"/>
          <p:cNvSpPr>
            <a:spLocks noChangeArrowheads="1"/>
          </p:cNvSpPr>
          <p:nvPr/>
        </p:nvSpPr>
        <p:spPr bwMode="auto">
          <a:xfrm>
            <a:off x="11604447" y="3685853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0" name="Freeform 124"/>
          <p:cNvSpPr>
            <a:spLocks/>
          </p:cNvSpPr>
          <p:nvPr/>
        </p:nvSpPr>
        <p:spPr bwMode="auto">
          <a:xfrm>
            <a:off x="4531434" y="3227764"/>
            <a:ext cx="1486833" cy="257969"/>
          </a:xfrm>
          <a:custGeom>
            <a:avLst/>
            <a:gdLst>
              <a:gd name="T0" fmla="*/ 951 w 951"/>
              <a:gd name="T1" fmla="*/ 0 h 165"/>
              <a:gd name="T2" fmla="*/ 951 w 951"/>
              <a:gd name="T3" fmla="*/ 110 h 165"/>
              <a:gd name="T4" fmla="*/ 0 w 951"/>
              <a:gd name="T5" fmla="*/ 110 h 165"/>
              <a:gd name="T6" fmla="*/ 0 w 951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1" h="165">
                <a:moveTo>
                  <a:pt x="951" y="0"/>
                </a:moveTo>
                <a:lnTo>
                  <a:pt x="951" y="110"/>
                </a:lnTo>
                <a:lnTo>
                  <a:pt x="0" y="110"/>
                </a:lnTo>
                <a:lnTo>
                  <a:pt x="0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1" name="Freeform 125"/>
          <p:cNvSpPr>
            <a:spLocks/>
          </p:cNvSpPr>
          <p:nvPr/>
        </p:nvSpPr>
        <p:spPr bwMode="auto">
          <a:xfrm>
            <a:off x="4482968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2" name="Line 126"/>
          <p:cNvSpPr>
            <a:spLocks noChangeShapeType="1"/>
          </p:cNvSpPr>
          <p:nvPr/>
        </p:nvSpPr>
        <p:spPr bwMode="auto">
          <a:xfrm>
            <a:off x="6018268" y="3227764"/>
            <a:ext cx="0" cy="257969"/>
          </a:xfrm>
          <a:prstGeom prst="line">
            <a:avLst/>
          </a:pr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3" name="Freeform 127"/>
          <p:cNvSpPr>
            <a:spLocks/>
          </p:cNvSpPr>
          <p:nvPr/>
        </p:nvSpPr>
        <p:spPr bwMode="auto">
          <a:xfrm>
            <a:off x="5971365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0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0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4" name="Freeform 128"/>
          <p:cNvSpPr>
            <a:spLocks/>
          </p:cNvSpPr>
          <p:nvPr/>
        </p:nvSpPr>
        <p:spPr bwMode="auto">
          <a:xfrm>
            <a:off x="6018268" y="3227764"/>
            <a:ext cx="1488397" cy="257969"/>
          </a:xfrm>
          <a:custGeom>
            <a:avLst/>
            <a:gdLst>
              <a:gd name="T0" fmla="*/ 0 w 952"/>
              <a:gd name="T1" fmla="*/ 0 h 165"/>
              <a:gd name="T2" fmla="*/ 0 w 952"/>
              <a:gd name="T3" fmla="*/ 110 h 165"/>
              <a:gd name="T4" fmla="*/ 952 w 952"/>
              <a:gd name="T5" fmla="*/ 110 h 165"/>
              <a:gd name="T6" fmla="*/ 952 w 95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2" h="165">
                <a:moveTo>
                  <a:pt x="0" y="0"/>
                </a:moveTo>
                <a:lnTo>
                  <a:pt x="0" y="110"/>
                </a:lnTo>
                <a:lnTo>
                  <a:pt x="952" y="110"/>
                </a:lnTo>
                <a:lnTo>
                  <a:pt x="952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5" name="Freeform 129"/>
          <p:cNvSpPr>
            <a:spLocks/>
          </p:cNvSpPr>
          <p:nvPr/>
        </p:nvSpPr>
        <p:spPr bwMode="auto">
          <a:xfrm>
            <a:off x="7458199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6" name="Freeform 130"/>
          <p:cNvSpPr>
            <a:spLocks/>
          </p:cNvSpPr>
          <p:nvPr/>
        </p:nvSpPr>
        <p:spPr bwMode="auto">
          <a:xfrm>
            <a:off x="6018268" y="3227764"/>
            <a:ext cx="1488397" cy="257969"/>
          </a:xfrm>
          <a:custGeom>
            <a:avLst/>
            <a:gdLst>
              <a:gd name="T0" fmla="*/ 0 w 952"/>
              <a:gd name="T1" fmla="*/ 0 h 165"/>
              <a:gd name="T2" fmla="*/ 0 w 952"/>
              <a:gd name="T3" fmla="*/ 110 h 165"/>
              <a:gd name="T4" fmla="*/ 952 w 952"/>
              <a:gd name="T5" fmla="*/ 110 h 165"/>
              <a:gd name="T6" fmla="*/ 952 w 952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2" h="165">
                <a:moveTo>
                  <a:pt x="0" y="0"/>
                </a:moveTo>
                <a:lnTo>
                  <a:pt x="0" y="110"/>
                </a:lnTo>
                <a:lnTo>
                  <a:pt x="952" y="110"/>
                </a:lnTo>
                <a:lnTo>
                  <a:pt x="952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7" name="Freeform 131"/>
          <p:cNvSpPr>
            <a:spLocks/>
          </p:cNvSpPr>
          <p:nvPr/>
        </p:nvSpPr>
        <p:spPr bwMode="auto">
          <a:xfrm>
            <a:off x="7458199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8" name="Freeform 132"/>
          <p:cNvSpPr>
            <a:spLocks/>
          </p:cNvSpPr>
          <p:nvPr/>
        </p:nvSpPr>
        <p:spPr bwMode="auto">
          <a:xfrm>
            <a:off x="6018268" y="3227764"/>
            <a:ext cx="2975230" cy="257969"/>
          </a:xfrm>
          <a:custGeom>
            <a:avLst/>
            <a:gdLst>
              <a:gd name="T0" fmla="*/ 0 w 1903"/>
              <a:gd name="T1" fmla="*/ 0 h 165"/>
              <a:gd name="T2" fmla="*/ 0 w 1903"/>
              <a:gd name="T3" fmla="*/ 110 h 165"/>
              <a:gd name="T4" fmla="*/ 1903 w 1903"/>
              <a:gd name="T5" fmla="*/ 110 h 165"/>
              <a:gd name="T6" fmla="*/ 1903 w 1903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3" h="165">
                <a:moveTo>
                  <a:pt x="0" y="0"/>
                </a:moveTo>
                <a:lnTo>
                  <a:pt x="0" y="110"/>
                </a:lnTo>
                <a:lnTo>
                  <a:pt x="1903" y="110"/>
                </a:lnTo>
                <a:lnTo>
                  <a:pt x="1903" y="16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99" name="Freeform 133"/>
          <p:cNvSpPr>
            <a:spLocks/>
          </p:cNvSpPr>
          <p:nvPr/>
        </p:nvSpPr>
        <p:spPr bwMode="auto">
          <a:xfrm>
            <a:off x="8945033" y="3473225"/>
            <a:ext cx="96933" cy="98498"/>
          </a:xfrm>
          <a:custGeom>
            <a:avLst/>
            <a:gdLst>
              <a:gd name="T0" fmla="*/ 62 w 62"/>
              <a:gd name="T1" fmla="*/ 0 h 63"/>
              <a:gd name="T2" fmla="*/ 31 w 62"/>
              <a:gd name="T3" fmla="*/ 63 h 63"/>
              <a:gd name="T4" fmla="*/ 0 w 62"/>
              <a:gd name="T5" fmla="*/ 0 h 63"/>
              <a:gd name="T6" fmla="*/ 62 w 62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3">
                <a:moveTo>
                  <a:pt x="62" y="0"/>
                </a:moveTo>
                <a:lnTo>
                  <a:pt x="31" y="63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0" name="Freeform 134"/>
          <p:cNvSpPr>
            <a:spLocks/>
          </p:cNvSpPr>
          <p:nvPr/>
        </p:nvSpPr>
        <p:spPr bwMode="auto">
          <a:xfrm>
            <a:off x="7678644" y="3399743"/>
            <a:ext cx="2801689" cy="85990"/>
          </a:xfrm>
          <a:custGeom>
            <a:avLst/>
            <a:gdLst>
              <a:gd name="T0" fmla="*/ 0 w 1792"/>
              <a:gd name="T1" fmla="*/ 0 h 55"/>
              <a:gd name="T2" fmla="*/ 1792 w 1792"/>
              <a:gd name="T3" fmla="*/ 0 h 55"/>
              <a:gd name="T4" fmla="*/ 1792 w 1792"/>
              <a:gd name="T5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92" h="55">
                <a:moveTo>
                  <a:pt x="0" y="0"/>
                </a:moveTo>
                <a:lnTo>
                  <a:pt x="1792" y="0"/>
                </a:lnTo>
                <a:lnTo>
                  <a:pt x="1792" y="5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1" name="Freeform 135"/>
          <p:cNvSpPr>
            <a:spLocks/>
          </p:cNvSpPr>
          <p:nvPr/>
        </p:nvSpPr>
        <p:spPr bwMode="auto">
          <a:xfrm>
            <a:off x="10431865" y="3473225"/>
            <a:ext cx="98496" cy="98498"/>
          </a:xfrm>
          <a:custGeom>
            <a:avLst/>
            <a:gdLst>
              <a:gd name="T0" fmla="*/ 63 w 63"/>
              <a:gd name="T1" fmla="*/ 0 h 63"/>
              <a:gd name="T2" fmla="*/ 31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1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2" name="Freeform 136"/>
          <p:cNvSpPr>
            <a:spLocks/>
          </p:cNvSpPr>
          <p:nvPr/>
        </p:nvSpPr>
        <p:spPr bwMode="auto">
          <a:xfrm>
            <a:off x="10480331" y="3399743"/>
            <a:ext cx="1088156" cy="171978"/>
          </a:xfrm>
          <a:custGeom>
            <a:avLst/>
            <a:gdLst>
              <a:gd name="T0" fmla="*/ 0 w 696"/>
              <a:gd name="T1" fmla="*/ 110 h 110"/>
              <a:gd name="T2" fmla="*/ 0 w 696"/>
              <a:gd name="T3" fmla="*/ 0 h 110"/>
              <a:gd name="T4" fmla="*/ 696 w 696"/>
              <a:gd name="T5" fmla="*/ 0 h 110"/>
              <a:gd name="T6" fmla="*/ 696 w 696"/>
              <a:gd name="T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6" h="110">
                <a:moveTo>
                  <a:pt x="0" y="110"/>
                </a:moveTo>
                <a:lnTo>
                  <a:pt x="0" y="0"/>
                </a:lnTo>
                <a:lnTo>
                  <a:pt x="696" y="0"/>
                </a:lnTo>
                <a:lnTo>
                  <a:pt x="696" y="55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3" name="Freeform 137"/>
          <p:cNvSpPr>
            <a:spLocks/>
          </p:cNvSpPr>
          <p:nvPr/>
        </p:nvSpPr>
        <p:spPr bwMode="auto">
          <a:xfrm>
            <a:off x="11518458" y="3473225"/>
            <a:ext cx="98496" cy="98498"/>
          </a:xfrm>
          <a:custGeom>
            <a:avLst/>
            <a:gdLst>
              <a:gd name="T0" fmla="*/ 63 w 63"/>
              <a:gd name="T1" fmla="*/ 0 h 63"/>
              <a:gd name="T2" fmla="*/ 32 w 63"/>
              <a:gd name="T3" fmla="*/ 63 h 63"/>
              <a:gd name="T4" fmla="*/ 0 w 63"/>
              <a:gd name="T5" fmla="*/ 0 h 63"/>
              <a:gd name="T6" fmla="*/ 63 w 63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3">
                <a:moveTo>
                  <a:pt x="63" y="0"/>
                </a:moveTo>
                <a:lnTo>
                  <a:pt x="32" y="63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5" name="Rectangle 139"/>
          <p:cNvSpPr>
            <a:spLocks noChangeArrowheads="1"/>
          </p:cNvSpPr>
          <p:nvPr/>
        </p:nvSpPr>
        <p:spPr bwMode="auto">
          <a:xfrm>
            <a:off x="5907264" y="4258073"/>
            <a:ext cx="1372702" cy="34395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6" name="Rectangle 140"/>
          <p:cNvSpPr>
            <a:spLocks noChangeArrowheads="1"/>
          </p:cNvSpPr>
          <p:nvPr/>
        </p:nvSpPr>
        <p:spPr bwMode="auto">
          <a:xfrm>
            <a:off x="6107385" y="434042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02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7" name="Rectangle 141"/>
          <p:cNvSpPr>
            <a:spLocks noChangeArrowheads="1"/>
          </p:cNvSpPr>
          <p:nvPr/>
        </p:nvSpPr>
        <p:spPr bwMode="auto">
          <a:xfrm>
            <a:off x="6260602" y="4340428"/>
            <a:ext cx="352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08" name="Rectangle 142"/>
          <p:cNvSpPr>
            <a:spLocks noChangeArrowheads="1"/>
          </p:cNvSpPr>
          <p:nvPr/>
        </p:nvSpPr>
        <p:spPr bwMode="auto">
          <a:xfrm>
            <a:off x="6291872" y="4340428"/>
            <a:ext cx="8640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 err="1">
                <a:solidFill>
                  <a:srgbClr val="4D6079"/>
                </a:solidFill>
                <a:latin typeface="Arial Narrow" panose="020B0606020202030204" pitchFamily="34" charset="0"/>
              </a:rPr>
              <a:t>Безбалочные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0" name="Rectangle 144"/>
          <p:cNvSpPr>
            <a:spLocks noChangeArrowheads="1"/>
          </p:cNvSpPr>
          <p:nvPr/>
        </p:nvSpPr>
        <p:spPr bwMode="auto">
          <a:xfrm>
            <a:off x="3902931" y="4258073"/>
            <a:ext cx="1372702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1" name="Rectangle 145"/>
          <p:cNvSpPr>
            <a:spLocks noChangeArrowheads="1"/>
          </p:cNvSpPr>
          <p:nvPr/>
        </p:nvSpPr>
        <p:spPr bwMode="auto">
          <a:xfrm>
            <a:off x="4198421" y="437376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01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2" name="Rectangle 146"/>
          <p:cNvSpPr>
            <a:spLocks noChangeArrowheads="1"/>
          </p:cNvSpPr>
          <p:nvPr/>
        </p:nvSpPr>
        <p:spPr bwMode="auto">
          <a:xfrm>
            <a:off x="4328187" y="4373768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3" name="Rectangle 147"/>
          <p:cNvSpPr>
            <a:spLocks noChangeArrowheads="1"/>
          </p:cNvSpPr>
          <p:nvPr/>
        </p:nvSpPr>
        <p:spPr bwMode="auto">
          <a:xfrm>
            <a:off x="4395416" y="4373768"/>
            <a:ext cx="6524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Балочные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5" name="Rectangle 149"/>
          <p:cNvSpPr>
            <a:spLocks noChangeArrowheads="1"/>
          </p:cNvSpPr>
          <p:nvPr/>
        </p:nvSpPr>
        <p:spPr bwMode="auto">
          <a:xfrm>
            <a:off x="7911597" y="4258073"/>
            <a:ext cx="1372702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6" name="Rectangle 150"/>
          <p:cNvSpPr>
            <a:spLocks noChangeArrowheads="1"/>
          </p:cNvSpPr>
          <p:nvPr/>
        </p:nvSpPr>
        <p:spPr bwMode="auto">
          <a:xfrm>
            <a:off x="8111717" y="4304976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03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7" name="Rectangle 151"/>
          <p:cNvSpPr>
            <a:spLocks noChangeArrowheads="1"/>
          </p:cNvSpPr>
          <p:nvPr/>
        </p:nvSpPr>
        <p:spPr bwMode="auto">
          <a:xfrm>
            <a:off x="8264934" y="4304976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8" name="Rectangle 152"/>
          <p:cNvSpPr>
            <a:spLocks noChangeArrowheads="1"/>
          </p:cNvSpPr>
          <p:nvPr/>
        </p:nvSpPr>
        <p:spPr bwMode="auto">
          <a:xfrm>
            <a:off x="8330599" y="4304976"/>
            <a:ext cx="865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 несъёмной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19" name="Rectangle 153"/>
          <p:cNvSpPr>
            <a:spLocks noChangeArrowheads="1"/>
          </p:cNvSpPr>
          <p:nvPr/>
        </p:nvSpPr>
        <p:spPr bwMode="auto">
          <a:xfrm>
            <a:off x="8283695" y="4440995"/>
            <a:ext cx="6700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опалубкой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1" name="Rectangle 155"/>
          <p:cNvSpPr>
            <a:spLocks noChangeArrowheads="1"/>
          </p:cNvSpPr>
          <p:nvPr/>
        </p:nvSpPr>
        <p:spPr bwMode="auto">
          <a:xfrm>
            <a:off x="9737698" y="4258073"/>
            <a:ext cx="1372702" cy="343958"/>
          </a:xfrm>
          <a:prstGeom prst="rect">
            <a:avLst/>
          </a:prstGeom>
          <a:noFill/>
          <a:ln w="12700" cap="rnd">
            <a:solidFill>
              <a:srgbClr val="4D607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2" name="Rectangle 156"/>
          <p:cNvSpPr>
            <a:spLocks noChangeArrowheads="1"/>
          </p:cNvSpPr>
          <p:nvPr/>
        </p:nvSpPr>
        <p:spPr bwMode="auto">
          <a:xfrm>
            <a:off x="9854954" y="4304976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04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3" name="Rectangle 157"/>
          <p:cNvSpPr>
            <a:spLocks noChangeArrowheads="1"/>
          </p:cNvSpPr>
          <p:nvPr/>
        </p:nvSpPr>
        <p:spPr bwMode="auto">
          <a:xfrm>
            <a:off x="10014425" y="4304976"/>
            <a:ext cx="705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4" name="Rectangle 158"/>
          <p:cNvSpPr>
            <a:spLocks noChangeArrowheads="1"/>
          </p:cNvSpPr>
          <p:nvPr/>
        </p:nvSpPr>
        <p:spPr bwMode="auto">
          <a:xfrm>
            <a:off x="10081654" y="4304976"/>
            <a:ext cx="10211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С применением 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5" name="Rectangle 159"/>
          <p:cNvSpPr>
            <a:spLocks noChangeArrowheads="1"/>
          </p:cNvSpPr>
          <p:nvPr/>
        </p:nvSpPr>
        <p:spPr bwMode="auto">
          <a:xfrm>
            <a:off x="10195785" y="4440995"/>
            <a:ext cx="50815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настила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6" name="Freeform 160"/>
          <p:cNvSpPr>
            <a:spLocks/>
          </p:cNvSpPr>
          <p:nvPr/>
        </p:nvSpPr>
        <p:spPr bwMode="auto">
          <a:xfrm>
            <a:off x="4589283" y="3914116"/>
            <a:ext cx="2917383" cy="259532"/>
          </a:xfrm>
          <a:custGeom>
            <a:avLst/>
            <a:gdLst>
              <a:gd name="T0" fmla="*/ 1866 w 1866"/>
              <a:gd name="T1" fmla="*/ 0 h 166"/>
              <a:gd name="T2" fmla="*/ 1866 w 1866"/>
              <a:gd name="T3" fmla="*/ 110 h 166"/>
              <a:gd name="T4" fmla="*/ 0 w 1866"/>
              <a:gd name="T5" fmla="*/ 110 h 166"/>
              <a:gd name="T6" fmla="*/ 0 w 1866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66" h="166">
                <a:moveTo>
                  <a:pt x="1866" y="0"/>
                </a:moveTo>
                <a:lnTo>
                  <a:pt x="1866" y="110"/>
                </a:lnTo>
                <a:lnTo>
                  <a:pt x="0" y="110"/>
                </a:lnTo>
                <a:lnTo>
                  <a:pt x="0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7" name="Freeform 161"/>
          <p:cNvSpPr>
            <a:spLocks/>
          </p:cNvSpPr>
          <p:nvPr/>
        </p:nvSpPr>
        <p:spPr bwMode="auto">
          <a:xfrm>
            <a:off x="4540816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8" name="Freeform 162"/>
          <p:cNvSpPr>
            <a:spLocks/>
          </p:cNvSpPr>
          <p:nvPr/>
        </p:nvSpPr>
        <p:spPr bwMode="auto">
          <a:xfrm>
            <a:off x="6593614" y="3914116"/>
            <a:ext cx="913050" cy="259532"/>
          </a:xfrm>
          <a:custGeom>
            <a:avLst/>
            <a:gdLst>
              <a:gd name="T0" fmla="*/ 584 w 584"/>
              <a:gd name="T1" fmla="*/ 0 h 166"/>
              <a:gd name="T2" fmla="*/ 584 w 584"/>
              <a:gd name="T3" fmla="*/ 110 h 166"/>
              <a:gd name="T4" fmla="*/ 0 w 584"/>
              <a:gd name="T5" fmla="*/ 110 h 166"/>
              <a:gd name="T6" fmla="*/ 0 w 584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4" h="166">
                <a:moveTo>
                  <a:pt x="584" y="0"/>
                </a:moveTo>
                <a:lnTo>
                  <a:pt x="584" y="110"/>
                </a:lnTo>
                <a:lnTo>
                  <a:pt x="0" y="110"/>
                </a:lnTo>
                <a:lnTo>
                  <a:pt x="0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29" name="Freeform 163"/>
          <p:cNvSpPr>
            <a:spLocks/>
          </p:cNvSpPr>
          <p:nvPr/>
        </p:nvSpPr>
        <p:spPr bwMode="auto">
          <a:xfrm>
            <a:off x="6545149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0" name="Freeform 164"/>
          <p:cNvSpPr>
            <a:spLocks/>
          </p:cNvSpPr>
          <p:nvPr/>
        </p:nvSpPr>
        <p:spPr bwMode="auto">
          <a:xfrm>
            <a:off x="7506665" y="3914116"/>
            <a:ext cx="1091282" cy="259532"/>
          </a:xfrm>
          <a:custGeom>
            <a:avLst/>
            <a:gdLst>
              <a:gd name="T0" fmla="*/ 0 w 698"/>
              <a:gd name="T1" fmla="*/ 0 h 166"/>
              <a:gd name="T2" fmla="*/ 0 w 698"/>
              <a:gd name="T3" fmla="*/ 110 h 166"/>
              <a:gd name="T4" fmla="*/ 698 w 698"/>
              <a:gd name="T5" fmla="*/ 110 h 166"/>
              <a:gd name="T6" fmla="*/ 698 w 698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8" h="166">
                <a:moveTo>
                  <a:pt x="0" y="0"/>
                </a:moveTo>
                <a:lnTo>
                  <a:pt x="0" y="110"/>
                </a:lnTo>
                <a:lnTo>
                  <a:pt x="698" y="110"/>
                </a:lnTo>
                <a:lnTo>
                  <a:pt x="698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1" name="Freeform 165"/>
          <p:cNvSpPr>
            <a:spLocks/>
          </p:cNvSpPr>
          <p:nvPr/>
        </p:nvSpPr>
        <p:spPr bwMode="auto">
          <a:xfrm>
            <a:off x="8549481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2" name="Freeform 166"/>
          <p:cNvSpPr>
            <a:spLocks/>
          </p:cNvSpPr>
          <p:nvPr/>
        </p:nvSpPr>
        <p:spPr bwMode="auto">
          <a:xfrm>
            <a:off x="7506665" y="3914116"/>
            <a:ext cx="2917383" cy="259532"/>
          </a:xfrm>
          <a:custGeom>
            <a:avLst/>
            <a:gdLst>
              <a:gd name="T0" fmla="*/ 0 w 1866"/>
              <a:gd name="T1" fmla="*/ 0 h 166"/>
              <a:gd name="T2" fmla="*/ 0 w 1866"/>
              <a:gd name="T3" fmla="*/ 110 h 166"/>
              <a:gd name="T4" fmla="*/ 1866 w 1866"/>
              <a:gd name="T5" fmla="*/ 110 h 166"/>
              <a:gd name="T6" fmla="*/ 1866 w 1866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66" h="166">
                <a:moveTo>
                  <a:pt x="0" y="0"/>
                </a:moveTo>
                <a:lnTo>
                  <a:pt x="0" y="110"/>
                </a:lnTo>
                <a:lnTo>
                  <a:pt x="1866" y="110"/>
                </a:lnTo>
                <a:lnTo>
                  <a:pt x="1866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3" name="Freeform 167"/>
          <p:cNvSpPr>
            <a:spLocks/>
          </p:cNvSpPr>
          <p:nvPr/>
        </p:nvSpPr>
        <p:spPr bwMode="auto">
          <a:xfrm>
            <a:off x="10375583" y="4161140"/>
            <a:ext cx="96933" cy="96933"/>
          </a:xfrm>
          <a:custGeom>
            <a:avLst/>
            <a:gdLst>
              <a:gd name="T0" fmla="*/ 62 w 62"/>
              <a:gd name="T1" fmla="*/ 0 h 62"/>
              <a:gd name="T2" fmla="*/ 31 w 62"/>
              <a:gd name="T3" fmla="*/ 62 h 62"/>
              <a:gd name="T4" fmla="*/ 0 w 62"/>
              <a:gd name="T5" fmla="*/ 0 h 62"/>
              <a:gd name="T6" fmla="*/ 62 w 6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31" y="62"/>
                </a:lnTo>
                <a:lnTo>
                  <a:pt x="0" y="0"/>
                </a:lnTo>
                <a:lnTo>
                  <a:pt x="62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5" name="Rectangle 169"/>
          <p:cNvSpPr>
            <a:spLocks noChangeArrowheads="1"/>
          </p:cNvSpPr>
          <p:nvPr/>
        </p:nvSpPr>
        <p:spPr bwMode="auto">
          <a:xfrm>
            <a:off x="11338663" y="4258073"/>
            <a:ext cx="458088" cy="343958"/>
          </a:xfrm>
          <a:prstGeom prst="rect">
            <a:avLst/>
          </a:prstGeom>
          <a:noFill/>
          <a:ln w="12700" cap="rnd">
            <a:solidFill>
              <a:srgbClr val="809EC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6" name="Rectangle 170"/>
          <p:cNvSpPr>
            <a:spLocks noChangeArrowheads="1"/>
          </p:cNvSpPr>
          <p:nvPr/>
        </p:nvSpPr>
        <p:spPr bwMode="auto">
          <a:xfrm>
            <a:off x="11448104" y="4373768"/>
            <a:ext cx="141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05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7" name="Rectangle 171"/>
          <p:cNvSpPr>
            <a:spLocks noChangeArrowheads="1"/>
          </p:cNvSpPr>
          <p:nvPr/>
        </p:nvSpPr>
        <p:spPr bwMode="auto">
          <a:xfrm>
            <a:off x="11602884" y="4373768"/>
            <a:ext cx="1057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>
                <a:solidFill>
                  <a:srgbClr val="4D6079"/>
                </a:solidFill>
                <a:latin typeface="Arial Narrow" panose="020B0606020202030204" pitchFamily="34" charset="0"/>
              </a:rPr>
              <a:t>...</a:t>
            </a:r>
            <a:endParaRPr lang="ru-RU" alt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8" name="Freeform 172"/>
          <p:cNvSpPr>
            <a:spLocks/>
          </p:cNvSpPr>
          <p:nvPr/>
        </p:nvSpPr>
        <p:spPr bwMode="auto">
          <a:xfrm>
            <a:off x="7506665" y="3914116"/>
            <a:ext cx="4061823" cy="259532"/>
          </a:xfrm>
          <a:custGeom>
            <a:avLst/>
            <a:gdLst>
              <a:gd name="T0" fmla="*/ 0 w 2598"/>
              <a:gd name="T1" fmla="*/ 0 h 166"/>
              <a:gd name="T2" fmla="*/ 0 w 2598"/>
              <a:gd name="T3" fmla="*/ 110 h 166"/>
              <a:gd name="T4" fmla="*/ 2598 w 2598"/>
              <a:gd name="T5" fmla="*/ 110 h 166"/>
              <a:gd name="T6" fmla="*/ 2598 w 2598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98" h="166">
                <a:moveTo>
                  <a:pt x="0" y="0"/>
                </a:moveTo>
                <a:lnTo>
                  <a:pt x="0" y="110"/>
                </a:lnTo>
                <a:lnTo>
                  <a:pt x="2598" y="110"/>
                </a:lnTo>
                <a:lnTo>
                  <a:pt x="2598" y="166"/>
                </a:lnTo>
              </a:path>
            </a:pathLst>
          </a:custGeom>
          <a:noFill/>
          <a:ln w="12700" cap="rnd">
            <a:solidFill>
              <a:srgbClr val="7995B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39" name="Freeform 173"/>
          <p:cNvSpPr>
            <a:spLocks/>
          </p:cNvSpPr>
          <p:nvPr/>
        </p:nvSpPr>
        <p:spPr bwMode="auto">
          <a:xfrm>
            <a:off x="11518458" y="4161140"/>
            <a:ext cx="98496" cy="96933"/>
          </a:xfrm>
          <a:custGeom>
            <a:avLst/>
            <a:gdLst>
              <a:gd name="T0" fmla="*/ 63 w 63"/>
              <a:gd name="T1" fmla="*/ 0 h 62"/>
              <a:gd name="T2" fmla="*/ 32 w 63"/>
              <a:gd name="T3" fmla="*/ 62 h 62"/>
              <a:gd name="T4" fmla="*/ 0 w 63"/>
              <a:gd name="T5" fmla="*/ 0 h 62"/>
              <a:gd name="T6" fmla="*/ 63 w 63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2">
                <a:moveTo>
                  <a:pt x="63" y="0"/>
                </a:moveTo>
                <a:lnTo>
                  <a:pt x="32" y="62"/>
                </a:lnTo>
                <a:lnTo>
                  <a:pt x="0" y="0"/>
                </a:lnTo>
                <a:lnTo>
                  <a:pt x="63" y="0"/>
                </a:lnTo>
                <a:close/>
              </a:path>
            </a:pathLst>
          </a:custGeom>
          <a:solidFill>
            <a:srgbClr val="7995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120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77" name="Rectangle 7"/>
          <p:cNvSpPr>
            <a:spLocks noChangeArrowheads="1"/>
          </p:cNvSpPr>
          <p:nvPr/>
        </p:nvSpPr>
        <p:spPr bwMode="auto">
          <a:xfrm>
            <a:off x="6929876" y="1671871"/>
            <a:ext cx="160620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ru-RU" altLang="ru-RU" sz="1200" b="1" dirty="0">
                <a:solidFill>
                  <a:srgbClr val="4D6079"/>
                </a:solidFill>
                <a:latin typeface="Arial Narrow" panose="020B0606020202030204" pitchFamily="34" charset="0"/>
              </a:rPr>
              <a:t>Строительные элементы</a:t>
            </a:r>
            <a:endParaRPr lang="ru-RU" altLang="ru-RU" sz="12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pic>
        <p:nvPicPr>
          <p:cNvPr id="248" name="Рисунок 24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163" name="Заголовок 1"/>
          <p:cNvSpPr txBox="1">
            <a:spLocks/>
          </p:cNvSpPr>
          <p:nvPr/>
        </p:nvSpPr>
        <p:spPr>
          <a:xfrm>
            <a:off x="516000" y="2955101"/>
            <a:ext cx="2940605" cy="4738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Классификатор элементов</a:t>
            </a:r>
          </a:p>
        </p:txBody>
      </p:sp>
      <p:cxnSp>
        <p:nvCxnSpPr>
          <p:cNvPr id="169" name="Прямая соединительная линия 168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8436914" y="273159"/>
            <a:ext cx="3652201" cy="9258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121920" tIns="60960" rIns="121920" bIns="60960" rtlCol="0" anchor="ctr">
            <a:noAutofit/>
          </a:bodyPr>
          <a:lstStyle/>
          <a:p>
            <a:pPr algn="ctr"/>
            <a:r>
              <a:rPr lang="ru-RU" sz="2800" dirty="0">
                <a:solidFill>
                  <a:srgbClr val="4D6079"/>
                </a:solidFill>
                <a:latin typeface="Arial Narrow" panose="020B0606020202030204" pitchFamily="34" charset="0"/>
              </a:rPr>
              <a:t>Код по классификатору:</a:t>
            </a:r>
          </a:p>
          <a:p>
            <a:pPr algn="ctr"/>
            <a:r>
              <a:rPr lang="ru-RU" sz="2800" dirty="0" smtClean="0">
                <a:solidFill>
                  <a:srgbClr val="4D6079"/>
                </a:solidFill>
                <a:latin typeface="Arial Narrow" panose="020B0606020202030204" pitchFamily="34" charset="0"/>
              </a:rPr>
              <a:t>С03.02.03.02</a:t>
            </a:r>
            <a:endParaRPr lang="ru-RU" sz="28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1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6000" y="2011563"/>
            <a:ext cx="2940605" cy="14174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Система описания</a:t>
            </a: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элементов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000" y="460325"/>
            <a:ext cx="6884157" cy="59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6000" y="2011563"/>
            <a:ext cx="2940605" cy="14174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Система описания </a:t>
            </a:r>
            <a:r>
              <a:rPr lang="ru-RU" sz="2800" b="1" dirty="0" smtClean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параметров</a:t>
            </a:r>
            <a:endParaRPr lang="ru-RU" sz="2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000" y="1292716"/>
            <a:ext cx="7303923" cy="3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6000" y="2605754"/>
            <a:ext cx="2826137" cy="823246"/>
          </a:xfrm>
        </p:spPr>
        <p:txBody>
          <a:bodyPr anchor="b"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Сметный расчёт</a:t>
            </a:r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38" y="3567473"/>
            <a:ext cx="1184043" cy="1127079"/>
          </a:xfrm>
          <a:prstGeom prst="rect">
            <a:avLst/>
          </a:prstGeom>
        </p:spPr>
      </p:pic>
      <p:sp>
        <p:nvSpPr>
          <p:cNvPr id="122" name="Заголовок 1"/>
          <p:cNvSpPr txBox="1">
            <a:spLocks/>
          </p:cNvSpPr>
          <p:nvPr/>
        </p:nvSpPr>
        <p:spPr>
          <a:xfrm>
            <a:off x="3985745" y="2585092"/>
            <a:ext cx="2545860" cy="1144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2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Информационная модель здания</a:t>
            </a:r>
            <a:r>
              <a:rPr lang="en-US" sz="22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 (BIM)</a:t>
            </a:r>
            <a:endParaRPr lang="ru-RU" sz="2200" b="1" dirty="0">
              <a:solidFill>
                <a:srgbClr val="4D6079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133" name="Прямая со стрелкой 132"/>
          <p:cNvCxnSpPr/>
          <p:nvPr/>
        </p:nvCxnSpPr>
        <p:spPr>
          <a:xfrm>
            <a:off x="6187880" y="1242437"/>
            <a:ext cx="808120" cy="0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 стрелкой 135"/>
          <p:cNvCxnSpPr/>
          <p:nvPr/>
        </p:nvCxnSpPr>
        <p:spPr>
          <a:xfrm>
            <a:off x="6982900" y="4293229"/>
            <a:ext cx="981237" cy="0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/>
          <p:cNvCxnSpPr/>
          <p:nvPr/>
        </p:nvCxnSpPr>
        <p:spPr>
          <a:xfrm>
            <a:off x="8938260" y="2606040"/>
            <a:ext cx="0" cy="708508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>
            <a:off x="8923481" y="4829175"/>
            <a:ext cx="0" cy="466061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>
            <a:off x="8923481" y="5295236"/>
            <a:ext cx="883231" cy="0"/>
          </a:xfrm>
          <a:prstGeom prst="straightConnector1">
            <a:avLst/>
          </a:prstGeom>
          <a:ln w="19050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Заголовок 1"/>
          <p:cNvSpPr txBox="1">
            <a:spLocks/>
          </p:cNvSpPr>
          <p:nvPr/>
        </p:nvSpPr>
        <p:spPr>
          <a:xfrm>
            <a:off x="6524573" y="2692270"/>
            <a:ext cx="2398908" cy="857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22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Автоматический поэлементный  расчёт объёмов работ</a:t>
            </a: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Объект 2"/>
          <p:cNvSpPr txBox="1">
            <a:spLocks/>
          </p:cNvSpPr>
          <p:nvPr/>
        </p:nvSpPr>
        <p:spPr>
          <a:xfrm>
            <a:off x="516000" y="3429000"/>
            <a:ext cx="2709331" cy="980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Автоматизация 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54" name="Заголовок 1"/>
          <p:cNvSpPr txBox="1">
            <a:spLocks/>
          </p:cNvSpPr>
          <p:nvPr/>
        </p:nvSpPr>
        <p:spPr>
          <a:xfrm>
            <a:off x="4059757" y="6038676"/>
            <a:ext cx="2239739" cy="3096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2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Справочники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4061314" y="179495"/>
            <a:ext cx="1964237" cy="2777757"/>
            <a:chOff x="-2127696" y="-1306454"/>
            <a:chExt cx="1964237" cy="2777757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3" r="21873"/>
            <a:stretch/>
          </p:blipFill>
          <p:spPr>
            <a:xfrm>
              <a:off x="-2127696" y="-1306454"/>
              <a:ext cx="1964237" cy="2777757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7" b="29241"/>
            <a:stretch/>
          </p:blipFill>
          <p:spPr>
            <a:xfrm>
              <a:off x="-1875081" y="-651779"/>
              <a:ext cx="735474" cy="310974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6" t="13282" r="30144" b="15498"/>
            <a:stretch/>
          </p:blipFill>
          <p:spPr>
            <a:xfrm>
              <a:off x="-1880195" y="-243512"/>
              <a:ext cx="315912" cy="364515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" t="15178" r="6044" b="20430"/>
            <a:stretch/>
          </p:blipFill>
          <p:spPr>
            <a:xfrm>
              <a:off x="-1868092" y="250302"/>
              <a:ext cx="1026016" cy="386026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4" t="11152" r="9648" b="10631"/>
            <a:stretch/>
          </p:blipFill>
          <p:spPr>
            <a:xfrm>
              <a:off x="-1461067" y="-231604"/>
              <a:ext cx="361811" cy="352032"/>
            </a:xfrm>
            <a:prstGeom prst="rect">
              <a:avLst/>
            </a:prstGeom>
          </p:spPr>
        </p:pic>
        <p:pic>
          <p:nvPicPr>
            <p:cNvPr id="67" name="Picture 4" descr="Картинки по запросу sql logo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383" y="-308134"/>
              <a:ext cx="527339" cy="52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Картинки по запросу civil 3d 2018 logo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4682" y="-657243"/>
              <a:ext cx="756812" cy="316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Объект 2"/>
            <p:cNvSpPr txBox="1">
              <a:spLocks/>
            </p:cNvSpPr>
            <p:nvPr/>
          </p:nvSpPr>
          <p:spPr>
            <a:xfrm>
              <a:off x="-1686363" y="-1106209"/>
              <a:ext cx="1081570" cy="40578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1400" dirty="0">
                  <a:latin typeface="Arial Narrow" panose="020B0606020202030204" pitchFamily="34" charset="0"/>
                </a:rPr>
                <a:t>Элементы</a:t>
              </a:r>
            </a:p>
          </p:txBody>
        </p:sp>
      </p:grpSp>
      <p:sp>
        <p:nvSpPr>
          <p:cNvPr id="74" name="Заголовок 1"/>
          <p:cNvSpPr txBox="1">
            <a:spLocks/>
          </p:cNvSpPr>
          <p:nvPr/>
        </p:nvSpPr>
        <p:spPr>
          <a:xfrm>
            <a:off x="9762024" y="2750257"/>
            <a:ext cx="2055494" cy="12997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200" b="1" dirty="0">
                <a:solidFill>
                  <a:srgbClr val="4D6079"/>
                </a:solidFill>
                <a:latin typeface="Arial Narrow" panose="020B0606020202030204" pitchFamily="34" charset="0"/>
                <a:ea typeface="+mn-ea"/>
                <a:cs typeface="+mn-cs"/>
              </a:rPr>
              <a:t>Операционная модель процесса строительства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9860399" y="4071243"/>
            <a:ext cx="1964237" cy="2777757"/>
            <a:chOff x="90705" y="6166087"/>
            <a:chExt cx="1964237" cy="2777757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3" r="21873"/>
            <a:stretch/>
          </p:blipFill>
          <p:spPr>
            <a:xfrm>
              <a:off x="90705" y="6166087"/>
              <a:ext cx="1964237" cy="2777757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6" t="13282" r="30144" b="15498"/>
            <a:stretch/>
          </p:blipFill>
          <p:spPr>
            <a:xfrm>
              <a:off x="1371087" y="7283513"/>
              <a:ext cx="315912" cy="364515"/>
            </a:xfrm>
            <a:prstGeom prst="rect">
              <a:avLst/>
            </a:prstGeom>
          </p:spPr>
        </p:pic>
        <p:pic>
          <p:nvPicPr>
            <p:cNvPr id="78" name="Picture 2" descr="Картинки по запросу forge autodesk logo"/>
            <p:cNvPicPr>
              <a:picLocks noChangeAspect="1" noChangeArrowheads="1"/>
            </p:cNvPicPr>
            <p:nvPr/>
          </p:nvPicPr>
          <p:blipFill>
            <a:blip r:embed="rId1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17" y="7283513"/>
              <a:ext cx="339504" cy="339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4" descr="Картинки по запросу sql logo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83" y="7227875"/>
              <a:ext cx="461142" cy="46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6" descr="Картинки по запросу oracle primavera logo"/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3" t="12671" r="25618" b="36518"/>
            <a:stretch/>
          </p:blipFill>
          <p:spPr bwMode="auto">
            <a:xfrm>
              <a:off x="725571" y="7834426"/>
              <a:ext cx="694503" cy="407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Картинки по запросу 1с logo"/>
            <p:cNvPicPr>
              <a:picLocks noChangeAspect="1" noChangeArrowheads="1"/>
            </p:cNvPicPr>
            <p:nvPr/>
          </p:nvPicPr>
          <p:blipFill>
            <a:blip r:embed="rId2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01" y="6780105"/>
              <a:ext cx="716631" cy="41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Объект 2"/>
            <p:cNvSpPr txBox="1">
              <a:spLocks/>
            </p:cNvSpPr>
            <p:nvPr/>
          </p:nvSpPr>
          <p:spPr>
            <a:xfrm>
              <a:off x="501403" y="6385792"/>
              <a:ext cx="1108345" cy="415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1400" b="1" dirty="0">
                  <a:latin typeface="Arial Narrow" panose="020B0606020202030204" pitchFamily="34" charset="0"/>
                </a:rPr>
                <a:t>Работы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7181338" y="452084"/>
            <a:ext cx="4496108" cy="2270091"/>
            <a:chOff x="5608357" y="957272"/>
            <a:chExt cx="6545395" cy="3304778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748" y="994503"/>
              <a:ext cx="4246325" cy="326754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0829777" y="3452105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02.01.04.06</a:t>
              </a:r>
              <a:endParaRPr lang="ru-RU" sz="12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829777" y="957272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03.02.02.01 </a:t>
              </a:r>
              <a:endParaRPr lang="ru-RU" sz="1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829777" y="1373446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02.03.01.02 </a:t>
              </a:r>
              <a:endParaRPr lang="ru-RU" sz="12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829777" y="1789620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03.0</a:t>
              </a:r>
              <a:r>
                <a:rPr lang="ru-RU" sz="1200" dirty="0"/>
                <a:t>2</a:t>
              </a:r>
              <a:r>
                <a:rPr lang="en-US" sz="1200" dirty="0"/>
                <a:t>.01.0</a:t>
              </a:r>
              <a:r>
                <a:rPr lang="ru-RU" sz="1200" dirty="0"/>
                <a:t>2</a:t>
              </a:r>
              <a:r>
                <a:rPr lang="en-US" sz="1200" dirty="0"/>
                <a:t> </a:t>
              </a:r>
              <a:endParaRPr lang="ru-RU" sz="1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829777" y="2205794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02.04.03.15 </a:t>
              </a:r>
              <a:endParaRPr lang="ru-RU" sz="12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829777" y="2621968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02.01.02.04 </a:t>
              </a:r>
              <a:endParaRPr lang="ru-RU" sz="12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829777" y="3038143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01.03.02.01 </a:t>
              </a:r>
              <a:endParaRPr lang="ru-RU" sz="1200" dirty="0"/>
            </a:p>
          </p:txBody>
        </p:sp>
        <p:cxnSp>
          <p:nvCxnSpPr>
            <p:cNvPr id="47" name="Прямая со стрелкой 46"/>
            <p:cNvCxnSpPr/>
            <p:nvPr/>
          </p:nvCxnSpPr>
          <p:spPr>
            <a:xfrm flipH="1">
              <a:off x="9353550" y="3100388"/>
              <a:ext cx="1528764" cy="386681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/>
            <p:nvPr/>
          </p:nvCxnSpPr>
          <p:spPr>
            <a:xfrm flipH="1">
              <a:off x="10034588" y="2684214"/>
              <a:ext cx="847726" cy="199972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 flipH="1">
              <a:off x="10081631" y="2267286"/>
              <a:ext cx="800684" cy="192699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/>
            <p:nvPr/>
          </p:nvCxnSpPr>
          <p:spPr>
            <a:xfrm flipH="1">
              <a:off x="9567863" y="1854052"/>
              <a:ext cx="1314451" cy="327178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/>
            <p:nvPr/>
          </p:nvCxnSpPr>
          <p:spPr>
            <a:xfrm flipH="1">
              <a:off x="9150350" y="1437878"/>
              <a:ext cx="1759374" cy="416174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 flipH="1">
              <a:off x="9710738" y="1017679"/>
              <a:ext cx="1143064" cy="228896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 flipH="1">
              <a:off x="9848850" y="3519550"/>
              <a:ext cx="1035116" cy="218876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 flipH="1">
              <a:off x="5608357" y="1242911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01.04.02.05 </a:t>
              </a:r>
              <a:endParaRPr lang="ru-RU" sz="1200" dirty="0"/>
            </a:p>
          </p:txBody>
        </p:sp>
        <p:sp>
          <p:nvSpPr>
            <p:cNvPr id="56" name="TextBox 55"/>
            <p:cNvSpPr txBox="1"/>
            <p:nvPr/>
          </p:nvSpPr>
          <p:spPr>
            <a:xfrm flipH="1">
              <a:off x="5608357" y="1659086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02.01.02.03 </a:t>
              </a:r>
              <a:endParaRPr lang="ru-RU" sz="1200" dirty="0"/>
            </a:p>
          </p:txBody>
        </p:sp>
        <p:sp>
          <p:nvSpPr>
            <p:cNvPr id="57" name="TextBox 56"/>
            <p:cNvSpPr txBox="1"/>
            <p:nvPr/>
          </p:nvSpPr>
          <p:spPr>
            <a:xfrm flipH="1">
              <a:off x="5608357" y="2075260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</a:t>
              </a:r>
              <a:r>
                <a:rPr lang="ru-RU" sz="1200" dirty="0"/>
                <a:t>3</a:t>
              </a:r>
              <a:r>
                <a:rPr lang="en-US" sz="1200" dirty="0"/>
                <a:t>.0</a:t>
              </a:r>
              <a:r>
                <a:rPr lang="ru-RU" sz="1200" dirty="0"/>
                <a:t>2</a:t>
              </a:r>
              <a:r>
                <a:rPr lang="en-US" sz="1200" dirty="0"/>
                <a:t>.0</a:t>
              </a:r>
              <a:r>
                <a:rPr lang="ru-RU" sz="1200" dirty="0"/>
                <a:t>1</a:t>
              </a:r>
              <a:r>
                <a:rPr lang="en-US" sz="1200" dirty="0"/>
                <a:t>.01 </a:t>
              </a:r>
              <a:endParaRPr lang="ru-RU" sz="1200" dirty="0"/>
            </a:p>
          </p:txBody>
        </p:sp>
        <p:sp>
          <p:nvSpPr>
            <p:cNvPr id="58" name="TextBox 57"/>
            <p:cNvSpPr txBox="1"/>
            <p:nvPr/>
          </p:nvSpPr>
          <p:spPr>
            <a:xfrm flipH="1">
              <a:off x="5608357" y="2491434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02.04.02.06 </a:t>
              </a:r>
              <a:endParaRPr lang="ru-RU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 flipH="1">
              <a:off x="5608357" y="2907608"/>
              <a:ext cx="1323975" cy="229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indent="0">
                <a:lnSpc>
                  <a:spcPct val="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4D6079"/>
                  </a:solidFill>
                  <a:latin typeface="Arial Narrow" panose="020B0606020202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200" dirty="0"/>
                <a:t>02.02.01.07 </a:t>
              </a:r>
              <a:endParaRPr lang="ru-RU" sz="1200" dirty="0"/>
            </a:p>
          </p:txBody>
        </p:sp>
        <p:cxnSp>
          <p:nvCxnSpPr>
            <p:cNvPr id="60" name="Прямая со стрелкой 59"/>
            <p:cNvCxnSpPr/>
            <p:nvPr/>
          </p:nvCxnSpPr>
          <p:spPr>
            <a:xfrm>
              <a:off x="6754706" y="2957514"/>
              <a:ext cx="331047" cy="95076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>
              <a:off x="6754706" y="2541339"/>
              <a:ext cx="1020932" cy="353928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>
              <a:off x="6754706" y="2124411"/>
              <a:ext cx="606968" cy="201112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82"/>
            <p:cNvCxnSpPr/>
            <p:nvPr/>
          </p:nvCxnSpPr>
          <p:spPr>
            <a:xfrm>
              <a:off x="6754706" y="1711177"/>
              <a:ext cx="1213937" cy="509826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/>
            <p:nvPr/>
          </p:nvCxnSpPr>
          <p:spPr>
            <a:xfrm>
              <a:off x="6754706" y="1295003"/>
              <a:ext cx="662094" cy="245005"/>
            </a:xfrm>
            <a:prstGeom prst="straightConnector1">
              <a:avLst/>
            </a:prstGeom>
            <a:ln cap="rnd">
              <a:solidFill>
                <a:srgbClr val="4D6079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629943"/>
              </p:ext>
            </p:extLst>
          </p:nvPr>
        </p:nvGraphicFramePr>
        <p:xfrm>
          <a:off x="4166050" y="3771468"/>
          <a:ext cx="2727510" cy="21853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67464">
                  <a:extLst>
                    <a:ext uri="{9D8B030D-6E8A-4147-A177-3AD203B41FA5}">
                      <a16:colId xmlns:a16="http://schemas.microsoft.com/office/drawing/2014/main" val="1125463095"/>
                    </a:ext>
                  </a:extLst>
                </a:gridCol>
                <a:gridCol w="1360046">
                  <a:extLst>
                    <a:ext uri="{9D8B030D-6E8A-4147-A177-3AD203B41FA5}">
                      <a16:colId xmlns:a16="http://schemas.microsoft.com/office/drawing/2014/main" val="634910661"/>
                    </a:ext>
                  </a:extLst>
                </a:gridCol>
              </a:tblGrid>
              <a:tr h="57727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7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Код по классификатору элементов</a:t>
                      </a:r>
                    </a:p>
                  </a:txBody>
                  <a:tcPr marL="77418" marR="77418" marT="38709" marB="38709" anchor="ctr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607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5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Код вида работ</a:t>
                      </a:r>
                    </a:p>
                  </a:txBody>
                  <a:tcPr marL="77418" marR="77418" marT="38709" marB="3870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60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200404"/>
                  </a:ext>
                </a:extLst>
              </a:tr>
              <a:tr h="3216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01.04.02.05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КСР-К-1.11.Б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963583"/>
                  </a:ext>
                </a:extLst>
              </a:tr>
              <a:tr h="3216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03.02.01.01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КМР-3.10.1.1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8998068"/>
                  </a:ext>
                </a:extLst>
              </a:tr>
              <a:tr h="3216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02.02.01.02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КОР-2.12.1.М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0467505"/>
                  </a:ext>
                </a:extLst>
              </a:tr>
              <a:tr h="3216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02.01.02.03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КСР-А.04.12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6714611"/>
                  </a:ext>
                </a:extLst>
              </a:tr>
              <a:tr h="3216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02.04.03.15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4D6079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КМР-А.11.02</a:t>
                      </a:r>
                    </a:p>
                  </a:txBody>
                  <a:tcPr marL="77418" marR="77418" marT="38709" marB="38709">
                    <a:lnL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60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8875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922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6000" y="2011563"/>
            <a:ext cx="2940605" cy="14174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Известные аналоги</a:t>
            </a:r>
            <a:endParaRPr lang="ru-RU" sz="2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000" y="59800"/>
            <a:ext cx="2039329" cy="6431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6001" y="832108"/>
            <a:ext cx="8541768" cy="51168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56000" y="3969000"/>
            <a:ext cx="1980000" cy="126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636000" y="2709000"/>
            <a:ext cx="2520000" cy="900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07347" y="3062804"/>
            <a:ext cx="122942" cy="1352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18844" y="1958234"/>
            <a:ext cx="122942" cy="1352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28312" y="959800"/>
            <a:ext cx="633241" cy="245885"/>
          </a:xfrm>
          <a:prstGeom prst="rect">
            <a:avLst/>
          </a:prstGeom>
          <a:noFill/>
          <a:ln w="19050">
            <a:solidFill>
              <a:srgbClr val="A568D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67129" y="965335"/>
            <a:ext cx="1370985" cy="245885"/>
          </a:xfrm>
          <a:prstGeom prst="rect">
            <a:avLst/>
          </a:prstGeom>
          <a:noFill/>
          <a:ln w="19050">
            <a:solidFill>
              <a:srgbClr val="A568D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943691" y="959799"/>
            <a:ext cx="1052310" cy="245885"/>
          </a:xfrm>
          <a:prstGeom prst="rect">
            <a:avLst/>
          </a:prstGeom>
          <a:noFill/>
          <a:ln w="19050">
            <a:solidFill>
              <a:srgbClr val="A568D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6000" y="2011563"/>
            <a:ext cx="2940605" cy="14174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Известные аналоги</a:t>
            </a:r>
            <a:endParaRPr lang="ru-RU" sz="2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000" y="59800"/>
            <a:ext cx="2039329" cy="6431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6001" y="832108"/>
            <a:ext cx="8541768" cy="51168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56000" y="3969000"/>
            <a:ext cx="1980000" cy="126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636000" y="2709000"/>
            <a:ext cx="2520000" cy="900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07347" y="3062804"/>
            <a:ext cx="122942" cy="1352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18844" y="1958234"/>
            <a:ext cx="122942" cy="1352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28312" y="959800"/>
            <a:ext cx="633241" cy="245885"/>
          </a:xfrm>
          <a:prstGeom prst="rect">
            <a:avLst/>
          </a:prstGeom>
          <a:noFill/>
          <a:ln w="19050">
            <a:solidFill>
              <a:srgbClr val="A568D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67129" y="965335"/>
            <a:ext cx="1370985" cy="245885"/>
          </a:xfrm>
          <a:prstGeom prst="rect">
            <a:avLst/>
          </a:prstGeom>
          <a:noFill/>
          <a:ln w="19050">
            <a:solidFill>
              <a:srgbClr val="A568D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943691" y="959799"/>
            <a:ext cx="1052310" cy="245885"/>
          </a:xfrm>
          <a:prstGeom prst="rect">
            <a:avLst/>
          </a:prstGeom>
          <a:noFill/>
          <a:ln w="19050">
            <a:solidFill>
              <a:srgbClr val="A568D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6199876" y="234164"/>
            <a:ext cx="5689414" cy="421042"/>
            <a:chOff x="3576001" y="841632"/>
            <a:chExt cx="3599999" cy="26641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015" r="57854" b="93151"/>
            <a:stretch/>
          </p:blipFill>
          <p:spPr>
            <a:xfrm>
              <a:off x="3576001" y="841632"/>
              <a:ext cx="3599999" cy="247368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3728312" y="856628"/>
              <a:ext cx="633241" cy="245885"/>
            </a:xfrm>
            <a:prstGeom prst="rect">
              <a:avLst/>
            </a:prstGeom>
            <a:noFill/>
            <a:ln w="19050">
              <a:solidFill>
                <a:srgbClr val="A568D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467129" y="862163"/>
              <a:ext cx="1370985" cy="245885"/>
            </a:xfrm>
            <a:prstGeom prst="rect">
              <a:avLst/>
            </a:prstGeom>
            <a:noFill/>
            <a:ln w="19050">
              <a:solidFill>
                <a:srgbClr val="A568D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943691" y="856627"/>
              <a:ext cx="1052310" cy="245885"/>
            </a:xfrm>
            <a:prstGeom prst="rect">
              <a:avLst/>
            </a:prstGeom>
            <a:noFill/>
            <a:ln w="19050">
              <a:solidFill>
                <a:srgbClr val="A568D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3" name="Прямая со стрелкой 22"/>
          <p:cNvCxnSpPr>
            <a:stCxn id="14" idx="0"/>
          </p:cNvCxnSpPr>
          <p:nvPr/>
        </p:nvCxnSpPr>
        <p:spPr>
          <a:xfrm flipV="1">
            <a:off x="4044933" y="602478"/>
            <a:ext cx="2395654" cy="357322"/>
          </a:xfrm>
          <a:prstGeom prst="straightConnector1">
            <a:avLst/>
          </a:prstGeom>
          <a:ln>
            <a:solidFill>
              <a:srgbClr val="A568D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5160182" y="670159"/>
            <a:ext cx="2508636" cy="289640"/>
          </a:xfrm>
          <a:prstGeom prst="straightConnector1">
            <a:avLst/>
          </a:prstGeom>
          <a:ln>
            <a:solidFill>
              <a:srgbClr val="A568D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6" idx="3"/>
            <a:endCxn id="21" idx="2"/>
          </p:cNvCxnSpPr>
          <p:nvPr/>
        </p:nvCxnSpPr>
        <p:spPr>
          <a:xfrm flipV="1">
            <a:off x="6996001" y="646457"/>
            <a:ext cx="3777288" cy="436285"/>
          </a:xfrm>
          <a:prstGeom prst="straightConnector1">
            <a:avLst/>
          </a:prstGeom>
          <a:ln>
            <a:solidFill>
              <a:srgbClr val="A568D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2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2711" y="832107"/>
            <a:ext cx="8313289" cy="5383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6000" y="2011563"/>
            <a:ext cx="2940605" cy="14174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Известные аналоги</a:t>
            </a:r>
            <a:endParaRPr lang="ru-RU" sz="2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430728" y="2741844"/>
            <a:ext cx="4396063" cy="388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703743" y="2875658"/>
            <a:ext cx="318882" cy="1352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577900" y="2868515"/>
            <a:ext cx="318882" cy="1352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447750" y="2868515"/>
            <a:ext cx="318882" cy="1352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861" y="168404"/>
            <a:ext cx="1600200" cy="4953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430728" y="4392500"/>
            <a:ext cx="4396063" cy="38857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15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/>
          <a:stretch/>
        </p:blipFill>
        <p:spPr>
          <a:xfrm>
            <a:off x="3792354" y="0"/>
            <a:ext cx="8399646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5938" y="2978179"/>
            <a:ext cx="2574671" cy="450821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Структура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15938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3953903" y="1417591"/>
            <a:ext cx="8100805" cy="3761088"/>
            <a:chOff x="1978025" y="1235075"/>
            <a:chExt cx="16224250" cy="7532688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lum bright="-3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7422" y="1235075"/>
              <a:ext cx="1385456" cy="167901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78025" y="6065838"/>
              <a:ext cx="4641850" cy="2701925"/>
            </a:xfrm>
            <a:prstGeom prst="rect">
              <a:avLst/>
            </a:prstGeom>
            <a:noFill/>
            <a:ln>
              <a:noFill/>
            </a:ln>
            <a:effectLst>
              <a:outerShdw blurRad="457200" dist="190500" dir="5400000" sx="97000" sy="97000" algn="t" rotWithShape="0">
                <a:srgbClr val="3D4D66">
                  <a:alpha val="28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bject 10"/>
            <p:cNvSpPr txBox="1">
              <a:spLocks/>
            </p:cNvSpPr>
            <p:nvPr/>
          </p:nvSpPr>
          <p:spPr bwMode="auto">
            <a:xfrm>
              <a:off x="3613151" y="3690939"/>
              <a:ext cx="13106400" cy="91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tabLst>
                  <a:tab pos="3678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tabLst>
                  <a:tab pos="3678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tabLst>
                  <a:tab pos="3678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tabLst>
                  <a:tab pos="3678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tabLst>
                  <a:tab pos="3678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678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678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678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678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hangingPunct="1"/>
              <a:r>
                <a:rPr lang="ru-RU" altLang="en-US" sz="3200" dirty="0">
                  <a:solidFill>
                    <a:srgbClr val="4D607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ГРУППА КОМПАНИЙ</a:t>
              </a:r>
            </a:p>
          </p:txBody>
        </p:sp>
        <p:pic>
          <p:nvPicPr>
            <p:cNvPr id="17" name="Рисунок 1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755555" y="6065838"/>
              <a:ext cx="4641850" cy="2701925"/>
            </a:xfrm>
            <a:prstGeom prst="rect">
              <a:avLst/>
            </a:prstGeom>
            <a:noFill/>
            <a:ln>
              <a:noFill/>
            </a:ln>
            <a:effectLst>
              <a:outerShdw blurRad="457200" dist="190500" dir="5400000" sx="97000" sy="97000" algn="t" rotWithShape="0">
                <a:srgbClr val="3D4D66">
                  <a:alpha val="28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Рисунок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3560425" y="6065838"/>
              <a:ext cx="4641850" cy="2701925"/>
            </a:xfrm>
            <a:prstGeom prst="rect">
              <a:avLst/>
            </a:prstGeom>
            <a:noFill/>
            <a:ln>
              <a:noFill/>
            </a:ln>
            <a:effectLst>
              <a:outerShdw blurRad="457200" dist="190500" dir="5400000" sx="97000" sy="97000" algn="t" rotWithShape="0">
                <a:srgbClr val="3D4D66">
                  <a:alpha val="28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Elbow Connector 3"/>
            <p:cNvCxnSpPr>
              <a:stCxn id="15" idx="0"/>
              <a:endCxn id="18" idx="0"/>
            </p:cNvCxnSpPr>
            <p:nvPr/>
          </p:nvCxnSpPr>
          <p:spPr>
            <a:xfrm rot="5400000" flipH="1" flipV="1">
              <a:off x="10090150" y="801688"/>
              <a:ext cx="12700" cy="10528300"/>
            </a:xfrm>
            <a:prstGeom prst="bentConnector3">
              <a:avLst>
                <a:gd name="adj1" fmla="val 1800000"/>
              </a:avLst>
            </a:prstGeom>
            <a:ln w="31750" cap="rnd">
              <a:solidFill>
                <a:srgbClr val="4D6079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/>
            <p:cNvCxnSpPr>
              <a:endCxn id="17" idx="0"/>
            </p:cNvCxnSpPr>
            <p:nvPr/>
          </p:nvCxnSpPr>
          <p:spPr>
            <a:xfrm flipH="1">
              <a:off x="10076480" y="5042428"/>
              <a:ext cx="6305" cy="1023410"/>
            </a:xfrm>
            <a:prstGeom prst="line">
              <a:avLst/>
            </a:prstGeom>
            <a:ln w="31750" cap="rnd">
              <a:solidFill>
                <a:srgbClr val="4D6079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80000" y="2094906"/>
            <a:ext cx="6462215" cy="2668188"/>
          </a:xfrm>
        </p:spPr>
        <p:txBody>
          <a:bodyPr>
            <a:noAutofit/>
          </a:bodyPr>
          <a:lstStyle/>
          <a:p>
            <a:pPr marL="457189" indent="-457189"/>
            <a:r>
              <a:rPr lang="en-US" dirty="0" err="1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Uniclass</a:t>
            </a:r>
            <a:r>
              <a:rPr lang="en-US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 2 (</a:t>
            </a: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Великобритания</a:t>
            </a:r>
            <a:r>
              <a:rPr lang="en-US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ru-RU" dirty="0">
              <a:solidFill>
                <a:srgbClr val="4D6079"/>
              </a:solidFill>
              <a:latin typeface="Arial Narrow" panose="020B0606020202030204" pitchFamily="34" charset="0"/>
              <a:ea typeface="+mj-ea"/>
              <a:cs typeface="Arial" panose="020B0604020202020204" pitchFamily="34" charset="0"/>
            </a:endParaRPr>
          </a:p>
          <a:p>
            <a:pPr marL="457189" indent="-457189"/>
            <a:r>
              <a:rPr lang="en-US" dirty="0" err="1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OmniClass</a:t>
            </a:r>
            <a:r>
              <a:rPr lang="en-US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США</a:t>
            </a:r>
            <a:r>
              <a:rPr lang="en-US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ru-RU" dirty="0">
              <a:solidFill>
                <a:srgbClr val="4D6079"/>
              </a:solidFill>
              <a:latin typeface="Arial Narrow" panose="020B0606020202030204" pitchFamily="34" charset="0"/>
              <a:ea typeface="+mj-ea"/>
              <a:cs typeface="Arial" panose="020B0604020202020204" pitchFamily="34" charset="0"/>
            </a:endParaRPr>
          </a:p>
          <a:p>
            <a:pPr marL="457189" indent="-457189"/>
            <a:r>
              <a:rPr lang="en-US" dirty="0" err="1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MasterFormat</a:t>
            </a:r>
            <a:r>
              <a:rPr lang="en-US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  (</a:t>
            </a: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США и Канада</a:t>
            </a:r>
            <a:r>
              <a:rPr lang="en-US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457189" indent="-457189"/>
            <a:r>
              <a:rPr lang="en-US" dirty="0" err="1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Talo</a:t>
            </a:r>
            <a:r>
              <a:rPr lang="en-US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 2000 (</a:t>
            </a: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Финляндия</a:t>
            </a:r>
            <a:r>
              <a:rPr lang="en-US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ru-RU" dirty="0">
              <a:solidFill>
                <a:srgbClr val="4D6079"/>
              </a:solidFill>
              <a:latin typeface="Arial Narrow" panose="020B0606020202030204" pitchFamily="34" charset="0"/>
              <a:ea typeface="+mj-ea"/>
              <a:cs typeface="Arial" panose="020B0604020202020204" pitchFamily="34" charset="0"/>
            </a:endParaRPr>
          </a:p>
          <a:p>
            <a:pPr marL="457189" indent="-457189"/>
            <a:r>
              <a:rPr lang="en-US" dirty="0" err="1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Elementenmethode</a:t>
            </a:r>
            <a:r>
              <a:rPr lang="en-US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lang="ru-RU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Швеция</a:t>
            </a:r>
            <a:r>
              <a:rPr lang="en-US" dirty="0">
                <a:solidFill>
                  <a:srgbClr val="4D6079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6000" y="2473976"/>
            <a:ext cx="2956804" cy="9550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Мировые аналоги </a:t>
            </a:r>
            <a:r>
              <a:rPr lang="ru-RU" sz="2800" b="1" dirty="0" smtClean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классификаторов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строительных элементов</a:t>
            </a:r>
            <a:endParaRPr lang="ru-RU" sz="2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>
          <a:xfrm>
            <a:off x="516000" y="3429000"/>
            <a:ext cx="2788840" cy="1438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Наиболее распространённые примеры</a:t>
            </a:r>
          </a:p>
        </p:txBody>
      </p:sp>
    </p:spTree>
    <p:extLst>
      <p:ext uri="{BB962C8B-B14F-4D97-AF65-F5344CB8AC3E}">
        <p14:creationId xmlns:p14="http://schemas.microsoft.com/office/powerpoint/2010/main" val="34862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756721"/>
              </p:ext>
            </p:extLst>
          </p:nvPr>
        </p:nvGraphicFramePr>
        <p:xfrm>
          <a:off x="3936001" y="1072161"/>
          <a:ext cx="7953289" cy="46202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7482">
                  <a:extLst>
                    <a:ext uri="{9D8B030D-6E8A-4147-A177-3AD203B41FA5}">
                      <a16:colId xmlns:a16="http://schemas.microsoft.com/office/drawing/2014/main" val="1224425664"/>
                    </a:ext>
                  </a:extLst>
                </a:gridCol>
                <a:gridCol w="5465807">
                  <a:extLst>
                    <a:ext uri="{9D8B030D-6E8A-4147-A177-3AD203B41FA5}">
                      <a16:colId xmlns:a16="http://schemas.microsoft.com/office/drawing/2014/main" val="3699790186"/>
                    </a:ext>
                  </a:extLst>
                </a:gridCol>
              </a:tblGrid>
              <a:tr h="42002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Complexes</a:t>
                      </a:r>
                      <a:endParaRPr lang="en-US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Комплексы</a:t>
                      </a:r>
                      <a:endParaRPr lang="ru-RU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546245"/>
                  </a:ext>
                </a:extLst>
              </a:tr>
              <a:tr h="42002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Entities</a:t>
                      </a:r>
                      <a:endParaRPr lang="en-US" sz="2300" b="0" i="0" u="none" strike="noStrike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Предприятия</a:t>
                      </a:r>
                      <a:endParaRPr lang="ru-RU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9082533"/>
                  </a:ext>
                </a:extLst>
              </a:tr>
              <a:tr h="42002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Activities</a:t>
                      </a:r>
                      <a:endParaRPr lang="en-US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Виды деятельности</a:t>
                      </a:r>
                      <a:endParaRPr lang="ru-RU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659822"/>
                  </a:ext>
                </a:extLst>
              </a:tr>
              <a:tr h="42002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Spaces </a:t>
                      </a:r>
                      <a:endParaRPr lang="en-US" sz="2300" b="0" i="0" u="none" strike="noStrike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Пространства/помещения</a:t>
                      </a:r>
                      <a:r>
                        <a:rPr lang="en-US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ru-RU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территории</a:t>
                      </a:r>
                      <a:endParaRPr lang="ru-RU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510493"/>
                  </a:ext>
                </a:extLst>
              </a:tr>
              <a:tr h="42002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>
                          <a:solidFill>
                            <a:srgbClr val="00B0F0"/>
                          </a:solidFill>
                          <a:effectLst/>
                          <a:latin typeface="Arial Narrow" panose="020B0606020202030204" pitchFamily="34" charset="0"/>
                        </a:rPr>
                        <a:t>Elements</a:t>
                      </a:r>
                      <a:endParaRPr lang="en-US" sz="2300" b="0" i="0" u="none" strike="noStrike" dirty="0">
                        <a:solidFill>
                          <a:srgbClr val="00B0F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u="none" strike="noStrike" dirty="0">
                          <a:solidFill>
                            <a:srgbClr val="00B0F0"/>
                          </a:solidFill>
                          <a:effectLst/>
                          <a:latin typeface="Arial Narrow" panose="020B0606020202030204" pitchFamily="34" charset="0"/>
                        </a:rPr>
                        <a:t>Элементы зданий</a:t>
                      </a:r>
                      <a:endParaRPr lang="ru-RU" sz="2300" b="0" i="0" u="none" strike="noStrike" dirty="0">
                        <a:solidFill>
                          <a:srgbClr val="00B0F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895673"/>
                  </a:ext>
                </a:extLst>
              </a:tr>
              <a:tr h="42002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Systems</a:t>
                      </a:r>
                      <a:endParaRPr lang="en-US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Инженерные и технологические системы</a:t>
                      </a:r>
                      <a:endParaRPr lang="ru-RU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4516029"/>
                  </a:ext>
                </a:extLst>
              </a:tr>
              <a:tr h="42002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>
                          <a:solidFill>
                            <a:srgbClr val="00B0F0"/>
                          </a:solidFill>
                          <a:effectLst/>
                          <a:latin typeface="Arial Narrow" panose="020B0606020202030204" pitchFamily="34" charset="0"/>
                        </a:rPr>
                        <a:t>Products</a:t>
                      </a:r>
                      <a:endParaRPr lang="en-US" sz="2300" b="0" i="0" u="none" strike="noStrike" dirty="0">
                        <a:solidFill>
                          <a:srgbClr val="00B0F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u="none" strike="noStrike" dirty="0">
                          <a:solidFill>
                            <a:srgbClr val="00B0F0"/>
                          </a:solidFill>
                          <a:effectLst/>
                          <a:latin typeface="Arial Narrow" panose="020B0606020202030204" pitchFamily="34" charset="0"/>
                        </a:rPr>
                        <a:t>Виды материалов</a:t>
                      </a:r>
                      <a:endParaRPr lang="ru-RU" sz="2300" b="0" i="0" u="none" strike="noStrike" dirty="0">
                        <a:solidFill>
                          <a:srgbClr val="00B0F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312914"/>
                  </a:ext>
                </a:extLst>
              </a:tr>
              <a:tr h="42002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CAD</a:t>
                      </a:r>
                      <a:endParaRPr lang="en-US" sz="2300" b="0" i="0" u="none" strike="noStrike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Элементы и виды графической информации</a:t>
                      </a:r>
                      <a:endParaRPr lang="ru-RU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141826"/>
                  </a:ext>
                </a:extLst>
              </a:tr>
              <a:tr h="42002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Phases</a:t>
                      </a:r>
                      <a:endParaRPr lang="en-US" sz="2300" b="0" i="0" u="none" strike="noStrike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Этапы жизненного цикла</a:t>
                      </a:r>
                      <a:endParaRPr lang="ru-RU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479092"/>
                  </a:ext>
                </a:extLst>
              </a:tr>
              <a:tr h="42002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Form of Information</a:t>
                      </a:r>
                      <a:endParaRPr lang="en-US" sz="2300" b="0" i="0" u="none" strike="noStrike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Виды информации</a:t>
                      </a:r>
                      <a:endParaRPr lang="ru-RU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292600"/>
                  </a:ext>
                </a:extLst>
              </a:tr>
              <a:tr h="42002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Project Management</a:t>
                      </a:r>
                      <a:endParaRPr lang="en-US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u="none" strike="noStrike" dirty="0">
                          <a:solidFill>
                            <a:srgbClr val="4D6079"/>
                          </a:solidFill>
                          <a:effectLst/>
                          <a:latin typeface="Arial Narrow" panose="020B0606020202030204" pitchFamily="34" charset="0"/>
                        </a:rPr>
                        <a:t>Роли участников и задачи проекта</a:t>
                      </a:r>
                      <a:endParaRPr lang="ru-RU" sz="2300" b="0" i="0" u="none" strike="noStrike" dirty="0">
                        <a:solidFill>
                          <a:srgbClr val="4D607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1551" marR="11551" marT="115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300199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16000" y="1505483"/>
            <a:ext cx="3600000" cy="19235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Классифицируемая </a:t>
            </a: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2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6000" y="2914183"/>
            <a:ext cx="2940605" cy="514817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Контакты</a:t>
            </a:r>
            <a:endParaRPr lang="ru-RU" sz="2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56000" y="4577366"/>
            <a:ext cx="6096000" cy="1767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ru-RU" sz="1600" dirty="0">
                <a:solidFill>
                  <a:srgbClr val="4D6079"/>
                </a:solidFill>
                <a:latin typeface="Arial Narrow" panose="020B0606020202030204" pitchFamily="34" charset="0"/>
              </a:rPr>
              <a:t>Россия, Москва, 2-я Хуторская улица, </a:t>
            </a:r>
            <a:r>
              <a:rPr lang="ru-RU" sz="1600" dirty="0" smtClean="0">
                <a:solidFill>
                  <a:srgbClr val="4D6079"/>
                </a:solidFill>
                <a:latin typeface="Arial Narrow" panose="020B0606020202030204" pitchFamily="34" charset="0"/>
              </a:rPr>
              <a:t>38Ас23</a:t>
            </a:r>
            <a:endParaRPr lang="en-US" sz="1600" dirty="0" smtClean="0">
              <a:solidFill>
                <a:srgbClr val="4D6079"/>
              </a:solidFill>
              <a:latin typeface="Arial Narrow" panose="020B0606020202030204" pitchFamily="34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ru-RU" sz="1600" dirty="0" smtClean="0">
                <a:solidFill>
                  <a:srgbClr val="4D6079"/>
                </a:solidFill>
                <a:latin typeface="Arial Narrow" panose="020B0606020202030204" pitchFamily="34" charset="0"/>
              </a:rPr>
              <a:t>+</a:t>
            </a:r>
            <a:r>
              <a:rPr lang="ru-RU" sz="1600" dirty="0">
                <a:solidFill>
                  <a:srgbClr val="4D6079"/>
                </a:solidFill>
                <a:latin typeface="Arial Narrow" panose="020B0606020202030204" pitchFamily="34" charset="0"/>
              </a:rPr>
              <a:t>7 (495) 134-44-67, </a:t>
            </a:r>
            <a:endParaRPr lang="en-US" sz="1600" dirty="0" smtClean="0">
              <a:solidFill>
                <a:srgbClr val="4D6079"/>
              </a:solidFill>
              <a:latin typeface="Arial Narrow" panose="020B0606020202030204" pitchFamily="34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ru-RU" sz="1600" dirty="0" err="1" smtClean="0">
                <a:solidFill>
                  <a:srgbClr val="4D6079"/>
                </a:solidFill>
                <a:latin typeface="Arial Narrow" panose="020B0606020202030204" pitchFamily="34" charset="0"/>
              </a:rPr>
              <a:t>info</a:t>
            </a:r>
            <a:r>
              <a:rPr lang="ru-RU" sz="1600" dirty="0">
                <a:solidFill>
                  <a:srgbClr val="4D6079"/>
                </a:solidFill>
                <a:latin typeface="Arial Narrow" panose="020B0606020202030204" pitchFamily="34" charset="0"/>
              </a:rPr>
              <a:t>@ graviongroup.ru </a:t>
            </a:r>
            <a:endParaRPr lang="en-US" sz="1600" dirty="0" smtClean="0">
              <a:solidFill>
                <a:srgbClr val="4D6079"/>
              </a:solidFill>
              <a:latin typeface="Arial Narrow" panose="020B0606020202030204" pitchFamily="34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ru-RU" sz="1600" dirty="0" smtClean="0">
                <a:solidFill>
                  <a:srgbClr val="4D6079"/>
                </a:solidFill>
                <a:latin typeface="Arial Narrow" panose="020B0606020202030204" pitchFamily="34" charset="0"/>
              </a:rPr>
              <a:t>graviongroup.ru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1600" dirty="0" smtClean="0">
                <a:solidFill>
                  <a:srgbClr val="4D6079"/>
                </a:solidFill>
                <a:latin typeface="Arial Narrow" panose="020B0606020202030204" pitchFamily="34" charset="0"/>
              </a:rPr>
              <a:t>@</a:t>
            </a:r>
            <a:r>
              <a:rPr lang="en-US" sz="1600" dirty="0" err="1" smtClean="0">
                <a:solidFill>
                  <a:srgbClr val="4D6079"/>
                </a:solidFill>
                <a:latin typeface="Arial Narrow" panose="020B0606020202030204" pitchFamily="34" charset="0"/>
              </a:rPr>
              <a:t>gravion_project</a:t>
            </a:r>
            <a:endParaRPr lang="en-US" sz="1600" dirty="0" smtClean="0">
              <a:solidFill>
                <a:srgbClr val="4D6079"/>
              </a:solidFill>
              <a:latin typeface="Arial Narrow" panose="020B0606020202030204" pitchFamily="34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ru-RU" sz="16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656000" y="3210549"/>
            <a:ext cx="6371772" cy="1245700"/>
            <a:chOff x="3762228" y="4823629"/>
            <a:chExt cx="6371772" cy="1245700"/>
          </a:xfrm>
        </p:grpSpPr>
        <p:sp>
          <p:nvSpPr>
            <p:cNvPr id="2" name="TextBox 1"/>
            <p:cNvSpPr txBox="1"/>
            <p:nvPr/>
          </p:nvSpPr>
          <p:spPr>
            <a:xfrm>
              <a:off x="3762228" y="4823629"/>
              <a:ext cx="2231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rgbClr val="4D607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Митин </a:t>
              </a:r>
              <a:r>
                <a:rPr lang="ru-RU" sz="2400" dirty="0">
                  <a:solidFill>
                    <a:srgbClr val="4D607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Роман </a:t>
              </a:r>
            </a:p>
            <a:p>
              <a:r>
                <a:rPr lang="en-US" sz="2400" dirty="0">
                  <a:solidFill>
                    <a:srgbClr val="4D607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BIM</a:t>
              </a:r>
              <a:r>
                <a:rPr lang="ru-RU" sz="2400" dirty="0" smtClean="0">
                  <a:solidFill>
                    <a:srgbClr val="4D607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-директор</a:t>
              </a:r>
              <a:endParaRPr lang="en-US" sz="2400" dirty="0" smtClean="0">
                <a:solidFill>
                  <a:srgbClr val="4D6079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ru-RU" sz="2400" dirty="0">
                <a:solidFill>
                  <a:srgbClr val="4D6079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94000" y="4869000"/>
              <a:ext cx="4140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rgbClr val="4D607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</a:t>
              </a:r>
              <a:r>
                <a:rPr lang="ru-RU" sz="2400" dirty="0">
                  <a:solidFill>
                    <a:srgbClr val="4D607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 (495) </a:t>
              </a:r>
              <a:r>
                <a:rPr lang="ru-RU" sz="2400" dirty="0" smtClean="0">
                  <a:solidFill>
                    <a:srgbClr val="4D607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134-44-67</a:t>
              </a:r>
              <a:r>
                <a:rPr lang="ru-RU" sz="2400" dirty="0">
                  <a:solidFill>
                    <a:srgbClr val="4D607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 </a:t>
              </a:r>
            </a:p>
            <a:p>
              <a:r>
                <a:rPr lang="en-US" sz="2400" dirty="0" smtClean="0">
                  <a:solidFill>
                    <a:srgbClr val="4D607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+7 </a:t>
              </a:r>
              <a:r>
                <a:rPr lang="en-US" sz="2400" dirty="0">
                  <a:solidFill>
                    <a:srgbClr val="4D607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(926) 563-38-66 </a:t>
              </a:r>
              <a:endParaRPr lang="ru-RU" sz="2400" dirty="0">
                <a:solidFill>
                  <a:srgbClr val="4D6079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ru-RU" sz="2400" dirty="0">
                <a:solidFill>
                  <a:srgbClr val="4D6079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0" y="1322221"/>
            <a:ext cx="5332910" cy="176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9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/>
          <a:stretch/>
        </p:blipFill>
        <p:spPr>
          <a:xfrm>
            <a:off x="3792354" y="0"/>
            <a:ext cx="8399646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6000" y="2978179"/>
            <a:ext cx="2574671" cy="450821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Услуги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6"/>
          <a:stretch/>
        </p:blipFill>
        <p:spPr>
          <a:xfrm>
            <a:off x="3761024" y="783771"/>
            <a:ext cx="8267492" cy="49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2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6000" y="2942304"/>
            <a:ext cx="2940605" cy="48669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BIM</a:t>
            </a:r>
            <a:endParaRPr lang="ru-RU" sz="2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/>
          <p:cNvSpPr txBox="1">
            <a:spLocks/>
          </p:cNvSpPr>
          <p:nvPr/>
        </p:nvSpPr>
        <p:spPr>
          <a:xfrm>
            <a:off x="516000" y="3429000"/>
            <a:ext cx="2709331" cy="108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Неэффективный процесс</a:t>
            </a:r>
            <a:endParaRPr lang="ru-RU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26118" y="-1225"/>
            <a:ext cx="8773026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5" r="21296" b="13382"/>
          <a:stretch/>
        </p:blipFill>
        <p:spPr>
          <a:xfrm>
            <a:off x="7174668" y="3710966"/>
            <a:ext cx="1350164" cy="1880537"/>
          </a:xfrm>
          <a:prstGeom prst="rect">
            <a:avLst/>
          </a:prstGeom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7384312" y="3370099"/>
            <a:ext cx="826903" cy="399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Arial Narrow" panose="020B0606020202030204" pitchFamily="34" charset="0"/>
              </a:rPr>
              <a:t>BIM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17819" r="28577" b="31239"/>
          <a:stretch/>
        </p:blipFill>
        <p:spPr>
          <a:xfrm>
            <a:off x="4334058" y="1729317"/>
            <a:ext cx="866273" cy="1026508"/>
          </a:xfrm>
          <a:prstGeom prst="rect">
            <a:avLst/>
          </a:prstGeom>
        </p:spPr>
      </p:pic>
      <p:sp>
        <p:nvSpPr>
          <p:cNvPr id="24" name="Объект 2"/>
          <p:cNvSpPr txBox="1">
            <a:spLocks/>
          </p:cNvSpPr>
          <p:nvPr/>
        </p:nvSpPr>
        <p:spPr>
          <a:xfrm>
            <a:off x="3541594" y="917049"/>
            <a:ext cx="2131261" cy="291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Проектировщик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5082866" y="2901442"/>
            <a:ext cx="1495734" cy="809524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7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26118" y="-1225"/>
            <a:ext cx="8773026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5" r="21296" b="13382"/>
          <a:stretch/>
        </p:blipFill>
        <p:spPr>
          <a:xfrm>
            <a:off x="7174668" y="3710966"/>
            <a:ext cx="1350164" cy="1880537"/>
          </a:xfrm>
          <a:prstGeom prst="rect">
            <a:avLst/>
          </a:prstGeom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7384312" y="3370099"/>
            <a:ext cx="826903" cy="399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Arial Narrow" panose="020B0606020202030204" pitchFamily="34" charset="0"/>
              </a:rPr>
              <a:t>BIM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17819" r="28577" b="31239"/>
          <a:stretch/>
        </p:blipFill>
        <p:spPr>
          <a:xfrm>
            <a:off x="4334058" y="1729317"/>
            <a:ext cx="866273" cy="10265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5"/>
          <a:stretch/>
        </p:blipFill>
        <p:spPr>
          <a:xfrm>
            <a:off x="6798676" y="1765573"/>
            <a:ext cx="1018065" cy="8618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3"/>
          <a:stretch/>
        </p:blipFill>
        <p:spPr>
          <a:xfrm>
            <a:off x="10326411" y="1729317"/>
            <a:ext cx="999103" cy="868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1" y="1692648"/>
            <a:ext cx="1051273" cy="1051273"/>
          </a:xfrm>
          <a:prstGeom prst="rect">
            <a:avLst/>
          </a:prstGeom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5642431" y="917049"/>
            <a:ext cx="1096087" cy="282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Тех. заказчик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6935935" y="917049"/>
            <a:ext cx="722657" cy="319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ПТО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7812631" y="917049"/>
            <a:ext cx="1206241" cy="301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err="1">
                <a:solidFill>
                  <a:srgbClr val="4D6079"/>
                </a:solidFill>
                <a:latin typeface="Arial Narrow" panose="020B0606020202030204" pitchFamily="34" charset="0"/>
              </a:rPr>
              <a:t>Плани-ровщик</a:t>
            </a:r>
            <a:endParaRPr lang="ru-RU" sz="24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10372571" y="917049"/>
            <a:ext cx="1616987" cy="31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Строитель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3"/>
          <a:stretch/>
        </p:blipFill>
        <p:spPr>
          <a:xfrm>
            <a:off x="5586974" y="1707574"/>
            <a:ext cx="1148362" cy="962177"/>
          </a:xfrm>
          <a:prstGeom prst="rect">
            <a:avLst/>
          </a:prstGeom>
        </p:spPr>
      </p:pic>
      <p:sp>
        <p:nvSpPr>
          <p:cNvPr id="29" name="Объект 2"/>
          <p:cNvSpPr txBox="1">
            <a:spLocks/>
          </p:cNvSpPr>
          <p:nvPr/>
        </p:nvSpPr>
        <p:spPr>
          <a:xfrm>
            <a:off x="8918468" y="917049"/>
            <a:ext cx="1556186" cy="301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Финансист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79" y="1658884"/>
            <a:ext cx="1254392" cy="1254392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5082866" y="2901442"/>
            <a:ext cx="1495734" cy="809524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270605" y="2773039"/>
            <a:ext cx="665330" cy="597060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264983" y="2692064"/>
            <a:ext cx="204819" cy="614916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Группа 48"/>
          <p:cNvGrpSpPr/>
          <p:nvPr/>
        </p:nvGrpSpPr>
        <p:grpSpPr>
          <a:xfrm flipH="1">
            <a:off x="8053379" y="2668244"/>
            <a:ext cx="2750774" cy="1018902"/>
            <a:chOff x="8280129" y="2936577"/>
            <a:chExt cx="2386936" cy="1018902"/>
          </a:xfrm>
        </p:grpSpPr>
        <p:cxnSp>
          <p:nvCxnSpPr>
            <p:cNvPr id="46" name="Прямая соединительная линия 45"/>
            <p:cNvCxnSpPr/>
            <p:nvPr/>
          </p:nvCxnSpPr>
          <p:spPr>
            <a:xfrm>
              <a:off x="8280129" y="3145955"/>
              <a:ext cx="1495734" cy="809524"/>
            </a:xfrm>
            <a:prstGeom prst="line">
              <a:avLst/>
            </a:prstGeom>
            <a:ln w="19050" cap="rnd">
              <a:solidFill>
                <a:srgbClr val="4D6079"/>
              </a:solidFill>
              <a:prstDash val="sysDot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9467867" y="3017552"/>
              <a:ext cx="710993" cy="620880"/>
            </a:xfrm>
            <a:prstGeom prst="line">
              <a:avLst/>
            </a:prstGeom>
            <a:ln w="19050" cap="rnd">
              <a:solidFill>
                <a:srgbClr val="4D6079"/>
              </a:solidFill>
              <a:prstDash val="sysDot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10462246" y="2936577"/>
              <a:ext cx="204819" cy="614916"/>
            </a:xfrm>
            <a:prstGeom prst="line">
              <a:avLst/>
            </a:prstGeom>
            <a:ln w="19050" cap="rnd">
              <a:solidFill>
                <a:srgbClr val="4D6079"/>
              </a:solidFill>
              <a:prstDash val="sysDot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Заголовок 1"/>
          <p:cNvSpPr>
            <a:spLocks noGrp="1"/>
          </p:cNvSpPr>
          <p:nvPr>
            <p:ph type="title"/>
          </p:nvPr>
        </p:nvSpPr>
        <p:spPr>
          <a:xfrm>
            <a:off x="516000" y="2942304"/>
            <a:ext cx="2940605" cy="48669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BIM</a:t>
            </a:r>
            <a:endParaRPr lang="ru-RU" sz="2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бъект 2"/>
          <p:cNvSpPr txBox="1">
            <a:spLocks/>
          </p:cNvSpPr>
          <p:nvPr/>
        </p:nvSpPr>
        <p:spPr>
          <a:xfrm>
            <a:off x="516000" y="3429000"/>
            <a:ext cx="2709331" cy="963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Вовлечение всех участников</a:t>
            </a: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3541594" y="917049"/>
            <a:ext cx="2131261" cy="291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Проектировщик</a:t>
            </a:r>
          </a:p>
        </p:txBody>
      </p:sp>
    </p:spTree>
    <p:extLst>
      <p:ext uri="{BB962C8B-B14F-4D97-AF65-F5344CB8AC3E}">
        <p14:creationId xmlns:p14="http://schemas.microsoft.com/office/powerpoint/2010/main" val="39159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26118" y="-1225"/>
            <a:ext cx="8773026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5" r="21296" b="13382"/>
          <a:stretch/>
        </p:blipFill>
        <p:spPr>
          <a:xfrm>
            <a:off x="7174668" y="3710966"/>
            <a:ext cx="1350164" cy="1880537"/>
          </a:xfrm>
          <a:prstGeom prst="rect">
            <a:avLst/>
          </a:prstGeom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7384312" y="3370099"/>
            <a:ext cx="826903" cy="399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Arial Narrow" panose="020B0606020202030204" pitchFamily="34" charset="0"/>
              </a:rPr>
              <a:t>BIM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17819" r="28577" b="31239"/>
          <a:stretch/>
        </p:blipFill>
        <p:spPr>
          <a:xfrm>
            <a:off x="4334058" y="1729317"/>
            <a:ext cx="866273" cy="10265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5"/>
          <a:stretch/>
        </p:blipFill>
        <p:spPr>
          <a:xfrm>
            <a:off x="6798676" y="1765573"/>
            <a:ext cx="1018065" cy="8618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3"/>
          <a:stretch/>
        </p:blipFill>
        <p:spPr>
          <a:xfrm>
            <a:off x="10326411" y="1729317"/>
            <a:ext cx="999103" cy="868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1" y="1692648"/>
            <a:ext cx="1051273" cy="1051273"/>
          </a:xfrm>
          <a:prstGeom prst="rect">
            <a:avLst/>
          </a:prstGeom>
        </p:spPr>
      </p:pic>
      <p:sp>
        <p:nvSpPr>
          <p:cNvPr id="24" name="Объект 2"/>
          <p:cNvSpPr txBox="1">
            <a:spLocks/>
          </p:cNvSpPr>
          <p:nvPr/>
        </p:nvSpPr>
        <p:spPr>
          <a:xfrm>
            <a:off x="3541594" y="917049"/>
            <a:ext cx="2131261" cy="291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Проектировщик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5642431" y="917049"/>
            <a:ext cx="1096087" cy="282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Тех. заказчик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6935935" y="917049"/>
            <a:ext cx="722657" cy="319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ПТО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7812631" y="917049"/>
            <a:ext cx="1206241" cy="301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err="1">
                <a:solidFill>
                  <a:srgbClr val="4D6079"/>
                </a:solidFill>
                <a:latin typeface="Arial Narrow" panose="020B0606020202030204" pitchFamily="34" charset="0"/>
              </a:rPr>
              <a:t>Плани-ровщик</a:t>
            </a:r>
            <a:endParaRPr lang="ru-RU" sz="24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10372571" y="917049"/>
            <a:ext cx="1616987" cy="31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Строитель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3"/>
          <a:stretch/>
        </p:blipFill>
        <p:spPr>
          <a:xfrm>
            <a:off x="5586974" y="1707574"/>
            <a:ext cx="1148362" cy="962177"/>
          </a:xfrm>
          <a:prstGeom prst="rect">
            <a:avLst/>
          </a:prstGeom>
        </p:spPr>
      </p:pic>
      <p:sp>
        <p:nvSpPr>
          <p:cNvPr id="29" name="Объект 2"/>
          <p:cNvSpPr txBox="1">
            <a:spLocks/>
          </p:cNvSpPr>
          <p:nvPr/>
        </p:nvSpPr>
        <p:spPr>
          <a:xfrm>
            <a:off x="8918468" y="917049"/>
            <a:ext cx="1556186" cy="301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Финансист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79" y="1658884"/>
            <a:ext cx="1254392" cy="1254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44"/>
          <a:stretch/>
        </p:blipFill>
        <p:spPr>
          <a:xfrm>
            <a:off x="4206894" y="3908953"/>
            <a:ext cx="1178527" cy="967047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5464892" y="4392476"/>
            <a:ext cx="1113708" cy="0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бъект 2"/>
          <p:cNvSpPr txBox="1">
            <a:spLocks/>
          </p:cNvSpPr>
          <p:nvPr/>
        </p:nvSpPr>
        <p:spPr>
          <a:xfrm>
            <a:off x="4132416" y="3488501"/>
            <a:ext cx="1332476" cy="24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Инвестор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5082866" y="2901442"/>
            <a:ext cx="1495734" cy="809524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270605" y="2773039"/>
            <a:ext cx="665330" cy="597060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264983" y="2692064"/>
            <a:ext cx="204819" cy="614916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Группа 48"/>
          <p:cNvGrpSpPr/>
          <p:nvPr/>
        </p:nvGrpSpPr>
        <p:grpSpPr>
          <a:xfrm flipH="1">
            <a:off x="8053379" y="2668244"/>
            <a:ext cx="2750774" cy="1018902"/>
            <a:chOff x="8280129" y="2936577"/>
            <a:chExt cx="2386936" cy="1018902"/>
          </a:xfrm>
        </p:grpSpPr>
        <p:cxnSp>
          <p:nvCxnSpPr>
            <p:cNvPr id="46" name="Прямая соединительная линия 45"/>
            <p:cNvCxnSpPr/>
            <p:nvPr/>
          </p:nvCxnSpPr>
          <p:spPr>
            <a:xfrm>
              <a:off x="8280129" y="3145955"/>
              <a:ext cx="1495734" cy="809524"/>
            </a:xfrm>
            <a:prstGeom prst="line">
              <a:avLst/>
            </a:prstGeom>
            <a:ln w="19050" cap="rnd">
              <a:solidFill>
                <a:srgbClr val="4D6079"/>
              </a:solidFill>
              <a:prstDash val="sysDot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9467867" y="3017552"/>
              <a:ext cx="710993" cy="620880"/>
            </a:xfrm>
            <a:prstGeom prst="line">
              <a:avLst/>
            </a:prstGeom>
            <a:ln w="19050" cap="rnd">
              <a:solidFill>
                <a:srgbClr val="4D6079"/>
              </a:solidFill>
              <a:prstDash val="sysDot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10462246" y="2936577"/>
              <a:ext cx="204819" cy="614916"/>
            </a:xfrm>
            <a:prstGeom prst="line">
              <a:avLst/>
            </a:prstGeom>
            <a:ln w="19050" cap="rnd">
              <a:solidFill>
                <a:srgbClr val="4D6079"/>
              </a:solidFill>
              <a:prstDash val="sysDot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Прямая соединительная линия 32"/>
          <p:cNvCxnSpPr/>
          <p:nvPr/>
        </p:nvCxnSpPr>
        <p:spPr>
          <a:xfrm flipV="1">
            <a:off x="5672855" y="5047050"/>
            <a:ext cx="905745" cy="541950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5"/>
          <a:stretch/>
        </p:blipFill>
        <p:spPr>
          <a:xfrm>
            <a:off x="4361951" y="5531851"/>
            <a:ext cx="1310904" cy="1137149"/>
          </a:xfrm>
          <a:prstGeom prst="rect">
            <a:avLst/>
          </a:prstGeom>
        </p:spPr>
      </p:pic>
      <p:sp>
        <p:nvSpPr>
          <p:cNvPr id="38" name="Объект 2"/>
          <p:cNvSpPr txBox="1">
            <a:spLocks/>
          </p:cNvSpPr>
          <p:nvPr/>
        </p:nvSpPr>
        <p:spPr>
          <a:xfrm>
            <a:off x="4100956" y="5081814"/>
            <a:ext cx="1332476" cy="24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solidFill>
                  <a:srgbClr val="4D6079"/>
                </a:solidFill>
                <a:latin typeface="Arial Narrow" panose="020B0606020202030204" pitchFamily="34" charset="0"/>
              </a:rPr>
              <a:t>Банк</a:t>
            </a:r>
            <a:endParaRPr lang="ru-RU" sz="24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Заголовок 1"/>
          <p:cNvSpPr>
            <a:spLocks noGrp="1"/>
          </p:cNvSpPr>
          <p:nvPr>
            <p:ph type="title"/>
          </p:nvPr>
        </p:nvSpPr>
        <p:spPr>
          <a:xfrm>
            <a:off x="516000" y="2942304"/>
            <a:ext cx="2940605" cy="48669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BIM</a:t>
            </a:r>
            <a:endParaRPr lang="ru-RU" sz="2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бъект 2"/>
          <p:cNvSpPr txBox="1">
            <a:spLocks/>
          </p:cNvSpPr>
          <p:nvPr/>
        </p:nvSpPr>
        <p:spPr>
          <a:xfrm>
            <a:off x="516000" y="3429000"/>
            <a:ext cx="2709331" cy="963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Вовлечение всех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4106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26118" y="-1225"/>
            <a:ext cx="8773026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5" r="21296" b="13382"/>
          <a:stretch/>
        </p:blipFill>
        <p:spPr>
          <a:xfrm>
            <a:off x="7174668" y="3710966"/>
            <a:ext cx="1350164" cy="1880537"/>
          </a:xfrm>
          <a:prstGeom prst="rect">
            <a:avLst/>
          </a:prstGeom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7384312" y="3370099"/>
            <a:ext cx="826903" cy="399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Arial Narrow" panose="020B0606020202030204" pitchFamily="34" charset="0"/>
              </a:rPr>
              <a:t>BIM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17819" r="28577" b="31239"/>
          <a:stretch/>
        </p:blipFill>
        <p:spPr>
          <a:xfrm>
            <a:off x="4334058" y="1729317"/>
            <a:ext cx="866273" cy="10265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5"/>
          <a:stretch/>
        </p:blipFill>
        <p:spPr>
          <a:xfrm>
            <a:off x="6798676" y="1765573"/>
            <a:ext cx="1018065" cy="8618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3"/>
          <a:stretch/>
        </p:blipFill>
        <p:spPr>
          <a:xfrm>
            <a:off x="10326411" y="1729317"/>
            <a:ext cx="999103" cy="868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1" y="1692648"/>
            <a:ext cx="1051273" cy="1051273"/>
          </a:xfrm>
          <a:prstGeom prst="rect">
            <a:avLst/>
          </a:prstGeom>
        </p:spPr>
      </p:pic>
      <p:sp>
        <p:nvSpPr>
          <p:cNvPr id="24" name="Объект 2"/>
          <p:cNvSpPr txBox="1">
            <a:spLocks/>
          </p:cNvSpPr>
          <p:nvPr/>
        </p:nvSpPr>
        <p:spPr>
          <a:xfrm>
            <a:off x="3541594" y="917049"/>
            <a:ext cx="2131261" cy="291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Проектировщик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5642431" y="917049"/>
            <a:ext cx="1096087" cy="282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Тех. заказчик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6935935" y="917049"/>
            <a:ext cx="722657" cy="319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ПТО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7812631" y="917049"/>
            <a:ext cx="1206241" cy="301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err="1">
                <a:solidFill>
                  <a:srgbClr val="4D6079"/>
                </a:solidFill>
                <a:latin typeface="Arial Narrow" panose="020B0606020202030204" pitchFamily="34" charset="0"/>
              </a:rPr>
              <a:t>Плани-ровщик</a:t>
            </a:r>
            <a:endParaRPr lang="ru-RU" sz="24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10372571" y="917049"/>
            <a:ext cx="1616987" cy="31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Строитель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3"/>
          <a:stretch/>
        </p:blipFill>
        <p:spPr>
          <a:xfrm>
            <a:off x="5586974" y="1707574"/>
            <a:ext cx="1148362" cy="962177"/>
          </a:xfrm>
          <a:prstGeom prst="rect">
            <a:avLst/>
          </a:prstGeom>
        </p:spPr>
      </p:pic>
      <p:sp>
        <p:nvSpPr>
          <p:cNvPr id="29" name="Объект 2"/>
          <p:cNvSpPr txBox="1">
            <a:spLocks/>
          </p:cNvSpPr>
          <p:nvPr/>
        </p:nvSpPr>
        <p:spPr>
          <a:xfrm>
            <a:off x="8918468" y="917049"/>
            <a:ext cx="1556186" cy="301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Финансист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79" y="1658884"/>
            <a:ext cx="1254392" cy="1254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44"/>
          <a:stretch/>
        </p:blipFill>
        <p:spPr>
          <a:xfrm>
            <a:off x="4206894" y="3908953"/>
            <a:ext cx="1178527" cy="967047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5464892" y="4392476"/>
            <a:ext cx="1113708" cy="0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бъект 2"/>
          <p:cNvSpPr txBox="1">
            <a:spLocks/>
          </p:cNvSpPr>
          <p:nvPr/>
        </p:nvSpPr>
        <p:spPr>
          <a:xfrm>
            <a:off x="4132416" y="3488501"/>
            <a:ext cx="1332476" cy="24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solidFill>
                  <a:srgbClr val="4D6079"/>
                </a:solidFill>
                <a:latin typeface="Arial Narrow" panose="020B0606020202030204" pitchFamily="34" charset="0"/>
              </a:rPr>
              <a:t>Инвестор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5082866" y="2901442"/>
            <a:ext cx="1495734" cy="809524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270605" y="2773039"/>
            <a:ext cx="665330" cy="597060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264983" y="2692064"/>
            <a:ext cx="204819" cy="614916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Группа 48"/>
          <p:cNvGrpSpPr/>
          <p:nvPr/>
        </p:nvGrpSpPr>
        <p:grpSpPr>
          <a:xfrm flipH="1">
            <a:off x="8053379" y="2668244"/>
            <a:ext cx="2750774" cy="1018902"/>
            <a:chOff x="8280129" y="2936577"/>
            <a:chExt cx="2386936" cy="1018902"/>
          </a:xfrm>
        </p:grpSpPr>
        <p:cxnSp>
          <p:nvCxnSpPr>
            <p:cNvPr id="46" name="Прямая соединительная линия 45"/>
            <p:cNvCxnSpPr/>
            <p:nvPr/>
          </p:nvCxnSpPr>
          <p:spPr>
            <a:xfrm>
              <a:off x="8280129" y="3145955"/>
              <a:ext cx="1495734" cy="809524"/>
            </a:xfrm>
            <a:prstGeom prst="line">
              <a:avLst/>
            </a:prstGeom>
            <a:ln w="19050" cap="rnd">
              <a:solidFill>
                <a:srgbClr val="4D6079"/>
              </a:solidFill>
              <a:prstDash val="sysDot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9467867" y="3017552"/>
              <a:ext cx="710993" cy="620880"/>
            </a:xfrm>
            <a:prstGeom prst="line">
              <a:avLst/>
            </a:prstGeom>
            <a:ln w="19050" cap="rnd">
              <a:solidFill>
                <a:srgbClr val="4D6079"/>
              </a:solidFill>
              <a:prstDash val="sysDot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10462246" y="2936577"/>
              <a:ext cx="204819" cy="614916"/>
            </a:xfrm>
            <a:prstGeom prst="line">
              <a:avLst/>
            </a:prstGeom>
            <a:ln w="19050" cap="rnd">
              <a:solidFill>
                <a:srgbClr val="4D6079"/>
              </a:solidFill>
              <a:prstDash val="sysDot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Прямая соединительная линия 32"/>
          <p:cNvCxnSpPr/>
          <p:nvPr/>
        </p:nvCxnSpPr>
        <p:spPr>
          <a:xfrm flipV="1">
            <a:off x="5672855" y="5047050"/>
            <a:ext cx="905745" cy="541950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5"/>
          <a:stretch/>
        </p:blipFill>
        <p:spPr>
          <a:xfrm>
            <a:off x="4361951" y="5531851"/>
            <a:ext cx="1310904" cy="1137149"/>
          </a:xfrm>
          <a:prstGeom prst="rect">
            <a:avLst/>
          </a:prstGeom>
        </p:spPr>
      </p:pic>
      <p:sp>
        <p:nvSpPr>
          <p:cNvPr id="38" name="Объект 2"/>
          <p:cNvSpPr txBox="1">
            <a:spLocks/>
          </p:cNvSpPr>
          <p:nvPr/>
        </p:nvSpPr>
        <p:spPr>
          <a:xfrm>
            <a:off x="4100956" y="5081814"/>
            <a:ext cx="1332476" cy="24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solidFill>
                  <a:srgbClr val="4D6079"/>
                </a:solidFill>
                <a:latin typeface="Arial Narrow" panose="020B0606020202030204" pitchFamily="34" charset="0"/>
              </a:rPr>
              <a:t>Банк</a:t>
            </a:r>
            <a:endParaRPr lang="ru-RU" sz="24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Заголовок 1"/>
          <p:cNvSpPr>
            <a:spLocks noGrp="1"/>
          </p:cNvSpPr>
          <p:nvPr>
            <p:ph type="title"/>
          </p:nvPr>
        </p:nvSpPr>
        <p:spPr>
          <a:xfrm>
            <a:off x="516000" y="2942304"/>
            <a:ext cx="2940605" cy="48669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BIM</a:t>
            </a:r>
            <a:endParaRPr lang="ru-RU" sz="28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бъект 2"/>
          <p:cNvSpPr txBox="1">
            <a:spLocks/>
          </p:cNvSpPr>
          <p:nvPr/>
        </p:nvSpPr>
        <p:spPr>
          <a:xfrm>
            <a:off x="516000" y="3429000"/>
            <a:ext cx="2709331" cy="963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Вовлечение всех участников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63" y="3854611"/>
            <a:ext cx="1051273" cy="1051273"/>
          </a:xfrm>
          <a:prstGeom prst="rect">
            <a:avLst/>
          </a:prstGeom>
        </p:spPr>
      </p:pic>
      <p:sp>
        <p:nvSpPr>
          <p:cNvPr id="41" name="Объект 2"/>
          <p:cNvSpPr txBox="1">
            <a:spLocks/>
          </p:cNvSpPr>
          <p:nvPr/>
        </p:nvSpPr>
        <p:spPr>
          <a:xfrm>
            <a:off x="9876000" y="3511550"/>
            <a:ext cx="1800000" cy="301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solidFill>
                  <a:srgbClr val="4D6079"/>
                </a:solidFill>
                <a:latin typeface="Arial Narrow" panose="020B0606020202030204" pitchFamily="34" charset="0"/>
              </a:rPr>
              <a:t>Поставщик</a:t>
            </a:r>
            <a:endParaRPr lang="ru-RU" sz="2400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080426" y="4392476"/>
            <a:ext cx="1113708" cy="0"/>
          </a:xfrm>
          <a:prstGeom prst="line">
            <a:avLst/>
          </a:prstGeom>
          <a:ln w="19050" cap="rnd">
            <a:solidFill>
              <a:srgbClr val="4D6079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9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7229"/>
          <a:stretch/>
        </p:blipFill>
        <p:spPr>
          <a:xfrm>
            <a:off x="3457074" y="0"/>
            <a:ext cx="8773026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6281432"/>
            <a:ext cx="1065212" cy="3529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3" r="21873"/>
          <a:stretch/>
        </p:blipFill>
        <p:spPr>
          <a:xfrm>
            <a:off x="5028142" y="2611778"/>
            <a:ext cx="1964237" cy="2836829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051590" y="995564"/>
            <a:ext cx="2962239" cy="72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None/>
            </a:pPr>
            <a:r>
              <a:rPr lang="en-US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I</a:t>
            </a:r>
            <a:endParaRPr lang="ru-RU" sz="2400" b="1" dirty="0">
              <a:solidFill>
                <a:srgbClr val="4D6079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60000"/>
              </a:lnSpc>
              <a:buNone/>
            </a:pPr>
            <a:r>
              <a:rPr lang="ru-RU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Проектирование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152606" y="995564"/>
            <a:ext cx="1369867" cy="1169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II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ru-RU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Расчет 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ru-RU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сметы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7691065" y="995564"/>
            <a:ext cx="1809473" cy="925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III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ru-RU" sz="2400" b="1" dirty="0" err="1">
                <a:solidFill>
                  <a:srgbClr val="4D6079"/>
                </a:solidFill>
                <a:latin typeface="Arial Narrow" panose="020B0606020202030204" pitchFamily="34" charset="0"/>
              </a:rPr>
              <a:t>Планиро</a:t>
            </a:r>
            <a:r>
              <a:rPr lang="ru-RU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-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ru-RU" sz="2400" b="1" dirty="0" err="1">
                <a:solidFill>
                  <a:srgbClr val="4D6079"/>
                </a:solidFill>
                <a:latin typeface="Arial Narrow" panose="020B0606020202030204" pitchFamily="34" charset="0"/>
              </a:rPr>
              <a:t>вание</a:t>
            </a:r>
            <a:endParaRPr lang="ru-RU" sz="2400" b="1" dirty="0">
              <a:solidFill>
                <a:srgbClr val="4D6079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9761064" y="995564"/>
            <a:ext cx="2220159" cy="995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IV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ru-RU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Строительство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3" r="21873"/>
          <a:stretch/>
        </p:blipFill>
        <p:spPr>
          <a:xfrm>
            <a:off x="7668524" y="2670850"/>
            <a:ext cx="1964237" cy="2777757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5325019" y="2808952"/>
            <a:ext cx="1370481" cy="514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600" b="1" dirty="0">
                <a:latin typeface="Arial Narrow" panose="020B0606020202030204" pitchFamily="34" charset="0"/>
              </a:rPr>
              <a:t>Элементы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7929196" y="2866102"/>
            <a:ext cx="1370481" cy="514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600" b="1" dirty="0">
                <a:latin typeface="Arial Narrow" panose="020B0606020202030204" pitchFamily="34" charset="0"/>
              </a:rPr>
              <a:t>Работы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901759" y="2106218"/>
            <a:ext cx="507046" cy="578516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6295518" y="2106612"/>
            <a:ext cx="472726" cy="578516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7434571" y="4480156"/>
            <a:ext cx="337082" cy="523401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049408" y="3700737"/>
            <a:ext cx="515900" cy="0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032493" y="3850090"/>
            <a:ext cx="511969" cy="0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бъект 2"/>
          <p:cNvSpPr txBox="1">
            <a:spLocks/>
          </p:cNvSpPr>
          <p:nvPr/>
        </p:nvSpPr>
        <p:spPr>
          <a:xfrm>
            <a:off x="10308906" y="3300641"/>
            <a:ext cx="1694142" cy="724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V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ru-RU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Контроль (технадзор)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7065691" y="2114445"/>
            <a:ext cx="507046" cy="578516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9723994" y="3781705"/>
            <a:ext cx="515900" cy="0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9707079" y="3931058"/>
            <a:ext cx="511969" cy="0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9772148" y="2185186"/>
            <a:ext cx="472726" cy="578516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9579489" y="2203775"/>
            <a:ext cx="472726" cy="578516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бъект 2"/>
          <p:cNvSpPr txBox="1">
            <a:spLocks/>
          </p:cNvSpPr>
          <p:nvPr/>
        </p:nvSpPr>
        <p:spPr>
          <a:xfrm>
            <a:off x="3457074" y="4829034"/>
            <a:ext cx="2419881" cy="72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Информационная модель здания</a:t>
            </a:r>
          </a:p>
        </p:txBody>
      </p:sp>
      <p:sp>
        <p:nvSpPr>
          <p:cNvPr id="60" name="Объект 2"/>
          <p:cNvSpPr txBox="1">
            <a:spLocks/>
          </p:cNvSpPr>
          <p:nvPr/>
        </p:nvSpPr>
        <p:spPr>
          <a:xfrm>
            <a:off x="9246753" y="4767881"/>
            <a:ext cx="2419881" cy="72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Операционная модель процесса строительства</a:t>
            </a:r>
          </a:p>
        </p:txBody>
      </p:sp>
      <p:sp>
        <p:nvSpPr>
          <p:cNvPr id="61" name="Объект 2"/>
          <p:cNvSpPr txBox="1">
            <a:spLocks/>
          </p:cNvSpPr>
          <p:nvPr/>
        </p:nvSpPr>
        <p:spPr>
          <a:xfrm>
            <a:off x="6145388" y="5087650"/>
            <a:ext cx="2472163" cy="864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ru-RU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Инвестор 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ru-RU" sz="2400" b="1" dirty="0">
                <a:solidFill>
                  <a:srgbClr val="4D6079"/>
                </a:solidFill>
                <a:latin typeface="Arial Narrow" panose="020B0606020202030204" pitchFamily="34" charset="0"/>
              </a:rPr>
              <a:t>Заказчик</a:t>
            </a: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>
            <a:off x="8615051" y="2070854"/>
            <a:ext cx="6334" cy="572856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8475590" y="2057796"/>
            <a:ext cx="0" cy="569463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5583967" y="1719537"/>
            <a:ext cx="515900" cy="0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7413666" y="1719537"/>
            <a:ext cx="515900" cy="0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9208005" y="1719537"/>
            <a:ext cx="515900" cy="0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6891437" y="4491573"/>
            <a:ext cx="357633" cy="511984"/>
          </a:xfrm>
          <a:prstGeom prst="line">
            <a:avLst/>
          </a:prstGeom>
          <a:ln w="28575" cap="rnd">
            <a:solidFill>
              <a:srgbClr val="4D6079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Заголовок 1"/>
          <p:cNvSpPr>
            <a:spLocks noGrp="1"/>
          </p:cNvSpPr>
          <p:nvPr>
            <p:ph type="title"/>
          </p:nvPr>
        </p:nvSpPr>
        <p:spPr>
          <a:xfrm>
            <a:off x="516000" y="2954093"/>
            <a:ext cx="2940605" cy="474907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5D </a:t>
            </a:r>
            <a:r>
              <a:rPr lang="en-US" sz="2400" b="1" dirty="0">
                <a:solidFill>
                  <a:srgbClr val="4D607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DEVELOPMENT</a:t>
            </a:r>
            <a:endParaRPr lang="ru-RU" sz="2400" b="1" dirty="0">
              <a:solidFill>
                <a:srgbClr val="4D607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516000" y="3429000"/>
            <a:ext cx="52939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бъект 2"/>
          <p:cNvSpPr txBox="1">
            <a:spLocks/>
          </p:cNvSpPr>
          <p:nvPr/>
        </p:nvSpPr>
        <p:spPr>
          <a:xfrm>
            <a:off x="516000" y="3429000"/>
            <a:ext cx="2709331" cy="692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Схема процесса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284140" y="3284868"/>
            <a:ext cx="3980678" cy="1461493"/>
            <a:chOff x="5284140" y="3284868"/>
            <a:chExt cx="3980678" cy="1461493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7" b="29241"/>
            <a:stretch/>
          </p:blipFill>
          <p:spPr>
            <a:xfrm>
              <a:off x="5289254" y="3344212"/>
              <a:ext cx="735474" cy="310974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6" t="13282" r="30144" b="15498"/>
            <a:stretch/>
          </p:blipFill>
          <p:spPr>
            <a:xfrm>
              <a:off x="5284140" y="3752479"/>
              <a:ext cx="315912" cy="364515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" t="15178" r="6044" b="20430"/>
            <a:stretch/>
          </p:blipFill>
          <p:spPr>
            <a:xfrm>
              <a:off x="5296243" y="4246293"/>
              <a:ext cx="1026016" cy="386026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4" t="11152" r="9648" b="10631"/>
            <a:stretch/>
          </p:blipFill>
          <p:spPr>
            <a:xfrm>
              <a:off x="5703268" y="3764387"/>
              <a:ext cx="361811" cy="352032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6" t="13282" r="30144" b="15498"/>
            <a:stretch/>
          </p:blipFill>
          <p:spPr>
            <a:xfrm>
              <a:off x="8948906" y="3788276"/>
              <a:ext cx="315912" cy="364515"/>
            </a:xfrm>
            <a:prstGeom prst="rect">
              <a:avLst/>
            </a:prstGeom>
          </p:spPr>
        </p:pic>
        <p:pic>
          <p:nvPicPr>
            <p:cNvPr id="6146" name="Picture 2" descr="Картинки по запросу forge autodesk logo"/>
            <p:cNvPicPr>
              <a:picLocks noChangeAspect="1" noChangeArrowheads="1"/>
            </p:cNvPicPr>
            <p:nvPr/>
          </p:nvPicPr>
          <p:blipFill>
            <a:blip r:embed="rId1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336" y="3788276"/>
              <a:ext cx="339504" cy="339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Картинки по запросу sql logo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3702" y="3732638"/>
              <a:ext cx="461142" cy="46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Картинки по запросу oracle primavera logo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3" t="12671" r="25618" b="36518"/>
            <a:stretch/>
          </p:blipFill>
          <p:spPr bwMode="auto">
            <a:xfrm>
              <a:off x="8303390" y="4339189"/>
              <a:ext cx="694503" cy="407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Картинки по запросу sql logo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952" y="3687857"/>
              <a:ext cx="527339" cy="52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Картинки по запросу civil 3d 2018 logo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653" y="3338748"/>
              <a:ext cx="756812" cy="316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Картинки по запросу 1с logo"/>
            <p:cNvPicPr>
              <a:picLocks noChangeAspect="1" noChangeArrowheads="1"/>
            </p:cNvPicPr>
            <p:nvPr/>
          </p:nvPicPr>
          <p:blipFill>
            <a:blip r:embed="rId2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6120" y="3284868"/>
              <a:ext cx="716631" cy="41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57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 2017">
  <a:themeElements>
    <a:clrScheme name="Custom 31">
      <a:dk1>
        <a:srgbClr val="007EC6"/>
      </a:dk1>
      <a:lt1>
        <a:srgbClr val="FFFFFF"/>
      </a:lt1>
      <a:dk2>
        <a:srgbClr val="000000"/>
      </a:dk2>
      <a:lt2>
        <a:srgbClr val="FFFFFF"/>
      </a:lt2>
      <a:accent1>
        <a:srgbClr val="585859"/>
      </a:accent1>
      <a:accent2>
        <a:srgbClr val="D1D2D3"/>
      </a:accent2>
      <a:accent3>
        <a:srgbClr val="007EC6"/>
      </a:accent3>
      <a:accent4>
        <a:srgbClr val="FFFFFF"/>
      </a:accent4>
      <a:accent5>
        <a:srgbClr val="D0D2D3"/>
      </a:accent5>
      <a:accent6>
        <a:srgbClr val="D0D2D3"/>
      </a:accent6>
      <a:hlink>
        <a:srgbClr val="007EC5"/>
      </a:hlink>
      <a:folHlink>
        <a:srgbClr val="0696D7"/>
      </a:folHlink>
    </a:clrScheme>
    <a:fontScheme name="Autodesk Theme font">
      <a:majorFont>
        <a:latin typeface="Artifakt LegendOfc"/>
        <a:ea typeface="Arial"/>
        <a:cs typeface="Arial"/>
      </a:majorFont>
      <a:minorFont>
        <a:latin typeface="Artifakt ElementOfc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 2017-template-16x9" id="{23E7BC21-CAD8-B64C-89AD-8F67AB3650EB}" vid="{BAC90812-89B8-1F40-9A72-01EE9C3A04F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3877</TotalTime>
  <Words>742</Words>
  <Application>Microsoft Office PowerPoint</Application>
  <PresentationFormat>Широкоэкранный</PresentationFormat>
  <Paragraphs>486</Paragraphs>
  <Slides>32</Slides>
  <Notes>27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MS PGothic</vt:lpstr>
      <vt:lpstr>Arial</vt:lpstr>
      <vt:lpstr>Arial Narrow</vt:lpstr>
      <vt:lpstr>Artifakt ElementOfc</vt:lpstr>
      <vt:lpstr>Calibri</vt:lpstr>
      <vt:lpstr>Calibri Light</vt:lpstr>
      <vt:lpstr>Gotham Pro Medium</vt:lpstr>
      <vt:lpstr>Segoe UI</vt:lpstr>
      <vt:lpstr>Wingdings</vt:lpstr>
      <vt:lpstr>Тема Office</vt:lpstr>
      <vt:lpstr>AU 2017</vt:lpstr>
      <vt:lpstr>Презентация PowerPoint</vt:lpstr>
      <vt:lpstr>Презентация PowerPoint</vt:lpstr>
      <vt:lpstr>Структура</vt:lpstr>
      <vt:lpstr>Услуги</vt:lpstr>
      <vt:lpstr>BIM</vt:lpstr>
      <vt:lpstr>BIM</vt:lpstr>
      <vt:lpstr>BIM</vt:lpstr>
      <vt:lpstr>BIM</vt:lpstr>
      <vt:lpstr>5D DEVELOPMENT</vt:lpstr>
      <vt:lpstr>Строительство</vt:lpstr>
      <vt:lpstr>Сметный расчёт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Сметный расчёт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Koreneva Valeriya</dc:creator>
  <cp:lastModifiedBy>Mitin Roman</cp:lastModifiedBy>
  <cp:revision>180</cp:revision>
  <dcterms:created xsi:type="dcterms:W3CDTF">2017-09-11T16:04:26Z</dcterms:created>
  <dcterms:modified xsi:type="dcterms:W3CDTF">2017-10-16T13:27:04Z</dcterms:modified>
</cp:coreProperties>
</file>