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434" r:id="rId3"/>
    <p:sldId id="416" r:id="rId4"/>
    <p:sldId id="417" r:id="rId5"/>
    <p:sldId id="420" r:id="rId6"/>
    <p:sldId id="423" r:id="rId7"/>
    <p:sldId id="424" r:id="rId8"/>
    <p:sldId id="425" r:id="rId9"/>
    <p:sldId id="422" r:id="rId10"/>
    <p:sldId id="415" r:id="rId11"/>
    <p:sldId id="431" r:id="rId12"/>
    <p:sldId id="428" r:id="rId13"/>
    <p:sldId id="432" r:id="rId14"/>
    <p:sldId id="433" r:id="rId15"/>
    <p:sldId id="430" r:id="rId16"/>
    <p:sldId id="29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bodrova" initials="o" lastIdx="11" clrIdx="0">
    <p:extLst/>
  </p:cmAuthor>
  <p:cmAuthor id="2" name="Benklyan Sergey" initials="BS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D2B24"/>
    <a:srgbClr val="DD6533"/>
    <a:srgbClr val="E64B39"/>
    <a:srgbClr val="70AD47"/>
    <a:srgbClr val="FFFFFF"/>
    <a:srgbClr val="A43491"/>
    <a:srgbClr val="A33190"/>
    <a:srgbClr val="B3CDC2"/>
    <a:srgbClr val="DED8D5"/>
    <a:srgbClr val="DDE3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82" autoAdjust="0"/>
  </p:normalViewPr>
  <p:slideViewPr>
    <p:cSldViewPr snapToGrid="0">
      <p:cViewPr>
        <p:scale>
          <a:sx n="75" d="100"/>
          <a:sy n="75" d="100"/>
        </p:scale>
        <p:origin x="-540" y="-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904" y="8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5A7B7-0880-46DB-BC99-737A13B3A95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4038922-C494-4DC4-BFE8-24B25E2682F0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/>
            <a:t>Проектирование</a:t>
          </a:r>
          <a:r>
            <a:rPr lang="en-US" dirty="0"/>
            <a:t> 3D BIM</a:t>
          </a:r>
          <a:r>
            <a:rPr lang="ru-RU" dirty="0"/>
            <a:t> на основе </a:t>
          </a:r>
          <a:r>
            <a:rPr lang="en-US" dirty="0"/>
            <a:t>BIM-</a:t>
          </a:r>
          <a:r>
            <a:rPr lang="ru-RU" dirty="0"/>
            <a:t>стандарта</a:t>
          </a:r>
        </a:p>
      </dgm:t>
    </dgm:pt>
    <dgm:pt modelId="{99E67EB1-EDA4-4B04-AE3F-8B543D68DE26}" type="parTrans" cxnId="{4C35808C-000E-4073-8502-B93BCBE52B94}">
      <dgm:prSet/>
      <dgm:spPr/>
      <dgm:t>
        <a:bodyPr/>
        <a:lstStyle/>
        <a:p>
          <a:endParaRPr lang="ru-RU"/>
        </a:p>
      </dgm:t>
    </dgm:pt>
    <dgm:pt modelId="{108790C5-65E9-40CA-9443-33F13487CB24}" type="sibTrans" cxnId="{4C35808C-000E-4073-8502-B93BCBE52B94}">
      <dgm:prSet/>
      <dgm:spPr/>
      <dgm:t>
        <a:bodyPr/>
        <a:lstStyle/>
        <a:p>
          <a:endParaRPr lang="ru-RU"/>
        </a:p>
      </dgm:t>
    </dgm:pt>
    <dgm:pt modelId="{5FF969CF-7DBB-4F85-B3E4-CCE536B0F0CE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Подсчет объемов работ на основе </a:t>
          </a:r>
          <a:r>
            <a:rPr lang="en-US" dirty="0"/>
            <a:t>BIM </a:t>
          </a:r>
          <a:r>
            <a:rPr lang="ru-RU" dirty="0"/>
            <a:t>модели</a:t>
          </a:r>
        </a:p>
      </dgm:t>
    </dgm:pt>
    <dgm:pt modelId="{F2381E5A-F5BF-425B-9EDC-18AF75ABEB34}" type="parTrans" cxnId="{94587630-CA87-4E25-9FC5-D086BFF9C5E8}">
      <dgm:prSet/>
      <dgm:spPr/>
      <dgm:t>
        <a:bodyPr/>
        <a:lstStyle/>
        <a:p>
          <a:endParaRPr lang="ru-RU"/>
        </a:p>
      </dgm:t>
    </dgm:pt>
    <dgm:pt modelId="{7E1BEA7C-047B-4900-BB23-36BAD54D1635}" type="sibTrans" cxnId="{94587630-CA87-4E25-9FC5-D086BFF9C5E8}">
      <dgm:prSet/>
      <dgm:spPr/>
      <dgm:t>
        <a:bodyPr/>
        <a:lstStyle/>
        <a:p>
          <a:endParaRPr lang="ru-RU"/>
        </a:p>
      </dgm:t>
    </dgm:pt>
    <dgm:pt modelId="{8C7337FB-8AE6-40B2-9909-52F1815D95C1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Предварительная калькуляция стоимости</a:t>
          </a:r>
        </a:p>
      </dgm:t>
    </dgm:pt>
    <dgm:pt modelId="{0C098F92-926D-4656-B4BC-E2969D8A6241}" type="parTrans" cxnId="{5B4BFDE2-3E91-468D-9E21-203AE6AD0422}">
      <dgm:prSet/>
      <dgm:spPr/>
      <dgm:t>
        <a:bodyPr/>
        <a:lstStyle/>
        <a:p>
          <a:endParaRPr lang="ru-RU"/>
        </a:p>
      </dgm:t>
    </dgm:pt>
    <dgm:pt modelId="{8507A67F-CF9B-4039-9A46-435AF34D4B63}" type="sibTrans" cxnId="{5B4BFDE2-3E91-468D-9E21-203AE6AD0422}">
      <dgm:prSet/>
      <dgm:spPr/>
      <dgm:t>
        <a:bodyPr/>
        <a:lstStyle/>
        <a:p>
          <a:endParaRPr lang="ru-RU"/>
        </a:p>
      </dgm:t>
    </dgm:pt>
    <dgm:pt modelId="{781BE0AA-6517-437E-9124-7FD1E2B9DE81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Формирование графика работ на основе 3</a:t>
          </a:r>
          <a:r>
            <a:rPr lang="en-US" dirty="0"/>
            <a:t>D </a:t>
          </a:r>
          <a:r>
            <a:rPr lang="ru-RU" dirty="0"/>
            <a:t>модели</a:t>
          </a:r>
        </a:p>
      </dgm:t>
    </dgm:pt>
    <dgm:pt modelId="{243E9DDA-54ED-4DDD-A46A-23182C208928}" type="parTrans" cxnId="{C36E470A-0967-4A64-AD12-77D87EA0AAB0}">
      <dgm:prSet/>
      <dgm:spPr/>
      <dgm:t>
        <a:bodyPr/>
        <a:lstStyle/>
        <a:p>
          <a:endParaRPr lang="ru-RU"/>
        </a:p>
      </dgm:t>
    </dgm:pt>
    <dgm:pt modelId="{348947E6-BC72-42BB-8827-A3E4B9825BEB}" type="sibTrans" cxnId="{C36E470A-0967-4A64-AD12-77D87EA0AAB0}">
      <dgm:prSet/>
      <dgm:spPr/>
      <dgm:t>
        <a:bodyPr/>
        <a:lstStyle/>
        <a:p>
          <a:endParaRPr lang="ru-RU"/>
        </a:p>
      </dgm:t>
    </dgm:pt>
    <dgm:pt modelId="{4ECD0D74-06DE-4F8D-AC91-1C73223BDAA6}">
      <dgm:prSet phldrT="[Текст]"/>
      <dgm:spPr>
        <a:solidFill>
          <a:srgbClr val="548235"/>
        </a:solidFill>
      </dgm:spPr>
      <dgm:t>
        <a:bodyPr/>
        <a:lstStyle/>
        <a:p>
          <a:r>
            <a:rPr lang="ru-RU" dirty="0"/>
            <a:t>Управление проектом</a:t>
          </a:r>
        </a:p>
      </dgm:t>
    </dgm:pt>
    <dgm:pt modelId="{48D012F7-017B-4DB1-A55E-DB935271FDAD}" type="parTrans" cxnId="{9718F810-AA4A-493C-867E-108CB1153A63}">
      <dgm:prSet/>
      <dgm:spPr/>
      <dgm:t>
        <a:bodyPr/>
        <a:lstStyle/>
        <a:p>
          <a:endParaRPr lang="ru-RU"/>
        </a:p>
      </dgm:t>
    </dgm:pt>
    <dgm:pt modelId="{B14E0F57-1606-4D06-A280-829EF97C2EDB}" type="sibTrans" cxnId="{9718F810-AA4A-493C-867E-108CB1153A63}">
      <dgm:prSet/>
      <dgm:spPr/>
      <dgm:t>
        <a:bodyPr/>
        <a:lstStyle/>
        <a:p>
          <a:endParaRPr lang="ru-RU"/>
        </a:p>
      </dgm:t>
    </dgm:pt>
    <dgm:pt modelId="{6736A3C2-84D7-4554-BB0D-F4EF5D5B1E64}" type="pres">
      <dgm:prSet presAssocID="{F205A7B7-0880-46DB-BC99-737A13B3A953}" presName="CompostProcess" presStyleCnt="0">
        <dgm:presLayoutVars>
          <dgm:dir/>
          <dgm:resizeHandles val="exact"/>
        </dgm:presLayoutVars>
      </dgm:prSet>
      <dgm:spPr/>
    </dgm:pt>
    <dgm:pt modelId="{07D5418B-4D65-47FB-8FC5-2030CB1924A9}" type="pres">
      <dgm:prSet presAssocID="{F205A7B7-0880-46DB-BC99-737A13B3A953}" presName="arrow" presStyleLbl="bgShp" presStyleIdx="0" presStyleCnt="1" custScaleX="117647" custLinFactNeighborX="-3182" custLinFactNeighborY="8600"/>
      <dgm:spPr/>
    </dgm:pt>
    <dgm:pt modelId="{EAA4C6EE-9859-40EC-95BD-B31115F7D2F7}" type="pres">
      <dgm:prSet presAssocID="{F205A7B7-0880-46DB-BC99-737A13B3A953}" presName="linearProcess" presStyleCnt="0"/>
      <dgm:spPr/>
    </dgm:pt>
    <dgm:pt modelId="{175487BD-2617-4D87-BB8C-7073320BADAA}" type="pres">
      <dgm:prSet presAssocID="{94038922-C494-4DC4-BFE8-24B25E2682F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BA3EF-D89A-4A93-90C8-DDA899227477}" type="pres">
      <dgm:prSet presAssocID="{108790C5-65E9-40CA-9443-33F13487CB24}" presName="sibTrans" presStyleCnt="0"/>
      <dgm:spPr/>
    </dgm:pt>
    <dgm:pt modelId="{BB7EA005-9462-4415-823F-7FA1A800A4B5}" type="pres">
      <dgm:prSet presAssocID="{5FF969CF-7DBB-4F85-B3E4-CCE536B0F0C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7469E-916A-4A01-B826-61A48A4D410F}" type="pres">
      <dgm:prSet presAssocID="{7E1BEA7C-047B-4900-BB23-36BAD54D1635}" presName="sibTrans" presStyleCnt="0"/>
      <dgm:spPr/>
    </dgm:pt>
    <dgm:pt modelId="{E34963A1-131C-4436-B659-03FF1222AA8F}" type="pres">
      <dgm:prSet presAssocID="{8C7337FB-8AE6-40B2-9909-52F1815D95C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591A2-19BE-498B-8E10-7B65FCB00EC5}" type="pres">
      <dgm:prSet presAssocID="{8507A67F-CF9B-4039-9A46-435AF34D4B63}" presName="sibTrans" presStyleCnt="0"/>
      <dgm:spPr/>
    </dgm:pt>
    <dgm:pt modelId="{0153286A-1766-4FDD-A511-C59A2FBF59C1}" type="pres">
      <dgm:prSet presAssocID="{781BE0AA-6517-437E-9124-7FD1E2B9DE8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AEF2C-8B2B-4040-B7E7-FACCB9E29753}" type="pres">
      <dgm:prSet presAssocID="{348947E6-BC72-42BB-8827-A3E4B9825BEB}" presName="sibTrans" presStyleCnt="0"/>
      <dgm:spPr/>
    </dgm:pt>
    <dgm:pt modelId="{3F575436-D7D9-42C7-B8E1-87C467018A85}" type="pres">
      <dgm:prSet presAssocID="{4ECD0D74-06DE-4F8D-AC91-1C73223BDAA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4BFDE2-3E91-468D-9E21-203AE6AD0422}" srcId="{F205A7B7-0880-46DB-BC99-737A13B3A953}" destId="{8C7337FB-8AE6-40B2-9909-52F1815D95C1}" srcOrd="2" destOrd="0" parTransId="{0C098F92-926D-4656-B4BC-E2969D8A6241}" sibTransId="{8507A67F-CF9B-4039-9A46-435AF34D4B63}"/>
    <dgm:cxn modelId="{31A43F22-A789-4C7A-95A2-F77708DAC951}" type="presOf" srcId="{4ECD0D74-06DE-4F8D-AC91-1C73223BDAA6}" destId="{3F575436-D7D9-42C7-B8E1-87C467018A85}" srcOrd="0" destOrd="0" presId="urn:microsoft.com/office/officeart/2005/8/layout/hProcess9"/>
    <dgm:cxn modelId="{DB7610D1-4A31-4FB4-94D1-23839B11ACA8}" type="presOf" srcId="{781BE0AA-6517-437E-9124-7FD1E2B9DE81}" destId="{0153286A-1766-4FDD-A511-C59A2FBF59C1}" srcOrd="0" destOrd="0" presId="urn:microsoft.com/office/officeart/2005/8/layout/hProcess9"/>
    <dgm:cxn modelId="{3F52094B-9603-436C-B708-E41CC7BD23B2}" type="presOf" srcId="{5FF969CF-7DBB-4F85-B3E4-CCE536B0F0CE}" destId="{BB7EA005-9462-4415-823F-7FA1A800A4B5}" srcOrd="0" destOrd="0" presId="urn:microsoft.com/office/officeart/2005/8/layout/hProcess9"/>
    <dgm:cxn modelId="{F6C47BB8-FE99-4B7D-AEF9-ADAF833597DA}" type="presOf" srcId="{94038922-C494-4DC4-BFE8-24B25E2682F0}" destId="{175487BD-2617-4D87-BB8C-7073320BADAA}" srcOrd="0" destOrd="0" presId="urn:microsoft.com/office/officeart/2005/8/layout/hProcess9"/>
    <dgm:cxn modelId="{C36E470A-0967-4A64-AD12-77D87EA0AAB0}" srcId="{F205A7B7-0880-46DB-BC99-737A13B3A953}" destId="{781BE0AA-6517-437E-9124-7FD1E2B9DE81}" srcOrd="3" destOrd="0" parTransId="{243E9DDA-54ED-4DDD-A46A-23182C208928}" sibTransId="{348947E6-BC72-42BB-8827-A3E4B9825BEB}"/>
    <dgm:cxn modelId="{94587630-CA87-4E25-9FC5-D086BFF9C5E8}" srcId="{F205A7B7-0880-46DB-BC99-737A13B3A953}" destId="{5FF969CF-7DBB-4F85-B3E4-CCE536B0F0CE}" srcOrd="1" destOrd="0" parTransId="{F2381E5A-F5BF-425B-9EDC-18AF75ABEB34}" sibTransId="{7E1BEA7C-047B-4900-BB23-36BAD54D1635}"/>
    <dgm:cxn modelId="{9718F810-AA4A-493C-867E-108CB1153A63}" srcId="{F205A7B7-0880-46DB-BC99-737A13B3A953}" destId="{4ECD0D74-06DE-4F8D-AC91-1C73223BDAA6}" srcOrd="4" destOrd="0" parTransId="{48D012F7-017B-4DB1-A55E-DB935271FDAD}" sibTransId="{B14E0F57-1606-4D06-A280-829EF97C2EDB}"/>
    <dgm:cxn modelId="{4C35808C-000E-4073-8502-B93BCBE52B94}" srcId="{F205A7B7-0880-46DB-BC99-737A13B3A953}" destId="{94038922-C494-4DC4-BFE8-24B25E2682F0}" srcOrd="0" destOrd="0" parTransId="{99E67EB1-EDA4-4B04-AE3F-8B543D68DE26}" sibTransId="{108790C5-65E9-40CA-9443-33F13487CB24}"/>
    <dgm:cxn modelId="{4000D03A-C9B6-4333-9122-F112A38F89D3}" type="presOf" srcId="{8C7337FB-8AE6-40B2-9909-52F1815D95C1}" destId="{E34963A1-131C-4436-B659-03FF1222AA8F}" srcOrd="0" destOrd="0" presId="urn:microsoft.com/office/officeart/2005/8/layout/hProcess9"/>
    <dgm:cxn modelId="{59D0CD06-02EE-4BB1-B6A5-8B99AB5BC2B8}" type="presOf" srcId="{F205A7B7-0880-46DB-BC99-737A13B3A953}" destId="{6736A3C2-84D7-4554-BB0D-F4EF5D5B1E64}" srcOrd="0" destOrd="0" presId="urn:microsoft.com/office/officeart/2005/8/layout/hProcess9"/>
    <dgm:cxn modelId="{D017C960-2399-499B-B468-687A4706DC36}" type="presParOf" srcId="{6736A3C2-84D7-4554-BB0D-F4EF5D5B1E64}" destId="{07D5418B-4D65-47FB-8FC5-2030CB1924A9}" srcOrd="0" destOrd="0" presId="urn:microsoft.com/office/officeart/2005/8/layout/hProcess9"/>
    <dgm:cxn modelId="{8D6A2DD6-B6E5-4968-A79F-2ED6D6B60B1E}" type="presParOf" srcId="{6736A3C2-84D7-4554-BB0D-F4EF5D5B1E64}" destId="{EAA4C6EE-9859-40EC-95BD-B31115F7D2F7}" srcOrd="1" destOrd="0" presId="urn:microsoft.com/office/officeart/2005/8/layout/hProcess9"/>
    <dgm:cxn modelId="{0B882CDA-857F-4833-A5B0-D99C1FD0DF7D}" type="presParOf" srcId="{EAA4C6EE-9859-40EC-95BD-B31115F7D2F7}" destId="{175487BD-2617-4D87-BB8C-7073320BADAA}" srcOrd="0" destOrd="0" presId="urn:microsoft.com/office/officeart/2005/8/layout/hProcess9"/>
    <dgm:cxn modelId="{1C96A4D0-FBAE-458D-9BE3-7233465C0106}" type="presParOf" srcId="{EAA4C6EE-9859-40EC-95BD-B31115F7D2F7}" destId="{03DBA3EF-D89A-4A93-90C8-DDA899227477}" srcOrd="1" destOrd="0" presId="urn:microsoft.com/office/officeart/2005/8/layout/hProcess9"/>
    <dgm:cxn modelId="{C2D4CA53-2498-4739-BBC6-728E8065E092}" type="presParOf" srcId="{EAA4C6EE-9859-40EC-95BD-B31115F7D2F7}" destId="{BB7EA005-9462-4415-823F-7FA1A800A4B5}" srcOrd="2" destOrd="0" presId="urn:microsoft.com/office/officeart/2005/8/layout/hProcess9"/>
    <dgm:cxn modelId="{12F8A019-0962-41DF-8889-CB169A0D501A}" type="presParOf" srcId="{EAA4C6EE-9859-40EC-95BD-B31115F7D2F7}" destId="{72B7469E-916A-4A01-B826-61A48A4D410F}" srcOrd="3" destOrd="0" presId="urn:microsoft.com/office/officeart/2005/8/layout/hProcess9"/>
    <dgm:cxn modelId="{73360A6A-865F-4186-9497-97CAB07DE8DA}" type="presParOf" srcId="{EAA4C6EE-9859-40EC-95BD-B31115F7D2F7}" destId="{E34963A1-131C-4436-B659-03FF1222AA8F}" srcOrd="4" destOrd="0" presId="urn:microsoft.com/office/officeart/2005/8/layout/hProcess9"/>
    <dgm:cxn modelId="{8BEC3EA5-D893-4839-A5C7-01EBD48E9F2C}" type="presParOf" srcId="{EAA4C6EE-9859-40EC-95BD-B31115F7D2F7}" destId="{F3C591A2-19BE-498B-8E10-7B65FCB00EC5}" srcOrd="5" destOrd="0" presId="urn:microsoft.com/office/officeart/2005/8/layout/hProcess9"/>
    <dgm:cxn modelId="{D48C178E-40C1-4DED-9261-1637BEF9D4FF}" type="presParOf" srcId="{EAA4C6EE-9859-40EC-95BD-B31115F7D2F7}" destId="{0153286A-1766-4FDD-A511-C59A2FBF59C1}" srcOrd="6" destOrd="0" presId="urn:microsoft.com/office/officeart/2005/8/layout/hProcess9"/>
    <dgm:cxn modelId="{4AD80D2C-C7F1-4B91-8AB6-7D74CE14D56A}" type="presParOf" srcId="{EAA4C6EE-9859-40EC-95BD-B31115F7D2F7}" destId="{642AEF2C-8B2B-4040-B7E7-FACCB9E29753}" srcOrd="7" destOrd="0" presId="urn:microsoft.com/office/officeart/2005/8/layout/hProcess9"/>
    <dgm:cxn modelId="{F81EEAA2-6C20-427A-A5AB-B0844AC15303}" type="presParOf" srcId="{EAA4C6EE-9859-40EC-95BD-B31115F7D2F7}" destId="{3F575436-D7D9-42C7-B8E1-87C467018A8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5A7B7-0880-46DB-BC99-737A13B3A95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4038922-C494-4DC4-BFE8-24B25E2682F0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/>
            <a:t>Проектирование</a:t>
          </a:r>
          <a:r>
            <a:rPr lang="en-US" dirty="0"/>
            <a:t> 3D BIM</a:t>
          </a:r>
          <a:r>
            <a:rPr lang="ru-RU" dirty="0"/>
            <a:t> на основе </a:t>
          </a:r>
          <a:r>
            <a:rPr lang="en-US" dirty="0"/>
            <a:t>BIM-</a:t>
          </a:r>
          <a:r>
            <a:rPr lang="ru-RU" dirty="0"/>
            <a:t>стандарта</a:t>
          </a:r>
        </a:p>
      </dgm:t>
    </dgm:pt>
    <dgm:pt modelId="{99E67EB1-EDA4-4B04-AE3F-8B543D68DE26}" type="parTrans" cxnId="{4C35808C-000E-4073-8502-B93BCBE52B94}">
      <dgm:prSet/>
      <dgm:spPr/>
      <dgm:t>
        <a:bodyPr/>
        <a:lstStyle/>
        <a:p>
          <a:endParaRPr lang="ru-RU"/>
        </a:p>
      </dgm:t>
    </dgm:pt>
    <dgm:pt modelId="{108790C5-65E9-40CA-9443-33F13487CB24}" type="sibTrans" cxnId="{4C35808C-000E-4073-8502-B93BCBE52B94}">
      <dgm:prSet/>
      <dgm:spPr/>
      <dgm:t>
        <a:bodyPr/>
        <a:lstStyle/>
        <a:p>
          <a:endParaRPr lang="ru-RU"/>
        </a:p>
      </dgm:t>
    </dgm:pt>
    <dgm:pt modelId="{5FF969CF-7DBB-4F85-B3E4-CCE536B0F0CE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Подсчет объемов работ на основе </a:t>
          </a:r>
          <a:r>
            <a:rPr lang="en-US" dirty="0"/>
            <a:t>BIM </a:t>
          </a:r>
          <a:r>
            <a:rPr lang="ru-RU" dirty="0"/>
            <a:t>модели</a:t>
          </a:r>
        </a:p>
      </dgm:t>
    </dgm:pt>
    <dgm:pt modelId="{F2381E5A-F5BF-425B-9EDC-18AF75ABEB34}" type="parTrans" cxnId="{94587630-CA87-4E25-9FC5-D086BFF9C5E8}">
      <dgm:prSet/>
      <dgm:spPr/>
      <dgm:t>
        <a:bodyPr/>
        <a:lstStyle/>
        <a:p>
          <a:endParaRPr lang="ru-RU"/>
        </a:p>
      </dgm:t>
    </dgm:pt>
    <dgm:pt modelId="{7E1BEA7C-047B-4900-BB23-36BAD54D1635}" type="sibTrans" cxnId="{94587630-CA87-4E25-9FC5-D086BFF9C5E8}">
      <dgm:prSet/>
      <dgm:spPr/>
      <dgm:t>
        <a:bodyPr/>
        <a:lstStyle/>
        <a:p>
          <a:endParaRPr lang="ru-RU"/>
        </a:p>
      </dgm:t>
    </dgm:pt>
    <dgm:pt modelId="{8C7337FB-8AE6-40B2-9909-52F1815D95C1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Предварительная калькуляция стоимости</a:t>
          </a:r>
        </a:p>
      </dgm:t>
    </dgm:pt>
    <dgm:pt modelId="{0C098F92-926D-4656-B4BC-E2969D8A6241}" type="parTrans" cxnId="{5B4BFDE2-3E91-468D-9E21-203AE6AD0422}">
      <dgm:prSet/>
      <dgm:spPr/>
      <dgm:t>
        <a:bodyPr/>
        <a:lstStyle/>
        <a:p>
          <a:endParaRPr lang="ru-RU"/>
        </a:p>
      </dgm:t>
    </dgm:pt>
    <dgm:pt modelId="{8507A67F-CF9B-4039-9A46-435AF34D4B63}" type="sibTrans" cxnId="{5B4BFDE2-3E91-468D-9E21-203AE6AD0422}">
      <dgm:prSet/>
      <dgm:spPr/>
      <dgm:t>
        <a:bodyPr/>
        <a:lstStyle/>
        <a:p>
          <a:endParaRPr lang="ru-RU"/>
        </a:p>
      </dgm:t>
    </dgm:pt>
    <dgm:pt modelId="{781BE0AA-6517-437E-9124-7FD1E2B9DE81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Формирование графика работ на основе 3</a:t>
          </a:r>
          <a:r>
            <a:rPr lang="en-US" dirty="0"/>
            <a:t>D </a:t>
          </a:r>
          <a:r>
            <a:rPr lang="ru-RU" dirty="0"/>
            <a:t>модели</a:t>
          </a:r>
        </a:p>
      </dgm:t>
    </dgm:pt>
    <dgm:pt modelId="{243E9DDA-54ED-4DDD-A46A-23182C208928}" type="parTrans" cxnId="{C36E470A-0967-4A64-AD12-77D87EA0AAB0}">
      <dgm:prSet/>
      <dgm:spPr/>
      <dgm:t>
        <a:bodyPr/>
        <a:lstStyle/>
        <a:p>
          <a:endParaRPr lang="ru-RU"/>
        </a:p>
      </dgm:t>
    </dgm:pt>
    <dgm:pt modelId="{348947E6-BC72-42BB-8827-A3E4B9825BEB}" type="sibTrans" cxnId="{C36E470A-0967-4A64-AD12-77D87EA0AAB0}">
      <dgm:prSet/>
      <dgm:spPr/>
      <dgm:t>
        <a:bodyPr/>
        <a:lstStyle/>
        <a:p>
          <a:endParaRPr lang="ru-RU"/>
        </a:p>
      </dgm:t>
    </dgm:pt>
    <dgm:pt modelId="{4ECD0D74-06DE-4F8D-AC91-1C73223BDAA6}">
      <dgm:prSet phldrT="[Текст]"/>
      <dgm:spPr>
        <a:solidFill>
          <a:srgbClr val="548235"/>
        </a:solidFill>
      </dgm:spPr>
      <dgm:t>
        <a:bodyPr/>
        <a:lstStyle/>
        <a:p>
          <a:r>
            <a:rPr lang="ru-RU" dirty="0"/>
            <a:t>Управление проектом</a:t>
          </a:r>
        </a:p>
      </dgm:t>
    </dgm:pt>
    <dgm:pt modelId="{48D012F7-017B-4DB1-A55E-DB935271FDAD}" type="parTrans" cxnId="{9718F810-AA4A-493C-867E-108CB1153A63}">
      <dgm:prSet/>
      <dgm:spPr/>
      <dgm:t>
        <a:bodyPr/>
        <a:lstStyle/>
        <a:p>
          <a:endParaRPr lang="ru-RU"/>
        </a:p>
      </dgm:t>
    </dgm:pt>
    <dgm:pt modelId="{B14E0F57-1606-4D06-A280-829EF97C2EDB}" type="sibTrans" cxnId="{9718F810-AA4A-493C-867E-108CB1153A63}">
      <dgm:prSet/>
      <dgm:spPr/>
      <dgm:t>
        <a:bodyPr/>
        <a:lstStyle/>
        <a:p>
          <a:endParaRPr lang="ru-RU"/>
        </a:p>
      </dgm:t>
    </dgm:pt>
    <dgm:pt modelId="{6736A3C2-84D7-4554-BB0D-F4EF5D5B1E64}" type="pres">
      <dgm:prSet presAssocID="{F205A7B7-0880-46DB-BC99-737A13B3A953}" presName="CompostProcess" presStyleCnt="0">
        <dgm:presLayoutVars>
          <dgm:dir/>
          <dgm:resizeHandles val="exact"/>
        </dgm:presLayoutVars>
      </dgm:prSet>
      <dgm:spPr/>
    </dgm:pt>
    <dgm:pt modelId="{07D5418B-4D65-47FB-8FC5-2030CB1924A9}" type="pres">
      <dgm:prSet presAssocID="{F205A7B7-0880-46DB-BC99-737A13B3A953}" presName="arrow" presStyleLbl="bgShp" presStyleIdx="0" presStyleCnt="1" custScaleX="117647" custLinFactNeighborX="-3182" custLinFactNeighborY="8600"/>
      <dgm:spPr/>
    </dgm:pt>
    <dgm:pt modelId="{EAA4C6EE-9859-40EC-95BD-B31115F7D2F7}" type="pres">
      <dgm:prSet presAssocID="{F205A7B7-0880-46DB-BC99-737A13B3A953}" presName="linearProcess" presStyleCnt="0"/>
      <dgm:spPr/>
    </dgm:pt>
    <dgm:pt modelId="{175487BD-2617-4D87-BB8C-7073320BADAA}" type="pres">
      <dgm:prSet presAssocID="{94038922-C494-4DC4-BFE8-24B25E2682F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BA3EF-D89A-4A93-90C8-DDA899227477}" type="pres">
      <dgm:prSet presAssocID="{108790C5-65E9-40CA-9443-33F13487CB24}" presName="sibTrans" presStyleCnt="0"/>
      <dgm:spPr/>
    </dgm:pt>
    <dgm:pt modelId="{BB7EA005-9462-4415-823F-7FA1A800A4B5}" type="pres">
      <dgm:prSet presAssocID="{5FF969CF-7DBB-4F85-B3E4-CCE536B0F0C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7469E-916A-4A01-B826-61A48A4D410F}" type="pres">
      <dgm:prSet presAssocID="{7E1BEA7C-047B-4900-BB23-36BAD54D1635}" presName="sibTrans" presStyleCnt="0"/>
      <dgm:spPr/>
    </dgm:pt>
    <dgm:pt modelId="{E34963A1-131C-4436-B659-03FF1222AA8F}" type="pres">
      <dgm:prSet presAssocID="{8C7337FB-8AE6-40B2-9909-52F1815D95C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591A2-19BE-498B-8E10-7B65FCB00EC5}" type="pres">
      <dgm:prSet presAssocID="{8507A67F-CF9B-4039-9A46-435AF34D4B63}" presName="sibTrans" presStyleCnt="0"/>
      <dgm:spPr/>
    </dgm:pt>
    <dgm:pt modelId="{0153286A-1766-4FDD-A511-C59A2FBF59C1}" type="pres">
      <dgm:prSet presAssocID="{781BE0AA-6517-437E-9124-7FD1E2B9DE8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AEF2C-8B2B-4040-B7E7-FACCB9E29753}" type="pres">
      <dgm:prSet presAssocID="{348947E6-BC72-42BB-8827-A3E4B9825BEB}" presName="sibTrans" presStyleCnt="0"/>
      <dgm:spPr/>
    </dgm:pt>
    <dgm:pt modelId="{3F575436-D7D9-42C7-B8E1-87C467018A85}" type="pres">
      <dgm:prSet presAssocID="{4ECD0D74-06DE-4F8D-AC91-1C73223BDAA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4BFDE2-3E91-468D-9E21-203AE6AD0422}" srcId="{F205A7B7-0880-46DB-BC99-737A13B3A953}" destId="{8C7337FB-8AE6-40B2-9909-52F1815D95C1}" srcOrd="2" destOrd="0" parTransId="{0C098F92-926D-4656-B4BC-E2969D8A6241}" sibTransId="{8507A67F-CF9B-4039-9A46-435AF34D4B63}"/>
    <dgm:cxn modelId="{7E671534-41F3-40E8-A0F1-47BCFD69059E}" type="presOf" srcId="{4ECD0D74-06DE-4F8D-AC91-1C73223BDAA6}" destId="{3F575436-D7D9-42C7-B8E1-87C467018A85}" srcOrd="0" destOrd="0" presId="urn:microsoft.com/office/officeart/2005/8/layout/hProcess9"/>
    <dgm:cxn modelId="{88D08B05-F533-4F44-B219-D36C09B1BB0E}" type="presOf" srcId="{781BE0AA-6517-437E-9124-7FD1E2B9DE81}" destId="{0153286A-1766-4FDD-A511-C59A2FBF59C1}" srcOrd="0" destOrd="0" presId="urn:microsoft.com/office/officeart/2005/8/layout/hProcess9"/>
    <dgm:cxn modelId="{243D8FC7-540B-4CB8-B00F-4668316515E1}" type="presOf" srcId="{5FF969CF-7DBB-4F85-B3E4-CCE536B0F0CE}" destId="{BB7EA005-9462-4415-823F-7FA1A800A4B5}" srcOrd="0" destOrd="0" presId="urn:microsoft.com/office/officeart/2005/8/layout/hProcess9"/>
    <dgm:cxn modelId="{5E986B55-A222-487D-A0F4-C5680AA57328}" type="presOf" srcId="{8C7337FB-8AE6-40B2-9909-52F1815D95C1}" destId="{E34963A1-131C-4436-B659-03FF1222AA8F}" srcOrd="0" destOrd="0" presId="urn:microsoft.com/office/officeart/2005/8/layout/hProcess9"/>
    <dgm:cxn modelId="{C36E470A-0967-4A64-AD12-77D87EA0AAB0}" srcId="{F205A7B7-0880-46DB-BC99-737A13B3A953}" destId="{781BE0AA-6517-437E-9124-7FD1E2B9DE81}" srcOrd="3" destOrd="0" parTransId="{243E9DDA-54ED-4DDD-A46A-23182C208928}" sibTransId="{348947E6-BC72-42BB-8827-A3E4B9825BEB}"/>
    <dgm:cxn modelId="{94587630-CA87-4E25-9FC5-D086BFF9C5E8}" srcId="{F205A7B7-0880-46DB-BC99-737A13B3A953}" destId="{5FF969CF-7DBB-4F85-B3E4-CCE536B0F0CE}" srcOrd="1" destOrd="0" parTransId="{F2381E5A-F5BF-425B-9EDC-18AF75ABEB34}" sibTransId="{7E1BEA7C-047B-4900-BB23-36BAD54D1635}"/>
    <dgm:cxn modelId="{9718F810-AA4A-493C-867E-108CB1153A63}" srcId="{F205A7B7-0880-46DB-BC99-737A13B3A953}" destId="{4ECD0D74-06DE-4F8D-AC91-1C73223BDAA6}" srcOrd="4" destOrd="0" parTransId="{48D012F7-017B-4DB1-A55E-DB935271FDAD}" sibTransId="{B14E0F57-1606-4D06-A280-829EF97C2EDB}"/>
    <dgm:cxn modelId="{4C35808C-000E-4073-8502-B93BCBE52B94}" srcId="{F205A7B7-0880-46DB-BC99-737A13B3A953}" destId="{94038922-C494-4DC4-BFE8-24B25E2682F0}" srcOrd="0" destOrd="0" parTransId="{99E67EB1-EDA4-4B04-AE3F-8B543D68DE26}" sibTransId="{108790C5-65E9-40CA-9443-33F13487CB24}"/>
    <dgm:cxn modelId="{5EB8A8DB-D0AA-4AC8-A7E5-093BE6ECB67D}" type="presOf" srcId="{94038922-C494-4DC4-BFE8-24B25E2682F0}" destId="{175487BD-2617-4D87-BB8C-7073320BADAA}" srcOrd="0" destOrd="0" presId="urn:microsoft.com/office/officeart/2005/8/layout/hProcess9"/>
    <dgm:cxn modelId="{68786065-7C7B-4235-9D02-21EF8CFFEBD2}" type="presOf" srcId="{F205A7B7-0880-46DB-BC99-737A13B3A953}" destId="{6736A3C2-84D7-4554-BB0D-F4EF5D5B1E64}" srcOrd="0" destOrd="0" presId="urn:microsoft.com/office/officeart/2005/8/layout/hProcess9"/>
    <dgm:cxn modelId="{FBC74D0E-087B-43E2-8E46-1EB39EAB3217}" type="presParOf" srcId="{6736A3C2-84D7-4554-BB0D-F4EF5D5B1E64}" destId="{07D5418B-4D65-47FB-8FC5-2030CB1924A9}" srcOrd="0" destOrd="0" presId="urn:microsoft.com/office/officeart/2005/8/layout/hProcess9"/>
    <dgm:cxn modelId="{187153BF-C762-4243-98F9-36D7EFD18E74}" type="presParOf" srcId="{6736A3C2-84D7-4554-BB0D-F4EF5D5B1E64}" destId="{EAA4C6EE-9859-40EC-95BD-B31115F7D2F7}" srcOrd="1" destOrd="0" presId="urn:microsoft.com/office/officeart/2005/8/layout/hProcess9"/>
    <dgm:cxn modelId="{B1411C6D-9D1D-4DC2-AA0B-6CDF5FAC04C6}" type="presParOf" srcId="{EAA4C6EE-9859-40EC-95BD-B31115F7D2F7}" destId="{175487BD-2617-4D87-BB8C-7073320BADAA}" srcOrd="0" destOrd="0" presId="urn:microsoft.com/office/officeart/2005/8/layout/hProcess9"/>
    <dgm:cxn modelId="{654C21EA-F84B-45B2-96AD-51C9597DEFEA}" type="presParOf" srcId="{EAA4C6EE-9859-40EC-95BD-B31115F7D2F7}" destId="{03DBA3EF-D89A-4A93-90C8-DDA899227477}" srcOrd="1" destOrd="0" presId="urn:microsoft.com/office/officeart/2005/8/layout/hProcess9"/>
    <dgm:cxn modelId="{AB55083C-99DF-4BE9-96E1-0868974C72E6}" type="presParOf" srcId="{EAA4C6EE-9859-40EC-95BD-B31115F7D2F7}" destId="{BB7EA005-9462-4415-823F-7FA1A800A4B5}" srcOrd="2" destOrd="0" presId="urn:microsoft.com/office/officeart/2005/8/layout/hProcess9"/>
    <dgm:cxn modelId="{E73CCED3-C483-4D78-B5BA-577F09A4AA9E}" type="presParOf" srcId="{EAA4C6EE-9859-40EC-95BD-B31115F7D2F7}" destId="{72B7469E-916A-4A01-B826-61A48A4D410F}" srcOrd="3" destOrd="0" presId="urn:microsoft.com/office/officeart/2005/8/layout/hProcess9"/>
    <dgm:cxn modelId="{695858ED-44A2-41B3-8A91-7E0EA23329AE}" type="presParOf" srcId="{EAA4C6EE-9859-40EC-95BD-B31115F7D2F7}" destId="{E34963A1-131C-4436-B659-03FF1222AA8F}" srcOrd="4" destOrd="0" presId="urn:microsoft.com/office/officeart/2005/8/layout/hProcess9"/>
    <dgm:cxn modelId="{DFFE4869-1C9D-4637-B7CA-ABF00D068E62}" type="presParOf" srcId="{EAA4C6EE-9859-40EC-95BD-B31115F7D2F7}" destId="{F3C591A2-19BE-498B-8E10-7B65FCB00EC5}" srcOrd="5" destOrd="0" presId="urn:microsoft.com/office/officeart/2005/8/layout/hProcess9"/>
    <dgm:cxn modelId="{2BA03FC6-738C-49AC-AD64-3A720AED9BC1}" type="presParOf" srcId="{EAA4C6EE-9859-40EC-95BD-B31115F7D2F7}" destId="{0153286A-1766-4FDD-A511-C59A2FBF59C1}" srcOrd="6" destOrd="0" presId="urn:microsoft.com/office/officeart/2005/8/layout/hProcess9"/>
    <dgm:cxn modelId="{CABE3959-8C9E-46F4-8881-FD7206AAB020}" type="presParOf" srcId="{EAA4C6EE-9859-40EC-95BD-B31115F7D2F7}" destId="{642AEF2C-8B2B-4040-B7E7-FACCB9E29753}" srcOrd="7" destOrd="0" presId="urn:microsoft.com/office/officeart/2005/8/layout/hProcess9"/>
    <dgm:cxn modelId="{E6301728-F2FC-40E4-B8BC-01DCF16051DA}" type="presParOf" srcId="{EAA4C6EE-9859-40EC-95BD-B31115F7D2F7}" destId="{3F575436-D7D9-42C7-B8E1-87C467018A8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05A7B7-0880-46DB-BC99-737A13B3A95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4038922-C494-4DC4-BFE8-24B25E2682F0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/>
            <a:t>Проектирование</a:t>
          </a:r>
          <a:r>
            <a:rPr lang="en-US" dirty="0"/>
            <a:t> 3D BIM</a:t>
          </a:r>
          <a:r>
            <a:rPr lang="ru-RU" dirty="0"/>
            <a:t> на основе </a:t>
          </a:r>
          <a:r>
            <a:rPr lang="en-US" dirty="0"/>
            <a:t>BIM-</a:t>
          </a:r>
          <a:r>
            <a:rPr lang="ru-RU" dirty="0"/>
            <a:t>стандарта</a:t>
          </a:r>
        </a:p>
      </dgm:t>
    </dgm:pt>
    <dgm:pt modelId="{99E67EB1-EDA4-4B04-AE3F-8B543D68DE26}" type="parTrans" cxnId="{4C35808C-000E-4073-8502-B93BCBE52B94}">
      <dgm:prSet/>
      <dgm:spPr/>
      <dgm:t>
        <a:bodyPr/>
        <a:lstStyle/>
        <a:p>
          <a:endParaRPr lang="ru-RU"/>
        </a:p>
      </dgm:t>
    </dgm:pt>
    <dgm:pt modelId="{108790C5-65E9-40CA-9443-33F13487CB24}" type="sibTrans" cxnId="{4C35808C-000E-4073-8502-B93BCBE52B94}">
      <dgm:prSet/>
      <dgm:spPr/>
      <dgm:t>
        <a:bodyPr/>
        <a:lstStyle/>
        <a:p>
          <a:endParaRPr lang="ru-RU"/>
        </a:p>
      </dgm:t>
    </dgm:pt>
    <dgm:pt modelId="{5FF969CF-7DBB-4F85-B3E4-CCE536B0F0CE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Подсчет объемов работ на основе </a:t>
          </a:r>
          <a:r>
            <a:rPr lang="en-US" dirty="0"/>
            <a:t>BIM </a:t>
          </a:r>
          <a:r>
            <a:rPr lang="ru-RU" dirty="0"/>
            <a:t>модели</a:t>
          </a:r>
        </a:p>
      </dgm:t>
    </dgm:pt>
    <dgm:pt modelId="{F2381E5A-F5BF-425B-9EDC-18AF75ABEB34}" type="parTrans" cxnId="{94587630-CA87-4E25-9FC5-D086BFF9C5E8}">
      <dgm:prSet/>
      <dgm:spPr/>
      <dgm:t>
        <a:bodyPr/>
        <a:lstStyle/>
        <a:p>
          <a:endParaRPr lang="ru-RU"/>
        </a:p>
      </dgm:t>
    </dgm:pt>
    <dgm:pt modelId="{7E1BEA7C-047B-4900-BB23-36BAD54D1635}" type="sibTrans" cxnId="{94587630-CA87-4E25-9FC5-D086BFF9C5E8}">
      <dgm:prSet/>
      <dgm:spPr/>
      <dgm:t>
        <a:bodyPr/>
        <a:lstStyle/>
        <a:p>
          <a:endParaRPr lang="ru-RU"/>
        </a:p>
      </dgm:t>
    </dgm:pt>
    <dgm:pt modelId="{8C7337FB-8AE6-40B2-9909-52F1815D95C1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Предварительная калькуляция стоимости</a:t>
          </a:r>
        </a:p>
      </dgm:t>
    </dgm:pt>
    <dgm:pt modelId="{0C098F92-926D-4656-B4BC-E2969D8A6241}" type="parTrans" cxnId="{5B4BFDE2-3E91-468D-9E21-203AE6AD0422}">
      <dgm:prSet/>
      <dgm:spPr/>
      <dgm:t>
        <a:bodyPr/>
        <a:lstStyle/>
        <a:p>
          <a:endParaRPr lang="ru-RU"/>
        </a:p>
      </dgm:t>
    </dgm:pt>
    <dgm:pt modelId="{8507A67F-CF9B-4039-9A46-435AF34D4B63}" type="sibTrans" cxnId="{5B4BFDE2-3E91-468D-9E21-203AE6AD0422}">
      <dgm:prSet/>
      <dgm:spPr/>
      <dgm:t>
        <a:bodyPr/>
        <a:lstStyle/>
        <a:p>
          <a:endParaRPr lang="ru-RU"/>
        </a:p>
      </dgm:t>
    </dgm:pt>
    <dgm:pt modelId="{781BE0AA-6517-437E-9124-7FD1E2B9DE81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Формирование графика работ на основе 3</a:t>
          </a:r>
          <a:r>
            <a:rPr lang="en-US" dirty="0"/>
            <a:t>D </a:t>
          </a:r>
          <a:r>
            <a:rPr lang="ru-RU" dirty="0"/>
            <a:t>модели</a:t>
          </a:r>
        </a:p>
      </dgm:t>
    </dgm:pt>
    <dgm:pt modelId="{243E9DDA-54ED-4DDD-A46A-23182C208928}" type="parTrans" cxnId="{C36E470A-0967-4A64-AD12-77D87EA0AAB0}">
      <dgm:prSet/>
      <dgm:spPr/>
      <dgm:t>
        <a:bodyPr/>
        <a:lstStyle/>
        <a:p>
          <a:endParaRPr lang="ru-RU"/>
        </a:p>
      </dgm:t>
    </dgm:pt>
    <dgm:pt modelId="{348947E6-BC72-42BB-8827-A3E4B9825BEB}" type="sibTrans" cxnId="{C36E470A-0967-4A64-AD12-77D87EA0AAB0}">
      <dgm:prSet/>
      <dgm:spPr/>
      <dgm:t>
        <a:bodyPr/>
        <a:lstStyle/>
        <a:p>
          <a:endParaRPr lang="ru-RU"/>
        </a:p>
      </dgm:t>
    </dgm:pt>
    <dgm:pt modelId="{4ECD0D74-06DE-4F8D-AC91-1C73223BDAA6}">
      <dgm:prSet phldrT="[Текст]"/>
      <dgm:spPr>
        <a:solidFill>
          <a:srgbClr val="548235"/>
        </a:solidFill>
      </dgm:spPr>
      <dgm:t>
        <a:bodyPr/>
        <a:lstStyle/>
        <a:p>
          <a:r>
            <a:rPr lang="ru-RU" dirty="0"/>
            <a:t>Управление проектом</a:t>
          </a:r>
        </a:p>
      </dgm:t>
    </dgm:pt>
    <dgm:pt modelId="{48D012F7-017B-4DB1-A55E-DB935271FDAD}" type="parTrans" cxnId="{9718F810-AA4A-493C-867E-108CB1153A63}">
      <dgm:prSet/>
      <dgm:spPr/>
      <dgm:t>
        <a:bodyPr/>
        <a:lstStyle/>
        <a:p>
          <a:endParaRPr lang="ru-RU"/>
        </a:p>
      </dgm:t>
    </dgm:pt>
    <dgm:pt modelId="{B14E0F57-1606-4D06-A280-829EF97C2EDB}" type="sibTrans" cxnId="{9718F810-AA4A-493C-867E-108CB1153A63}">
      <dgm:prSet/>
      <dgm:spPr/>
      <dgm:t>
        <a:bodyPr/>
        <a:lstStyle/>
        <a:p>
          <a:endParaRPr lang="ru-RU"/>
        </a:p>
      </dgm:t>
    </dgm:pt>
    <dgm:pt modelId="{6736A3C2-84D7-4554-BB0D-F4EF5D5B1E64}" type="pres">
      <dgm:prSet presAssocID="{F205A7B7-0880-46DB-BC99-737A13B3A953}" presName="CompostProcess" presStyleCnt="0">
        <dgm:presLayoutVars>
          <dgm:dir/>
          <dgm:resizeHandles val="exact"/>
        </dgm:presLayoutVars>
      </dgm:prSet>
      <dgm:spPr/>
    </dgm:pt>
    <dgm:pt modelId="{07D5418B-4D65-47FB-8FC5-2030CB1924A9}" type="pres">
      <dgm:prSet presAssocID="{F205A7B7-0880-46DB-BC99-737A13B3A953}" presName="arrow" presStyleLbl="bgShp" presStyleIdx="0" presStyleCnt="1" custScaleX="117647" custLinFactNeighborX="-3182" custLinFactNeighborY="8600"/>
      <dgm:spPr/>
    </dgm:pt>
    <dgm:pt modelId="{EAA4C6EE-9859-40EC-95BD-B31115F7D2F7}" type="pres">
      <dgm:prSet presAssocID="{F205A7B7-0880-46DB-BC99-737A13B3A953}" presName="linearProcess" presStyleCnt="0"/>
      <dgm:spPr/>
    </dgm:pt>
    <dgm:pt modelId="{175487BD-2617-4D87-BB8C-7073320BADAA}" type="pres">
      <dgm:prSet presAssocID="{94038922-C494-4DC4-BFE8-24B25E2682F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BA3EF-D89A-4A93-90C8-DDA899227477}" type="pres">
      <dgm:prSet presAssocID="{108790C5-65E9-40CA-9443-33F13487CB24}" presName="sibTrans" presStyleCnt="0"/>
      <dgm:spPr/>
    </dgm:pt>
    <dgm:pt modelId="{BB7EA005-9462-4415-823F-7FA1A800A4B5}" type="pres">
      <dgm:prSet presAssocID="{5FF969CF-7DBB-4F85-B3E4-CCE536B0F0C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7469E-916A-4A01-B826-61A48A4D410F}" type="pres">
      <dgm:prSet presAssocID="{7E1BEA7C-047B-4900-BB23-36BAD54D1635}" presName="sibTrans" presStyleCnt="0"/>
      <dgm:spPr/>
    </dgm:pt>
    <dgm:pt modelId="{E34963A1-131C-4436-B659-03FF1222AA8F}" type="pres">
      <dgm:prSet presAssocID="{8C7337FB-8AE6-40B2-9909-52F1815D95C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591A2-19BE-498B-8E10-7B65FCB00EC5}" type="pres">
      <dgm:prSet presAssocID="{8507A67F-CF9B-4039-9A46-435AF34D4B63}" presName="sibTrans" presStyleCnt="0"/>
      <dgm:spPr/>
    </dgm:pt>
    <dgm:pt modelId="{0153286A-1766-4FDD-A511-C59A2FBF59C1}" type="pres">
      <dgm:prSet presAssocID="{781BE0AA-6517-437E-9124-7FD1E2B9DE8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AEF2C-8B2B-4040-B7E7-FACCB9E29753}" type="pres">
      <dgm:prSet presAssocID="{348947E6-BC72-42BB-8827-A3E4B9825BEB}" presName="sibTrans" presStyleCnt="0"/>
      <dgm:spPr/>
    </dgm:pt>
    <dgm:pt modelId="{3F575436-D7D9-42C7-B8E1-87C467018A85}" type="pres">
      <dgm:prSet presAssocID="{4ECD0D74-06DE-4F8D-AC91-1C73223BDAA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C0F747-8941-4A0E-A2C7-182F62ADD847}" type="presOf" srcId="{F205A7B7-0880-46DB-BC99-737A13B3A953}" destId="{6736A3C2-84D7-4554-BB0D-F4EF5D5B1E64}" srcOrd="0" destOrd="0" presId="urn:microsoft.com/office/officeart/2005/8/layout/hProcess9"/>
    <dgm:cxn modelId="{034957BE-09B7-40DA-8BF4-AF28F2E238E9}" type="presOf" srcId="{94038922-C494-4DC4-BFE8-24B25E2682F0}" destId="{175487BD-2617-4D87-BB8C-7073320BADAA}" srcOrd="0" destOrd="0" presId="urn:microsoft.com/office/officeart/2005/8/layout/hProcess9"/>
    <dgm:cxn modelId="{6C53AD8F-CD1B-4ED2-9E3E-6563FAFAEADF}" type="presOf" srcId="{4ECD0D74-06DE-4F8D-AC91-1C73223BDAA6}" destId="{3F575436-D7D9-42C7-B8E1-87C467018A85}" srcOrd="0" destOrd="0" presId="urn:microsoft.com/office/officeart/2005/8/layout/hProcess9"/>
    <dgm:cxn modelId="{94587630-CA87-4E25-9FC5-D086BFF9C5E8}" srcId="{F205A7B7-0880-46DB-BC99-737A13B3A953}" destId="{5FF969CF-7DBB-4F85-B3E4-CCE536B0F0CE}" srcOrd="1" destOrd="0" parTransId="{F2381E5A-F5BF-425B-9EDC-18AF75ABEB34}" sibTransId="{7E1BEA7C-047B-4900-BB23-36BAD54D1635}"/>
    <dgm:cxn modelId="{9718F810-AA4A-493C-867E-108CB1153A63}" srcId="{F205A7B7-0880-46DB-BC99-737A13B3A953}" destId="{4ECD0D74-06DE-4F8D-AC91-1C73223BDAA6}" srcOrd="4" destOrd="0" parTransId="{48D012F7-017B-4DB1-A55E-DB935271FDAD}" sibTransId="{B14E0F57-1606-4D06-A280-829EF97C2EDB}"/>
    <dgm:cxn modelId="{4C35808C-000E-4073-8502-B93BCBE52B94}" srcId="{F205A7B7-0880-46DB-BC99-737A13B3A953}" destId="{94038922-C494-4DC4-BFE8-24B25E2682F0}" srcOrd="0" destOrd="0" parTransId="{99E67EB1-EDA4-4B04-AE3F-8B543D68DE26}" sibTransId="{108790C5-65E9-40CA-9443-33F13487CB24}"/>
    <dgm:cxn modelId="{5B4BFDE2-3E91-468D-9E21-203AE6AD0422}" srcId="{F205A7B7-0880-46DB-BC99-737A13B3A953}" destId="{8C7337FB-8AE6-40B2-9909-52F1815D95C1}" srcOrd="2" destOrd="0" parTransId="{0C098F92-926D-4656-B4BC-E2969D8A6241}" sibTransId="{8507A67F-CF9B-4039-9A46-435AF34D4B63}"/>
    <dgm:cxn modelId="{5B9E6DAD-CA64-49E6-91D4-814F3A31A40C}" type="presOf" srcId="{781BE0AA-6517-437E-9124-7FD1E2B9DE81}" destId="{0153286A-1766-4FDD-A511-C59A2FBF59C1}" srcOrd="0" destOrd="0" presId="urn:microsoft.com/office/officeart/2005/8/layout/hProcess9"/>
    <dgm:cxn modelId="{0513CC1D-6671-439F-956E-2C10E6A02E68}" type="presOf" srcId="{5FF969CF-7DBB-4F85-B3E4-CCE536B0F0CE}" destId="{BB7EA005-9462-4415-823F-7FA1A800A4B5}" srcOrd="0" destOrd="0" presId="urn:microsoft.com/office/officeart/2005/8/layout/hProcess9"/>
    <dgm:cxn modelId="{FEB3AE95-50B8-482A-9433-A212A162A207}" type="presOf" srcId="{8C7337FB-8AE6-40B2-9909-52F1815D95C1}" destId="{E34963A1-131C-4436-B659-03FF1222AA8F}" srcOrd="0" destOrd="0" presId="urn:microsoft.com/office/officeart/2005/8/layout/hProcess9"/>
    <dgm:cxn modelId="{C36E470A-0967-4A64-AD12-77D87EA0AAB0}" srcId="{F205A7B7-0880-46DB-BC99-737A13B3A953}" destId="{781BE0AA-6517-437E-9124-7FD1E2B9DE81}" srcOrd="3" destOrd="0" parTransId="{243E9DDA-54ED-4DDD-A46A-23182C208928}" sibTransId="{348947E6-BC72-42BB-8827-A3E4B9825BEB}"/>
    <dgm:cxn modelId="{6650F9F3-DF5F-41B0-8BF3-EC20C72E9700}" type="presParOf" srcId="{6736A3C2-84D7-4554-BB0D-F4EF5D5B1E64}" destId="{07D5418B-4D65-47FB-8FC5-2030CB1924A9}" srcOrd="0" destOrd="0" presId="urn:microsoft.com/office/officeart/2005/8/layout/hProcess9"/>
    <dgm:cxn modelId="{BD0CC5CD-37F0-4114-9D51-549D01984FB1}" type="presParOf" srcId="{6736A3C2-84D7-4554-BB0D-F4EF5D5B1E64}" destId="{EAA4C6EE-9859-40EC-95BD-B31115F7D2F7}" srcOrd="1" destOrd="0" presId="urn:microsoft.com/office/officeart/2005/8/layout/hProcess9"/>
    <dgm:cxn modelId="{F1E8640A-87E9-4BB3-90AF-DC85CB8CCA09}" type="presParOf" srcId="{EAA4C6EE-9859-40EC-95BD-B31115F7D2F7}" destId="{175487BD-2617-4D87-BB8C-7073320BADAA}" srcOrd="0" destOrd="0" presId="urn:microsoft.com/office/officeart/2005/8/layout/hProcess9"/>
    <dgm:cxn modelId="{E9113C74-C4C3-4030-B7E2-D57B97A36980}" type="presParOf" srcId="{EAA4C6EE-9859-40EC-95BD-B31115F7D2F7}" destId="{03DBA3EF-D89A-4A93-90C8-DDA899227477}" srcOrd="1" destOrd="0" presId="urn:microsoft.com/office/officeart/2005/8/layout/hProcess9"/>
    <dgm:cxn modelId="{F5D8955F-BACF-455A-BC5B-FC29B1480AC3}" type="presParOf" srcId="{EAA4C6EE-9859-40EC-95BD-B31115F7D2F7}" destId="{BB7EA005-9462-4415-823F-7FA1A800A4B5}" srcOrd="2" destOrd="0" presId="urn:microsoft.com/office/officeart/2005/8/layout/hProcess9"/>
    <dgm:cxn modelId="{F4CDF49F-BBD3-4CEF-BE56-B0C953CD6A28}" type="presParOf" srcId="{EAA4C6EE-9859-40EC-95BD-B31115F7D2F7}" destId="{72B7469E-916A-4A01-B826-61A48A4D410F}" srcOrd="3" destOrd="0" presId="urn:microsoft.com/office/officeart/2005/8/layout/hProcess9"/>
    <dgm:cxn modelId="{4DB63E17-C970-4EAA-B6E5-B32EB6520F27}" type="presParOf" srcId="{EAA4C6EE-9859-40EC-95BD-B31115F7D2F7}" destId="{E34963A1-131C-4436-B659-03FF1222AA8F}" srcOrd="4" destOrd="0" presId="urn:microsoft.com/office/officeart/2005/8/layout/hProcess9"/>
    <dgm:cxn modelId="{52A5A3DC-84A2-496B-8E96-FA3AAAD3DD9F}" type="presParOf" srcId="{EAA4C6EE-9859-40EC-95BD-B31115F7D2F7}" destId="{F3C591A2-19BE-498B-8E10-7B65FCB00EC5}" srcOrd="5" destOrd="0" presId="urn:microsoft.com/office/officeart/2005/8/layout/hProcess9"/>
    <dgm:cxn modelId="{61122109-EE56-43FD-B04A-5D777583C255}" type="presParOf" srcId="{EAA4C6EE-9859-40EC-95BD-B31115F7D2F7}" destId="{0153286A-1766-4FDD-A511-C59A2FBF59C1}" srcOrd="6" destOrd="0" presId="urn:microsoft.com/office/officeart/2005/8/layout/hProcess9"/>
    <dgm:cxn modelId="{D913F718-A6F8-453A-AF23-3DC9128D846E}" type="presParOf" srcId="{EAA4C6EE-9859-40EC-95BD-B31115F7D2F7}" destId="{642AEF2C-8B2B-4040-B7E7-FACCB9E29753}" srcOrd="7" destOrd="0" presId="urn:microsoft.com/office/officeart/2005/8/layout/hProcess9"/>
    <dgm:cxn modelId="{0415FE38-65D0-4D59-9C1A-21CE694B564C}" type="presParOf" srcId="{EAA4C6EE-9859-40EC-95BD-B31115F7D2F7}" destId="{3F575436-D7D9-42C7-B8E1-87C467018A8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D5418B-4D65-47FB-8FC5-2030CB1924A9}">
      <dsp:nvSpPr>
        <dsp:cNvPr id="0" name=""/>
        <dsp:cNvSpPr/>
      </dsp:nvSpPr>
      <dsp:spPr>
        <a:xfrm>
          <a:off x="0" y="0"/>
          <a:ext cx="11452765" cy="305035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487BD-2617-4D87-BB8C-7073320BADAA}">
      <dsp:nvSpPr>
        <dsp:cNvPr id="0" name=""/>
        <dsp:cNvSpPr/>
      </dsp:nvSpPr>
      <dsp:spPr>
        <a:xfrm>
          <a:off x="5032" y="915107"/>
          <a:ext cx="2200520" cy="1220143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Проектирование</a:t>
          </a:r>
          <a:r>
            <a:rPr lang="en-US" sz="1900" kern="1200" dirty="0"/>
            <a:t> 3D BIM</a:t>
          </a:r>
          <a:r>
            <a:rPr lang="ru-RU" sz="1900" kern="1200" dirty="0"/>
            <a:t> на основе </a:t>
          </a:r>
          <a:r>
            <a:rPr lang="en-US" sz="1900" kern="1200" dirty="0"/>
            <a:t>BIM-</a:t>
          </a:r>
          <a:r>
            <a:rPr lang="ru-RU" sz="1900" kern="1200" dirty="0"/>
            <a:t>стандарта</a:t>
          </a:r>
        </a:p>
      </dsp:txBody>
      <dsp:txXfrm>
        <a:off x="5032" y="915107"/>
        <a:ext cx="2200520" cy="1220143"/>
      </dsp:txXfrm>
    </dsp:sp>
    <dsp:sp modelId="{BB7EA005-9462-4415-823F-7FA1A800A4B5}">
      <dsp:nvSpPr>
        <dsp:cNvPr id="0" name=""/>
        <dsp:cNvSpPr/>
      </dsp:nvSpPr>
      <dsp:spPr>
        <a:xfrm>
          <a:off x="2315579" y="915107"/>
          <a:ext cx="2200520" cy="1220143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Подсчет объемов работ на основе </a:t>
          </a:r>
          <a:r>
            <a:rPr lang="en-US" sz="1900" kern="1200" dirty="0"/>
            <a:t>BIM </a:t>
          </a:r>
          <a:r>
            <a:rPr lang="ru-RU" sz="1900" kern="1200" dirty="0"/>
            <a:t>модели</a:t>
          </a:r>
        </a:p>
      </dsp:txBody>
      <dsp:txXfrm>
        <a:off x="2315579" y="915107"/>
        <a:ext cx="2200520" cy="1220143"/>
      </dsp:txXfrm>
    </dsp:sp>
    <dsp:sp modelId="{E34963A1-131C-4436-B659-03FF1222AA8F}">
      <dsp:nvSpPr>
        <dsp:cNvPr id="0" name=""/>
        <dsp:cNvSpPr/>
      </dsp:nvSpPr>
      <dsp:spPr>
        <a:xfrm>
          <a:off x="4626125" y="915107"/>
          <a:ext cx="2200520" cy="1220143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Предварительная калькуляция стоимости</a:t>
          </a:r>
        </a:p>
      </dsp:txBody>
      <dsp:txXfrm>
        <a:off x="4626125" y="915107"/>
        <a:ext cx="2200520" cy="1220143"/>
      </dsp:txXfrm>
    </dsp:sp>
    <dsp:sp modelId="{0153286A-1766-4FDD-A511-C59A2FBF59C1}">
      <dsp:nvSpPr>
        <dsp:cNvPr id="0" name=""/>
        <dsp:cNvSpPr/>
      </dsp:nvSpPr>
      <dsp:spPr>
        <a:xfrm>
          <a:off x="6936671" y="915107"/>
          <a:ext cx="2200520" cy="1220143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Формирование графика работ на основе 3</a:t>
          </a:r>
          <a:r>
            <a:rPr lang="en-US" sz="1900" kern="1200" dirty="0"/>
            <a:t>D </a:t>
          </a:r>
          <a:r>
            <a:rPr lang="ru-RU" sz="1900" kern="1200" dirty="0"/>
            <a:t>модели</a:t>
          </a:r>
        </a:p>
      </dsp:txBody>
      <dsp:txXfrm>
        <a:off x="6936671" y="915107"/>
        <a:ext cx="2200520" cy="1220143"/>
      </dsp:txXfrm>
    </dsp:sp>
    <dsp:sp modelId="{3F575436-D7D9-42C7-B8E1-87C467018A85}">
      <dsp:nvSpPr>
        <dsp:cNvPr id="0" name=""/>
        <dsp:cNvSpPr/>
      </dsp:nvSpPr>
      <dsp:spPr>
        <a:xfrm>
          <a:off x="9247217" y="915107"/>
          <a:ext cx="2200520" cy="1220143"/>
        </a:xfrm>
        <a:prstGeom prst="roundRect">
          <a:avLst/>
        </a:prstGeom>
        <a:solidFill>
          <a:srgbClr val="5482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Управление проектом</a:t>
          </a:r>
        </a:p>
      </dsp:txBody>
      <dsp:txXfrm>
        <a:off x="9247217" y="915107"/>
        <a:ext cx="2200520" cy="12201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D5418B-4D65-47FB-8FC5-2030CB1924A9}">
      <dsp:nvSpPr>
        <dsp:cNvPr id="0" name=""/>
        <dsp:cNvSpPr/>
      </dsp:nvSpPr>
      <dsp:spPr>
        <a:xfrm>
          <a:off x="0" y="0"/>
          <a:ext cx="11452765" cy="305035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487BD-2617-4D87-BB8C-7073320BADAA}">
      <dsp:nvSpPr>
        <dsp:cNvPr id="0" name=""/>
        <dsp:cNvSpPr/>
      </dsp:nvSpPr>
      <dsp:spPr>
        <a:xfrm>
          <a:off x="5032" y="915107"/>
          <a:ext cx="2200520" cy="1220143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Проектирование</a:t>
          </a:r>
          <a:r>
            <a:rPr lang="en-US" sz="1900" kern="1200" dirty="0"/>
            <a:t> 3D BIM</a:t>
          </a:r>
          <a:r>
            <a:rPr lang="ru-RU" sz="1900" kern="1200" dirty="0"/>
            <a:t> на основе </a:t>
          </a:r>
          <a:r>
            <a:rPr lang="en-US" sz="1900" kern="1200" dirty="0"/>
            <a:t>BIM-</a:t>
          </a:r>
          <a:r>
            <a:rPr lang="ru-RU" sz="1900" kern="1200" dirty="0"/>
            <a:t>стандарта</a:t>
          </a:r>
        </a:p>
      </dsp:txBody>
      <dsp:txXfrm>
        <a:off x="5032" y="915107"/>
        <a:ext cx="2200520" cy="1220143"/>
      </dsp:txXfrm>
    </dsp:sp>
    <dsp:sp modelId="{BB7EA005-9462-4415-823F-7FA1A800A4B5}">
      <dsp:nvSpPr>
        <dsp:cNvPr id="0" name=""/>
        <dsp:cNvSpPr/>
      </dsp:nvSpPr>
      <dsp:spPr>
        <a:xfrm>
          <a:off x="2315579" y="915107"/>
          <a:ext cx="2200520" cy="1220143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Подсчет объемов работ на основе </a:t>
          </a:r>
          <a:r>
            <a:rPr lang="en-US" sz="1900" kern="1200" dirty="0"/>
            <a:t>BIM </a:t>
          </a:r>
          <a:r>
            <a:rPr lang="ru-RU" sz="1900" kern="1200" dirty="0"/>
            <a:t>модели</a:t>
          </a:r>
        </a:p>
      </dsp:txBody>
      <dsp:txXfrm>
        <a:off x="2315579" y="915107"/>
        <a:ext cx="2200520" cy="1220143"/>
      </dsp:txXfrm>
    </dsp:sp>
    <dsp:sp modelId="{E34963A1-131C-4436-B659-03FF1222AA8F}">
      <dsp:nvSpPr>
        <dsp:cNvPr id="0" name=""/>
        <dsp:cNvSpPr/>
      </dsp:nvSpPr>
      <dsp:spPr>
        <a:xfrm>
          <a:off x="4626125" y="915107"/>
          <a:ext cx="2200520" cy="1220143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Предварительная калькуляция стоимости</a:t>
          </a:r>
        </a:p>
      </dsp:txBody>
      <dsp:txXfrm>
        <a:off x="4626125" y="915107"/>
        <a:ext cx="2200520" cy="1220143"/>
      </dsp:txXfrm>
    </dsp:sp>
    <dsp:sp modelId="{0153286A-1766-4FDD-A511-C59A2FBF59C1}">
      <dsp:nvSpPr>
        <dsp:cNvPr id="0" name=""/>
        <dsp:cNvSpPr/>
      </dsp:nvSpPr>
      <dsp:spPr>
        <a:xfrm>
          <a:off x="6936671" y="915107"/>
          <a:ext cx="2200520" cy="1220143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Формирование графика работ на основе 3</a:t>
          </a:r>
          <a:r>
            <a:rPr lang="en-US" sz="1900" kern="1200" dirty="0"/>
            <a:t>D </a:t>
          </a:r>
          <a:r>
            <a:rPr lang="ru-RU" sz="1900" kern="1200" dirty="0"/>
            <a:t>модели</a:t>
          </a:r>
        </a:p>
      </dsp:txBody>
      <dsp:txXfrm>
        <a:off x="6936671" y="915107"/>
        <a:ext cx="2200520" cy="1220143"/>
      </dsp:txXfrm>
    </dsp:sp>
    <dsp:sp modelId="{3F575436-D7D9-42C7-B8E1-87C467018A85}">
      <dsp:nvSpPr>
        <dsp:cNvPr id="0" name=""/>
        <dsp:cNvSpPr/>
      </dsp:nvSpPr>
      <dsp:spPr>
        <a:xfrm>
          <a:off x="9247217" y="915107"/>
          <a:ext cx="2200520" cy="1220143"/>
        </a:xfrm>
        <a:prstGeom prst="roundRect">
          <a:avLst/>
        </a:prstGeom>
        <a:solidFill>
          <a:srgbClr val="5482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Управление проектом</a:t>
          </a:r>
        </a:p>
      </dsp:txBody>
      <dsp:txXfrm>
        <a:off x="9247217" y="915107"/>
        <a:ext cx="2200520" cy="12201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D5418B-4D65-47FB-8FC5-2030CB1924A9}">
      <dsp:nvSpPr>
        <dsp:cNvPr id="0" name=""/>
        <dsp:cNvSpPr/>
      </dsp:nvSpPr>
      <dsp:spPr>
        <a:xfrm>
          <a:off x="0" y="0"/>
          <a:ext cx="11452765" cy="305035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487BD-2617-4D87-BB8C-7073320BADAA}">
      <dsp:nvSpPr>
        <dsp:cNvPr id="0" name=""/>
        <dsp:cNvSpPr/>
      </dsp:nvSpPr>
      <dsp:spPr>
        <a:xfrm>
          <a:off x="5032" y="915107"/>
          <a:ext cx="2200520" cy="1220143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Проектирование</a:t>
          </a:r>
          <a:r>
            <a:rPr lang="en-US" sz="1900" kern="1200" dirty="0"/>
            <a:t> 3D BIM</a:t>
          </a:r>
          <a:r>
            <a:rPr lang="ru-RU" sz="1900" kern="1200" dirty="0"/>
            <a:t> на основе </a:t>
          </a:r>
          <a:r>
            <a:rPr lang="en-US" sz="1900" kern="1200" dirty="0"/>
            <a:t>BIM-</a:t>
          </a:r>
          <a:r>
            <a:rPr lang="ru-RU" sz="1900" kern="1200" dirty="0"/>
            <a:t>стандарта</a:t>
          </a:r>
        </a:p>
      </dsp:txBody>
      <dsp:txXfrm>
        <a:off x="5032" y="915107"/>
        <a:ext cx="2200520" cy="1220143"/>
      </dsp:txXfrm>
    </dsp:sp>
    <dsp:sp modelId="{BB7EA005-9462-4415-823F-7FA1A800A4B5}">
      <dsp:nvSpPr>
        <dsp:cNvPr id="0" name=""/>
        <dsp:cNvSpPr/>
      </dsp:nvSpPr>
      <dsp:spPr>
        <a:xfrm>
          <a:off x="2315579" y="915107"/>
          <a:ext cx="2200520" cy="1220143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Подсчет объемов работ на основе </a:t>
          </a:r>
          <a:r>
            <a:rPr lang="en-US" sz="1900" kern="1200" dirty="0"/>
            <a:t>BIM </a:t>
          </a:r>
          <a:r>
            <a:rPr lang="ru-RU" sz="1900" kern="1200" dirty="0"/>
            <a:t>модели</a:t>
          </a:r>
        </a:p>
      </dsp:txBody>
      <dsp:txXfrm>
        <a:off x="2315579" y="915107"/>
        <a:ext cx="2200520" cy="1220143"/>
      </dsp:txXfrm>
    </dsp:sp>
    <dsp:sp modelId="{E34963A1-131C-4436-B659-03FF1222AA8F}">
      <dsp:nvSpPr>
        <dsp:cNvPr id="0" name=""/>
        <dsp:cNvSpPr/>
      </dsp:nvSpPr>
      <dsp:spPr>
        <a:xfrm>
          <a:off x="4626125" y="915107"/>
          <a:ext cx="2200520" cy="1220143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Предварительная калькуляция стоимости</a:t>
          </a:r>
        </a:p>
      </dsp:txBody>
      <dsp:txXfrm>
        <a:off x="4626125" y="915107"/>
        <a:ext cx="2200520" cy="1220143"/>
      </dsp:txXfrm>
    </dsp:sp>
    <dsp:sp modelId="{0153286A-1766-4FDD-A511-C59A2FBF59C1}">
      <dsp:nvSpPr>
        <dsp:cNvPr id="0" name=""/>
        <dsp:cNvSpPr/>
      </dsp:nvSpPr>
      <dsp:spPr>
        <a:xfrm>
          <a:off x="6936671" y="915107"/>
          <a:ext cx="2200520" cy="1220143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Формирование графика работ на основе 3</a:t>
          </a:r>
          <a:r>
            <a:rPr lang="en-US" sz="1900" kern="1200" dirty="0"/>
            <a:t>D </a:t>
          </a:r>
          <a:r>
            <a:rPr lang="ru-RU" sz="1900" kern="1200" dirty="0"/>
            <a:t>модели</a:t>
          </a:r>
        </a:p>
      </dsp:txBody>
      <dsp:txXfrm>
        <a:off x="6936671" y="915107"/>
        <a:ext cx="2200520" cy="1220143"/>
      </dsp:txXfrm>
    </dsp:sp>
    <dsp:sp modelId="{3F575436-D7D9-42C7-B8E1-87C467018A85}">
      <dsp:nvSpPr>
        <dsp:cNvPr id="0" name=""/>
        <dsp:cNvSpPr/>
      </dsp:nvSpPr>
      <dsp:spPr>
        <a:xfrm>
          <a:off x="9247217" y="915107"/>
          <a:ext cx="2200520" cy="1220143"/>
        </a:xfrm>
        <a:prstGeom prst="roundRect">
          <a:avLst/>
        </a:prstGeom>
        <a:solidFill>
          <a:srgbClr val="5482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Управление проектом</a:t>
          </a:r>
        </a:p>
      </dsp:txBody>
      <dsp:txXfrm>
        <a:off x="9247217" y="915107"/>
        <a:ext cx="2200520" cy="1220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39405-FA58-4DE1-9767-12BC20EE6FDE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D2434-5E8B-474C-9616-1CDA1ACA7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843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56893-94D1-47EC-AE8D-31C56921DAD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3DC73-473E-44B4-9FB6-0A2783793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26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25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44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82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34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978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45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04800"/>
            <a:ext cx="9337145" cy="60960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6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786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15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77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94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67" y="304800"/>
            <a:ext cx="9821333" cy="6043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867" y="1181131"/>
            <a:ext cx="11582399" cy="5040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398C696-8DEA-41C1-850A-2F420F58723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A7FB06-6B2F-42A7-93FA-15280FDEB83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F:\Лого\1. Логотип Айбим\logo_.png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96"/>
          <a:stretch/>
        </p:blipFill>
        <p:spPr bwMode="auto">
          <a:xfrm>
            <a:off x="10261600" y="98754"/>
            <a:ext cx="1608666" cy="8833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с двумя скругленными соседними углами 9"/>
          <p:cNvSpPr/>
          <p:nvPr userDrawn="1"/>
        </p:nvSpPr>
        <p:spPr>
          <a:xfrm>
            <a:off x="287867" y="6721474"/>
            <a:ext cx="11582399" cy="13652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2B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287867" y="1045632"/>
            <a:ext cx="11582399" cy="72000"/>
          </a:xfrm>
          <a:prstGeom prst="roundRect">
            <a:avLst/>
          </a:prstGeom>
          <a:solidFill>
            <a:srgbClr val="82B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23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A1%D1%83%D1%89%D0%B5%D1%81%D1%82%D0%B2%D0%B5%D0%BD%D0%BD%D1%8B%D0%B9&amp;action=edit&amp;redlink=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1%D0%B8%D1%81%D1%82%D0%B5%D0%BC%D0%B0%D1%82%D0%B8%D0%B7%D0%B0%D1%86%D0%B8%D1%8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56385" y="1642172"/>
            <a:ext cx="9144000" cy="2760621"/>
          </a:xfrm>
        </p:spPr>
        <p:txBody>
          <a:bodyPr>
            <a:normAutofit/>
          </a:bodyPr>
          <a:lstStyle/>
          <a:p>
            <a:r>
              <a:rPr lang="ru-RU" sz="4400" b="1" dirty="0"/>
              <a:t>Проблемы классификации элементов </a:t>
            </a:r>
            <a:r>
              <a:rPr lang="en-US" sz="4400" b="1" dirty="0"/>
              <a:t>BIM-</a:t>
            </a:r>
            <a:r>
              <a:rPr lang="ru-RU" sz="4400" b="1" dirty="0"/>
              <a:t>модели жилых </a:t>
            </a:r>
            <a:r>
              <a:rPr lang="ru-RU" sz="4400" b="1" dirty="0" smtClean="0"/>
              <a:t>объектов</a:t>
            </a:r>
            <a:endParaRPr lang="ru-RU" sz="44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56385" y="5484314"/>
            <a:ext cx="9144000" cy="68789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72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Преобразование деревьев…</a:t>
            </a:r>
          </a:p>
        </p:txBody>
      </p:sp>
      <p:pic>
        <p:nvPicPr>
          <p:cNvPr id="6" name="Picture 4" descr="http://www.allfons.ru/pic/201303/640x480/allfons.ru-217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71" t="20135" r="18287" b="11434"/>
          <a:stretch/>
        </p:blipFill>
        <p:spPr bwMode="auto">
          <a:xfrm>
            <a:off x="4437529" y="1235903"/>
            <a:ext cx="3077249" cy="27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llfons.ru/pic/201303/640x480/allfons.ru-217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71" t="20135" r="18287" b="11434"/>
          <a:stretch/>
        </p:blipFill>
        <p:spPr bwMode="auto">
          <a:xfrm>
            <a:off x="161365" y="1235903"/>
            <a:ext cx="3077249" cy="27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allfons.ru/pic/201303/640x480/allfons.ru-217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71" t="20135" r="18287" b="11434"/>
          <a:stretch/>
        </p:blipFill>
        <p:spPr bwMode="auto">
          <a:xfrm>
            <a:off x="8713693" y="1235903"/>
            <a:ext cx="3077249" cy="27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9585" y="3777023"/>
            <a:ext cx="325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37529" y="3777023"/>
            <a:ext cx="325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12305" y="3777023"/>
            <a:ext cx="325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309335" y="3018571"/>
            <a:ext cx="753035" cy="1110439"/>
          </a:xfrm>
          <a:prstGeom prst="rightArrow">
            <a:avLst/>
          </a:prstGeom>
          <a:solidFill>
            <a:srgbClr val="7D2B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680806" y="3018571"/>
            <a:ext cx="753035" cy="1110439"/>
          </a:xfrm>
          <a:prstGeom prst="rightArrow">
            <a:avLst/>
          </a:prstGeom>
          <a:solidFill>
            <a:srgbClr val="7D2B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756DE4-CF1C-4851-979E-6C3275C40C31}"/>
              </a:ext>
            </a:extLst>
          </p:cNvPr>
          <p:cNvSpPr txBox="1"/>
          <p:nvPr/>
        </p:nvSpPr>
        <p:spPr>
          <a:xfrm>
            <a:off x="534673" y="4535475"/>
            <a:ext cx="8130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Некоторые деревья уникальны – это классификаторы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Некоторые деревья являются суперпозицией других классификаторов. Это не классификаторы. </a:t>
            </a:r>
            <a:r>
              <a:rPr lang="en-US" dirty="0">
                <a:solidFill>
                  <a:srgbClr val="FF0000"/>
                </a:solidFill>
              </a:rPr>
              <a:t>WBS – </a:t>
            </a:r>
            <a:r>
              <a:rPr lang="ru-RU" dirty="0">
                <a:solidFill>
                  <a:srgbClr val="FF0000"/>
                </a:solidFill>
              </a:rPr>
              <a:t>не классификатор, хотя может быть шаблонным.</a:t>
            </a:r>
          </a:p>
        </p:txBody>
      </p:sp>
    </p:spTree>
    <p:extLst>
      <p:ext uri="{BB962C8B-B14F-4D97-AF65-F5344CB8AC3E}">
        <p14:creationId xmlns:p14="http://schemas.microsoft.com/office/powerpoint/2010/main" xmlns="" val="311326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4BCFD5-9E80-43C1-ABD3-32A33DC7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Классификатор элементов модели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F5DF82-B72A-4268-B759-9802D911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8" y="1181131"/>
            <a:ext cx="3773330" cy="504028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Как мы делали раньше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3AE717D4-A261-4935-AA0D-F196EE92D39F}"/>
              </a:ext>
            </a:extLst>
          </p:cNvPr>
          <p:cNvSpPr txBox="1">
            <a:spLocks/>
          </p:cNvSpPr>
          <p:nvPr/>
        </p:nvSpPr>
        <p:spPr>
          <a:xfrm>
            <a:off x="287867" y="3769283"/>
            <a:ext cx="7164222" cy="2724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Как делают другие..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D97476FD-B11B-4CFA-947A-86C06C7D17BC}"/>
              </a:ext>
            </a:extLst>
          </p:cNvPr>
          <p:cNvSpPr txBox="1">
            <a:spLocks/>
          </p:cNvSpPr>
          <p:nvPr/>
        </p:nvSpPr>
        <p:spPr>
          <a:xfrm>
            <a:off x="8004796" y="1181131"/>
            <a:ext cx="3773330" cy="5040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Как мы видим сейчас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FF62505-6906-4ADF-8EC8-A180688EC6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056" y="1840855"/>
            <a:ext cx="7051163" cy="19284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AD8F450-F5D7-4C19-BC77-77DC53DB44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4552" y="4262654"/>
            <a:ext cx="4275667" cy="22307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B116CFF-E053-406E-9CD4-A73B74B82A02}"/>
              </a:ext>
            </a:extLst>
          </p:cNvPr>
          <p:cNvSpPr txBox="1"/>
          <p:nvPr/>
        </p:nvSpPr>
        <p:spPr>
          <a:xfrm>
            <a:off x="1337734" y="5131360"/>
            <a:ext cx="193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Дверь…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A84B7AC-037E-48D7-99ED-9E9AEAE2147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2926" y="2037022"/>
            <a:ext cx="1626428" cy="35284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49084B-FE6A-4FE9-9295-6C2D7A4C7F84}"/>
              </a:ext>
            </a:extLst>
          </p:cNvPr>
          <p:cNvSpPr txBox="1"/>
          <p:nvPr/>
        </p:nvSpPr>
        <p:spPr>
          <a:xfrm>
            <a:off x="8004796" y="5816600"/>
            <a:ext cx="377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Дверь – это дверь, с параметрами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D9088BB-5813-4BE0-9C6F-D3006945220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76970" y="2184950"/>
            <a:ext cx="2312715" cy="346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329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1" y="338138"/>
            <a:ext cx="9821333" cy="604307"/>
          </a:xfrm>
        </p:spPr>
        <p:txBody>
          <a:bodyPr>
            <a:normAutofit fontScale="90000"/>
          </a:bodyPr>
          <a:lstStyle/>
          <a:p>
            <a:r>
              <a:rPr lang="ru-RU" dirty="0"/>
              <a:t>Деревья в рамках классификатора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417" y="3376930"/>
            <a:ext cx="2356036" cy="9552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99379" y="3376930"/>
            <a:ext cx="2436283" cy="9552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ТИП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99379" y="5175784"/>
            <a:ext cx="2436283" cy="9552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Формула подсчета объема работ</a:t>
            </a:r>
          </a:p>
        </p:txBody>
      </p:sp>
      <p:cxnSp>
        <p:nvCxnSpPr>
          <p:cNvPr id="7" name="Прямая соединительная линия 6"/>
          <p:cNvCxnSpPr>
            <a:stCxn id="4" idx="3"/>
            <a:endCxn id="5" idx="1"/>
          </p:cNvCxnSpPr>
          <p:nvPr/>
        </p:nvCxnSpPr>
        <p:spPr>
          <a:xfrm>
            <a:off x="4119453" y="3854541"/>
            <a:ext cx="3679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  <a:stCxn id="6" idx="0"/>
            <a:endCxn id="9" idx="5"/>
          </p:cNvCxnSpPr>
          <p:nvPr/>
        </p:nvCxnSpPr>
        <p:spPr>
          <a:xfrm flipH="1" flipV="1">
            <a:off x="6095081" y="4037647"/>
            <a:ext cx="2922440" cy="1138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767555" y="3689214"/>
            <a:ext cx="383721" cy="40821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41274" y="1479925"/>
            <a:ext cx="2436284" cy="9638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Материал</a:t>
            </a:r>
          </a:p>
        </p:txBody>
      </p:sp>
      <p:cxnSp>
        <p:nvCxnSpPr>
          <p:cNvPr id="13" name="Прямая соединительная линия 12"/>
          <p:cNvCxnSpPr>
            <a:cxnSpLocks/>
            <a:stCxn id="10" idx="2"/>
            <a:endCxn id="9" idx="0"/>
          </p:cNvCxnSpPr>
          <p:nvPr/>
        </p:nvCxnSpPr>
        <p:spPr>
          <a:xfrm>
            <a:off x="5959416" y="2443773"/>
            <a:ext cx="0" cy="1245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776197" y="1479925"/>
            <a:ext cx="2343257" cy="9552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Место</a:t>
            </a:r>
          </a:p>
        </p:txBody>
      </p:sp>
      <p:cxnSp>
        <p:nvCxnSpPr>
          <p:cNvPr id="16" name="Прямая соединительная линия 15"/>
          <p:cNvCxnSpPr>
            <a:cxnSpLocks/>
            <a:stCxn id="14" idx="2"/>
            <a:endCxn id="9" idx="1"/>
          </p:cNvCxnSpPr>
          <p:nvPr/>
        </p:nvCxnSpPr>
        <p:spPr>
          <a:xfrm>
            <a:off x="2947826" y="2435147"/>
            <a:ext cx="2875924" cy="1313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799380" y="1488551"/>
            <a:ext cx="2436283" cy="9552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Другое</a:t>
            </a:r>
          </a:p>
        </p:txBody>
      </p:sp>
      <p:cxnSp>
        <p:nvCxnSpPr>
          <p:cNvPr id="20" name="Прямая соединительная линия 19"/>
          <p:cNvCxnSpPr>
            <a:stCxn id="18" idx="2"/>
            <a:endCxn id="9" idx="7"/>
          </p:cNvCxnSpPr>
          <p:nvPr/>
        </p:nvCxnSpPr>
        <p:spPr>
          <a:xfrm flipH="1">
            <a:off x="6095081" y="2443773"/>
            <a:ext cx="2922441" cy="1305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27D8400-79CB-4459-9B3D-26250758BEFD}"/>
              </a:ext>
            </a:extLst>
          </p:cNvPr>
          <p:cNvSpPr/>
          <p:nvPr/>
        </p:nvSpPr>
        <p:spPr>
          <a:xfrm>
            <a:off x="4741273" y="5175784"/>
            <a:ext cx="2436283" cy="9552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Система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3F6CB0DC-A2F5-44B5-9A80-602F2569C164}"/>
              </a:ext>
            </a:extLst>
          </p:cNvPr>
          <p:cNvCxnSpPr>
            <a:cxnSpLocks/>
            <a:stCxn id="17" idx="0"/>
            <a:endCxn id="9" idx="4"/>
          </p:cNvCxnSpPr>
          <p:nvPr/>
        </p:nvCxnSpPr>
        <p:spPr>
          <a:xfrm flipV="1">
            <a:off x="5959415" y="4097429"/>
            <a:ext cx="1" cy="1078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67C6867-2BB0-4ED2-A282-20F387511EF0}"/>
              </a:ext>
            </a:extLst>
          </p:cNvPr>
          <p:cNvSpPr/>
          <p:nvPr/>
        </p:nvSpPr>
        <p:spPr>
          <a:xfrm>
            <a:off x="1763418" y="5175784"/>
            <a:ext cx="2356036" cy="9552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Тип помещения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1160A177-E030-4CA0-9F7D-A16C731AE747}"/>
              </a:ext>
            </a:extLst>
          </p:cNvPr>
          <p:cNvCxnSpPr>
            <a:cxnSpLocks/>
            <a:stCxn id="21" idx="0"/>
            <a:endCxn id="9" idx="3"/>
          </p:cNvCxnSpPr>
          <p:nvPr/>
        </p:nvCxnSpPr>
        <p:spPr>
          <a:xfrm flipV="1">
            <a:off x="2941436" y="4037647"/>
            <a:ext cx="2882314" cy="1138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виток: вертикальный 39">
            <a:extLst>
              <a:ext uri="{FF2B5EF4-FFF2-40B4-BE49-F238E27FC236}">
                <a16:creationId xmlns:a16="http://schemas.microsoft.com/office/drawing/2014/main" xmlns="" id="{525C0975-DFA6-4ACE-B9A1-6C6E06B2E171}"/>
              </a:ext>
            </a:extLst>
          </p:cNvPr>
          <p:cNvSpPr/>
          <p:nvPr/>
        </p:nvSpPr>
        <p:spPr>
          <a:xfrm>
            <a:off x="4931833" y="2262338"/>
            <a:ext cx="516467" cy="584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виток: вертикальный 40">
            <a:extLst>
              <a:ext uri="{FF2B5EF4-FFF2-40B4-BE49-F238E27FC236}">
                <a16:creationId xmlns:a16="http://schemas.microsoft.com/office/drawing/2014/main" xmlns="" id="{AA8003EA-D007-4E10-A4D7-92118BCDA33E}"/>
              </a:ext>
            </a:extLst>
          </p:cNvPr>
          <p:cNvSpPr/>
          <p:nvPr/>
        </p:nvSpPr>
        <p:spPr>
          <a:xfrm>
            <a:off x="1862215" y="2223662"/>
            <a:ext cx="516467" cy="584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виток: вертикальный 41">
            <a:extLst>
              <a:ext uri="{FF2B5EF4-FFF2-40B4-BE49-F238E27FC236}">
                <a16:creationId xmlns:a16="http://schemas.microsoft.com/office/drawing/2014/main" xmlns="" id="{B0F850F3-5222-4044-A3A1-991D30E0F601}"/>
              </a:ext>
            </a:extLst>
          </p:cNvPr>
          <p:cNvSpPr/>
          <p:nvPr/>
        </p:nvSpPr>
        <p:spPr>
          <a:xfrm>
            <a:off x="9639344" y="2262338"/>
            <a:ext cx="516467" cy="584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виток: вертикальный 42">
            <a:extLst>
              <a:ext uri="{FF2B5EF4-FFF2-40B4-BE49-F238E27FC236}">
                <a16:creationId xmlns:a16="http://schemas.microsoft.com/office/drawing/2014/main" xmlns="" id="{988087A7-4E86-4212-8B12-A077C0D176AF}"/>
              </a:ext>
            </a:extLst>
          </p:cNvPr>
          <p:cNvSpPr/>
          <p:nvPr/>
        </p:nvSpPr>
        <p:spPr>
          <a:xfrm>
            <a:off x="9666974" y="4052406"/>
            <a:ext cx="516467" cy="584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виток: вертикальный 43">
            <a:extLst>
              <a:ext uri="{FF2B5EF4-FFF2-40B4-BE49-F238E27FC236}">
                <a16:creationId xmlns:a16="http://schemas.microsoft.com/office/drawing/2014/main" xmlns="" id="{BFF5460D-AC93-4D09-84F2-3FFED80092E5}"/>
              </a:ext>
            </a:extLst>
          </p:cNvPr>
          <p:cNvSpPr/>
          <p:nvPr/>
        </p:nvSpPr>
        <p:spPr>
          <a:xfrm>
            <a:off x="9666974" y="5838906"/>
            <a:ext cx="516467" cy="584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виток: вертикальный 44">
            <a:extLst>
              <a:ext uri="{FF2B5EF4-FFF2-40B4-BE49-F238E27FC236}">
                <a16:creationId xmlns:a16="http://schemas.microsoft.com/office/drawing/2014/main" xmlns="" id="{F683E8B1-C914-46A4-A9A6-9AA61C0AFAB4}"/>
              </a:ext>
            </a:extLst>
          </p:cNvPr>
          <p:cNvSpPr/>
          <p:nvPr/>
        </p:nvSpPr>
        <p:spPr>
          <a:xfrm>
            <a:off x="4913479" y="5838906"/>
            <a:ext cx="516467" cy="584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виток: вертикальный 45">
            <a:extLst>
              <a:ext uri="{FF2B5EF4-FFF2-40B4-BE49-F238E27FC236}">
                <a16:creationId xmlns:a16="http://schemas.microsoft.com/office/drawing/2014/main" xmlns="" id="{1F7E1F29-F54F-4FD4-BF7B-FD490058E30E}"/>
              </a:ext>
            </a:extLst>
          </p:cNvPr>
          <p:cNvSpPr/>
          <p:nvPr/>
        </p:nvSpPr>
        <p:spPr>
          <a:xfrm>
            <a:off x="1921934" y="5838906"/>
            <a:ext cx="516467" cy="584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виток: вертикальный 46">
            <a:extLst>
              <a:ext uri="{FF2B5EF4-FFF2-40B4-BE49-F238E27FC236}">
                <a16:creationId xmlns:a16="http://schemas.microsoft.com/office/drawing/2014/main" xmlns="" id="{EE008557-F49E-43DD-9764-6E31C1B3ECDE}"/>
              </a:ext>
            </a:extLst>
          </p:cNvPr>
          <p:cNvSpPr/>
          <p:nvPr/>
        </p:nvSpPr>
        <p:spPr>
          <a:xfrm>
            <a:off x="1862215" y="4037647"/>
            <a:ext cx="516467" cy="584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77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3E256F-59A8-4301-8251-9956E0E6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что ориентироваться?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4DBB0F-76CD-4832-B9B3-644037BEC3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911" y="1312334"/>
            <a:ext cx="3940821" cy="27687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6F1CA8-5D2E-4EB2-820C-14CDB8F9EE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2402" y="1546109"/>
            <a:ext cx="3505675" cy="26484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4C613D6-1257-4471-956F-693DB52CD7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911" y="4838814"/>
            <a:ext cx="3327400" cy="11878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C471E1-7BE5-4B8C-AA44-AA75DA11D8C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9553" y="1659586"/>
            <a:ext cx="3678815" cy="24214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45BA90B-4DEB-4546-A921-B5D21F2FADC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49744" y="4464672"/>
            <a:ext cx="3178333" cy="19361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9FF7D26-85B8-4F21-8D6F-3CBE9B1542D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96345" y="4464672"/>
            <a:ext cx="3225710" cy="20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9564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9B3301-7A9F-447D-A8F4-7B0C4DE6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BA7D427-7124-49DA-BBBC-20E5915132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1561" y="1552509"/>
            <a:ext cx="6397706" cy="46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7509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C996E96-DD09-4205-A3D4-80ACB9C4E1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911" y="5143282"/>
            <a:ext cx="1333025" cy="11981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стоимость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A832268-D37A-42EC-AE09-2CFC3E9C50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267" y="2514485"/>
            <a:ext cx="4250867" cy="28023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C75CF0-59D1-40A8-BD5A-B5F0571F4EE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2866" y="2514485"/>
            <a:ext cx="4530267" cy="723743"/>
          </a:xfrm>
          <a:prstGeom prst="rect">
            <a:avLst/>
          </a:prstGeom>
        </p:spPr>
      </p:pic>
      <p:sp>
        <p:nvSpPr>
          <p:cNvPr id="11" name="Символ &quot;Запрещено&quot; 10">
            <a:extLst>
              <a:ext uri="{FF2B5EF4-FFF2-40B4-BE49-F238E27FC236}">
                <a16:creationId xmlns:a16="http://schemas.microsoft.com/office/drawing/2014/main" xmlns="" id="{C10D6F10-9D68-4168-8965-79CE3B7D1E99}"/>
              </a:ext>
            </a:extLst>
          </p:cNvPr>
          <p:cNvSpPr/>
          <p:nvPr/>
        </p:nvSpPr>
        <p:spPr>
          <a:xfrm>
            <a:off x="1253067" y="1938867"/>
            <a:ext cx="3725333" cy="3826933"/>
          </a:xfrm>
          <a:prstGeom prst="noSmoking">
            <a:avLst>
              <a:gd name="adj" fmla="val 69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8" name="Picture 2" descr="Картинки по запросу вкалывают роботы счастлив человек">
            <a:extLst>
              <a:ext uri="{FF2B5EF4-FFF2-40B4-BE49-F238E27FC236}">
                <a16:creationId xmlns:a16="http://schemas.microsoft.com/office/drawing/2014/main" xmlns="" id="{555FF40B-33FE-4530-AB6B-F29C7B11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2866" y="3551631"/>
            <a:ext cx="4488195" cy="269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9800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Picture 2" descr="http://bim.neoage.ru/sites/default/files/styles/image_for_slideshow/public/slideshow/dare-to-dream1.jpg?itok=TIcgWY4v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99" r="19420"/>
          <a:stretch/>
        </p:blipFill>
        <p:spPr bwMode="auto">
          <a:xfrm>
            <a:off x="5327031" y="1786278"/>
            <a:ext cx="6207219" cy="369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65393" y="5617522"/>
            <a:ext cx="4998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самое чувство, когда все идет по плану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677" y="0"/>
            <a:ext cx="11887200" cy="1224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5177579" y="918852"/>
            <a:ext cx="6466399" cy="913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200" b="1" dirty="0"/>
              <a:t>Спасибо за внимание!</a:t>
            </a:r>
          </a:p>
        </p:txBody>
      </p:sp>
      <p:pic>
        <p:nvPicPr>
          <p:cNvPr id="7" name="Рисунок 6" descr="F:\Лого\1. Логотип Айбим\logo_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96"/>
          <a:stretch/>
        </p:blipFill>
        <p:spPr bwMode="auto">
          <a:xfrm>
            <a:off x="592069" y="2212161"/>
            <a:ext cx="4201611" cy="2197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3247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79418A-DC14-42CC-A5C5-86BB74F8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Зачем все это?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DEC616-0CA4-4A59-B3F9-74ED9ACE3C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787" y="2044565"/>
            <a:ext cx="3674312" cy="2044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65CF8E-76A6-4834-9985-5F782F668D2D}"/>
              </a:ext>
            </a:extLst>
          </p:cNvPr>
          <p:cNvSpPr txBox="1"/>
          <p:nvPr/>
        </p:nvSpPr>
        <p:spPr>
          <a:xfrm>
            <a:off x="286786" y="4417935"/>
            <a:ext cx="3940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Чертежи и 3</a:t>
            </a:r>
            <a:r>
              <a:rPr lang="en-US" dirty="0"/>
              <a:t>D </a:t>
            </a:r>
            <a:r>
              <a:rPr lang="ru-RU" dirty="0"/>
              <a:t>модели – «</a:t>
            </a:r>
            <a:r>
              <a:rPr lang="ru-RU" dirty="0" err="1"/>
              <a:t>человекочитаемый</a:t>
            </a:r>
            <a:r>
              <a:rPr lang="ru-RU" dirty="0"/>
              <a:t>»  формат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7FE317-3DDB-499D-B1CB-973E829F32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6751" y="2103497"/>
            <a:ext cx="3362210" cy="19859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EDCFCA-0EC6-4933-9447-5D42B9857C8A}"/>
              </a:ext>
            </a:extLst>
          </p:cNvPr>
          <p:cNvSpPr txBox="1"/>
          <p:nvPr/>
        </p:nvSpPr>
        <p:spPr>
          <a:xfrm>
            <a:off x="4486751" y="4417935"/>
            <a:ext cx="364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BIM </a:t>
            </a:r>
            <a:r>
              <a:rPr lang="ru-RU" dirty="0"/>
              <a:t>модель – машиночитаемый формат</a:t>
            </a:r>
          </a:p>
        </p:txBody>
      </p:sp>
      <p:pic>
        <p:nvPicPr>
          <p:cNvPr id="8" name="Picture 2" descr="Картинки по запросу вкалывают роботы счастлив человек">
            <a:extLst>
              <a:ext uri="{FF2B5EF4-FFF2-40B4-BE49-F238E27FC236}">
                <a16:creationId xmlns:a16="http://schemas.microsoft.com/office/drawing/2014/main" xmlns="" id="{90D7436C-654D-496B-AFE3-50B2D6E01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4613" y="2044565"/>
            <a:ext cx="3469173" cy="20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A7080D-B821-45FE-94FD-E7FAC28B78F0}"/>
              </a:ext>
            </a:extLst>
          </p:cNvPr>
          <p:cNvSpPr txBox="1"/>
          <p:nvPr/>
        </p:nvSpPr>
        <p:spPr>
          <a:xfrm>
            <a:off x="8288035" y="4494037"/>
            <a:ext cx="364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Машина «должна понимать», что именно она читает</a:t>
            </a:r>
          </a:p>
        </p:txBody>
      </p:sp>
    </p:spTree>
    <p:extLst>
      <p:ext uri="{BB962C8B-B14F-4D97-AF65-F5344CB8AC3E}">
        <p14:creationId xmlns:p14="http://schemas.microsoft.com/office/powerpoint/2010/main" xmlns="" val="9407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llfons.ru/pic/201303/640x480/allfons.ru-217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71" t="20135" r="18287" b="11434"/>
          <a:stretch/>
        </p:blipFill>
        <p:spPr bwMode="auto">
          <a:xfrm>
            <a:off x="6929718" y="1613645"/>
            <a:ext cx="4903694" cy="434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 классификации и деревьях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867" y="1231000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«Классификация — это осмысленный порядок вещей, явлений, разделение их на разновидности согласно каким-либо важным признакам.»</a:t>
            </a:r>
          </a:p>
          <a:p>
            <a:endParaRPr lang="ru-RU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Классификация предназначена для постоянного использования в какой-либо науке или области практической деятельности (например, классификация животных и растений). Обычно в качестве основания деления в классификации выбирают признаки, </a:t>
            </a:r>
            <a:r>
              <a:rPr lang="ru-RU" dirty="0">
                <a:solidFill>
                  <a:srgbClr val="A55858"/>
                </a:solidFill>
                <a:latin typeface="Arial" panose="020B0604020202020204" pitchFamily="34" charset="0"/>
                <a:hlinkClick r:id="rId3" tooltip="Существенный (страница отсутствует)"/>
              </a:rPr>
              <a:t>существенные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 для данных предметов. В этом случае классификация (называемая естественной) выявляет существенные сходства и различия между предметами и имеет познавательное значение. В других случаях, когда цель классификации состоит лишь в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4" tooltip="Систематизация"/>
              </a:rPr>
              <a:t>систематизации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 предметов, в качестве основания выбираются признаки, удобные для этой цели, но несущественные для самих предметов (например, алфавитные каталоги). Такие классификации называют искусственными.</a:t>
            </a:r>
            <a:endParaRPr lang="ru-RU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1656" y="5661894"/>
            <a:ext cx="325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 результате классификации получаются деревья…</a:t>
            </a:r>
          </a:p>
        </p:txBody>
      </p:sp>
    </p:spTree>
    <p:extLst>
      <p:ext uri="{BB962C8B-B14F-4D97-AF65-F5344CB8AC3E}">
        <p14:creationId xmlns:p14="http://schemas.microsoft.com/office/powerpoint/2010/main" xmlns="" val="378758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Поток информации в рамках </a:t>
            </a:r>
            <a:r>
              <a:rPr lang="en-US" dirty="0"/>
              <a:t>BIM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933182689"/>
              </p:ext>
            </p:extLst>
          </p:nvPr>
        </p:nvGraphicFramePr>
        <p:xfrm>
          <a:off x="360949" y="1161877"/>
          <a:ext cx="11452771" cy="305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8122294" y="3909607"/>
            <a:ext cx="1518480" cy="11242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Формирование и утверждение бюджета Проекта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134083" y="5324483"/>
            <a:ext cx="1518480" cy="11242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Размещение заказов на производство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8584683" y="3516238"/>
            <a:ext cx="593702" cy="150432"/>
          </a:xfrm>
          <a:prstGeom prst="rightArrow">
            <a:avLst>
              <a:gd name="adj1" fmla="val 43548"/>
              <a:gd name="adj2" fmla="val 4937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104966" y="3294603"/>
            <a:ext cx="2008094" cy="1323579"/>
            <a:chOff x="6003637" y="3337733"/>
            <a:chExt cx="1179689" cy="132357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003637" y="3337733"/>
              <a:ext cx="103923" cy="126497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/>
            <p:cNvSpPr/>
            <p:nvPr/>
          </p:nvSpPr>
          <p:spPr>
            <a:xfrm>
              <a:off x="6012872" y="4484059"/>
              <a:ext cx="1170454" cy="177253"/>
            </a:xfrm>
            <a:prstGeom prst="rightArrow">
              <a:avLst>
                <a:gd name="adj1" fmla="val 43548"/>
                <a:gd name="adj2" fmla="val 49370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Стрелка вправо 27"/>
          <p:cNvSpPr/>
          <p:nvPr/>
        </p:nvSpPr>
        <p:spPr>
          <a:xfrm>
            <a:off x="692727" y="3516141"/>
            <a:ext cx="1524001" cy="492933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Предпроект</a:t>
            </a:r>
            <a:endParaRPr lang="ru-RU" sz="1200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701963" y="4066649"/>
            <a:ext cx="1524000" cy="492933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Проект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692727" y="4618182"/>
            <a:ext cx="1524000" cy="492933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Рабочая документация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134083" y="3909606"/>
            <a:ext cx="1518480" cy="11242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Закупка ТМЦ и услуг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9650009" y="4427746"/>
            <a:ext cx="484075" cy="190436"/>
          </a:xfrm>
          <a:prstGeom prst="rightArrow">
            <a:avLst>
              <a:gd name="adj1" fmla="val 43548"/>
              <a:gd name="adj2" fmla="val 4937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8806319" y="5048601"/>
            <a:ext cx="1327764" cy="891802"/>
            <a:chOff x="6002629" y="3337733"/>
            <a:chExt cx="1327764" cy="89180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003637" y="3337733"/>
              <a:ext cx="103921" cy="8681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6002629" y="4096085"/>
              <a:ext cx="1327764" cy="133450"/>
            </a:xfrm>
            <a:prstGeom prst="rightArrow">
              <a:avLst>
                <a:gd name="adj1" fmla="val 43548"/>
                <a:gd name="adj2" fmla="val 49370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32784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7C63FEB-405C-4E6B-B49D-F69AF7BDC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" r="63476" b="44581"/>
          <a:stretch/>
        </p:blipFill>
        <p:spPr>
          <a:xfrm>
            <a:off x="9049511" y="3419221"/>
            <a:ext cx="486863" cy="6639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EC69DA1-887B-4D22-AEDC-5513866DD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" r="63476" b="44581"/>
          <a:stretch/>
        </p:blipFill>
        <p:spPr>
          <a:xfrm>
            <a:off x="11104224" y="4864648"/>
            <a:ext cx="486863" cy="6639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A0CA51A-9F52-43BF-9197-0EF670FD39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" r="63476" b="44581"/>
          <a:stretch/>
        </p:blipFill>
        <p:spPr>
          <a:xfrm>
            <a:off x="11048794" y="3451683"/>
            <a:ext cx="486863" cy="6639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1931" y="5178116"/>
            <a:ext cx="1887567" cy="13707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9978" y="5225603"/>
            <a:ext cx="1333025" cy="11981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Поток информации в рамках </a:t>
            </a:r>
            <a:r>
              <a:rPr lang="en-US" dirty="0"/>
              <a:t>BIM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689793216"/>
              </p:ext>
            </p:extLst>
          </p:nvPr>
        </p:nvGraphicFramePr>
        <p:xfrm>
          <a:off x="360949" y="1161877"/>
          <a:ext cx="11452771" cy="305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8122294" y="3909607"/>
            <a:ext cx="1518480" cy="11242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Формирование и утверждение бюджета Проекта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134083" y="5324483"/>
            <a:ext cx="1518480" cy="11242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Размещение заказов на производство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8584683" y="3516238"/>
            <a:ext cx="593702" cy="150432"/>
          </a:xfrm>
          <a:prstGeom prst="rightArrow">
            <a:avLst>
              <a:gd name="adj1" fmla="val 43548"/>
              <a:gd name="adj2" fmla="val 4937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078072" y="3294603"/>
            <a:ext cx="2034988" cy="1323579"/>
            <a:chOff x="6003637" y="3337733"/>
            <a:chExt cx="1179689" cy="132357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003637" y="3337733"/>
              <a:ext cx="103923" cy="126497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/>
            <p:cNvSpPr/>
            <p:nvPr/>
          </p:nvSpPr>
          <p:spPr>
            <a:xfrm>
              <a:off x="6012872" y="4484059"/>
              <a:ext cx="1170454" cy="177253"/>
            </a:xfrm>
            <a:prstGeom prst="rightArrow">
              <a:avLst>
                <a:gd name="adj1" fmla="val 43548"/>
                <a:gd name="adj2" fmla="val 49370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Стрелка вправо 27"/>
          <p:cNvSpPr/>
          <p:nvPr/>
        </p:nvSpPr>
        <p:spPr>
          <a:xfrm>
            <a:off x="692727" y="3516141"/>
            <a:ext cx="1524001" cy="492933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Предпроект</a:t>
            </a:r>
            <a:endParaRPr lang="ru-RU" sz="1200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701963" y="4066649"/>
            <a:ext cx="1524000" cy="492933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Проект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692727" y="4618182"/>
            <a:ext cx="1524000" cy="492933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Рабочая документация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134083" y="3909606"/>
            <a:ext cx="1518480" cy="11242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Закупка ТМЦ и услуг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9650009" y="4427746"/>
            <a:ext cx="484075" cy="190436"/>
          </a:xfrm>
          <a:prstGeom prst="rightArrow">
            <a:avLst>
              <a:gd name="adj1" fmla="val 43548"/>
              <a:gd name="adj2" fmla="val 4937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8806319" y="5048601"/>
            <a:ext cx="1327764" cy="891802"/>
            <a:chOff x="6002629" y="3337733"/>
            <a:chExt cx="1327764" cy="89180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003637" y="3337733"/>
              <a:ext cx="103921" cy="8681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6002629" y="4096085"/>
              <a:ext cx="1327764" cy="133450"/>
            </a:xfrm>
            <a:prstGeom prst="rightArrow">
              <a:avLst>
                <a:gd name="adj1" fmla="val 43548"/>
                <a:gd name="adj2" fmla="val 49370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1963" y="5234568"/>
            <a:ext cx="1704293" cy="1278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867" y="6328122"/>
            <a:ext cx="325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Инженер проектировщик</a:t>
            </a:r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4643632" y="2569104"/>
            <a:ext cx="366726" cy="4594731"/>
          </a:xfrm>
          <a:prstGeom prst="leftBrace">
            <a:avLst>
              <a:gd name="adj1" fmla="val 8333"/>
              <a:gd name="adj2" fmla="val 50345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42724" y="6328122"/>
            <a:ext cx="3489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«Человек похожий на сметчика»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34226" y="6309032"/>
            <a:ext cx="178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Планировщик</a:t>
            </a:r>
          </a:p>
        </p:txBody>
      </p:sp>
    </p:spTree>
    <p:extLst>
      <p:ext uri="{BB962C8B-B14F-4D97-AF65-F5344CB8AC3E}">
        <p14:creationId xmlns:p14="http://schemas.microsoft.com/office/powerpoint/2010/main" xmlns="" val="9261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4139" y="4836518"/>
            <a:ext cx="1332385" cy="1586750"/>
          </a:xfrm>
          <a:prstGeom prst="rect">
            <a:avLst/>
          </a:prstGeom>
        </p:spPr>
      </p:pic>
      <p:pic>
        <p:nvPicPr>
          <p:cNvPr id="31" name="Picture 4" descr="http://www.allfons.ru/pic/201303/640x480/allfons.ru-217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71" t="20135" r="18287" b="11434"/>
          <a:stretch/>
        </p:blipFill>
        <p:spPr bwMode="auto">
          <a:xfrm>
            <a:off x="783623" y="5033869"/>
            <a:ext cx="1522842" cy="13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Поток информации в рамках </a:t>
            </a:r>
            <a:r>
              <a:rPr lang="en-US" dirty="0"/>
              <a:t>BIM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689793216"/>
              </p:ext>
            </p:extLst>
          </p:nvPr>
        </p:nvGraphicFramePr>
        <p:xfrm>
          <a:off x="360949" y="1161877"/>
          <a:ext cx="11452771" cy="305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8122294" y="3909607"/>
            <a:ext cx="1518480" cy="11242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Формирование и утверждение бюджета Проекта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134083" y="5324483"/>
            <a:ext cx="1518480" cy="11242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Размещение заказов на производство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8584683" y="3516238"/>
            <a:ext cx="593702" cy="150432"/>
          </a:xfrm>
          <a:prstGeom prst="rightArrow">
            <a:avLst>
              <a:gd name="adj1" fmla="val 43548"/>
              <a:gd name="adj2" fmla="val 4937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078072" y="3294603"/>
            <a:ext cx="2034988" cy="1323579"/>
            <a:chOff x="6003637" y="3337733"/>
            <a:chExt cx="1179689" cy="132357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003637" y="3337733"/>
              <a:ext cx="103923" cy="126497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/>
            <p:cNvSpPr/>
            <p:nvPr/>
          </p:nvSpPr>
          <p:spPr>
            <a:xfrm>
              <a:off x="6012872" y="4484059"/>
              <a:ext cx="1170454" cy="177253"/>
            </a:xfrm>
            <a:prstGeom prst="rightArrow">
              <a:avLst>
                <a:gd name="adj1" fmla="val 43548"/>
                <a:gd name="adj2" fmla="val 49370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Стрелка вправо 27"/>
          <p:cNvSpPr/>
          <p:nvPr/>
        </p:nvSpPr>
        <p:spPr>
          <a:xfrm>
            <a:off x="692727" y="3516141"/>
            <a:ext cx="1524001" cy="492933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Предпроект</a:t>
            </a:r>
            <a:endParaRPr lang="ru-RU" sz="1200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701963" y="4066649"/>
            <a:ext cx="1524000" cy="492933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Проект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692727" y="4618182"/>
            <a:ext cx="1524000" cy="492933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Рабочая документация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134083" y="3909606"/>
            <a:ext cx="1518480" cy="11242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Закупка ТМЦ и услуг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9650009" y="4427746"/>
            <a:ext cx="484075" cy="190436"/>
          </a:xfrm>
          <a:prstGeom prst="rightArrow">
            <a:avLst>
              <a:gd name="adj1" fmla="val 43548"/>
              <a:gd name="adj2" fmla="val 4937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8806319" y="5048601"/>
            <a:ext cx="1327764" cy="891802"/>
            <a:chOff x="6002629" y="3337733"/>
            <a:chExt cx="1327764" cy="89180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003637" y="3337733"/>
              <a:ext cx="103921" cy="8681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6002629" y="4096085"/>
              <a:ext cx="1327764" cy="133450"/>
            </a:xfrm>
            <a:prstGeom prst="rightArrow">
              <a:avLst>
                <a:gd name="adj1" fmla="val 43548"/>
                <a:gd name="adj2" fmla="val 49370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27262" y="6135910"/>
            <a:ext cx="325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Дерево конструктивных элементов</a:t>
            </a:r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4643632" y="2569104"/>
            <a:ext cx="366726" cy="4594731"/>
          </a:xfrm>
          <a:prstGeom prst="leftBrace">
            <a:avLst>
              <a:gd name="adj1" fmla="val 8333"/>
              <a:gd name="adj2" fmla="val 50345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946950" y="6375304"/>
            <a:ext cx="201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Дерево расценок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14370" y="6388492"/>
            <a:ext cx="178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WBS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encrypted-tbn2.gstatic.com/images?q=tbn:ANd9GcQGLTvfBqBz-eMKZhPVblxn1ti_yLhLgJMx7TJD3WBocFCJbJw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4175" y="5134346"/>
            <a:ext cx="1156598" cy="126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493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3480" y="3823506"/>
            <a:ext cx="1332385" cy="1586750"/>
          </a:xfrm>
          <a:prstGeom prst="rect">
            <a:avLst/>
          </a:prstGeom>
        </p:spPr>
      </p:pic>
      <p:pic>
        <p:nvPicPr>
          <p:cNvPr id="31" name="Picture 4" descr="http://www.allfons.ru/pic/201303/640x480/allfons.ru-217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71" t="20135" r="18287" b="11434"/>
          <a:stretch/>
        </p:blipFill>
        <p:spPr bwMode="auto">
          <a:xfrm>
            <a:off x="1086133" y="1532057"/>
            <a:ext cx="1522842" cy="13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Поток информации в рамках </a:t>
            </a:r>
            <a:r>
              <a:rPr lang="en-US" dirty="0"/>
              <a:t>BIM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5248" y="2634098"/>
            <a:ext cx="325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Дерево конструктивных элементов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72456" y="4056234"/>
            <a:ext cx="201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Дерево расценок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73711" y="5375480"/>
            <a:ext cx="178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WBS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encrypted-tbn2.gstatic.com/images?q=tbn:ANd9GcQGLTvfBqBz-eMKZhPVblxn1ti_yLhLgJMx7TJD3WBocFCJbJw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9681" y="2815276"/>
            <a:ext cx="1156598" cy="126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91732" y="1783956"/>
            <a:ext cx="1680393" cy="164338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426322" y="3510837"/>
            <a:ext cx="201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Статьи затрат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/>
          <a:srcRect r="46684" b="39191"/>
          <a:stretch/>
        </p:blipFill>
        <p:spPr>
          <a:xfrm>
            <a:off x="462455" y="3903380"/>
            <a:ext cx="1793008" cy="1654144"/>
          </a:xfrm>
          <a:prstGeom prst="rect">
            <a:avLst/>
          </a:prstGeom>
        </p:spPr>
      </p:pic>
      <p:pic>
        <p:nvPicPr>
          <p:cNvPr id="5124" name="Picture 4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74" t="61114" r="33126"/>
          <a:stretch/>
        </p:blipFill>
        <p:spPr bwMode="auto">
          <a:xfrm>
            <a:off x="3333860" y="1237738"/>
            <a:ext cx="1371600" cy="13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699" t="58978"/>
          <a:stretch/>
        </p:blipFill>
        <p:spPr bwMode="auto">
          <a:xfrm>
            <a:off x="9641921" y="4163879"/>
            <a:ext cx="2019558" cy="18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404" r="65071"/>
          <a:stretch/>
        </p:blipFill>
        <p:spPr bwMode="auto">
          <a:xfrm>
            <a:off x="6082763" y="1715528"/>
            <a:ext cx="1497158" cy="137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43" b="40885"/>
          <a:stretch/>
        </p:blipFill>
        <p:spPr bwMode="auto">
          <a:xfrm>
            <a:off x="3523888" y="4730452"/>
            <a:ext cx="1674645" cy="16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641921" y="6002566"/>
            <a:ext cx="201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Структура будущих активов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0901" y="5564069"/>
            <a:ext cx="201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Структура закупок</a:t>
            </a:r>
          </a:p>
        </p:txBody>
      </p:sp>
    </p:spTree>
    <p:extLst>
      <p:ext uri="{BB962C8B-B14F-4D97-AF65-F5344CB8AC3E}">
        <p14:creationId xmlns:p14="http://schemas.microsoft.com/office/powerpoint/2010/main" xmlns="" val="185493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6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699" t="58978"/>
          <a:stretch/>
        </p:blipFill>
        <p:spPr bwMode="auto">
          <a:xfrm>
            <a:off x="-340356" y="4996158"/>
            <a:ext cx="2019558" cy="18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8885" y="-46914"/>
            <a:ext cx="1680393" cy="1643380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4" cstate="print"/>
          <a:srcRect r="46684" b="39191"/>
          <a:stretch/>
        </p:blipFill>
        <p:spPr>
          <a:xfrm>
            <a:off x="6015768" y="-264109"/>
            <a:ext cx="1793008" cy="1654144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4" cstate="print"/>
          <a:srcRect r="46684" b="39191"/>
          <a:stretch/>
        </p:blipFill>
        <p:spPr>
          <a:xfrm>
            <a:off x="-64519" y="-45606"/>
            <a:ext cx="1793008" cy="16541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3480" y="3823506"/>
            <a:ext cx="1332385" cy="1586750"/>
          </a:xfrm>
          <a:prstGeom prst="rect">
            <a:avLst/>
          </a:prstGeom>
        </p:spPr>
      </p:pic>
      <p:pic>
        <p:nvPicPr>
          <p:cNvPr id="31" name="Picture 4" descr="http://www.allfons.ru/pic/201303/640x480/allfons.ru-2177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71" t="20135" r="18287" b="11434"/>
          <a:stretch/>
        </p:blipFill>
        <p:spPr bwMode="auto">
          <a:xfrm>
            <a:off x="925444" y="1035767"/>
            <a:ext cx="1522842" cy="13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Поток информации в рамках </a:t>
            </a:r>
            <a:r>
              <a:rPr lang="en-US" dirty="0"/>
              <a:t>BIM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5248" y="2634098"/>
            <a:ext cx="325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Дерево конструктивных элементов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72456" y="4056234"/>
            <a:ext cx="201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Дерево расценок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73711" y="5375480"/>
            <a:ext cx="178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WBS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encrypted-tbn2.gstatic.com/images?q=tbn:ANd9GcQGLTvfBqBz-eMKZhPVblxn1ti_yLhLgJMx7TJD3WBocFCJbJw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9681" y="2815276"/>
            <a:ext cx="1156598" cy="126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1732" y="1783956"/>
            <a:ext cx="1680393" cy="164338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426322" y="3510837"/>
            <a:ext cx="201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Статьи затрат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/>
          <a:srcRect r="46684" b="39191"/>
          <a:stretch/>
        </p:blipFill>
        <p:spPr>
          <a:xfrm>
            <a:off x="462455" y="3903380"/>
            <a:ext cx="1793008" cy="1654144"/>
          </a:xfrm>
          <a:prstGeom prst="rect">
            <a:avLst/>
          </a:prstGeom>
        </p:spPr>
      </p:pic>
      <p:pic>
        <p:nvPicPr>
          <p:cNvPr id="5124" name="Picture 4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74" t="61114" r="33126"/>
          <a:stretch/>
        </p:blipFill>
        <p:spPr bwMode="auto">
          <a:xfrm>
            <a:off x="3333860" y="1237738"/>
            <a:ext cx="1371600" cy="13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699" t="58978"/>
          <a:stretch/>
        </p:blipFill>
        <p:spPr bwMode="auto">
          <a:xfrm>
            <a:off x="8668764" y="5013041"/>
            <a:ext cx="2019558" cy="18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404" r="65071"/>
          <a:stretch/>
        </p:blipFill>
        <p:spPr bwMode="auto">
          <a:xfrm>
            <a:off x="6082763" y="1715528"/>
            <a:ext cx="1497158" cy="137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43" b="40885"/>
          <a:stretch/>
        </p:blipFill>
        <p:spPr bwMode="auto">
          <a:xfrm>
            <a:off x="3523888" y="4730452"/>
            <a:ext cx="1674645" cy="16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641921" y="6002566"/>
            <a:ext cx="201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Структура будущих активов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0901" y="5564069"/>
            <a:ext cx="201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Структура закупок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72834" y="4001673"/>
            <a:ext cx="1332385" cy="1586750"/>
          </a:xfrm>
          <a:prstGeom prst="rect">
            <a:avLst/>
          </a:prstGeom>
        </p:spPr>
      </p:pic>
      <p:pic>
        <p:nvPicPr>
          <p:cNvPr id="19" name="Picture 4" descr="http://www.allfons.ru/pic/201303/640x480/allfons.ru-2177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71" t="20135" r="18287" b="11434"/>
          <a:stretch/>
        </p:blipFill>
        <p:spPr bwMode="auto">
          <a:xfrm>
            <a:off x="1875487" y="1710224"/>
            <a:ext cx="1522842" cy="13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encrypted-tbn2.gstatic.com/images?q=tbn:ANd9GcQGLTvfBqBz-eMKZhPVblxn1ti_yLhLgJMx7TJD3WBocFCJbJw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9035" y="2993443"/>
            <a:ext cx="1156598" cy="126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81086" y="1962123"/>
            <a:ext cx="1680393" cy="16433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/>
          <a:srcRect r="46684" b="39191"/>
          <a:stretch/>
        </p:blipFill>
        <p:spPr>
          <a:xfrm>
            <a:off x="1251809" y="4081547"/>
            <a:ext cx="1793008" cy="1654144"/>
          </a:xfrm>
          <a:prstGeom prst="rect">
            <a:avLst/>
          </a:prstGeom>
        </p:spPr>
      </p:pic>
      <p:pic>
        <p:nvPicPr>
          <p:cNvPr id="26" name="Picture 4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74" t="61114" r="33126"/>
          <a:stretch/>
        </p:blipFill>
        <p:spPr bwMode="auto">
          <a:xfrm>
            <a:off x="4123214" y="1415905"/>
            <a:ext cx="1371600" cy="13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699" t="58978"/>
          <a:stretch/>
        </p:blipFill>
        <p:spPr bwMode="auto">
          <a:xfrm>
            <a:off x="10431275" y="4342046"/>
            <a:ext cx="2019558" cy="18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404" r="65071"/>
          <a:stretch/>
        </p:blipFill>
        <p:spPr bwMode="auto">
          <a:xfrm>
            <a:off x="10753818" y="5527062"/>
            <a:ext cx="1497158" cy="137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43" b="40885"/>
          <a:stretch/>
        </p:blipFill>
        <p:spPr bwMode="auto">
          <a:xfrm>
            <a:off x="4313242" y="4908619"/>
            <a:ext cx="1674645" cy="16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21275" y="4854826"/>
            <a:ext cx="1332385" cy="1586750"/>
          </a:xfrm>
          <a:prstGeom prst="rect">
            <a:avLst/>
          </a:prstGeom>
        </p:spPr>
      </p:pic>
      <p:pic>
        <p:nvPicPr>
          <p:cNvPr id="34" name="Picture 2" descr="https://encrypted-tbn2.gstatic.com/images?q=tbn:ANd9GcQGLTvfBqBz-eMKZhPVblxn1ti_yLhLgJMx7TJD3WBocFCJbJw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7476" y="3846596"/>
            <a:ext cx="1156598" cy="126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9527" y="2815276"/>
            <a:ext cx="1680393" cy="1643380"/>
          </a:xfrm>
          <a:prstGeom prst="rect">
            <a:avLst/>
          </a:prstGeom>
        </p:spPr>
      </p:pic>
      <p:pic>
        <p:nvPicPr>
          <p:cNvPr id="37" name="Picture 4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74" t="61114" r="33126"/>
          <a:stretch/>
        </p:blipFill>
        <p:spPr bwMode="auto">
          <a:xfrm>
            <a:off x="371655" y="2269058"/>
            <a:ext cx="1371600" cy="13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699" t="58978"/>
          <a:stretch/>
        </p:blipFill>
        <p:spPr bwMode="auto">
          <a:xfrm>
            <a:off x="6798997" y="4977625"/>
            <a:ext cx="2019558" cy="18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404" r="65071"/>
          <a:stretch/>
        </p:blipFill>
        <p:spPr bwMode="auto">
          <a:xfrm>
            <a:off x="3120558" y="2746848"/>
            <a:ext cx="1497158" cy="137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43" b="40885"/>
          <a:stretch/>
        </p:blipFill>
        <p:spPr bwMode="auto">
          <a:xfrm>
            <a:off x="1257758" y="5227227"/>
            <a:ext cx="1674645" cy="16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3163" y="5291206"/>
            <a:ext cx="1332385" cy="1586750"/>
          </a:xfrm>
          <a:prstGeom prst="rect">
            <a:avLst/>
          </a:prstGeom>
        </p:spPr>
      </p:pic>
      <p:pic>
        <p:nvPicPr>
          <p:cNvPr id="44" name="Picture 4" descr="http://www.allfons.ru/pic/201303/640x480/allfons.ru-2177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71" t="20135" r="18287" b="11434"/>
          <a:stretch/>
        </p:blipFill>
        <p:spPr bwMode="auto">
          <a:xfrm>
            <a:off x="3226581" y="-223274"/>
            <a:ext cx="1522842" cy="13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s://encrypted-tbn2.gstatic.com/images?q=tbn:ANd9GcQGLTvfBqBz-eMKZhPVblxn1ti_yLhLgJMx7TJD3WBocFCJbJw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282" y="980253"/>
            <a:ext cx="1156598" cy="126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0292" y="-53687"/>
            <a:ext cx="1680393" cy="164338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" cstate="print"/>
          <a:srcRect r="46684" b="39191"/>
          <a:stretch/>
        </p:blipFill>
        <p:spPr>
          <a:xfrm>
            <a:off x="1412056" y="2068357"/>
            <a:ext cx="1793008" cy="1654144"/>
          </a:xfrm>
          <a:prstGeom prst="rect">
            <a:avLst/>
          </a:prstGeom>
        </p:spPr>
      </p:pic>
      <p:pic>
        <p:nvPicPr>
          <p:cNvPr id="48" name="Picture 4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74" t="61114" r="33126"/>
          <a:stretch/>
        </p:blipFill>
        <p:spPr bwMode="auto">
          <a:xfrm>
            <a:off x="4863593" y="-100795"/>
            <a:ext cx="1371600" cy="13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699" t="58978"/>
          <a:stretch/>
        </p:blipFill>
        <p:spPr bwMode="auto">
          <a:xfrm>
            <a:off x="10591522" y="2328856"/>
            <a:ext cx="2019558" cy="18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404" r="65071"/>
          <a:stretch/>
        </p:blipFill>
        <p:spPr bwMode="auto">
          <a:xfrm>
            <a:off x="7588229" y="-159365"/>
            <a:ext cx="1497158" cy="137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43" b="40885"/>
          <a:stretch/>
        </p:blipFill>
        <p:spPr bwMode="auto">
          <a:xfrm>
            <a:off x="4473489" y="2895429"/>
            <a:ext cx="1674645" cy="16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0696" y="2440022"/>
            <a:ext cx="1332385" cy="1586750"/>
          </a:xfrm>
          <a:prstGeom prst="rect">
            <a:avLst/>
          </a:prstGeom>
        </p:spPr>
      </p:pic>
      <p:pic>
        <p:nvPicPr>
          <p:cNvPr id="53" name="Picture 4" descr="http://www.allfons.ru/pic/201303/640x480/allfons.ru-2177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71" t="20135" r="18287" b="11434"/>
          <a:stretch/>
        </p:blipFill>
        <p:spPr bwMode="auto">
          <a:xfrm>
            <a:off x="702681" y="-9287"/>
            <a:ext cx="1522842" cy="13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s://encrypted-tbn2.gstatic.com/images?q=tbn:ANd9GcQGLTvfBqBz-eMKZhPVblxn1ti_yLhLgJMx7TJD3WBocFCJbJw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6897" y="1431792"/>
            <a:ext cx="1156598" cy="126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6453" y="439030"/>
            <a:ext cx="1680393" cy="164338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4" cstate="print"/>
          <a:srcRect r="46684" b="39191"/>
          <a:stretch/>
        </p:blipFill>
        <p:spPr>
          <a:xfrm>
            <a:off x="79671" y="2519896"/>
            <a:ext cx="1793008" cy="1654144"/>
          </a:xfrm>
          <a:prstGeom prst="rect">
            <a:avLst/>
          </a:prstGeom>
        </p:spPr>
      </p:pic>
      <p:pic>
        <p:nvPicPr>
          <p:cNvPr id="57" name="Picture 4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74" t="61114" r="33126"/>
          <a:stretch/>
        </p:blipFill>
        <p:spPr bwMode="auto">
          <a:xfrm>
            <a:off x="1798449" y="-126170"/>
            <a:ext cx="1371600" cy="13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699" t="58978"/>
          <a:stretch/>
        </p:blipFill>
        <p:spPr bwMode="auto">
          <a:xfrm>
            <a:off x="9259137" y="2780395"/>
            <a:ext cx="2019558" cy="18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404" r="65071"/>
          <a:stretch/>
        </p:blipFill>
        <p:spPr bwMode="auto">
          <a:xfrm>
            <a:off x="5699979" y="332044"/>
            <a:ext cx="1497158" cy="137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43" b="40885"/>
          <a:stretch/>
        </p:blipFill>
        <p:spPr bwMode="auto">
          <a:xfrm>
            <a:off x="3141104" y="3346968"/>
            <a:ext cx="1674645" cy="16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34" y="3083751"/>
            <a:ext cx="1332385" cy="158675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1797" y="1759210"/>
            <a:ext cx="1680393" cy="164338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4" cstate="print"/>
          <a:srcRect r="46684" b="39191"/>
          <a:stretch/>
        </p:blipFill>
        <p:spPr>
          <a:xfrm>
            <a:off x="4175482" y="5227495"/>
            <a:ext cx="1793008" cy="1654144"/>
          </a:xfrm>
          <a:prstGeom prst="rect">
            <a:avLst/>
          </a:prstGeom>
        </p:spPr>
      </p:pic>
      <p:pic>
        <p:nvPicPr>
          <p:cNvPr id="67" name="Picture 6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699" t="58978"/>
          <a:stretch/>
        </p:blipFill>
        <p:spPr bwMode="auto">
          <a:xfrm>
            <a:off x="2061986" y="4139133"/>
            <a:ext cx="2019558" cy="18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404" r="65071"/>
          <a:stretch/>
        </p:blipFill>
        <p:spPr bwMode="auto">
          <a:xfrm>
            <a:off x="-46757" y="1651226"/>
            <a:ext cx="1497158" cy="137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81086" y="5311318"/>
            <a:ext cx="1332385" cy="1586750"/>
          </a:xfrm>
          <a:prstGeom prst="rect">
            <a:avLst/>
          </a:prstGeom>
        </p:spPr>
      </p:pic>
      <p:pic>
        <p:nvPicPr>
          <p:cNvPr id="71" name="Picture 4" descr="http://www.allfons.ru/pic/201303/640x480/allfons.ru-2177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71" t="20135" r="18287" b="11434"/>
          <a:stretch/>
        </p:blipFill>
        <p:spPr bwMode="auto">
          <a:xfrm>
            <a:off x="5953014" y="1729090"/>
            <a:ext cx="1522842" cy="13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s://encrypted-tbn2.gstatic.com/images?q=tbn:ANd9GcQGLTvfBqBz-eMKZhPVblxn1ti_yLhLgJMx7TJD3WBocFCJbJw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6562" y="3012309"/>
            <a:ext cx="1156598" cy="126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4" cstate="print"/>
          <a:srcRect r="46684" b="39191"/>
          <a:stretch/>
        </p:blipFill>
        <p:spPr>
          <a:xfrm>
            <a:off x="5329336" y="4100413"/>
            <a:ext cx="1793008" cy="1654144"/>
          </a:xfrm>
          <a:prstGeom prst="rect">
            <a:avLst/>
          </a:prstGeom>
        </p:spPr>
      </p:pic>
      <p:pic>
        <p:nvPicPr>
          <p:cNvPr id="75" name="Picture 4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74" t="61114" r="33126"/>
          <a:stretch/>
        </p:blipFill>
        <p:spPr bwMode="auto">
          <a:xfrm>
            <a:off x="7983435" y="1354465"/>
            <a:ext cx="1371600" cy="13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404" r="65071"/>
          <a:stretch/>
        </p:blipFill>
        <p:spPr bwMode="auto">
          <a:xfrm>
            <a:off x="10949644" y="1912561"/>
            <a:ext cx="1497158" cy="137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43" b="40885"/>
          <a:stretch/>
        </p:blipFill>
        <p:spPr bwMode="auto">
          <a:xfrm>
            <a:off x="8769158" y="4172196"/>
            <a:ext cx="1674645" cy="16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4177" y="2921353"/>
            <a:ext cx="1332385" cy="1586750"/>
          </a:xfrm>
          <a:prstGeom prst="rect">
            <a:avLst/>
          </a:prstGeom>
        </p:spPr>
      </p:pic>
      <p:pic>
        <p:nvPicPr>
          <p:cNvPr id="80" name="Picture 4" descr="http://www.allfons.ru/pic/201303/640x480/allfons.ru-2177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71" t="20135" r="18287" b="11434"/>
          <a:stretch/>
        </p:blipFill>
        <p:spPr bwMode="auto">
          <a:xfrm>
            <a:off x="1936830" y="629904"/>
            <a:ext cx="1522842" cy="13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s://encrypted-tbn2.gstatic.com/images?q=tbn:ANd9GcQGLTvfBqBz-eMKZhPVblxn1ti_yLhLgJMx7TJD3WBocFCJbJw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0378" y="1913123"/>
            <a:ext cx="1156598" cy="126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42429" y="881803"/>
            <a:ext cx="1680393" cy="164338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4" cstate="print"/>
          <a:srcRect r="46684" b="39191"/>
          <a:stretch/>
        </p:blipFill>
        <p:spPr>
          <a:xfrm>
            <a:off x="1313152" y="3001227"/>
            <a:ext cx="1793008" cy="1654144"/>
          </a:xfrm>
          <a:prstGeom prst="rect">
            <a:avLst/>
          </a:prstGeom>
        </p:spPr>
      </p:pic>
      <p:pic>
        <p:nvPicPr>
          <p:cNvPr id="84" name="Picture 4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74" t="61114" r="33126"/>
          <a:stretch/>
        </p:blipFill>
        <p:spPr bwMode="auto">
          <a:xfrm>
            <a:off x="4184557" y="335585"/>
            <a:ext cx="1371600" cy="13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699" t="58978"/>
          <a:stretch/>
        </p:blipFill>
        <p:spPr bwMode="auto">
          <a:xfrm>
            <a:off x="10492618" y="3261726"/>
            <a:ext cx="2019558" cy="18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404" r="65071"/>
          <a:stretch/>
        </p:blipFill>
        <p:spPr bwMode="auto">
          <a:xfrm>
            <a:off x="6933460" y="813375"/>
            <a:ext cx="1497158" cy="137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43" b="40885"/>
          <a:stretch/>
        </p:blipFill>
        <p:spPr bwMode="auto">
          <a:xfrm>
            <a:off x="3996600" y="4424299"/>
            <a:ext cx="1674645" cy="16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5751" y="3200685"/>
            <a:ext cx="1332385" cy="1586750"/>
          </a:xfrm>
          <a:prstGeom prst="rect">
            <a:avLst/>
          </a:prstGeom>
        </p:spPr>
      </p:pic>
      <p:pic>
        <p:nvPicPr>
          <p:cNvPr id="90" name="Picture 2" descr="https://encrypted-tbn2.gstatic.com/images?q=tbn:ANd9GcQGLTvfBqBz-eMKZhPVblxn1ti_yLhLgJMx7TJD3WBocFCJbJw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952" y="2192455"/>
            <a:ext cx="1156598" cy="126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1444" y="1378065"/>
            <a:ext cx="1680393" cy="1643380"/>
          </a:xfrm>
          <a:prstGeom prst="rect">
            <a:avLst/>
          </a:prstGeom>
        </p:spPr>
      </p:pic>
      <p:pic>
        <p:nvPicPr>
          <p:cNvPr id="93" name="Picture 4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74" t="61114" r="33126"/>
          <a:stretch/>
        </p:blipFill>
        <p:spPr bwMode="auto">
          <a:xfrm>
            <a:off x="-33869" y="614917"/>
            <a:ext cx="1371600" cy="13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6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699" t="58978"/>
          <a:stretch/>
        </p:blipFill>
        <p:spPr bwMode="auto">
          <a:xfrm>
            <a:off x="6274192" y="3541058"/>
            <a:ext cx="2019558" cy="18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8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404" r="65071"/>
          <a:stretch/>
        </p:blipFill>
        <p:spPr bwMode="auto">
          <a:xfrm>
            <a:off x="2715034" y="1092707"/>
            <a:ext cx="1497158" cy="137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0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43" b="40885"/>
          <a:stretch/>
        </p:blipFill>
        <p:spPr bwMode="auto">
          <a:xfrm>
            <a:off x="156159" y="4107631"/>
            <a:ext cx="1674645" cy="16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4" cstate="print"/>
          <a:srcRect r="46684" b="39191"/>
          <a:stretch/>
        </p:blipFill>
        <p:spPr>
          <a:xfrm>
            <a:off x="5462352" y="5240335"/>
            <a:ext cx="1793008" cy="165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436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Преобразование деревьев. Пример.</a:t>
            </a:r>
          </a:p>
        </p:txBody>
      </p:sp>
      <p:pic>
        <p:nvPicPr>
          <p:cNvPr id="4" name="Picture 4" descr="http://www.allfons.ru/pic/201303/640x480/allfons.ru-217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71" t="20135" r="18287" b="11434"/>
          <a:stretch/>
        </p:blipFill>
        <p:spPr bwMode="auto">
          <a:xfrm>
            <a:off x="190801" y="1411483"/>
            <a:ext cx="3077249" cy="27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088" y="3984508"/>
            <a:ext cx="325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Дерево конструктивов конкретного объекта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7908" y="3995162"/>
            <a:ext cx="226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Дерево расценок</a:t>
            </a:r>
          </a:p>
        </p:txBody>
      </p:sp>
      <p:pic>
        <p:nvPicPr>
          <p:cNvPr id="7" name="Picture 2" descr="https://encrypted-tbn2.gstatic.com/images?q=tbn:ANd9GcQGLTvfBqBz-eMKZhPVblxn1ti_yLhLgJMx7TJD3WBocFCJbJw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8730" y="1858659"/>
            <a:ext cx="1837915" cy="20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43" b="40885"/>
          <a:stretch/>
        </p:blipFill>
        <p:spPr bwMode="auto">
          <a:xfrm>
            <a:off x="6991317" y="1614938"/>
            <a:ext cx="2340199" cy="231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52778" y="4014541"/>
            <a:ext cx="325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«Поэлементная калькуляция»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1795" y="4928451"/>
            <a:ext cx="1333025" cy="1198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44541" y="6030970"/>
            <a:ext cx="3489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«Человек похожий на сметчика»</a:t>
            </a:r>
          </a:p>
        </p:txBody>
      </p:sp>
      <p:pic>
        <p:nvPicPr>
          <p:cNvPr id="12" name="Picture 10" descr="дерево картинки рисун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43" b="40885"/>
          <a:stretch/>
        </p:blipFill>
        <p:spPr bwMode="auto">
          <a:xfrm>
            <a:off x="10421656" y="2610603"/>
            <a:ext cx="1397290" cy="138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826253" y="4014541"/>
            <a:ext cx="99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Смета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947064" y="3624608"/>
            <a:ext cx="376518" cy="1110439"/>
          </a:xfrm>
          <a:prstGeom prst="rightArrow">
            <a:avLst/>
          </a:prstGeom>
          <a:solidFill>
            <a:srgbClr val="7D2B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2893519" y="3867544"/>
            <a:ext cx="651343" cy="616226"/>
            <a:chOff x="8640416" y="5227983"/>
            <a:chExt cx="651343" cy="616226"/>
          </a:xfrm>
          <a:solidFill>
            <a:srgbClr val="7D2B24"/>
          </a:solidFill>
        </p:grpSpPr>
        <p:sp>
          <p:nvSpPr>
            <p:cNvPr id="16" name="Прямоугольник 15"/>
            <p:cNvSpPr/>
            <p:nvPr/>
          </p:nvSpPr>
          <p:spPr>
            <a:xfrm>
              <a:off x="8865704" y="5227983"/>
              <a:ext cx="238539" cy="6162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640416" y="5440017"/>
              <a:ext cx="651343" cy="205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Стрелка вправо 18"/>
          <p:cNvSpPr/>
          <p:nvPr/>
        </p:nvSpPr>
        <p:spPr>
          <a:xfrm>
            <a:off x="9892389" y="3620437"/>
            <a:ext cx="376518" cy="1110439"/>
          </a:xfrm>
          <a:prstGeom prst="rightArrow">
            <a:avLst/>
          </a:prstGeom>
          <a:solidFill>
            <a:srgbClr val="7D2B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27745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20892</TotalTime>
  <Words>363</Words>
  <Application>Microsoft Office PowerPoint</Application>
  <PresentationFormat>Произвольный</PresentationFormat>
  <Paragraphs>99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Проблемы классификации элементов BIM-модели жилых объектов</vt:lpstr>
      <vt:lpstr>Зачем все это?</vt:lpstr>
      <vt:lpstr>О классификации и деревьях</vt:lpstr>
      <vt:lpstr>Поток информации в рамках BIM</vt:lpstr>
      <vt:lpstr>Поток информации в рамках BIM</vt:lpstr>
      <vt:lpstr>Поток информации в рамках BIM</vt:lpstr>
      <vt:lpstr>Поток информации в рамках BIM</vt:lpstr>
      <vt:lpstr>Поток информации в рамках BIM</vt:lpstr>
      <vt:lpstr>Преобразование деревьев. Пример.</vt:lpstr>
      <vt:lpstr>Преобразование деревьев…</vt:lpstr>
      <vt:lpstr>Классификатор элементов модели</vt:lpstr>
      <vt:lpstr>Деревья в рамках классификатора</vt:lpstr>
      <vt:lpstr>На что ориентироваться?</vt:lpstr>
      <vt:lpstr>Пример</vt:lpstr>
      <vt:lpstr>Оценка стоимость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Accounting</dc:creator>
  <cp:lastModifiedBy>Афонин Александр</cp:lastModifiedBy>
  <cp:revision>428</cp:revision>
  <dcterms:created xsi:type="dcterms:W3CDTF">2014-08-15T00:40:11Z</dcterms:created>
  <dcterms:modified xsi:type="dcterms:W3CDTF">2017-10-17T06:29:19Z</dcterms:modified>
</cp:coreProperties>
</file>