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79" r:id="rId3"/>
    <p:sldId id="281" r:id="rId4"/>
    <p:sldId id="284" r:id="rId5"/>
    <p:sldId id="287" r:id="rId6"/>
    <p:sldId id="290" r:id="rId7"/>
    <p:sldId id="285" r:id="rId8"/>
    <p:sldId id="283" r:id="rId9"/>
    <p:sldId id="289" r:id="rId10"/>
    <p:sldId id="278" r:id="rId11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4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3045" userDrawn="1">
          <p15:clr>
            <a:srgbClr val="A4A3A4"/>
          </p15:clr>
        </p15:guide>
        <p15:guide id="4" pos="3749">
          <p15:clr>
            <a:srgbClr val="A4A3A4"/>
          </p15:clr>
        </p15:guide>
        <p15:guide id="5" pos="778">
          <p15:clr>
            <a:srgbClr val="A4A3A4"/>
          </p15:clr>
        </p15:guide>
        <p15:guide id="6" pos="6811">
          <p15:clr>
            <a:srgbClr val="A4A3A4"/>
          </p15:clr>
        </p15:guide>
        <p15:guide id="7" orient="horz" pos="7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5DA"/>
    <a:srgbClr val="E7E8EA"/>
    <a:srgbClr val="E5E5E7"/>
    <a:srgbClr val="E59E74"/>
    <a:srgbClr val="9BD5E0"/>
    <a:srgbClr val="7DEAFF"/>
    <a:srgbClr val="E5E5E5"/>
    <a:srgbClr val="3B97FF"/>
    <a:srgbClr val="297E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67" autoAdjust="0"/>
  </p:normalViewPr>
  <p:slideViewPr>
    <p:cSldViewPr snapToGrid="0">
      <p:cViewPr varScale="1">
        <p:scale>
          <a:sx n="97" d="100"/>
          <a:sy n="97" d="100"/>
        </p:scale>
        <p:origin x="96" y="324"/>
      </p:cViewPr>
      <p:guideLst>
        <p:guide orient="horz" pos="1842"/>
        <p:guide orient="horz" pos="3884"/>
        <p:guide orient="horz" pos="3045"/>
        <p:guide pos="3749"/>
        <p:guide pos="778"/>
        <p:guide pos="6811"/>
        <p:guide orient="horz" pos="7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0C4AF1-7DBB-4F03-95A8-FC65C9B28300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26AFFC-784F-4661-8BD0-919E2E7219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3494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6AFFC-784F-4661-8BD0-919E2E7219A9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22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6AFFC-784F-4661-8BD0-919E2E7219A9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9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6AFFC-784F-4661-8BD0-919E2E7219A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756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6AFFC-784F-4661-8BD0-919E2E7219A9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553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6AFFC-784F-4661-8BD0-919E2E7219A9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790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6AFFC-784F-4661-8BD0-919E2E7219A9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890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6AFFC-784F-4661-8BD0-919E2E7219A9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704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6AFFC-784F-4661-8BD0-919E2E7219A9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98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6550" y="2489911"/>
            <a:ext cx="9061450" cy="1944518"/>
          </a:xfrm>
        </p:spPr>
        <p:txBody>
          <a:bodyPr anchor="b"/>
          <a:lstStyle>
            <a:lvl1pPr algn="l">
              <a:defRPr sz="2800">
                <a:solidFill>
                  <a:srgbClr val="33727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6550" y="4507258"/>
            <a:ext cx="5506349" cy="354209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606550" y="446088"/>
            <a:ext cx="10585450" cy="249237"/>
          </a:xfrm>
          <a:prstGeom prst="rect">
            <a:avLst/>
          </a:prstGeom>
          <a:solidFill>
            <a:srgbClr val="55C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55C5DA"/>
              </a:solidFill>
            </a:endParaRPr>
          </a:p>
        </p:txBody>
      </p:sp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80963"/>
            <a:ext cx="123507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1606550" y="4448773"/>
            <a:ext cx="701675" cy="46037"/>
          </a:xfrm>
          <a:prstGeom prst="rect">
            <a:avLst/>
          </a:prstGeom>
          <a:solidFill>
            <a:srgbClr val="55C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55C5DA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05861" y="4861467"/>
            <a:ext cx="5507038" cy="39687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800850"/>
            <a:ext cx="12192000" cy="61913"/>
          </a:xfrm>
          <a:prstGeom prst="rect">
            <a:avLst/>
          </a:prstGeom>
          <a:solidFill>
            <a:srgbClr val="55C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55C5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1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970" y="573508"/>
            <a:ext cx="10161830" cy="715751"/>
          </a:xfrm>
        </p:spPr>
        <p:txBody>
          <a:bodyPr anchor="t"/>
          <a:lstStyle>
            <a:lvl1pPr>
              <a:defRPr sz="2400" b="0">
                <a:solidFill>
                  <a:srgbClr val="55C5DA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970" y="1523927"/>
            <a:ext cx="10161830" cy="4965883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91970" y="403020"/>
            <a:ext cx="11002297" cy="170488"/>
          </a:xfrm>
          <a:prstGeom prst="rect">
            <a:avLst/>
          </a:prstGeom>
          <a:solidFill>
            <a:srgbClr val="55C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5C5DA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 rot="10800000" flipV="1">
            <a:off x="11558033" y="272264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5C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55C5DA"/>
              </a:solidFill>
              <a:latin typeface="PT Sans" panose="020B05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7" y="105482"/>
            <a:ext cx="971513" cy="74590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58033" y="310873"/>
            <a:ext cx="431999" cy="365125"/>
          </a:xfrm>
        </p:spPr>
        <p:txBody>
          <a:bodyPr/>
          <a:lstStyle>
            <a:lvl1pPr algn="ctr">
              <a:defRPr sz="1050"/>
            </a:lvl1pPr>
          </a:lstStyle>
          <a:p>
            <a:pPr>
              <a:defRPr/>
            </a:pPr>
            <a:fld id="{A61AC7E7-48F2-4575-A1D4-4ACBA6BE433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" y="6800478"/>
            <a:ext cx="12192000" cy="62122"/>
          </a:xfrm>
          <a:prstGeom prst="rect">
            <a:avLst/>
          </a:prstGeom>
          <a:solidFill>
            <a:srgbClr val="55C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5C5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970" y="573508"/>
            <a:ext cx="10161830" cy="715751"/>
          </a:xfrm>
        </p:spPr>
        <p:txBody>
          <a:bodyPr anchor="t"/>
          <a:lstStyle>
            <a:lvl1pPr>
              <a:defRPr sz="2400" b="0">
                <a:solidFill>
                  <a:srgbClr val="55C5DA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970" y="1523927"/>
            <a:ext cx="5063173" cy="4965883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91970" y="403020"/>
            <a:ext cx="11002297" cy="170488"/>
          </a:xfrm>
          <a:prstGeom prst="rect">
            <a:avLst/>
          </a:prstGeom>
          <a:solidFill>
            <a:srgbClr val="55C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5C5DA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 rot="10800000" flipV="1">
            <a:off x="11558033" y="272264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5C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55C5DA"/>
              </a:solidFill>
              <a:latin typeface="PT Sans" panose="020B05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7" y="105482"/>
            <a:ext cx="971513" cy="74590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58033" y="310873"/>
            <a:ext cx="431999" cy="365125"/>
          </a:xfrm>
        </p:spPr>
        <p:txBody>
          <a:bodyPr/>
          <a:lstStyle>
            <a:lvl1pPr algn="ctr">
              <a:defRPr sz="1050"/>
            </a:lvl1pPr>
          </a:lstStyle>
          <a:p>
            <a:pPr>
              <a:defRPr/>
            </a:pPr>
            <a:fld id="{A61AC7E7-48F2-4575-A1D4-4ACBA6BE433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" y="6800478"/>
            <a:ext cx="12192000" cy="62122"/>
          </a:xfrm>
          <a:prstGeom prst="rect">
            <a:avLst/>
          </a:prstGeom>
          <a:solidFill>
            <a:srgbClr val="55C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5C5DA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6290627" y="1518458"/>
            <a:ext cx="5063173" cy="4965883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8409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30"/>
          <a:stretch/>
        </p:blipFill>
        <p:spPr bwMode="auto">
          <a:xfrm>
            <a:off x="4202113" y="4570413"/>
            <a:ext cx="3457575" cy="18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 userDrawn="1"/>
        </p:nvSpPr>
        <p:spPr>
          <a:xfrm>
            <a:off x="0" y="0"/>
            <a:ext cx="12192000" cy="2536825"/>
          </a:xfrm>
          <a:prstGeom prst="rect">
            <a:avLst/>
          </a:prstGeom>
          <a:solidFill>
            <a:srgbClr val="55C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55C5DA"/>
              </a:solidFill>
            </a:endParaRPr>
          </a:p>
        </p:txBody>
      </p:sp>
      <p:sp>
        <p:nvSpPr>
          <p:cNvPr id="19" name="Название 5"/>
          <p:cNvSpPr txBox="1">
            <a:spLocks/>
          </p:cNvSpPr>
          <p:nvPr userDrawn="1"/>
        </p:nvSpPr>
        <p:spPr bwMode="auto">
          <a:xfrm>
            <a:off x="3632200" y="3003550"/>
            <a:ext cx="4927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T Sans" panose="020B0503020203020204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T Sans" panose="020B0503020203020204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20204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T Sans" panose="020B0503020203020204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T Sans" panose="020B0503020203020204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T Sans" panose="020B0503020203020204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T Sans" panose="020B0503020203020204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T Sans" panose="020B0503020203020204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T Sans" panose="020B0503020203020204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297E8D"/>
                </a:solidFill>
                <a:latin typeface="Open Sans" panose="020B0606030504020204" pitchFamily="34" charset="0"/>
                <a:cs typeface="Segoe UI Semilight" panose="020B0402040204020203" pitchFamily="34" charset="0"/>
              </a:rPr>
              <a:t/>
            </a:r>
            <a:br>
              <a:rPr lang="ru-RU" altLang="ru-RU" sz="1800" dirty="0">
                <a:solidFill>
                  <a:srgbClr val="297E8D"/>
                </a:solidFill>
                <a:latin typeface="Open Sans" panose="020B0606030504020204" pitchFamily="34" charset="0"/>
                <a:cs typeface="Segoe UI Semilight" panose="020B0402040204020203" pitchFamily="34" charset="0"/>
              </a:rPr>
            </a:br>
            <a:r>
              <a:rPr lang="ru-RU" altLang="ru-RU" sz="3600" dirty="0">
                <a:solidFill>
                  <a:srgbClr val="297E8D"/>
                </a:solidFill>
                <a:latin typeface="Open Sans" panose="020B0606030504020204" pitchFamily="34" charset="0"/>
                <a:cs typeface="Segoe UI Semilight" panose="020B0402040204020203" pitchFamily="34" charset="0"/>
              </a:rPr>
              <a:t>Спасибо за внимание</a:t>
            </a:r>
            <a:endParaRPr lang="ru-RU" altLang="ru-RU" sz="1800" dirty="0">
              <a:solidFill>
                <a:srgbClr val="297E8D"/>
              </a:solidFill>
              <a:latin typeface="Open Sans" panose="020B0606030504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800850"/>
            <a:ext cx="12192000" cy="61913"/>
          </a:xfrm>
          <a:prstGeom prst="rect">
            <a:avLst/>
          </a:prstGeom>
          <a:solidFill>
            <a:srgbClr val="55C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55C5DA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 userDrawn="1"/>
        </p:nvSpPr>
        <p:spPr bwMode="auto">
          <a:xfrm>
            <a:off x="4508500" y="4060825"/>
            <a:ext cx="3048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T Sans" panose="020B0503020203020204" pitchFamily="34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T Sans" panose="020B0503020203020204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20204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T Sans" panose="020B0503020203020204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T Sans" panose="020B0503020203020204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T Sans" panose="020B0503020203020204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T Sans" panose="020B0503020203020204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T Sans" panose="020B0503020203020204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PT Sans" panose="020B0503020203020204" pitchFamily="34" charset="-5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1600" u="sng" dirty="0">
                <a:solidFill>
                  <a:srgbClr val="00ACC1"/>
                </a:solidFill>
                <a:latin typeface="Open Sans" panose="020B0606030504020204" pitchFamily="34" charset="0"/>
              </a:rPr>
              <a:t>bim@ursip.ru</a:t>
            </a:r>
            <a:endParaRPr lang="en-US" altLang="ru-RU" sz="1600" u="sng" dirty="0">
              <a:solidFill>
                <a:srgbClr val="00ACC1"/>
              </a:solidFill>
              <a:latin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 bwMode="auto">
          <a:xfrm>
            <a:off x="3871477" y="6425076"/>
            <a:ext cx="41188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b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rgbClr val="297E8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Технологии, которые строят города</a:t>
            </a:r>
          </a:p>
        </p:txBody>
      </p:sp>
    </p:spTree>
    <p:extLst>
      <p:ext uri="{BB962C8B-B14F-4D97-AF65-F5344CB8AC3E}">
        <p14:creationId xmlns:p14="http://schemas.microsoft.com/office/powerpoint/2010/main" val="3684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 err="1"/>
              <a:t>Четвертый</a:t>
            </a:r>
            <a:r>
              <a:rPr lang="ru-RU" altLang="ru-RU" dirty="0"/>
              <a:t>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BECBD0-2F1D-48CB-AC48-C534D0305D9C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EC6A38-5961-453D-94DF-5724FE00B2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52799" y="2489911"/>
            <a:ext cx="8170607" cy="1944518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Подход по созданию системы классификаторов для информационного моделирования в городе Москве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2800" y="4507258"/>
            <a:ext cx="3760099" cy="354209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Анненков Александр Владимирович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3352799" y="4861467"/>
            <a:ext cx="3760099" cy="396875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Руководитель проекта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BIM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АО «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УРСиП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61" y="3462170"/>
            <a:ext cx="1746939" cy="17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1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Внедрение системы классификаторов для информационного моделирования в Москве требует: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970" y="1523927"/>
            <a:ext cx="8474544" cy="49658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ACC1"/>
              </a:buClr>
              <a:buFont typeface="Wingdings" panose="05000000000000000000" pitchFamily="2" charset="2"/>
              <a:buChar char="§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ACC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Определения базовых понятий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ACC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Определения связей классификаторов с информационной моделью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ACC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Определения возможностей системы классификаторов в решении конкретных задач в области ТИМ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ACC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Наполнения классификаторов информацией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ACC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Апробации системы классификаторов на «пилотных» проектах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ACC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Сопровождения системы классификаторов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AC7E7-48F2-4575-A1D4-4ACBA6BE4332}" type="slidenum">
              <a:rPr lang="ru-RU" altLang="ru-RU" smtClean="0"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ru-RU" altLang="ru-RU" dirty="0"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83" y="2453139"/>
            <a:ext cx="1876327" cy="44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Базовые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970" y="1523927"/>
            <a:ext cx="4853723" cy="496588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Классификатор для информационного моделирования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это систематизированный набор кодов, применяющийся в информационном моделировании для однозначной идентификации соответствующих составляющих информационных моделей ОКС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AC7E7-48F2-4575-A1D4-4ACBA6BE4332}" type="slidenum">
              <a:rPr lang="ru-RU" altLang="ru-RU" smtClean="0">
                <a:cs typeface="Calibri" panose="020F0502020204030204" pitchFamily="34" charset="0"/>
              </a:rPr>
              <a:pPr>
                <a:defRPr/>
              </a:pPr>
              <a:t>3</a:t>
            </a:fld>
            <a:endParaRPr lang="ru-RU" altLang="ru-RU" dirty="0">
              <a:cs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>
          <a:xfrm>
            <a:off x="6725636" y="1518458"/>
            <a:ext cx="4852800" cy="496588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Система классификаторов для информационного моделирования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исчерпывающий набор из нескольких классификаторов, которые требуются для разработки информационных моделей ОКС на всех стадиях жизненного цикла и для последующей формализации информационной модели в математическую</a:t>
            </a:r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8506" y="2332018"/>
            <a:ext cx="962526" cy="67376"/>
          </a:xfrm>
          <a:prstGeom prst="rect">
            <a:avLst/>
          </a:prstGeom>
          <a:solidFill>
            <a:srgbClr val="55C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9548" y="2332018"/>
            <a:ext cx="962526" cy="67376"/>
          </a:xfrm>
          <a:prstGeom prst="rect">
            <a:avLst/>
          </a:prstGeom>
          <a:solidFill>
            <a:srgbClr val="55C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93" y="4598633"/>
            <a:ext cx="2680240" cy="1980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79" y="5142893"/>
            <a:ext cx="445976" cy="4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Взаимосвязь классификаторов с информационной моделью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4165" y="1559901"/>
            <a:ext cx="6597005" cy="494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C54298B5-651F-45EA-A714-2E91E169BCF0}"/>
              </a:ext>
            </a:extLst>
          </p:cNvPr>
          <p:cNvGrpSpPr/>
          <p:nvPr/>
        </p:nvGrpSpPr>
        <p:grpSpPr>
          <a:xfrm>
            <a:off x="371501" y="3519014"/>
            <a:ext cx="4072544" cy="3147593"/>
            <a:chOff x="371501" y="3519014"/>
            <a:chExt cx="4072544" cy="3147593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xmlns="" id="{A4AE2346-CD05-4EEA-B833-AD0FDAB0392F}"/>
                </a:ext>
              </a:extLst>
            </p:cNvPr>
            <p:cNvSpPr txBox="1">
              <a:spLocks/>
            </p:cNvSpPr>
            <p:nvPr/>
          </p:nvSpPr>
          <p:spPr>
            <a:xfrm>
              <a:off x="374316" y="3664273"/>
              <a:ext cx="1954445" cy="498304"/>
            </a:xfrm>
            <a:prstGeom prst="rect">
              <a:avLst/>
            </a:prstGeom>
            <a:solidFill>
              <a:srgbClr val="C2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73" tIns="34287" rIns="68573" bIns="34287" rtlCol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buNone/>
                <a:defRPr sz="1500">
                  <a:solidFill>
                    <a:schemeClr val="bg1"/>
                  </a:solidFill>
                  <a:cs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Услуги и виды деятельности</a:t>
              </a: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xmlns="" id="{2A38C609-3B7B-4879-A13E-49156C6E878A}"/>
                </a:ext>
              </a:extLst>
            </p:cNvPr>
            <p:cNvSpPr/>
            <p:nvPr/>
          </p:nvSpPr>
          <p:spPr>
            <a:xfrm>
              <a:off x="371501" y="3529581"/>
              <a:ext cx="1942746" cy="136800"/>
            </a:xfrm>
            <a:prstGeom prst="rect">
              <a:avLst/>
            </a:prstGeom>
            <a:solidFill>
              <a:srgbClr val="55C5DA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135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982583">
              <a:off x="2708666" y="4931228"/>
              <a:ext cx="3147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>
                  <a:cs typeface="Calibri" panose="020F0502020204030204" pitchFamily="34" charset="0"/>
                </a:rPr>
                <a:t>Апартаменты, жилая недвижимость</a:t>
              </a:r>
            </a:p>
          </p:txBody>
        </p:sp>
        <p:cxnSp>
          <p:nvCxnSpPr>
            <p:cNvPr id="12" name="Прямая со стрелкой 11"/>
            <p:cNvCxnSpPr>
              <a:stCxn id="9" idx="3"/>
            </p:cNvCxnSpPr>
            <p:nvPr/>
          </p:nvCxnSpPr>
          <p:spPr>
            <a:xfrm>
              <a:off x="2328761" y="3913425"/>
              <a:ext cx="1831549" cy="1249563"/>
            </a:xfrm>
            <a:prstGeom prst="straightConnector1">
              <a:avLst/>
            </a:prstGeom>
            <a:ln>
              <a:solidFill>
                <a:srgbClr val="7DEAFF"/>
              </a:solidFill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AE4AC493-58E4-4469-B63A-FEE8BFC9653F}"/>
              </a:ext>
            </a:extLst>
          </p:cNvPr>
          <p:cNvGrpSpPr/>
          <p:nvPr/>
        </p:nvGrpSpPr>
        <p:grpSpPr>
          <a:xfrm>
            <a:off x="5989797" y="2576317"/>
            <a:ext cx="5729404" cy="3947977"/>
            <a:chOff x="5989797" y="2576317"/>
            <a:chExt cx="5729404" cy="3947977"/>
          </a:xfrm>
        </p:grpSpPr>
        <p:sp>
          <p:nvSpPr>
            <p:cNvPr id="13" name="Заголовок 1">
              <a:extLst>
                <a:ext uri="{FF2B5EF4-FFF2-40B4-BE49-F238E27FC236}">
                  <a16:creationId xmlns:a16="http://schemas.microsoft.com/office/drawing/2014/main" xmlns="" id="{30F1AEA2-B1DC-4088-823D-75AB0805BA5B}"/>
                </a:ext>
              </a:extLst>
            </p:cNvPr>
            <p:cNvSpPr txBox="1">
              <a:spLocks/>
            </p:cNvSpPr>
            <p:nvPr/>
          </p:nvSpPr>
          <p:spPr>
            <a:xfrm>
              <a:off x="10190432" y="2696032"/>
              <a:ext cx="1528769" cy="506702"/>
            </a:xfrm>
            <a:prstGeom prst="rect">
              <a:avLst/>
            </a:prstGeom>
            <a:solidFill>
              <a:srgbClr val="C2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73" tIns="34287" rIns="68573" bIns="34287" rtlCol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buNone/>
                <a:defRPr sz="1500">
                  <a:solidFill>
                    <a:schemeClr val="bg1"/>
                  </a:solidFill>
                  <a:cs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Элементы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05AF99F-4D2B-42D7-8943-2DC40C62C14D}"/>
                </a:ext>
              </a:extLst>
            </p:cNvPr>
            <p:cNvSpPr/>
            <p:nvPr/>
          </p:nvSpPr>
          <p:spPr>
            <a:xfrm>
              <a:off x="10190309" y="2576317"/>
              <a:ext cx="1528892" cy="136800"/>
            </a:xfrm>
            <a:prstGeom prst="rect">
              <a:avLst/>
            </a:prstGeom>
            <a:solidFill>
              <a:srgbClr val="55C5DA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13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5989797" y="3906847"/>
              <a:ext cx="737881" cy="737881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Прямая со стрелкой 15"/>
            <p:cNvCxnSpPr>
              <a:stCxn id="13" idx="1"/>
            </p:cNvCxnSpPr>
            <p:nvPr/>
          </p:nvCxnSpPr>
          <p:spPr>
            <a:xfrm flipH="1">
              <a:off x="6727678" y="2949384"/>
              <a:ext cx="3462754" cy="1323488"/>
            </a:xfrm>
            <a:prstGeom prst="straightConnector1">
              <a:avLst/>
            </a:prstGeom>
            <a:ln>
              <a:solidFill>
                <a:srgbClr val="7DEAFF"/>
              </a:solidFill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Овал 16"/>
            <p:cNvSpPr/>
            <p:nvPr/>
          </p:nvSpPr>
          <p:spPr>
            <a:xfrm>
              <a:off x="7637959" y="5786413"/>
              <a:ext cx="737881" cy="737881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Прямая со стрелкой 17"/>
            <p:cNvCxnSpPr>
              <a:stCxn id="13" idx="1"/>
              <a:endCxn id="17" idx="7"/>
            </p:cNvCxnSpPr>
            <p:nvPr/>
          </p:nvCxnSpPr>
          <p:spPr>
            <a:xfrm flipH="1">
              <a:off x="8267780" y="2949384"/>
              <a:ext cx="1922652" cy="2945089"/>
            </a:xfrm>
            <a:prstGeom prst="straightConnector1">
              <a:avLst/>
            </a:prstGeom>
            <a:ln>
              <a:solidFill>
                <a:srgbClr val="7DEAFF"/>
              </a:solidFill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7CF0FCF7-5D20-43F5-ABA4-305BABA48B95}"/>
              </a:ext>
            </a:extLst>
          </p:cNvPr>
          <p:cNvGrpSpPr/>
          <p:nvPr/>
        </p:nvGrpSpPr>
        <p:grpSpPr>
          <a:xfrm>
            <a:off x="5131616" y="1638217"/>
            <a:ext cx="6587585" cy="1972910"/>
            <a:chOff x="5131616" y="1638217"/>
            <a:chExt cx="6587585" cy="1972910"/>
          </a:xfrm>
        </p:grpSpPr>
        <p:sp>
          <p:nvSpPr>
            <p:cNvPr id="19" name="Заголовок 1">
              <a:extLst>
                <a:ext uri="{FF2B5EF4-FFF2-40B4-BE49-F238E27FC236}">
                  <a16:creationId xmlns:a16="http://schemas.microsoft.com/office/drawing/2014/main" xmlns="" id="{D799BFF0-1C74-4F88-8BBB-2E0246E4F37E}"/>
                </a:ext>
              </a:extLst>
            </p:cNvPr>
            <p:cNvSpPr txBox="1">
              <a:spLocks/>
            </p:cNvSpPr>
            <p:nvPr/>
          </p:nvSpPr>
          <p:spPr>
            <a:xfrm>
              <a:off x="10080415" y="1757001"/>
              <a:ext cx="1638786" cy="498304"/>
            </a:xfrm>
            <a:prstGeom prst="rect">
              <a:avLst/>
            </a:prstGeom>
            <a:solidFill>
              <a:srgbClr val="C2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73" tIns="34287" rIns="68573" bIns="34287" rtlCol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buNone/>
                <a:defRPr sz="1500">
                  <a:solidFill>
                    <a:schemeClr val="bg1"/>
                  </a:solidFill>
                  <a:cs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Системы</a:t>
              </a:r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xmlns="" id="{743A1833-272F-40D2-B272-B8AEA1ED0F51}"/>
                </a:ext>
              </a:extLst>
            </p:cNvPr>
            <p:cNvSpPr/>
            <p:nvPr/>
          </p:nvSpPr>
          <p:spPr>
            <a:xfrm>
              <a:off x="10080415" y="1638217"/>
              <a:ext cx="1638786" cy="136800"/>
            </a:xfrm>
            <a:prstGeom prst="rect">
              <a:avLst/>
            </a:prstGeom>
            <a:solidFill>
              <a:srgbClr val="55C5DA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13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Прямая со стрелкой 20"/>
            <p:cNvCxnSpPr>
              <a:stCxn id="19" idx="1"/>
            </p:cNvCxnSpPr>
            <p:nvPr/>
          </p:nvCxnSpPr>
          <p:spPr>
            <a:xfrm flipH="1">
              <a:off x="6937943" y="2006153"/>
              <a:ext cx="3142471" cy="1604974"/>
            </a:xfrm>
            <a:prstGeom prst="straightConnector1">
              <a:avLst/>
            </a:prstGeom>
            <a:ln>
              <a:solidFill>
                <a:srgbClr val="7DEAFF"/>
              </a:solidFill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5131616" y="2006153"/>
              <a:ext cx="4948799" cy="1604974"/>
            </a:xfrm>
            <a:prstGeom prst="straightConnector1">
              <a:avLst/>
            </a:prstGeom>
            <a:ln>
              <a:solidFill>
                <a:srgbClr val="7DEAFF"/>
              </a:solidFill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19" idx="1"/>
            </p:cNvCxnSpPr>
            <p:nvPr/>
          </p:nvCxnSpPr>
          <p:spPr>
            <a:xfrm flipH="1">
              <a:off x="6937943" y="2006153"/>
              <a:ext cx="3142471" cy="836942"/>
            </a:xfrm>
            <a:prstGeom prst="straightConnector1">
              <a:avLst/>
            </a:prstGeom>
            <a:ln>
              <a:solidFill>
                <a:srgbClr val="7DEAFF"/>
              </a:solidFill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EE791871-4404-44D4-95CF-068160C628C4}"/>
              </a:ext>
            </a:extLst>
          </p:cNvPr>
          <p:cNvGrpSpPr/>
          <p:nvPr/>
        </p:nvGrpSpPr>
        <p:grpSpPr>
          <a:xfrm>
            <a:off x="375181" y="4536626"/>
            <a:ext cx="6365488" cy="1120561"/>
            <a:chOff x="375181" y="4536626"/>
            <a:chExt cx="6365488" cy="1120561"/>
          </a:xfrm>
        </p:grpSpPr>
        <p:sp>
          <p:nvSpPr>
            <p:cNvPr id="24" name="Заголовок 1">
              <a:extLst>
                <a:ext uri="{FF2B5EF4-FFF2-40B4-BE49-F238E27FC236}">
                  <a16:creationId xmlns:a16="http://schemas.microsoft.com/office/drawing/2014/main" xmlns="" id="{00201577-8B52-45ED-BED8-BA7A40012D66}"/>
                </a:ext>
              </a:extLst>
            </p:cNvPr>
            <p:cNvSpPr txBox="1">
              <a:spLocks/>
            </p:cNvSpPr>
            <p:nvPr/>
          </p:nvSpPr>
          <p:spPr>
            <a:xfrm>
              <a:off x="375181" y="4673040"/>
              <a:ext cx="1953580" cy="656485"/>
            </a:xfrm>
            <a:prstGeom prst="rect">
              <a:avLst/>
            </a:prstGeom>
            <a:solidFill>
              <a:srgbClr val="C2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73" tIns="34287" rIns="68573" bIns="34287" rtlCol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buNone/>
                <a:defRPr sz="1500">
                  <a:solidFill>
                    <a:schemeClr val="bg1"/>
                  </a:solidFill>
                  <a:cs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Строительные изделия</a:t>
              </a:r>
            </a:p>
            <a:p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 материалы</a:t>
              </a:r>
            </a:p>
          </p:txBody>
        </p:sp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xmlns="" id="{BF27F95F-3E29-476B-8700-1FD1E20F6E5B}"/>
                </a:ext>
              </a:extLst>
            </p:cNvPr>
            <p:cNvSpPr/>
            <p:nvPr/>
          </p:nvSpPr>
          <p:spPr>
            <a:xfrm>
              <a:off x="375181" y="4536626"/>
              <a:ext cx="1953580" cy="136800"/>
            </a:xfrm>
            <a:prstGeom prst="rect">
              <a:avLst/>
            </a:prstGeom>
            <a:solidFill>
              <a:srgbClr val="55C5DA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13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Прямая со стрелкой 25"/>
            <p:cNvCxnSpPr>
              <a:cxnSpLocks/>
              <a:stCxn id="24" idx="3"/>
              <a:endCxn id="27" idx="1"/>
            </p:cNvCxnSpPr>
            <p:nvPr/>
          </p:nvCxnSpPr>
          <p:spPr>
            <a:xfrm>
              <a:off x="2328761" y="5001283"/>
              <a:ext cx="3640491" cy="655904"/>
            </a:xfrm>
            <a:prstGeom prst="straightConnector1">
              <a:avLst/>
            </a:prstGeom>
            <a:ln>
              <a:solidFill>
                <a:srgbClr val="7DEAFF"/>
              </a:solidFill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20168215">
              <a:off x="5934807" y="5332597"/>
              <a:ext cx="80586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>
                  <a:cs typeface="Calibri" panose="020F0502020204030204" pitchFamily="34" charset="0"/>
                </a:rPr>
                <a:t>Металл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4BC81CD1-5249-45CD-AE98-435953FB0160}"/>
              </a:ext>
            </a:extLst>
          </p:cNvPr>
          <p:cNvGrpSpPr/>
          <p:nvPr/>
        </p:nvGrpSpPr>
        <p:grpSpPr>
          <a:xfrm>
            <a:off x="8146655" y="2340049"/>
            <a:ext cx="3424493" cy="4167606"/>
            <a:chOff x="8146655" y="2340049"/>
            <a:chExt cx="3424493" cy="4167606"/>
          </a:xfrm>
        </p:grpSpPr>
        <p:sp>
          <p:nvSpPr>
            <p:cNvPr id="28" name="Заголовок 1">
              <a:extLst>
                <a:ext uri="{FF2B5EF4-FFF2-40B4-BE49-F238E27FC236}">
                  <a16:creationId xmlns:a16="http://schemas.microsoft.com/office/drawing/2014/main" xmlns="" id="{84D9A422-2306-4ED0-92FC-0F4A1643CE39}"/>
                </a:ext>
              </a:extLst>
            </p:cNvPr>
            <p:cNvSpPr txBox="1">
              <a:spLocks/>
            </p:cNvSpPr>
            <p:nvPr/>
          </p:nvSpPr>
          <p:spPr>
            <a:xfrm>
              <a:off x="9778357" y="5851169"/>
              <a:ext cx="1792791" cy="656486"/>
            </a:xfrm>
            <a:prstGeom prst="rect">
              <a:avLst/>
            </a:prstGeom>
            <a:solidFill>
              <a:srgbClr val="C2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73" tIns="34287" rIns="68573" bIns="34287" rtlCol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buNone/>
                <a:defRPr sz="1500">
                  <a:solidFill>
                    <a:schemeClr val="bg1"/>
                  </a:solidFill>
                  <a:cs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Техника </a:t>
              </a:r>
            </a:p>
            <a:p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 оборудование</a:t>
              </a:r>
            </a:p>
          </p:txBody>
        </p:sp>
        <p:sp>
          <p:nvSpPr>
            <p:cNvPr id="29" name="Rectangle 13">
              <a:extLst>
                <a:ext uri="{FF2B5EF4-FFF2-40B4-BE49-F238E27FC236}">
                  <a16:creationId xmlns:a16="http://schemas.microsoft.com/office/drawing/2014/main" xmlns="" id="{30CE4742-563D-4E4B-B344-5BB0F87E2AB8}"/>
                </a:ext>
              </a:extLst>
            </p:cNvPr>
            <p:cNvSpPr/>
            <p:nvPr/>
          </p:nvSpPr>
          <p:spPr>
            <a:xfrm>
              <a:off x="9778356" y="5715060"/>
              <a:ext cx="1792791" cy="136800"/>
            </a:xfrm>
            <a:prstGeom prst="rect">
              <a:avLst/>
            </a:prstGeom>
            <a:solidFill>
              <a:srgbClr val="55C5DA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13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46655" y="2340049"/>
              <a:ext cx="3207145" cy="3207144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EBE0DA3E-78EF-4CFB-8B29-1386B163EF3A}"/>
              </a:ext>
            </a:extLst>
          </p:cNvPr>
          <p:cNvGrpSpPr/>
          <p:nvPr/>
        </p:nvGrpSpPr>
        <p:grpSpPr>
          <a:xfrm>
            <a:off x="373448" y="2591636"/>
            <a:ext cx="6339724" cy="3040797"/>
            <a:chOff x="373448" y="2591636"/>
            <a:chExt cx="6339724" cy="304079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CDFD8C58-4346-4446-970A-8B0616CE24F1}"/>
                </a:ext>
              </a:extLst>
            </p:cNvPr>
            <p:cNvSpPr txBox="1">
              <a:spLocks/>
            </p:cNvSpPr>
            <p:nvPr/>
          </p:nvSpPr>
          <p:spPr>
            <a:xfrm>
              <a:off x="373448" y="2716014"/>
              <a:ext cx="1944481" cy="498303"/>
            </a:xfrm>
            <a:prstGeom prst="rect">
              <a:avLst/>
            </a:prstGeom>
            <a:solidFill>
              <a:srgbClr val="C2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73" tIns="34287" rIns="68573" bIns="34287" rtlCol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buNone/>
                <a:defRPr sz="1500">
                  <a:solidFill>
                    <a:schemeClr val="tx1"/>
                  </a:solidFill>
                  <a:cs typeface="Arial" panose="020B0604020202020204" pitchFamily="34" charset="0"/>
                </a:defRPr>
              </a:lvl1pPr>
            </a:lstStyle>
            <a:p>
              <a:r>
                <a:rPr lang="ru-RU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Помещения 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 зоны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740515" y="4477020"/>
              <a:ext cx="1972657" cy="1155413"/>
            </a:xfrm>
            <a:custGeom>
              <a:avLst/>
              <a:gdLst>
                <a:gd name="connsiteX0" fmla="*/ 338203 w 2542784"/>
                <a:gd name="connsiteY0" fmla="*/ 0 h 1390389"/>
                <a:gd name="connsiteX1" fmla="*/ 2542784 w 2542784"/>
                <a:gd name="connsiteY1" fmla="*/ 626301 h 1390389"/>
                <a:gd name="connsiteX2" fmla="*/ 1653436 w 2542784"/>
                <a:gd name="connsiteY2" fmla="*/ 1390389 h 1390389"/>
                <a:gd name="connsiteX3" fmla="*/ 0 w 2542784"/>
                <a:gd name="connsiteY3" fmla="*/ 1102290 h 1390389"/>
                <a:gd name="connsiteX4" fmla="*/ 338203 w 2542784"/>
                <a:gd name="connsiteY4" fmla="*/ 0 h 1390389"/>
                <a:gd name="connsiteX0" fmla="*/ 1377863 w 2542784"/>
                <a:gd name="connsiteY0" fmla="*/ 0 h 1691014"/>
                <a:gd name="connsiteX1" fmla="*/ 2542784 w 2542784"/>
                <a:gd name="connsiteY1" fmla="*/ 926926 h 1691014"/>
                <a:gd name="connsiteX2" fmla="*/ 1653436 w 2542784"/>
                <a:gd name="connsiteY2" fmla="*/ 1691014 h 1691014"/>
                <a:gd name="connsiteX3" fmla="*/ 0 w 2542784"/>
                <a:gd name="connsiteY3" fmla="*/ 1402915 h 1691014"/>
                <a:gd name="connsiteX4" fmla="*/ 1377863 w 2542784"/>
                <a:gd name="connsiteY4" fmla="*/ 0 h 1691014"/>
                <a:gd name="connsiteX0" fmla="*/ 1465545 w 2630466"/>
                <a:gd name="connsiteY0" fmla="*/ 0 h 1691014"/>
                <a:gd name="connsiteX1" fmla="*/ 2630466 w 2630466"/>
                <a:gd name="connsiteY1" fmla="*/ 926926 h 1691014"/>
                <a:gd name="connsiteX2" fmla="*/ 1741118 w 2630466"/>
                <a:gd name="connsiteY2" fmla="*/ 1691014 h 1691014"/>
                <a:gd name="connsiteX3" fmla="*/ 0 w 2630466"/>
                <a:gd name="connsiteY3" fmla="*/ 488515 h 1691014"/>
                <a:gd name="connsiteX4" fmla="*/ 1465545 w 2630466"/>
                <a:gd name="connsiteY4" fmla="*/ 0 h 1691014"/>
                <a:gd name="connsiteX0" fmla="*/ 1465545 w 2630466"/>
                <a:gd name="connsiteY0" fmla="*/ 0 h 1540701"/>
                <a:gd name="connsiteX1" fmla="*/ 2630466 w 2630466"/>
                <a:gd name="connsiteY1" fmla="*/ 926926 h 1540701"/>
                <a:gd name="connsiteX2" fmla="*/ 1164920 w 2630466"/>
                <a:gd name="connsiteY2" fmla="*/ 1540701 h 1540701"/>
                <a:gd name="connsiteX3" fmla="*/ 0 w 2630466"/>
                <a:gd name="connsiteY3" fmla="*/ 488515 h 1540701"/>
                <a:gd name="connsiteX4" fmla="*/ 1465545 w 2630466"/>
                <a:gd name="connsiteY4" fmla="*/ 0 h 154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466" h="1540701">
                  <a:moveTo>
                    <a:pt x="1465545" y="0"/>
                  </a:moveTo>
                  <a:lnTo>
                    <a:pt x="2630466" y="926926"/>
                  </a:lnTo>
                  <a:lnTo>
                    <a:pt x="1164920" y="1540701"/>
                  </a:lnTo>
                  <a:lnTo>
                    <a:pt x="0" y="488515"/>
                  </a:lnTo>
                  <a:lnTo>
                    <a:pt x="1465545" y="0"/>
                  </a:lnTo>
                  <a:close/>
                </a:path>
              </a:pathLst>
            </a:cu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Прямая со стрелкой 7"/>
            <p:cNvCxnSpPr>
              <a:stCxn id="5" idx="3"/>
            </p:cNvCxnSpPr>
            <p:nvPr/>
          </p:nvCxnSpPr>
          <p:spPr>
            <a:xfrm>
              <a:off x="2317929" y="2965166"/>
              <a:ext cx="3203882" cy="2117109"/>
            </a:xfrm>
            <a:prstGeom prst="straightConnector1">
              <a:avLst/>
            </a:prstGeom>
            <a:ln>
              <a:solidFill>
                <a:srgbClr val="7DEAFF"/>
              </a:solidFill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xmlns="" id="{4E0F77B2-9A3B-434E-970C-10E7F71C1A38}"/>
                </a:ext>
              </a:extLst>
            </p:cNvPr>
            <p:cNvSpPr/>
            <p:nvPr/>
          </p:nvSpPr>
          <p:spPr>
            <a:xfrm>
              <a:off x="373448" y="2591636"/>
              <a:ext cx="1944480" cy="136800"/>
            </a:xfrm>
            <a:prstGeom prst="rect">
              <a:avLst/>
            </a:prstGeom>
            <a:solidFill>
              <a:srgbClr val="55C5DA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13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E61961C8-5D64-414C-B34C-4D16425BDD89}"/>
              </a:ext>
            </a:extLst>
          </p:cNvPr>
          <p:cNvGrpSpPr/>
          <p:nvPr/>
        </p:nvGrpSpPr>
        <p:grpSpPr>
          <a:xfrm>
            <a:off x="373449" y="1362009"/>
            <a:ext cx="5771693" cy="895856"/>
            <a:chOff x="373449" y="1362009"/>
            <a:chExt cx="5771693" cy="895856"/>
          </a:xfrm>
        </p:grpSpPr>
        <p:sp>
          <p:nvSpPr>
            <p:cNvPr id="31" name="Заголовок 1">
              <a:extLst>
                <a:ext uri="{FF2B5EF4-FFF2-40B4-BE49-F238E27FC236}">
                  <a16:creationId xmlns:a16="http://schemas.microsoft.com/office/drawing/2014/main" xmlns="" id="{0A6F9770-1418-4BBA-89FC-F8794473FCE7}"/>
                </a:ext>
              </a:extLst>
            </p:cNvPr>
            <p:cNvSpPr txBox="1">
              <a:spLocks/>
            </p:cNvSpPr>
            <p:nvPr/>
          </p:nvSpPr>
          <p:spPr>
            <a:xfrm>
              <a:off x="373449" y="1759561"/>
              <a:ext cx="1944481" cy="498304"/>
            </a:xfrm>
            <a:prstGeom prst="rect">
              <a:avLst/>
            </a:prstGeom>
            <a:solidFill>
              <a:srgbClr val="C2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73" tIns="34287" rIns="68573" bIns="34287" rtlCol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buNone/>
                <a:defRPr sz="1500">
                  <a:solidFill>
                    <a:schemeClr val="tx1"/>
                  </a:solidFill>
                  <a:cs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Виды и назначение ОКС</a:t>
              </a:r>
            </a:p>
          </p:txBody>
        </p:sp>
        <p:sp>
          <p:nvSpPr>
            <p:cNvPr id="32" name="Rectangle 13">
              <a:extLst>
                <a:ext uri="{FF2B5EF4-FFF2-40B4-BE49-F238E27FC236}">
                  <a16:creationId xmlns:a16="http://schemas.microsoft.com/office/drawing/2014/main" xmlns="" id="{D2D3C281-858E-4D38-99E5-F33CE7C4A5EF}"/>
                </a:ext>
              </a:extLst>
            </p:cNvPr>
            <p:cNvSpPr/>
            <p:nvPr/>
          </p:nvSpPr>
          <p:spPr>
            <a:xfrm>
              <a:off x="373449" y="1638476"/>
              <a:ext cx="1944482" cy="137501"/>
            </a:xfrm>
            <a:prstGeom prst="rect">
              <a:avLst/>
            </a:prstGeom>
            <a:solidFill>
              <a:srgbClr val="55C5DA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13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Прямая со стрелкой 32"/>
            <p:cNvCxnSpPr>
              <a:stCxn id="31" idx="3"/>
            </p:cNvCxnSpPr>
            <p:nvPr/>
          </p:nvCxnSpPr>
          <p:spPr>
            <a:xfrm flipV="1">
              <a:off x="2317930" y="1704675"/>
              <a:ext cx="2317451" cy="304038"/>
            </a:xfrm>
            <a:prstGeom prst="straightConnector1">
              <a:avLst/>
            </a:prstGeom>
            <a:ln>
              <a:solidFill>
                <a:srgbClr val="7DEAFF"/>
              </a:solidFill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476655" y="1362009"/>
              <a:ext cx="266848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>
                  <a:cs typeface="Calibri" panose="020F0502020204030204" pitchFamily="34" charset="0"/>
                </a:rPr>
                <a:t>Многоквартирный жилой дом</a:t>
              </a:r>
            </a:p>
          </p:txBody>
        </p:sp>
      </p:grp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AC7E7-48F2-4575-A1D4-4ACBA6BE4332}" type="slidenum">
              <a:rPr lang="ru-RU" altLang="ru-RU" smtClean="0">
                <a:cs typeface="Calibri" panose="020F0502020204030204" pitchFamily="34" charset="0"/>
              </a:rPr>
              <a:pPr>
                <a:defRPr/>
              </a:pPr>
              <a:t>4</a:t>
            </a:fld>
            <a:endParaRPr lang="ru-RU" altLang="ru-RU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Возможности системы классификаторов в решении конкретных задач в области ТИМ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AC7E7-48F2-4575-A1D4-4ACBA6BE4332}" type="slidenum">
              <a:rPr lang="ru-RU" altLang="ru-RU" smtClean="0">
                <a:cs typeface="Calibri" panose="020F0502020204030204" pitchFamily="34" charset="0"/>
              </a:rPr>
              <a:pPr>
                <a:defRPr/>
              </a:pPr>
              <a:t>5</a:t>
            </a:fld>
            <a:endParaRPr lang="ru-RU" altLang="ru-RU" dirty="0"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4847" y="3885125"/>
            <a:ext cx="3299778" cy="528440"/>
          </a:xfrm>
          <a:prstGeom prst="rect">
            <a:avLst/>
          </a:prstGeom>
          <a:solidFill>
            <a:srgbClr val="297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Анализ законодательства РФ и города Москвы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54847" y="2797723"/>
            <a:ext cx="3299779" cy="716942"/>
          </a:xfrm>
          <a:prstGeom prst="rect">
            <a:avLst/>
          </a:prstGeom>
          <a:solidFill>
            <a:srgbClr val="297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Система классификаторов для информационного моделирования</a:t>
            </a:r>
            <a:endParaRPr lang="ru-RU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4011081" y="2970898"/>
            <a:ext cx="716943" cy="370591"/>
          </a:xfrm>
          <a:prstGeom prst="downArrow">
            <a:avLst>
              <a:gd name="adj1" fmla="val 50000"/>
              <a:gd name="adj2" fmla="val 40434"/>
            </a:avLst>
          </a:prstGeom>
          <a:solidFill>
            <a:srgbClr val="7D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5375" y="2074325"/>
            <a:ext cx="2880000" cy="2520000"/>
          </a:xfrm>
          <a:prstGeom prst="rect">
            <a:avLst/>
          </a:prstGeom>
          <a:noFill/>
          <a:ln w="9525">
            <a:solidFill>
              <a:srgbClr val="297E8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94424" y="1644567"/>
            <a:ext cx="2880000" cy="432000"/>
          </a:xfrm>
          <a:prstGeom prst="rect">
            <a:avLst/>
          </a:prstGeom>
          <a:solidFill>
            <a:srgbClr val="297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Цифровая информационная </a:t>
            </a:r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модель (ИМ) в системе САПР</a:t>
            </a:r>
            <a:endParaRPr lang="ru-RU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5732885" y="3514325"/>
            <a:ext cx="1080000" cy="370800"/>
          </a:xfrm>
          <a:prstGeom prst="downArrow">
            <a:avLst>
              <a:gd name="adj1" fmla="val 50000"/>
              <a:gd name="adj2" fmla="val 45910"/>
            </a:avLst>
          </a:prstGeom>
          <a:solidFill>
            <a:srgbClr val="7D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45375" y="1642325"/>
            <a:ext cx="2880000" cy="432000"/>
          </a:xfrm>
          <a:prstGeom prst="rect">
            <a:avLst/>
          </a:prstGeom>
          <a:solidFill>
            <a:srgbClr val="297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Математическая ИМ в системе управления данными</a:t>
            </a:r>
            <a:endParaRPr lang="ru-RU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24" y="2074325"/>
            <a:ext cx="2880000" cy="2520000"/>
          </a:xfrm>
          <a:prstGeom prst="rect">
            <a:avLst/>
          </a:prstGeom>
          <a:noFill/>
          <a:ln w="9525">
            <a:solidFill>
              <a:srgbClr val="297E8D"/>
            </a:solidFill>
            <a:miter lim="800000"/>
            <a:headEnd/>
            <a:tailEnd/>
          </a:ln>
        </p:spPr>
      </p:pic>
      <p:sp>
        <p:nvSpPr>
          <p:cNvPr id="17" name="Стрелка вниз 16"/>
          <p:cNvSpPr/>
          <p:nvPr/>
        </p:nvSpPr>
        <p:spPr>
          <a:xfrm rot="16200000">
            <a:off x="7691387" y="2970793"/>
            <a:ext cx="716943" cy="370800"/>
          </a:xfrm>
          <a:prstGeom prst="downArrow">
            <a:avLst>
              <a:gd name="adj1" fmla="val 50000"/>
              <a:gd name="adj2" fmla="val 40434"/>
            </a:avLst>
          </a:prstGeom>
          <a:solidFill>
            <a:srgbClr val="7D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0504" y="5337980"/>
            <a:ext cx="1800000" cy="10800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Возможность быстрого поиска нужной информации в системе управления данными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8242" y="5337980"/>
            <a:ext cx="1800000" cy="10800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Возможность статистической обработки информации на любой стадии ЖЦ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15980" y="5337980"/>
            <a:ext cx="1800000" cy="10800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Возможность подсчёта объёмов работ без использования систем САПР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3718" y="5337980"/>
            <a:ext cx="1800000" cy="10800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Возможность построения связей ИМ с внешними справочниками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31455" y="5337980"/>
            <a:ext cx="1800000" cy="10800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Возможность использования кода по классификатору при автоматической проверке ИМ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4" name="Прямая со стрелкой 23"/>
          <p:cNvCxnSpPr>
            <a:stCxn id="9" idx="2"/>
            <a:endCxn id="18" idx="0"/>
          </p:cNvCxnSpPr>
          <p:nvPr/>
        </p:nvCxnSpPr>
        <p:spPr>
          <a:xfrm flipH="1">
            <a:off x="1100504" y="4594325"/>
            <a:ext cx="8584871" cy="743655"/>
          </a:xfrm>
          <a:prstGeom prst="straightConnector1">
            <a:avLst/>
          </a:prstGeom>
          <a:ln>
            <a:solidFill>
              <a:srgbClr val="297E8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2"/>
            <a:endCxn id="19" idx="0"/>
          </p:cNvCxnSpPr>
          <p:nvPr/>
        </p:nvCxnSpPr>
        <p:spPr>
          <a:xfrm flipH="1">
            <a:off x="3108242" y="4594325"/>
            <a:ext cx="6577133" cy="743655"/>
          </a:xfrm>
          <a:prstGeom prst="straightConnector1">
            <a:avLst/>
          </a:prstGeom>
          <a:ln>
            <a:solidFill>
              <a:srgbClr val="297E8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2"/>
            <a:endCxn id="20" idx="0"/>
          </p:cNvCxnSpPr>
          <p:nvPr/>
        </p:nvCxnSpPr>
        <p:spPr>
          <a:xfrm flipH="1">
            <a:off x="5115980" y="4594325"/>
            <a:ext cx="4569395" cy="743655"/>
          </a:xfrm>
          <a:prstGeom prst="straightConnector1">
            <a:avLst/>
          </a:prstGeom>
          <a:ln>
            <a:solidFill>
              <a:srgbClr val="297E8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2"/>
            <a:endCxn id="21" idx="0"/>
          </p:cNvCxnSpPr>
          <p:nvPr/>
        </p:nvCxnSpPr>
        <p:spPr>
          <a:xfrm flipH="1">
            <a:off x="7123718" y="4594325"/>
            <a:ext cx="2561657" cy="743655"/>
          </a:xfrm>
          <a:prstGeom prst="straightConnector1">
            <a:avLst/>
          </a:prstGeom>
          <a:ln>
            <a:solidFill>
              <a:srgbClr val="297E8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9" idx="2"/>
            <a:endCxn id="22" idx="0"/>
          </p:cNvCxnSpPr>
          <p:nvPr/>
        </p:nvCxnSpPr>
        <p:spPr>
          <a:xfrm flipH="1">
            <a:off x="9131455" y="4594325"/>
            <a:ext cx="553920" cy="743655"/>
          </a:xfrm>
          <a:prstGeom prst="straightConnector1">
            <a:avLst/>
          </a:prstGeom>
          <a:ln>
            <a:solidFill>
              <a:srgbClr val="297E8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0239192" y="5337980"/>
            <a:ext cx="1800000" cy="10800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Возможность управления данными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9" name="Прямая со стрелкой 38"/>
          <p:cNvCxnSpPr>
            <a:stCxn id="9" idx="2"/>
            <a:endCxn id="34" idx="0"/>
          </p:cNvCxnSpPr>
          <p:nvPr/>
        </p:nvCxnSpPr>
        <p:spPr>
          <a:xfrm>
            <a:off x="9685375" y="4594325"/>
            <a:ext cx="1453817" cy="743655"/>
          </a:xfrm>
          <a:prstGeom prst="straightConnector1">
            <a:avLst/>
          </a:prstGeom>
          <a:ln>
            <a:solidFill>
              <a:srgbClr val="297E8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4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Схема апробирования системы классификаторов для информационного моделирования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AC7E7-48F2-4575-A1D4-4ACBA6BE4332}" type="slidenum">
              <a:rPr lang="ru-RU" altLang="ru-RU" smtClean="0">
                <a:cs typeface="Calibri" panose="020F0502020204030204" pitchFamily="34" charset="0"/>
              </a:rPr>
              <a:pPr>
                <a:defRPr/>
              </a:pPr>
              <a:t>6</a:t>
            </a:fld>
            <a:endParaRPr lang="ru-RU" altLang="ru-RU" dirty="0">
              <a:cs typeface="Calibri" panose="020F050202020403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BC939D5-A88A-4F46-9861-961BAB6929B3}"/>
              </a:ext>
            </a:extLst>
          </p:cNvPr>
          <p:cNvSpPr/>
          <p:nvPr/>
        </p:nvSpPr>
        <p:spPr>
          <a:xfrm>
            <a:off x="523875" y="3587370"/>
            <a:ext cx="580571" cy="5805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EA74AFF5-BEF7-4661-9F12-D78DB1FCF776}"/>
              </a:ext>
            </a:extLst>
          </p:cNvPr>
          <p:cNvSpPr/>
          <p:nvPr/>
        </p:nvSpPr>
        <p:spPr>
          <a:xfrm>
            <a:off x="1393371" y="3151941"/>
            <a:ext cx="2175782" cy="1451428"/>
          </a:xfrm>
          <a:prstGeom prst="round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Подготовка классификатора для работы в системе САПР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359D97FA-AFBA-42DB-9510-F7DDAA725F64}"/>
              </a:ext>
            </a:extLst>
          </p:cNvPr>
          <p:cNvSpPr/>
          <p:nvPr/>
        </p:nvSpPr>
        <p:spPr>
          <a:xfrm>
            <a:off x="3858077" y="3151941"/>
            <a:ext cx="2174400" cy="1451428"/>
          </a:xfrm>
          <a:prstGeom prst="round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Разработка информационной модели с использованием классификатора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A6CC10E3-DCC1-4243-BA41-E5BC515E2A65}"/>
              </a:ext>
            </a:extLst>
          </p:cNvPr>
          <p:cNvSpPr/>
          <p:nvPr/>
        </p:nvSpPr>
        <p:spPr>
          <a:xfrm>
            <a:off x="6321400" y="3151941"/>
            <a:ext cx="2174400" cy="1451428"/>
          </a:xfrm>
          <a:prstGeom prst="round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Внесение корректировок в классификатор при необходимости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FCF4E6B7-5305-4477-9EBF-AAB3564D83B1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 flipV="1">
            <a:off x="1104446" y="3877655"/>
            <a:ext cx="288925" cy="1"/>
          </a:xfrm>
          <a:prstGeom prst="straightConnector1">
            <a:avLst/>
          </a:prstGeom>
          <a:ln>
            <a:solidFill>
              <a:srgbClr val="297E8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B97AA805-C2AF-4009-B8B0-F13B028E5BCD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569153" y="3877655"/>
            <a:ext cx="288924" cy="0"/>
          </a:xfrm>
          <a:prstGeom prst="straightConnector1">
            <a:avLst/>
          </a:prstGeom>
          <a:ln>
            <a:solidFill>
              <a:srgbClr val="297E8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5DEED5BD-8FD5-44ED-8952-9CB3B5767985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6032477" y="3877655"/>
            <a:ext cx="288923" cy="0"/>
          </a:xfrm>
          <a:prstGeom prst="straightConnector1">
            <a:avLst/>
          </a:prstGeom>
          <a:ln>
            <a:solidFill>
              <a:srgbClr val="297E8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4940BC3C-F028-44CB-B1BA-6B1EB9C02807}"/>
              </a:ext>
            </a:extLst>
          </p:cNvPr>
          <p:cNvSpPr/>
          <p:nvPr/>
        </p:nvSpPr>
        <p:spPr>
          <a:xfrm>
            <a:off x="8784723" y="3151941"/>
            <a:ext cx="2144534" cy="1451428"/>
          </a:xfrm>
          <a:prstGeom prst="round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Утверждение классификатора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FCDF7A36-FAC8-461D-841D-4AA39F879275}"/>
              </a:ext>
            </a:extLst>
          </p:cNvPr>
          <p:cNvCxnSpPr>
            <a:cxnSpLocks/>
            <a:stCxn id="9" idx="3"/>
            <a:endCxn id="29" idx="1"/>
          </p:cNvCxnSpPr>
          <p:nvPr/>
        </p:nvCxnSpPr>
        <p:spPr>
          <a:xfrm>
            <a:off x="8495800" y="3877655"/>
            <a:ext cx="288923" cy="0"/>
          </a:xfrm>
          <a:prstGeom prst="straightConnector1">
            <a:avLst/>
          </a:prstGeom>
          <a:ln>
            <a:solidFill>
              <a:srgbClr val="297E8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67325FD0-8DAF-4ADD-82C3-913ED38B80E0}"/>
              </a:ext>
            </a:extLst>
          </p:cNvPr>
          <p:cNvSpPr/>
          <p:nvPr/>
        </p:nvSpPr>
        <p:spPr>
          <a:xfrm>
            <a:off x="11224319" y="3587370"/>
            <a:ext cx="580571" cy="5805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BB1D2A41-1111-4648-A73C-04BB8624A1FC}"/>
              </a:ext>
            </a:extLst>
          </p:cNvPr>
          <p:cNvCxnSpPr>
            <a:cxnSpLocks/>
            <a:stCxn id="29" idx="3"/>
            <a:endCxn id="34" idx="2"/>
          </p:cNvCxnSpPr>
          <p:nvPr/>
        </p:nvCxnSpPr>
        <p:spPr>
          <a:xfrm>
            <a:off x="10929257" y="3877655"/>
            <a:ext cx="295062" cy="1"/>
          </a:xfrm>
          <a:prstGeom prst="straightConnector1">
            <a:avLst/>
          </a:prstGeom>
          <a:ln>
            <a:solidFill>
              <a:srgbClr val="297E8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4405277" y="1619656"/>
            <a:ext cx="1080000" cy="1080000"/>
            <a:chOff x="4225277" y="4667185"/>
            <a:chExt cx="1080000" cy="1080000"/>
          </a:xfrm>
        </p:grpSpPr>
        <p:sp>
          <p:nvSpPr>
            <p:cNvPr id="23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EA74AFF5-BEF7-4661-9F12-D78DB1FCF7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25277" y="4667185"/>
              <a:ext cx="1080000" cy="1080000"/>
            </a:xfrm>
            <a:prstGeom prst="roundRect">
              <a:avLst/>
            </a:prstGeom>
            <a:solidFill>
              <a:srgbClr val="7D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19" name="Рисунок 18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277" y="4847184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9316990" y="1619655"/>
            <a:ext cx="1080000" cy="1080000"/>
            <a:chOff x="9136990" y="4667184"/>
            <a:chExt cx="1080000" cy="1080000"/>
          </a:xfrm>
        </p:grpSpPr>
        <p:sp>
          <p:nvSpPr>
            <p:cNvPr id="26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EA74AFF5-BEF7-4661-9F12-D78DB1FCF7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36990" y="4667184"/>
              <a:ext cx="1080000" cy="1080000"/>
            </a:xfrm>
            <a:prstGeom prst="roundRect">
              <a:avLst/>
            </a:prstGeom>
            <a:solidFill>
              <a:srgbClr val="7D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990" y="4847184"/>
              <a:ext cx="720000" cy="72000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1941262" y="1619657"/>
            <a:ext cx="1080000" cy="1080000"/>
            <a:chOff x="1757268" y="4667185"/>
            <a:chExt cx="1080000" cy="1080000"/>
          </a:xfrm>
        </p:grpSpPr>
        <p:sp>
          <p:nvSpPr>
            <p:cNvPr id="22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EA74AFF5-BEF7-4661-9F12-D78DB1FCF7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7268" y="4667185"/>
              <a:ext cx="1080000" cy="1080000"/>
            </a:xfrm>
            <a:prstGeom prst="roundRect">
              <a:avLst/>
            </a:prstGeom>
            <a:solidFill>
              <a:srgbClr val="7D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041" y="4847184"/>
              <a:ext cx="7200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6868600" y="1619655"/>
            <a:ext cx="1080000" cy="1080000"/>
            <a:chOff x="6688600" y="4667184"/>
            <a:chExt cx="1080000" cy="1080000"/>
          </a:xfrm>
        </p:grpSpPr>
        <p:sp>
          <p:nvSpPr>
            <p:cNvPr id="24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EA74AFF5-BEF7-4661-9F12-D78DB1FCF7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8600" y="4667184"/>
              <a:ext cx="1080000" cy="1080000"/>
            </a:xfrm>
            <a:prstGeom prst="roundRect">
              <a:avLst/>
            </a:prstGeom>
            <a:solidFill>
              <a:srgbClr val="7D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600" y="4847184"/>
              <a:ext cx="720000" cy="720000"/>
            </a:xfrm>
            <a:prstGeom prst="rect">
              <a:avLst/>
            </a:prstGeom>
          </p:spPr>
        </p:pic>
      </p:grpSp>
      <p:sp>
        <p:nvSpPr>
          <p:cNvPr id="35" name="Прямоугольник 34"/>
          <p:cNvSpPr/>
          <p:nvPr/>
        </p:nvSpPr>
        <p:spPr>
          <a:xfrm>
            <a:off x="1393371" y="5329083"/>
            <a:ext cx="9535886" cy="528440"/>
          </a:xfrm>
          <a:prstGeom prst="rect">
            <a:avLst/>
          </a:prstGeom>
          <a:solidFill>
            <a:srgbClr val="297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Перечень «пилотных» проектов для апробирования ТИМ на стадии проектирования и экспертизы</a:t>
            </a:r>
            <a:endParaRPr lang="ru-RU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классификатора «Элементы»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AC7E7-48F2-4575-A1D4-4ACBA6BE4332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602" y="1190937"/>
            <a:ext cx="8718374" cy="54269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9602" y="1190937"/>
            <a:ext cx="8718374" cy="5426968"/>
          </a:xfrm>
          <a:prstGeom prst="rect">
            <a:avLst/>
          </a:prstGeom>
          <a:solidFill>
            <a:srgbClr val="55C5DA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применения классификатора «Элементы» в </a:t>
            </a:r>
            <a:r>
              <a:rPr lang="en-US" dirty="0"/>
              <a:t>Revit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AC7E7-48F2-4575-A1D4-4ACBA6BE4332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651"/>
          <a:stretch/>
        </p:blipFill>
        <p:spPr>
          <a:xfrm>
            <a:off x="2755552" y="1186649"/>
            <a:ext cx="7034665" cy="49657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5212" y="1112895"/>
            <a:ext cx="7334866" cy="5189582"/>
          </a:xfrm>
          <a:prstGeom prst="rect">
            <a:avLst/>
          </a:prstGeom>
          <a:solidFill>
            <a:srgbClr val="55C5DA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Сопровождение системы классификаторов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AC7E7-48F2-4575-A1D4-4ACBA6BE4332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4AE2346-CD05-4EEA-B833-AD0FDAB0392F}"/>
              </a:ext>
            </a:extLst>
          </p:cNvPr>
          <p:cNvSpPr txBox="1">
            <a:spLocks/>
          </p:cNvSpPr>
          <p:nvPr/>
        </p:nvSpPr>
        <p:spPr>
          <a:xfrm>
            <a:off x="9193800" y="3171481"/>
            <a:ext cx="2160000" cy="4968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Услуги и виды деятельности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30F1AEA2-B1DC-4088-823D-75AB0805BA5B}"/>
              </a:ext>
            </a:extLst>
          </p:cNvPr>
          <p:cNvSpPr txBox="1">
            <a:spLocks/>
          </p:cNvSpPr>
          <p:nvPr/>
        </p:nvSpPr>
        <p:spPr>
          <a:xfrm>
            <a:off x="9193800" y="5219831"/>
            <a:ext cx="2160000" cy="4968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Элементы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D799BFF0-1C74-4F88-8BBB-2E0246E4F37E}"/>
              </a:ext>
            </a:extLst>
          </p:cNvPr>
          <p:cNvSpPr txBox="1">
            <a:spLocks/>
          </p:cNvSpPr>
          <p:nvPr/>
        </p:nvSpPr>
        <p:spPr>
          <a:xfrm>
            <a:off x="9193800" y="4537047"/>
            <a:ext cx="2160000" cy="4968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Системы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00201577-8B52-45ED-BED8-BA7A40012D66}"/>
              </a:ext>
            </a:extLst>
          </p:cNvPr>
          <p:cNvSpPr txBox="1">
            <a:spLocks/>
          </p:cNvSpPr>
          <p:nvPr/>
        </p:nvSpPr>
        <p:spPr>
          <a:xfrm>
            <a:off x="9193800" y="3854264"/>
            <a:ext cx="2160000" cy="4968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Строительные изделия</a:t>
            </a:r>
          </a:p>
          <a:p>
            <a:r>
              <a:rPr lang="ru-RU" dirty="0"/>
              <a:t>и материалы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84D9A422-2306-4ED0-92FC-0F4A1643CE39}"/>
              </a:ext>
            </a:extLst>
          </p:cNvPr>
          <p:cNvSpPr txBox="1">
            <a:spLocks/>
          </p:cNvSpPr>
          <p:nvPr/>
        </p:nvSpPr>
        <p:spPr>
          <a:xfrm>
            <a:off x="9193800" y="5902616"/>
            <a:ext cx="2160000" cy="4968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Техника </a:t>
            </a:r>
          </a:p>
          <a:p>
            <a:r>
              <a:rPr lang="ru-RU" dirty="0"/>
              <a:t>и оборудование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xmlns="" id="{CDFD8C58-4346-4446-970A-8B0616CE24F1}"/>
              </a:ext>
            </a:extLst>
          </p:cNvPr>
          <p:cNvSpPr txBox="1">
            <a:spLocks/>
          </p:cNvSpPr>
          <p:nvPr/>
        </p:nvSpPr>
        <p:spPr>
          <a:xfrm>
            <a:off x="9193800" y="2488698"/>
            <a:ext cx="2160000" cy="4968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/>
              <a:t>Помещения </a:t>
            </a:r>
            <a:endParaRPr lang="en-US" dirty="0"/>
          </a:p>
          <a:p>
            <a:r>
              <a:rPr lang="ru-RU" dirty="0"/>
              <a:t>и зоны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xmlns="" id="{0A6F9770-1418-4BBA-89FC-F8794473FCE7}"/>
              </a:ext>
            </a:extLst>
          </p:cNvPr>
          <p:cNvSpPr txBox="1">
            <a:spLocks/>
          </p:cNvSpPr>
          <p:nvPr/>
        </p:nvSpPr>
        <p:spPr>
          <a:xfrm>
            <a:off x="9193800" y="1805915"/>
            <a:ext cx="2160000" cy="4968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Виды и назначение ОКС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16" y="2811147"/>
            <a:ext cx="5182537" cy="3948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0" name="TextBox 79"/>
          <p:cNvSpPr txBox="1"/>
          <p:nvPr/>
        </p:nvSpPr>
        <p:spPr bwMode="auto">
          <a:xfrm>
            <a:off x="4671689" y="1875855"/>
            <a:ext cx="2931636" cy="1452384"/>
          </a:xfrm>
          <a:prstGeom prst="cloud">
            <a:avLst/>
          </a:prstGeom>
          <a:solidFill>
            <a:srgbClr val="E7E8EA"/>
          </a:solidFill>
          <a:ln>
            <a:noFill/>
          </a:ln>
          <a:extLst/>
        </p:spPr>
        <p:txBody>
          <a:bodyPr wrap="square" rtlCol="0" anchor="b">
            <a:spAutoFit/>
          </a:bodyPr>
          <a:lstStyle/>
          <a:p>
            <a:pPr algn="ctr" eaLnBrk="1" hangingPunct="1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Система управления классификаторами для информационного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моделирования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101213" y="1803737"/>
            <a:ext cx="2160000" cy="4968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Внешний запрос на изменение информации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101213" y="2465520"/>
            <a:ext cx="2160000" cy="4968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Внешний запрос на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добавление информации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101213" y="1278754"/>
            <a:ext cx="2160000" cy="3600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Участники ЖЦ ОКС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016306" y="1252643"/>
            <a:ext cx="4242402" cy="3600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Оператор системы управления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9193800" y="1274979"/>
            <a:ext cx="2160000" cy="3077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Классификаторы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101213" y="4336605"/>
            <a:ext cx="2160000" cy="73866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Внешние обновляемые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справочники и своды правил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101213" y="5240252"/>
            <a:ext cx="2160000" cy="4968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Справочники ресурсов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101213" y="5902035"/>
            <a:ext cx="2160000" cy="496800"/>
          </a:xfrm>
          <a:prstGeom prst="rect">
            <a:avLst/>
          </a:prstGeom>
          <a:solidFill>
            <a:srgbClr val="9BD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Своды правил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алькулятор аренды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b"/>
      <a:lstStyle>
        <a:defPPr eaLnBrk="1" hangingPunct="1">
          <a:spcBef>
            <a:spcPct val="0"/>
          </a:spcBef>
          <a:buFontTx/>
          <a:buNone/>
          <a:defRPr dirty="0" smtClean="0">
            <a:solidFill>
              <a:srgbClr val="297E8D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5295</TotalTime>
  <Words>359</Words>
  <Application>Microsoft Office PowerPoint</Application>
  <PresentationFormat>Широкоэкранный</PresentationFormat>
  <Paragraphs>87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PT Sans</vt:lpstr>
      <vt:lpstr>Segoe UI</vt:lpstr>
      <vt:lpstr>Segoe UI Semilight</vt:lpstr>
      <vt:lpstr>Wingdings</vt:lpstr>
      <vt:lpstr>Тема Office</vt:lpstr>
      <vt:lpstr>Подход по созданию системы классификаторов для информационного моделирования в городе Москве</vt:lpstr>
      <vt:lpstr>Внедрение системы классификаторов для информационного моделирования в Москве требует:</vt:lpstr>
      <vt:lpstr>Базовые понятия</vt:lpstr>
      <vt:lpstr>Взаимосвязь классификаторов с информационной моделью</vt:lpstr>
      <vt:lpstr>Возможности системы классификаторов в решении конкретных задач в области ТИМ</vt:lpstr>
      <vt:lpstr>Схема апробирования системы классификаторов для информационного моделирования</vt:lpstr>
      <vt:lpstr>Пример классификатора «Элементы»</vt:lpstr>
      <vt:lpstr>Пример применения классификатора «Элементы» в Revit</vt:lpstr>
      <vt:lpstr>Сопровождение системы классификаторов</vt:lpstr>
      <vt:lpstr>Презентация PowerPoint</vt:lpstr>
    </vt:vector>
  </TitlesOfParts>
  <Company>Системы и Проекты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Акчурина Александра Рашидовна</dc:creator>
  <cp:lastModifiedBy>Анненков Александр Владимирович</cp:lastModifiedBy>
  <cp:revision>322</cp:revision>
  <cp:lastPrinted>2017-10-16T10:21:23Z</cp:lastPrinted>
  <dcterms:created xsi:type="dcterms:W3CDTF">2016-12-15T11:45:27Z</dcterms:created>
  <dcterms:modified xsi:type="dcterms:W3CDTF">2017-10-16T11:08:27Z</dcterms:modified>
</cp:coreProperties>
</file>