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8" r:id="rId2"/>
    <p:sldId id="278" r:id="rId3"/>
    <p:sldId id="274" r:id="rId4"/>
    <p:sldId id="277" r:id="rId5"/>
    <p:sldId id="280" r:id="rId6"/>
    <p:sldId id="283" r:id="rId7"/>
    <p:sldId id="263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38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08064150090241"/>
          <c:y val="0.18819617586503468"/>
          <c:w val="0.76197931698628174"/>
          <c:h val="0.77149528965417991"/>
        </c:manualLayout>
      </c:layout>
      <c:pieChart>
        <c:varyColors val="1"/>
        <c:ser>
          <c:idx val="0"/>
          <c:order val="0"/>
          <c:tx>
            <c:strRef>
              <c:f>Лист3!$C$1</c:f>
              <c:strCache>
                <c:ptCount val="1"/>
                <c:pt idx="0">
                  <c:v>Подкомитеты ИСО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A5A5A5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rgbClr val="E7E6E6">
                  <a:lumMod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rgbClr val="5B9BD5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rgbClr val="5B9BD5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rgbClr val="44546A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7.1701711019471523E-2"/>
                  <c:y val="0.19423615613999426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6424673048395033"/>
                  <c:y val="0.1197623295880982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177900237486892"/>
                  <c:y val="-0.17130393083717688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335000986177118E-3"/>
                  <c:y val="-0.104190543082447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430486740341897E-2"/>
                  <c:y val="-0.1219122459869706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7520329244800695"/>
                  <c:y val="-0.1094602404331993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6736450768075709"/>
                  <c:y val="0.2041909472248309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Лист3!$B$2:$B$9</c:f>
              <c:strCache>
                <c:ptCount val="8"/>
                <c:pt idx="0">
                  <c:v>Инженерные изыскания, проектирование, строительство, эксплуатация и ликвидация строительных объектов</c:v>
                </c:pt>
                <c:pt idx="1">
                  <c:v>Основные положения надежности строительных конструкций и сооружений, пожарная безопасность, защита от опасных геофизических воздействий</c:v>
                </c:pt>
                <c:pt idx="2">
                  <c:v>Внутренний климат и защита от вредных воздействий</c:v>
                </c:pt>
                <c:pt idx="3">
                  <c:v>Градостроительство и доступность для маломобильных групп населения</c:v>
                </c:pt>
                <c:pt idx="4">
                  <c:v>Жилые, общественные и производственные здания и сооружения</c:v>
                </c:pt>
                <c:pt idx="5">
                  <c:v>Инженерные системы зданий</c:v>
                </c:pt>
                <c:pt idx="6">
                  <c:v>Строительные конструкции</c:v>
                </c:pt>
                <c:pt idx="7">
                  <c:v>Строительные материалы и изделия   </c:v>
                </c:pt>
              </c:strCache>
            </c:strRef>
          </c:cat>
          <c:val>
            <c:numRef>
              <c:f>Лист3!$C$2:$C$9</c:f>
              <c:numCache>
                <c:formatCode>General</c:formatCode>
                <c:ptCount val="8"/>
                <c:pt idx="0">
                  <c:v>4</c:v>
                </c:pt>
                <c:pt idx="1">
                  <c:v>6</c:v>
                </c:pt>
                <c:pt idx="2">
                  <c:v>10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11</c:v>
                </c:pt>
                <c:pt idx="7">
                  <c:v>7</c:v>
                </c:pt>
              </c:numCache>
            </c:numRef>
          </c:val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800">
          <a:solidFill>
            <a:schemeClr val="bg2">
              <a:lumMod val="50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8388193825034683E-2"/>
          <c:y val="0.17868690640130486"/>
          <c:w val="0.29741019085788911"/>
          <c:h val="0.5826874888832117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Информационное моделирование (16%)</c:v>
                </c:pt>
                <c:pt idx="1">
                  <c:v>Геосинтетические материалы (10%)</c:v>
                </c:pt>
                <c:pt idx="2">
                  <c:v>Оценка и измерения шума (16%)</c:v>
                </c:pt>
                <c:pt idx="3">
                  <c:v>Строительные конструкции (10%)</c:v>
                </c:pt>
                <c:pt idx="4">
                  <c:v>Энергетическая эффективность (6%)</c:v>
                </c:pt>
                <c:pt idx="5">
                  <c:v>Арматура композитная полимерная (10%)</c:v>
                </c:pt>
                <c:pt idx="6">
                  <c:v>Климатические параметры (13%)</c:v>
                </c:pt>
                <c:pt idx="7">
                  <c:v>другое (19%)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381134541361209"/>
          <c:y val="1.2798477888110065E-2"/>
          <c:w val="0.50049009553881907"/>
          <c:h val="0.9872015221118897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21549-FCD4-4B5D-BD18-9E0BE7462953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7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7BF22-F1A2-47FB-B95E-E7549820C4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568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455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28917" y="4591051"/>
            <a:ext cx="6339840" cy="5337175"/>
          </a:xfrm>
        </p:spPr>
        <p:txBody>
          <a:bodyPr/>
          <a:lstStyle/>
          <a:p>
            <a:pPr algn="just"/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300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28917" y="4591051"/>
            <a:ext cx="6339840" cy="5337175"/>
          </a:xfrm>
        </p:spPr>
        <p:txBody>
          <a:bodyPr/>
          <a:lstStyle/>
          <a:p>
            <a:pPr algn="just"/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506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716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331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220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591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131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795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78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779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724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054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21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07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FB2E5-8A85-44B2-9C97-41DD14C21C8C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80880-0C8F-4EE8-91E7-B705EF2C8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862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5146" y="1059193"/>
            <a:ext cx="9061708" cy="411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288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3940126" y="2981615"/>
            <a:ext cx="1279268" cy="404945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973353" y="4107792"/>
            <a:ext cx="536048" cy="53285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787670" y="3928307"/>
            <a:ext cx="626891" cy="55699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425080" y="2634308"/>
            <a:ext cx="1149191" cy="893434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6190" y="762824"/>
            <a:ext cx="7543800" cy="5378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МИРОВЫЕ ТЕНДЕНЦИИ</a:t>
            </a:r>
          </a:p>
        </p:txBody>
      </p:sp>
      <p:sp>
        <p:nvSpPr>
          <p:cNvPr id="3" name="Овал 2"/>
          <p:cNvSpPr/>
          <p:nvPr/>
        </p:nvSpPr>
        <p:spPr>
          <a:xfrm>
            <a:off x="4717894" y="3152440"/>
            <a:ext cx="2334092" cy="10323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ТЕХРЕГУЛИРОВАНИЕ В СТРОИТЕЛЬСТВЕ</a:t>
            </a:r>
          </a:p>
        </p:txBody>
      </p:sp>
      <p:sp>
        <p:nvSpPr>
          <p:cNvPr id="17" name="Овал 16"/>
          <p:cNvSpPr/>
          <p:nvPr/>
        </p:nvSpPr>
        <p:spPr>
          <a:xfrm rot="20417385">
            <a:off x="7638308" y="2236546"/>
            <a:ext cx="538830" cy="2815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7" name="Овал 26"/>
          <p:cNvSpPr/>
          <p:nvPr/>
        </p:nvSpPr>
        <p:spPr>
          <a:xfrm rot="17961099">
            <a:off x="4117046" y="5062452"/>
            <a:ext cx="473762" cy="2670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30662" y="4343606"/>
            <a:ext cx="1066028" cy="503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«УМНЫЙ» ГОРОД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029305" y="2471279"/>
            <a:ext cx="1601551" cy="58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«УСТОЙЧИВОЕ» СТРОИТЕЛЬСТВО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029019" y="4367258"/>
            <a:ext cx="1594850" cy="503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БИМ МОДЕЛИРОВАНИЕ</a:t>
            </a:r>
          </a:p>
        </p:txBody>
      </p:sp>
      <p:sp>
        <p:nvSpPr>
          <p:cNvPr id="32" name="Овал 31"/>
          <p:cNvSpPr/>
          <p:nvPr/>
        </p:nvSpPr>
        <p:spPr>
          <a:xfrm rot="2023713">
            <a:off x="3307372" y="2410968"/>
            <a:ext cx="474795" cy="28535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313029" y="2130693"/>
            <a:ext cx="1667962" cy="3743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ПЛАНИРОВАНИЕ ЖИЗНЕННОГО ЦИКЛА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7863010" y="2590650"/>
            <a:ext cx="514305" cy="25984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18" name="Овал 17"/>
          <p:cNvSpPr/>
          <p:nvPr/>
        </p:nvSpPr>
        <p:spPr>
          <a:xfrm rot="1232844">
            <a:off x="7790231" y="2953300"/>
            <a:ext cx="546157" cy="2819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25502" y="1721731"/>
            <a:ext cx="15241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ЭКОНОМИЧНОСТЬ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699736" y="2961561"/>
            <a:ext cx="28320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ЭКОЛОГИЧНОСТЬ </a:t>
            </a:r>
            <a:r>
              <a:rPr lang="ru-RU" sz="1200" dirty="0" smtClean="0"/>
              <a:t>ВНУТРЕННЕГО</a:t>
            </a:r>
            <a:endParaRPr lang="ru-RU" sz="1200" dirty="0"/>
          </a:p>
          <a:p>
            <a:r>
              <a:rPr lang="ru-RU" sz="1200" dirty="0"/>
              <a:t>ПРОСТРАНСТВА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03575" y="2009316"/>
            <a:ext cx="3152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СНИЖЕНИЕ </a:t>
            </a:r>
            <a:r>
              <a:rPr lang="ru-RU" sz="1200" dirty="0" smtClean="0"/>
              <a:t>НЕГАТИВНОГО </a:t>
            </a:r>
            <a:r>
              <a:rPr lang="ru-RU" sz="1200" dirty="0"/>
              <a:t>ВОЗДЕЙСТВИЯ</a:t>
            </a:r>
          </a:p>
          <a:p>
            <a:r>
              <a:rPr lang="ru-RU" sz="1200" dirty="0"/>
              <a:t>НА ОКРУЖАЮЩУЮ СРЕДУ</a:t>
            </a:r>
          </a:p>
        </p:txBody>
      </p:sp>
      <p:sp>
        <p:nvSpPr>
          <p:cNvPr id="21" name="Овал 20"/>
          <p:cNvSpPr/>
          <p:nvPr/>
        </p:nvSpPr>
        <p:spPr>
          <a:xfrm rot="15606102">
            <a:off x="4587575" y="5143240"/>
            <a:ext cx="457669" cy="2609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3" name="Овал 22"/>
          <p:cNvSpPr/>
          <p:nvPr/>
        </p:nvSpPr>
        <p:spPr>
          <a:xfrm rot="19613739">
            <a:off x="3750094" y="4855984"/>
            <a:ext cx="453228" cy="2663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5" name="Овал 24"/>
          <p:cNvSpPr/>
          <p:nvPr/>
        </p:nvSpPr>
        <p:spPr>
          <a:xfrm rot="475265">
            <a:off x="8392440" y="4541772"/>
            <a:ext cx="540650" cy="25693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6" name="Овал 25"/>
          <p:cNvSpPr/>
          <p:nvPr/>
        </p:nvSpPr>
        <p:spPr>
          <a:xfrm rot="3510344">
            <a:off x="7838874" y="5044942"/>
            <a:ext cx="557151" cy="317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4" name="Овал 33"/>
          <p:cNvSpPr/>
          <p:nvPr/>
        </p:nvSpPr>
        <p:spPr>
          <a:xfrm rot="6970945">
            <a:off x="7275475" y="2054946"/>
            <a:ext cx="471953" cy="28470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5" name="Овал 34"/>
          <p:cNvSpPr/>
          <p:nvPr/>
        </p:nvSpPr>
        <p:spPr>
          <a:xfrm rot="158688">
            <a:off x="3059059" y="3105642"/>
            <a:ext cx="469177" cy="22791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370038" y="2586089"/>
            <a:ext cx="1778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СНИЖЕНИЕ </a:t>
            </a:r>
          </a:p>
          <a:p>
            <a:r>
              <a:rPr lang="ru-RU" sz="1200" dirty="0"/>
              <a:t>ЭКСПЛУАТАЦИОННЫХ </a:t>
            </a:r>
          </a:p>
          <a:p>
            <a:r>
              <a:rPr lang="ru-RU" sz="1200" dirty="0"/>
              <a:t>РАСХОДОВ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720946" y="1418242"/>
            <a:ext cx="12191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БЕЗОПАСНОСТЬ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992553" y="4586250"/>
            <a:ext cx="1737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ЭКОЛОГИЧЕСКАЯ </a:t>
            </a:r>
          </a:p>
          <a:p>
            <a:r>
              <a:rPr lang="ru-RU" sz="1200" dirty="0"/>
              <a:t>ЗАЩИЩЕННОСТЬ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009491" y="5571008"/>
            <a:ext cx="18774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ЭФФЕКТИВНОСТЬ</a:t>
            </a:r>
          </a:p>
        </p:txBody>
      </p:sp>
      <p:sp>
        <p:nvSpPr>
          <p:cNvPr id="39" name="Овал 38"/>
          <p:cNvSpPr/>
          <p:nvPr/>
        </p:nvSpPr>
        <p:spPr>
          <a:xfrm rot="18496435">
            <a:off x="7950456" y="3930632"/>
            <a:ext cx="516758" cy="29873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8493507" y="3738699"/>
            <a:ext cx="12907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АДАПТИВНОСТЬ </a:t>
            </a:r>
          </a:p>
        </p:txBody>
      </p:sp>
      <p:sp>
        <p:nvSpPr>
          <p:cNvPr id="41" name="Овал 40"/>
          <p:cNvSpPr/>
          <p:nvPr/>
        </p:nvSpPr>
        <p:spPr>
          <a:xfrm rot="2087861">
            <a:off x="8184896" y="4842242"/>
            <a:ext cx="536318" cy="2637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8662765" y="5143906"/>
            <a:ext cx="17032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ТЕХНОЛОГИЧНОСТЬ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789961" y="1712776"/>
            <a:ext cx="13153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ДОЛГОВЕЧНОСТЬ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5271173" y="5390222"/>
            <a:ext cx="1720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СТАНДАРТЫ ПОСТРОЕНИЯ ДАННЫХ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8773189" y="2651032"/>
            <a:ext cx="19826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КОМФОРТНОСТЬ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173844" y="5020288"/>
            <a:ext cx="1660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ИНФОРМАЦИОННАЯ </a:t>
            </a:r>
          </a:p>
          <a:p>
            <a:r>
              <a:rPr lang="ru-RU" sz="1200" dirty="0"/>
              <a:t>МОДЕЛЬ ЗДАНИЯ 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004779" y="5550799"/>
            <a:ext cx="2368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ИНФОРМАЦИОННАЯ </a:t>
            </a:r>
          </a:p>
          <a:p>
            <a:r>
              <a:rPr lang="ru-RU" sz="1200" dirty="0"/>
              <a:t>МОДЕЛЬ ИНЖЕНЕРНЫХ СИСТЕМ </a:t>
            </a:r>
          </a:p>
        </p:txBody>
      </p:sp>
      <p:sp>
        <p:nvSpPr>
          <p:cNvPr id="50" name="Овал 49"/>
          <p:cNvSpPr/>
          <p:nvPr/>
        </p:nvSpPr>
        <p:spPr>
          <a:xfrm rot="13532789">
            <a:off x="5019932" y="5036610"/>
            <a:ext cx="502482" cy="2576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851158" y="4491974"/>
            <a:ext cx="1846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УПРАВЛЕНИЕ ЖИЗНЕННЫМ ЦИКЛОМ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565944" y="2739543"/>
            <a:ext cx="1433565" cy="503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ЭКСПЛУАТАЦИЯ ЗДАНИЙ И СООРУЖЕНИЙ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753928" y="3331815"/>
            <a:ext cx="2391142" cy="4880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ПОВТОРНОЕ ИСПОЛЬЗОВАНИЕ МАТЕРИАЛОВ И ОБОРУДОВАНИЯ</a:t>
            </a:r>
          </a:p>
        </p:txBody>
      </p:sp>
      <p:sp>
        <p:nvSpPr>
          <p:cNvPr id="46" name="Овал 45"/>
          <p:cNvSpPr/>
          <p:nvPr/>
        </p:nvSpPr>
        <p:spPr>
          <a:xfrm rot="19841929">
            <a:off x="3202956" y="3433296"/>
            <a:ext cx="461721" cy="254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787670" y="1545894"/>
            <a:ext cx="12191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БЕЗОПАСНОСТЬ</a:t>
            </a:r>
          </a:p>
        </p:txBody>
      </p:sp>
      <p:sp>
        <p:nvSpPr>
          <p:cNvPr id="57" name="Овал 56"/>
          <p:cNvSpPr/>
          <p:nvPr/>
        </p:nvSpPr>
        <p:spPr>
          <a:xfrm rot="4912666">
            <a:off x="6820054" y="2015071"/>
            <a:ext cx="477351" cy="27180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58" name="Овал 57"/>
          <p:cNvSpPr/>
          <p:nvPr/>
        </p:nvSpPr>
        <p:spPr>
          <a:xfrm rot="20027073">
            <a:off x="8304945" y="4184448"/>
            <a:ext cx="485745" cy="2642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8948215" y="4141490"/>
            <a:ext cx="14240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200" dirty="0">
                <a:solidFill>
                  <a:prstClr val="black"/>
                </a:solidFill>
              </a:rPr>
              <a:t>ЖИЗНЕСТОЙКОСТЬ</a:t>
            </a:r>
          </a:p>
        </p:txBody>
      </p:sp>
      <p:sp>
        <p:nvSpPr>
          <p:cNvPr id="60" name="Овал 59"/>
          <p:cNvSpPr/>
          <p:nvPr/>
        </p:nvSpPr>
        <p:spPr>
          <a:xfrm rot="21208390">
            <a:off x="3602464" y="4505315"/>
            <a:ext cx="481959" cy="24489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61" name="Овал 60"/>
          <p:cNvSpPr/>
          <p:nvPr/>
        </p:nvSpPr>
        <p:spPr>
          <a:xfrm rot="3963587">
            <a:off x="3681263" y="2203032"/>
            <a:ext cx="490661" cy="2996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62" name="Овал 61"/>
          <p:cNvSpPr/>
          <p:nvPr/>
        </p:nvSpPr>
        <p:spPr>
          <a:xfrm rot="809681">
            <a:off x="3075037" y="2720946"/>
            <a:ext cx="484755" cy="27104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417965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507" y="604641"/>
            <a:ext cx="10519719" cy="5378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ПРИОРИТЕТНЫЕ НАПРАВЛЕНИЯ ТЕХРЕГУЛИРОВАНИЯ В СТРОИТЕЛЬСТВЕ </a:t>
            </a:r>
            <a:br>
              <a:rPr lang="ru-RU" sz="2400" b="1" dirty="0"/>
            </a:br>
            <a:r>
              <a:rPr lang="ru-RU" sz="2400" b="1" dirty="0"/>
              <a:t>В РОССИЙСКОЙ ФЕДЕРАЦИИ</a:t>
            </a:r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883462" y="2073928"/>
            <a:ext cx="2156630" cy="104030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ФОРМИРОВАНИЕ БЕЗОПАСНОЙ И КОМФОРТНОЙ ГОРОДСКОЙ СРЕДЫ </a:t>
            </a:r>
          </a:p>
        </p:txBody>
      </p:sp>
      <p:sp>
        <p:nvSpPr>
          <p:cNvPr id="19" name="Прямоугольник 18"/>
          <p:cNvSpPr/>
          <p:nvPr/>
        </p:nvSpPr>
        <p:spPr>
          <a:xfrm rot="16200000">
            <a:off x="947656" y="4380495"/>
            <a:ext cx="2028242" cy="104030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ЗАЩИТА ОТ ГЕОФИЗИЧЕСКИХ ВОЗДЕЙСТВИЙ</a:t>
            </a:r>
          </a:p>
        </p:txBody>
      </p:sp>
      <p:sp>
        <p:nvSpPr>
          <p:cNvPr id="20" name="Прямоугольник 19"/>
          <p:cNvSpPr/>
          <p:nvPr/>
        </p:nvSpPr>
        <p:spPr>
          <a:xfrm rot="5400000">
            <a:off x="9107177" y="4413808"/>
            <a:ext cx="2000400" cy="1001525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ГАРМОНИЗАЦИЯ С МЕЖДУНАРОДНЫМИ СТАНДАРТАМИ</a:t>
            </a:r>
          </a:p>
        </p:txBody>
      </p:sp>
      <p:sp>
        <p:nvSpPr>
          <p:cNvPr id="21" name="Прямоугольник 20"/>
          <p:cNvSpPr/>
          <p:nvPr/>
        </p:nvSpPr>
        <p:spPr>
          <a:xfrm rot="5400000">
            <a:off x="9029061" y="2068601"/>
            <a:ext cx="2156629" cy="100152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ВНЕДРЕНИЕ ТЕХНОЛОГИЙ ИНФОРМАЦИОННОГО МОДЕЛИРОВАНИЯ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02291" y="1849081"/>
            <a:ext cx="3415016" cy="202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ГРАДОСТРОИТЕЛЬНОЕ ПРОЕКТИРОВАНИЕ И БЛАГОУСТРОЙСТВО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ОСВОЕНИЕ ПОДЗЕМНОГО ПРОСТРАНСТВА 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РАЗМЕЩЕНИЕ ЛИНЕЙНЫХ КОММУНИКАЦИЙ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ТРАНСПОРТНЫЙ КАРКАС ТЕРРИТОРИЙ 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788" dirty="0">
              <a:latin typeface="+mj-lt"/>
            </a:endParaRP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788" dirty="0">
              <a:latin typeface="+mj-lt"/>
            </a:endParaRP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788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34900" y="4037659"/>
            <a:ext cx="3362029" cy="204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СНИЖЕНИЕ РИСКОВ АВАРИЙНЫХ СИТУАЦИЙ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 В ЗОНЕ МНОГОЛЕТНИХ МЕРЗЛЫХ ГРУНТОВ В ОПОРНЫХ ЗОНАХ РАЗВИТИЯ АРКТИЧЕСКОЙ ЗОНЫ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НА СЕЙСМООПАСНЫХ ТЕРРИТОРИЯХ СУБЪЕКТОВ РОССИЙСКОЙ ФЕДЕРАЦИИ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12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53366" y="1855416"/>
            <a:ext cx="3120480" cy="147732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СТАНДАРТИЗАЦИЯ ЦИФРОВОГО ОБМЕНА ДОКУМЕНТАЦИЕЙ И ДАННЫМИ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ВНЕДРЕНИЕ НА ВСЕХ СТАДИЯХ ЖИЗНЕННОГО ЦИКЛА ОБЪЕКТОВ 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12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53366" y="4055063"/>
            <a:ext cx="31138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ВНЕДРЕНИЕ ЛУЧШИХ МИРОВЫХ ПРАКТИК В ОТЕЧЕСТВЕННУЮ НОРМАТИВНУЮ БАЗУ</a:t>
            </a:r>
          </a:p>
          <a:p>
            <a:pPr marL="214313" indent="-2143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+mj-lt"/>
              </a:rPr>
              <a:t>РАЗРАБОТКА МЕЖДУНАРОДНЫХ СТАНДАРТОВ НА БАЗЕ НАЦИОНАЛЬНЫХ НТД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6154452" y="1499286"/>
            <a:ext cx="1" cy="4415484"/>
          </a:xfrm>
          <a:prstGeom prst="line">
            <a:avLst/>
          </a:prstGeom>
          <a:ln w="19050"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739436" y="3806307"/>
            <a:ext cx="6662000" cy="25150"/>
          </a:xfrm>
          <a:prstGeom prst="line">
            <a:avLst/>
          </a:prstGeom>
          <a:ln w="19050"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623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93637422"/>
              </p:ext>
            </p:extLst>
          </p:nvPr>
        </p:nvGraphicFramePr>
        <p:xfrm>
          <a:off x="4643674" y="2022986"/>
          <a:ext cx="2330971" cy="2302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658688" y="1626144"/>
            <a:ext cx="26769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Инженерные изыскания, проектирование, строительство, эксплуатация и ликвидация строительных объектов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(4 ПОДКОМИТЕТА ТК ИСО)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63273" y="2688780"/>
            <a:ext cx="2855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Основные положения надежности строительных конструкций и сооружений, пожарная безопасность, защита от опасных геофизических воздействий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(6 ПОДКОМИТЕТОВ ТК ИСО)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67562" y="3929761"/>
            <a:ext cx="23050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Внутренний климат и защита от вредных воздействий, энергетическая эффективность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(10 ПОДКОМИТЕТОВ ТК ИСО)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39228" y="4604949"/>
            <a:ext cx="1831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Градостроительство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(1 ПОДКОМИТЕТ ТК ИСО)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17102" y="4081650"/>
            <a:ext cx="2475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Жилые, общественные и производственные здания и сооружения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(2 ПОДКОМИТЕТА ТК ИСО)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92237" y="2843788"/>
            <a:ext cx="17869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Строительные конструкции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(11 ПОДКОМИТЕТОВ ТК ИСО)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26060" y="1743243"/>
            <a:ext cx="2257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Строительные материалы и изделия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(7 ПОДКОМИТЕТОВ ТК ИСО)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27438" y="738250"/>
            <a:ext cx="93087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ВЗАИМОДЕЙСТВИЕ С МЕЖДУНАРОДНОЙ ОРГАНИЗАЦИЕЙ ПО СТАНДАРТИЗАЦИИ ИСО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1979" y="5509450"/>
            <a:ext cx="10758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          2 октября 2017 года Секретариат Международной организации по стандартизации ИСО сообщил, что</a:t>
            </a:r>
            <a:r>
              <a:rPr lang="en-US" sz="2000" dirty="0"/>
              <a:t> </a:t>
            </a:r>
            <a:r>
              <a:rPr lang="ru-RU" sz="2000" dirty="0"/>
              <a:t>Руководитель международного направления ФАУ «ФЦС» займет пост председателя ИСО/ТК 59 «Строительство зданий» Подкомитет 2 «Терминология в строительстве»</a:t>
            </a:r>
          </a:p>
        </p:txBody>
      </p:sp>
    </p:spTree>
    <p:extLst>
      <p:ext uri="{BB962C8B-B14F-4D97-AF65-F5344CB8AC3E}">
        <p14:creationId xmlns:p14="http://schemas.microsoft.com/office/powerpoint/2010/main" xmlns="" val="27140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biLevel thresh="75000"/>
          </a:blip>
          <a:srcRect l="846" t="1797"/>
          <a:stretch>
            <a:fillRect/>
          </a:stretch>
        </p:blipFill>
        <p:spPr>
          <a:xfrm>
            <a:off x="3702050" y="4184650"/>
            <a:ext cx="1382903" cy="1149441"/>
          </a:xfrm>
          <a:prstGeom prst="rect">
            <a:avLst/>
          </a:prstGeom>
          <a:effectLst/>
        </p:spPr>
      </p:pic>
      <p:pic>
        <p:nvPicPr>
          <p:cNvPr id="1026" name="Picture 2" descr="https://www.shareicon.net/data/2015/09/17/102310_message_512x5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5648" y="1554570"/>
            <a:ext cx="1596996" cy="159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90086" y="1477172"/>
            <a:ext cx="1737105" cy="182184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76317" y="3109715"/>
            <a:ext cx="2405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Рассмотрение национальными ТК, формирование официальной позиции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03848" y="5757988"/>
            <a:ext cx="2615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Голосование национальных ТК, формирование официальной позиции</a:t>
            </a:r>
          </a:p>
          <a:p>
            <a:pPr algn="ctr"/>
            <a:endParaRPr lang="ru-RU" sz="1400" b="1" dirty="0">
              <a:latin typeface="Calibri Light" panose="020F030202020403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52283" y="5762237"/>
            <a:ext cx="2201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Публичное обсуждение проекта стандарта</a:t>
            </a: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2844119" y="2119317"/>
            <a:ext cx="846125" cy="33407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010774" y="838229"/>
            <a:ext cx="7988643" cy="38260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РАЗРАБОТКА ПРОЕКТА СТАНДАРТА ИСО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biLevel thresh="75000"/>
          </a:blip>
          <a:stretch>
            <a:fillRect/>
          </a:stretch>
        </p:blipFill>
        <p:spPr>
          <a:xfrm>
            <a:off x="7106832" y="1308957"/>
            <a:ext cx="2447449" cy="191772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biLevel thresh="50000"/>
          </a:blip>
          <a:stretch>
            <a:fillRect/>
          </a:stretch>
        </p:blipFill>
        <p:spPr>
          <a:xfrm>
            <a:off x="9211104" y="4041016"/>
            <a:ext cx="1434439" cy="165713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357225" y="3258726"/>
            <a:ext cx="933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Идея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90086" y="5765645"/>
            <a:ext cx="992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Консенсус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261" y="5762237"/>
            <a:ext cx="1482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Опубликование</a:t>
            </a:r>
          </a:p>
          <a:p>
            <a:pPr algn="ctr"/>
            <a:r>
              <a:rPr lang="ru-RU" sz="1400" b="1" dirty="0">
                <a:latin typeface="Calibri Light" panose="020F0302020204030204"/>
              </a:rPr>
              <a:t>стандарта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90542" y="3248348"/>
            <a:ext cx="2160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libri Light" panose="020F0302020204030204"/>
              </a:rPr>
              <a:t>Представление в ТК ИСО</a:t>
            </a:r>
          </a:p>
        </p:txBody>
      </p:sp>
      <p:pic>
        <p:nvPicPr>
          <p:cNvPr id="39" name="Picture 2" descr="Картинки по запросу ISO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8422" y="4087721"/>
            <a:ext cx="1671982" cy="138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гнутая вправо стрелка 3"/>
          <p:cNvSpPr/>
          <p:nvPr/>
        </p:nvSpPr>
        <p:spPr>
          <a:xfrm rot="20656147">
            <a:off x="10206230" y="2171817"/>
            <a:ext cx="1651366" cy="2265573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biLevel thresh="75000"/>
          </a:blip>
          <a:stretch>
            <a:fillRect/>
          </a:stretch>
        </p:blipFill>
        <p:spPr>
          <a:xfrm>
            <a:off x="5942765" y="3628341"/>
            <a:ext cx="2447449" cy="1917727"/>
          </a:xfrm>
          <a:prstGeom prst="rect">
            <a:avLst/>
          </a:prstGeom>
        </p:spPr>
      </p:pic>
      <p:sp>
        <p:nvSpPr>
          <p:cNvPr id="32" name="Штриховая стрелка вправо 31"/>
          <p:cNvSpPr/>
          <p:nvPr/>
        </p:nvSpPr>
        <p:spPr>
          <a:xfrm>
            <a:off x="5823792" y="2116604"/>
            <a:ext cx="846125" cy="33407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37" name="Штриховая стрелка вправо 36"/>
          <p:cNvSpPr/>
          <p:nvPr/>
        </p:nvSpPr>
        <p:spPr>
          <a:xfrm flipH="1">
            <a:off x="8332402" y="4553115"/>
            <a:ext cx="846125" cy="33407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40" name="Штриховая стрелка вправо 39"/>
          <p:cNvSpPr/>
          <p:nvPr/>
        </p:nvSpPr>
        <p:spPr>
          <a:xfrm flipH="1">
            <a:off x="5007785" y="4553115"/>
            <a:ext cx="846125" cy="33407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41" name="Штриховая стрелка вправо 40"/>
          <p:cNvSpPr/>
          <p:nvPr/>
        </p:nvSpPr>
        <p:spPr>
          <a:xfrm flipH="1">
            <a:off x="2523270" y="4581816"/>
            <a:ext cx="846125" cy="33407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2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15546" y="737909"/>
            <a:ext cx="10157254" cy="108806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ИСПОЛЬЗОВАНИЕ СТАНДАРТОВ ИСО</a:t>
            </a:r>
            <a:r>
              <a:rPr lang="en-US" sz="2400" b="1" dirty="0"/>
              <a:t> </a:t>
            </a:r>
            <a:r>
              <a:rPr lang="ru-RU" sz="2400" b="1" dirty="0"/>
              <a:t>В ОТЕЧЕСТВЕННОЙ НОРМАТИВНО-ТЕХНИЧЕСКОЙ ДОКУМЕНТАЦИИ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5755562"/>
              </p:ext>
            </p:extLst>
          </p:nvPr>
        </p:nvGraphicFramePr>
        <p:xfrm>
          <a:off x="1268628" y="2034746"/>
          <a:ext cx="9547654" cy="345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 rot="16200000">
            <a:off x="4907711" y="3652950"/>
            <a:ext cx="17958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СТАНДАРТОВ ИСО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41867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6736" y="887916"/>
            <a:ext cx="10330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МЕЖДУНАРОДНЫЕ СОБЫТИЯ В ТЕХНИЧЕСКОМ РЕГУЛИРОВАНИИ СТРОИТЕЛЬСТВА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33501" y="4330173"/>
            <a:ext cx="662822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15 - 19 октября 2018</a:t>
            </a:r>
          </a:p>
          <a:p>
            <a:pPr algn="ctr"/>
            <a:r>
              <a:rPr lang="ru-RU" sz="1200" dirty="0">
                <a:latin typeface="+mj-lt"/>
              </a:rPr>
              <a:t>Российский союз промышленников и предпринимателей</a:t>
            </a:r>
          </a:p>
          <a:p>
            <a:pPr algn="ctr"/>
            <a:endParaRPr lang="ru-RU" sz="1200" dirty="0">
              <a:latin typeface="+mj-lt"/>
            </a:endParaRPr>
          </a:p>
          <a:p>
            <a:pPr algn="ctr"/>
            <a:r>
              <a:rPr lang="ru-RU" sz="1200" dirty="0">
                <a:latin typeface="+mj-lt"/>
              </a:rPr>
              <a:t>ЗАСЕДАНИЕ ИСО/ТК 268 «УСТОЙЧИВОЕ РАЗВИТИЕ ГОРОДОВ И ПОСЕЛЕНИЙ»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9020" y="2459855"/>
            <a:ext cx="4426449" cy="1015663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28 мая - 1 июня 2018 года </a:t>
            </a:r>
          </a:p>
          <a:p>
            <a:pPr algn="ctr"/>
            <a:r>
              <a:rPr lang="ru-RU" sz="1200" dirty="0">
                <a:latin typeface="+mj-lt"/>
              </a:rPr>
              <a:t>Центр международной торговли</a:t>
            </a:r>
          </a:p>
          <a:p>
            <a:pPr algn="ctr"/>
            <a:endParaRPr lang="ru-RU" sz="1200" dirty="0">
              <a:latin typeface="+mj-lt"/>
            </a:endParaRPr>
          </a:p>
          <a:p>
            <a:pPr algn="ctr"/>
            <a:r>
              <a:rPr lang="ru-RU" sz="1200" dirty="0">
                <a:latin typeface="+mj-lt"/>
              </a:rPr>
              <a:t>ЗАСЕДАНИЕ ИСО/ТК 71 «БЕТОН, ЖЕЛЕЗОБЕТОН, ПРЕДНАПРЯЖЕННЫЙ ЖЕЛЕЗОБЕТОН»</a:t>
            </a:r>
          </a:p>
        </p:txBody>
      </p:sp>
      <p:pic>
        <p:nvPicPr>
          <p:cNvPr id="1026" name="Picture 2" descr="Картинки по запросу IS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4495" y="2072535"/>
            <a:ext cx="2494295" cy="206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37789" y="5640065"/>
            <a:ext cx="1407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200" b="1" dirty="0">
                <a:solidFill>
                  <a:schemeClr val="bg1"/>
                </a:solidFill>
                <a:latin typeface="Calibri Light" panose="020F0302020204030204"/>
              </a:rPr>
              <a:t>МОСКВА, 2018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7335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Тема 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3679</TotalTime>
  <Words>391</Words>
  <Application>Microsoft Office PowerPoint</Application>
  <PresentationFormat>Произвольный</PresentationFormat>
  <Paragraphs>98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МИРОВЫЕ ТЕНДЕНЦИИ</vt:lpstr>
      <vt:lpstr>ПРИОРИТЕТНЫЕ НАПРАВЛЕНИЯ ТЕХРЕГУЛИРОВАНИЯ В СТРОИТЕЛЬСТВЕ  В РОССИЙСКОЙ ФЕДЕРАЦИИ</vt:lpstr>
      <vt:lpstr>Слайд 4</vt:lpstr>
      <vt:lpstr>Слайд 5</vt:lpstr>
      <vt:lpstr>ИСПОЛЬЗОВАНИЕ СТАНДАРТОВ ИСО В ОТЕЧЕСТВЕННОЙ НОРМАТИВНО-ТЕХНИЧЕСКОЙ ДОКУМЕНТАЦИИ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культуры и жилищно-коммунального хозяйства Российской Федерации</dc:title>
  <dc:creator>Александра Чальцева</dc:creator>
  <cp:lastModifiedBy>Афонин Александр</cp:lastModifiedBy>
  <cp:revision>214</cp:revision>
  <cp:lastPrinted>2017-09-26T15:03:40Z</cp:lastPrinted>
  <dcterms:created xsi:type="dcterms:W3CDTF">2017-08-28T08:45:34Z</dcterms:created>
  <dcterms:modified xsi:type="dcterms:W3CDTF">2017-10-17T06:19:52Z</dcterms:modified>
</cp:coreProperties>
</file>