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540" r:id="rId2"/>
    <p:sldId id="584" r:id="rId3"/>
    <p:sldId id="585" r:id="rId4"/>
    <p:sldId id="512" r:id="rId5"/>
    <p:sldId id="561" r:id="rId6"/>
    <p:sldId id="558" r:id="rId7"/>
    <p:sldId id="560" r:id="rId8"/>
    <p:sldId id="582" r:id="rId9"/>
    <p:sldId id="589" r:id="rId10"/>
    <p:sldId id="579" r:id="rId11"/>
    <p:sldId id="578" r:id="rId12"/>
    <p:sldId id="572" r:id="rId13"/>
    <p:sldId id="566" r:id="rId14"/>
    <p:sldId id="568" r:id="rId15"/>
    <p:sldId id="569" r:id="rId16"/>
    <p:sldId id="574" r:id="rId17"/>
    <p:sldId id="583" r:id="rId18"/>
    <p:sldId id="587" r:id="rId19"/>
    <p:sldId id="586" r:id="rId20"/>
    <p:sldId id="290"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FB0"/>
    <a:srgbClr val="112FAF"/>
    <a:srgbClr val="A37A2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4" autoAdjust="0"/>
    <p:restoredTop sz="94660"/>
  </p:normalViewPr>
  <p:slideViewPr>
    <p:cSldViewPr>
      <p:cViewPr>
        <p:scale>
          <a:sx n="70" d="100"/>
          <a:sy n="70" d="100"/>
        </p:scale>
        <p:origin x="-228" y="-876"/>
      </p:cViewPr>
      <p:guideLst>
        <p:guide orient="horz" pos="2160"/>
        <p:guide pos="2880"/>
      </p:guideLst>
    </p:cSldViewPr>
  </p:slideViewPr>
  <p:notesTextViewPr>
    <p:cViewPr>
      <p:scale>
        <a:sx n="1" d="1"/>
        <a:sy n="1" d="1"/>
      </p:scale>
      <p:origin x="0" y="0"/>
    </p:cViewPr>
  </p:notesTextViewPr>
  <p:sorterViewPr>
    <p:cViewPr>
      <p:scale>
        <a:sx n="100" d="100"/>
        <a:sy n="100" d="100"/>
      </p:scale>
      <p:origin x="0" y="29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922820-77C6-4138-BF25-7EDA0DC204A8}" type="datetimeFigureOut">
              <a:rPr lang="ru-RU" smtClean="0"/>
              <a:t>20.10.2017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AAB622-B4D1-4992-AB67-17F705CFC624}" type="slidenum">
              <a:rPr lang="ru-RU" smtClean="0"/>
              <a:t>‹#›</a:t>
            </a:fld>
            <a:endParaRPr lang="ru-RU"/>
          </a:p>
        </p:txBody>
      </p:sp>
    </p:spTree>
    <p:extLst>
      <p:ext uri="{BB962C8B-B14F-4D97-AF65-F5344CB8AC3E}">
        <p14:creationId xmlns:p14="http://schemas.microsoft.com/office/powerpoint/2010/main" val="4072089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7AAB622-B4D1-4992-AB67-17F705CFC624}" type="slidenum">
              <a:rPr lang="ru-RU" smtClean="0"/>
              <a:t>4</a:t>
            </a:fld>
            <a:endParaRPr lang="ru-RU"/>
          </a:p>
        </p:txBody>
      </p:sp>
    </p:spTree>
    <p:extLst>
      <p:ext uri="{BB962C8B-B14F-4D97-AF65-F5344CB8AC3E}">
        <p14:creationId xmlns:p14="http://schemas.microsoft.com/office/powerpoint/2010/main" val="1947175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Shape 399"/>
          <p:cNvSpPr>
            <a:spLocks noGrp="1" noRot="1" noChangeAspect="1"/>
          </p:cNvSpPr>
          <p:nvPr>
            <p:ph type="sldImg"/>
          </p:nvPr>
        </p:nvSpPr>
        <p:spPr>
          <a:prstGeom prst="rect">
            <a:avLst/>
          </a:prstGeom>
        </p:spPr>
        <p:txBody>
          <a:bodyPr/>
          <a:lstStyle/>
          <a:p>
            <a:endParaRPr/>
          </a:p>
        </p:txBody>
      </p:sp>
      <p:sp>
        <p:nvSpPr>
          <p:cNvPr id="400" name="Shape 400"/>
          <p:cNvSpPr>
            <a:spLocks noGrp="1"/>
          </p:cNvSpPr>
          <p:nvPr>
            <p:ph type="body" sz="quarter" idx="1"/>
          </p:nvPr>
        </p:nvSpPr>
        <p:spPr>
          <a:prstGeom prst="rect">
            <a:avLst/>
          </a:prstGeom>
        </p:spPr>
        <p:txBody>
          <a:bodyPr/>
          <a:lstStyle/>
          <a:p>
            <a:r>
              <a:t>Gründungsinitiatoren des „Standardization Council Industrie 4.0“ sind der Bundesverband Informationswirtschaft, Telekommunikation und neue Medien (Bitkom), das Deutsche Institut für Normung (DIN), die Deutsche Kommission Elektrotechnik Elektronik Informationstechnik (DKE), der Verband Deutscher Maschinen- und Anlagenbau (VDMA) sowie der Zentralverband Elektrotechnik- und Elektronikindustrie (ZVEI).</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02D6464-3A22-4113-BF42-1C33CC658E33}" type="datetimeFigureOut">
              <a:rPr lang="ru-RU" smtClean="0"/>
              <a:t>20.10.2017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6EF5F2-F7B4-49F2-BA3C-6F9E95F28028}" type="slidenum">
              <a:rPr lang="ru-RU" smtClean="0"/>
              <a:t>‹#›</a:t>
            </a:fld>
            <a:endParaRPr lang="ru-RU"/>
          </a:p>
        </p:txBody>
      </p:sp>
    </p:spTree>
    <p:extLst>
      <p:ext uri="{BB962C8B-B14F-4D97-AF65-F5344CB8AC3E}">
        <p14:creationId xmlns:p14="http://schemas.microsoft.com/office/powerpoint/2010/main" val="2904700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02D6464-3A22-4113-BF42-1C33CC658E33}" type="datetimeFigureOut">
              <a:rPr lang="ru-RU" smtClean="0"/>
              <a:t>20.10.2017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6EF5F2-F7B4-49F2-BA3C-6F9E95F28028}" type="slidenum">
              <a:rPr lang="ru-RU" smtClean="0"/>
              <a:t>‹#›</a:t>
            </a:fld>
            <a:endParaRPr lang="ru-RU"/>
          </a:p>
        </p:txBody>
      </p:sp>
    </p:spTree>
    <p:extLst>
      <p:ext uri="{BB962C8B-B14F-4D97-AF65-F5344CB8AC3E}">
        <p14:creationId xmlns:p14="http://schemas.microsoft.com/office/powerpoint/2010/main" val="2395013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02D6464-3A22-4113-BF42-1C33CC658E33}" type="datetimeFigureOut">
              <a:rPr lang="ru-RU" smtClean="0"/>
              <a:t>20.10.2017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6EF5F2-F7B4-49F2-BA3C-6F9E95F28028}" type="slidenum">
              <a:rPr lang="ru-RU" smtClean="0"/>
              <a:t>‹#›</a:t>
            </a:fld>
            <a:endParaRPr lang="ru-RU"/>
          </a:p>
        </p:txBody>
      </p:sp>
    </p:spTree>
    <p:extLst>
      <p:ext uri="{BB962C8B-B14F-4D97-AF65-F5344CB8AC3E}">
        <p14:creationId xmlns:p14="http://schemas.microsoft.com/office/powerpoint/2010/main" val="877374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folie_01">
    <p:spTree>
      <p:nvGrpSpPr>
        <p:cNvPr id="1" name=""/>
        <p:cNvGrpSpPr/>
        <p:nvPr/>
      </p:nvGrpSpPr>
      <p:grpSpPr>
        <a:xfrm>
          <a:off x="0" y="0"/>
          <a:ext cx="0" cy="0"/>
          <a:chOff x="0" y="0"/>
          <a:chExt cx="0" cy="0"/>
        </a:xfrm>
      </p:grpSpPr>
      <p:sp>
        <p:nvSpPr>
          <p:cNvPr id="41" name="Shape 41"/>
          <p:cNvSpPr>
            <a:spLocks noGrp="1"/>
          </p:cNvSpPr>
          <p:nvPr>
            <p:ph type="title"/>
          </p:nvPr>
        </p:nvSpPr>
        <p:spPr>
          <a:xfrm>
            <a:off x="611999" y="3600000"/>
            <a:ext cx="8283576" cy="1362076"/>
          </a:xfrm>
          <a:prstGeom prst="rect">
            <a:avLst/>
          </a:prstGeom>
        </p:spPr>
        <p:txBody>
          <a:bodyPr anchor="t"/>
          <a:lstStyle>
            <a:lvl1pPr>
              <a:defRPr sz="3200" b="1"/>
            </a:lvl1pPr>
          </a:lstStyle>
          <a:p>
            <a:r>
              <a:t>Titeltext</a:t>
            </a:r>
          </a:p>
        </p:txBody>
      </p:sp>
      <p:sp>
        <p:nvSpPr>
          <p:cNvPr id="42" name="Shape 42"/>
          <p:cNvSpPr>
            <a:spLocks noGrp="1"/>
          </p:cNvSpPr>
          <p:nvPr>
            <p:ph type="body" sz="quarter" idx="1"/>
          </p:nvPr>
        </p:nvSpPr>
        <p:spPr>
          <a:xfrm>
            <a:off x="611999" y="5040000"/>
            <a:ext cx="8283576" cy="1112285"/>
          </a:xfrm>
          <a:prstGeom prst="rect">
            <a:avLst/>
          </a:prstGeom>
          <a:noFill/>
          <a:ln w="12700">
            <a:noFill/>
            <a:miter lim="400000"/>
          </a:ln>
        </p:spPr>
        <p:txBody>
          <a:bodyPr lIns="0" tIns="0" rIns="0" bIns="0">
            <a:normAutofit/>
          </a:bodyPr>
          <a:lstStyle>
            <a:lvl1pPr marL="0" indent="0">
              <a:buClrTx/>
              <a:buSzTx/>
              <a:buFontTx/>
              <a:buNone/>
              <a:defRPr sz="1800">
                <a:solidFill>
                  <a:schemeClr val="accent4"/>
                </a:solidFill>
              </a:defRPr>
            </a:lvl1pPr>
            <a:lvl2pPr marL="0" indent="457200">
              <a:buClrTx/>
              <a:buSzTx/>
              <a:buFontTx/>
              <a:buNone/>
              <a:defRPr sz="1800">
                <a:solidFill>
                  <a:schemeClr val="accent4"/>
                </a:solidFill>
              </a:defRPr>
            </a:lvl2pPr>
            <a:lvl3pPr marL="0" indent="914400">
              <a:buClrTx/>
              <a:buSzTx/>
              <a:buFontTx/>
              <a:buNone/>
              <a:defRPr sz="1800">
                <a:solidFill>
                  <a:schemeClr val="accent4"/>
                </a:solidFill>
              </a:defRPr>
            </a:lvl3pPr>
            <a:lvl4pPr marL="0" indent="1371600">
              <a:buClrTx/>
              <a:buSzTx/>
              <a:buFontTx/>
              <a:buNone/>
              <a:defRPr sz="1800">
                <a:solidFill>
                  <a:schemeClr val="accent4"/>
                </a:solidFill>
              </a:defRPr>
            </a:lvl4pPr>
            <a:lvl5pPr marL="0" indent="1828800">
              <a:buClrTx/>
              <a:buSzTx/>
              <a:buFontTx/>
              <a:buNone/>
              <a:defRPr sz="1800">
                <a:solidFill>
                  <a:schemeClr val="accent4"/>
                </a:solidFill>
              </a:defRPr>
            </a:lvl5pPr>
          </a:lstStyle>
          <a:p>
            <a:r>
              <a:t>Textebene 1</a:t>
            </a:r>
          </a:p>
          <a:p>
            <a:pPr lvl="1"/>
            <a:r>
              <a:t>Textebene 2</a:t>
            </a:r>
          </a:p>
          <a:p>
            <a:pPr lvl="2"/>
            <a:r>
              <a:t>Textebene 3</a:t>
            </a:r>
          </a:p>
          <a:p>
            <a:pPr lvl="3"/>
            <a:r>
              <a:t>Textebene 4</a:t>
            </a:r>
          </a:p>
          <a:p>
            <a:pPr lvl="4"/>
            <a:r>
              <a:t>Textebene 5</a:t>
            </a:r>
          </a:p>
        </p:txBody>
      </p:sp>
      <p:grpSp>
        <p:nvGrpSpPr>
          <p:cNvPr id="48" name="Group 48"/>
          <p:cNvGrpSpPr/>
          <p:nvPr/>
        </p:nvGrpSpPr>
        <p:grpSpPr>
          <a:xfrm>
            <a:off x="-1" y="719999"/>
            <a:ext cx="126002" cy="3417386"/>
            <a:chOff x="0" y="0"/>
            <a:chExt cx="126000" cy="3417384"/>
          </a:xfrm>
        </p:grpSpPr>
        <p:sp>
          <p:nvSpPr>
            <p:cNvPr id="43" name="Shape 43"/>
            <p:cNvSpPr/>
            <p:nvPr/>
          </p:nvSpPr>
          <p:spPr>
            <a:xfrm>
              <a:off x="-1" y="-1"/>
              <a:ext cx="126002" cy="685828"/>
            </a:xfrm>
            <a:prstGeom prst="rect">
              <a:avLst/>
            </a:prstGeom>
            <a:solidFill>
              <a:srgbClr val="97BB3A"/>
            </a:solidFill>
            <a:ln w="12700" cap="flat">
              <a:noFill/>
              <a:miter lim="400000"/>
            </a:ln>
            <a:effectLst/>
          </p:spPr>
          <p:txBody>
            <a:bodyPr wrap="square" lIns="36000" tIns="36000" rIns="36000" bIns="36000" numCol="1" anchor="ctr">
              <a:noAutofit/>
            </a:bodyPr>
            <a:lstStyle/>
            <a:p>
              <a:pPr algn="ctr">
                <a:defRPr>
                  <a:solidFill>
                    <a:srgbClr val="FFFFFF"/>
                  </a:solidFill>
                </a:defRPr>
              </a:pPr>
              <a:endParaRPr/>
            </a:p>
          </p:txBody>
        </p:sp>
        <p:sp>
          <p:nvSpPr>
            <p:cNvPr id="44" name="Shape 44"/>
            <p:cNvSpPr/>
            <p:nvPr/>
          </p:nvSpPr>
          <p:spPr>
            <a:xfrm>
              <a:off x="-1" y="685826"/>
              <a:ext cx="126002" cy="685827"/>
            </a:xfrm>
            <a:prstGeom prst="rect">
              <a:avLst/>
            </a:prstGeom>
            <a:solidFill>
              <a:srgbClr val="396EB3"/>
            </a:solidFill>
            <a:ln w="12700" cap="flat">
              <a:noFill/>
              <a:miter lim="400000"/>
            </a:ln>
            <a:effectLst/>
          </p:spPr>
          <p:txBody>
            <a:bodyPr wrap="square" lIns="36000" tIns="36000" rIns="36000" bIns="36000" numCol="1" anchor="ctr">
              <a:noAutofit/>
            </a:bodyPr>
            <a:lstStyle/>
            <a:p>
              <a:pPr algn="ctr">
                <a:defRPr>
                  <a:solidFill>
                    <a:srgbClr val="FFFFFF"/>
                  </a:solidFill>
                </a:defRPr>
              </a:pPr>
              <a:endParaRPr/>
            </a:p>
          </p:txBody>
        </p:sp>
        <p:sp>
          <p:nvSpPr>
            <p:cNvPr id="45" name="Shape 45"/>
            <p:cNvSpPr/>
            <p:nvPr/>
          </p:nvSpPr>
          <p:spPr>
            <a:xfrm>
              <a:off x="-1" y="1359904"/>
              <a:ext cx="126002" cy="685827"/>
            </a:xfrm>
            <a:prstGeom prst="rect">
              <a:avLst/>
            </a:prstGeom>
            <a:solidFill>
              <a:schemeClr val="accent6"/>
            </a:solidFill>
            <a:ln w="12700" cap="flat">
              <a:noFill/>
              <a:miter lim="400000"/>
            </a:ln>
            <a:effectLst/>
          </p:spPr>
          <p:txBody>
            <a:bodyPr wrap="square" lIns="36000" tIns="36000" rIns="36000" bIns="36000" numCol="1" anchor="ctr">
              <a:noAutofit/>
            </a:bodyPr>
            <a:lstStyle/>
            <a:p>
              <a:pPr algn="ctr">
                <a:defRPr>
                  <a:solidFill>
                    <a:srgbClr val="FFFFFF"/>
                  </a:solidFill>
                </a:defRPr>
              </a:pPr>
              <a:endParaRPr/>
            </a:p>
          </p:txBody>
        </p:sp>
        <p:sp>
          <p:nvSpPr>
            <p:cNvPr id="46" name="Shape 46"/>
            <p:cNvSpPr/>
            <p:nvPr/>
          </p:nvSpPr>
          <p:spPr>
            <a:xfrm>
              <a:off x="-1" y="2045730"/>
              <a:ext cx="126002" cy="685827"/>
            </a:xfrm>
            <a:prstGeom prst="rect">
              <a:avLst/>
            </a:prstGeom>
            <a:solidFill>
              <a:schemeClr val="accent5"/>
            </a:solidFill>
            <a:ln w="12700" cap="flat">
              <a:noFill/>
              <a:miter lim="400000"/>
            </a:ln>
            <a:effectLst/>
          </p:spPr>
          <p:txBody>
            <a:bodyPr wrap="square" lIns="36000" tIns="36000" rIns="36000" bIns="36000" numCol="1" anchor="ctr">
              <a:noAutofit/>
            </a:bodyPr>
            <a:lstStyle/>
            <a:p>
              <a:pPr algn="ctr">
                <a:defRPr>
                  <a:solidFill>
                    <a:srgbClr val="FFFFFF"/>
                  </a:solidFill>
                </a:defRPr>
              </a:pPr>
              <a:endParaRPr/>
            </a:p>
          </p:txBody>
        </p:sp>
        <p:sp>
          <p:nvSpPr>
            <p:cNvPr id="47" name="Shape 47"/>
            <p:cNvSpPr/>
            <p:nvPr/>
          </p:nvSpPr>
          <p:spPr>
            <a:xfrm>
              <a:off x="-1" y="2731558"/>
              <a:ext cx="126002" cy="685827"/>
            </a:xfrm>
            <a:prstGeom prst="rect">
              <a:avLst/>
            </a:prstGeom>
            <a:solidFill>
              <a:srgbClr val="F2CB13"/>
            </a:solidFill>
            <a:ln w="12700" cap="flat">
              <a:noFill/>
              <a:miter lim="400000"/>
            </a:ln>
            <a:effectLst/>
          </p:spPr>
          <p:txBody>
            <a:bodyPr wrap="square" lIns="36000" tIns="36000" rIns="36000" bIns="36000" numCol="1" anchor="ctr">
              <a:noAutofit/>
            </a:bodyPr>
            <a:lstStyle/>
            <a:p>
              <a:pPr algn="ctr">
                <a:defRPr>
                  <a:solidFill>
                    <a:srgbClr val="FFFFFF"/>
                  </a:solidFill>
                </a:defRPr>
              </a:pPr>
              <a:endParaRPr/>
            </a:p>
          </p:txBody>
        </p:sp>
      </p:gr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9773411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2 Texte mit Überschrift">
    <p:spTree>
      <p:nvGrpSpPr>
        <p:cNvPr id="1" name=""/>
        <p:cNvGrpSpPr/>
        <p:nvPr/>
      </p:nvGrpSpPr>
      <p:grpSpPr>
        <a:xfrm>
          <a:off x="0" y="0"/>
          <a:ext cx="0" cy="0"/>
          <a:chOff x="0" y="0"/>
          <a:chExt cx="0" cy="0"/>
        </a:xfrm>
      </p:grpSpPr>
      <p:sp>
        <p:nvSpPr>
          <p:cNvPr id="56" name="Shape 56"/>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4822521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7963"/>
            <a:ext cx="8229600" cy="792162"/>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447800"/>
            <a:ext cx="8229600" cy="4525963"/>
          </a:xfrm>
        </p:spPr>
        <p:txBody>
          <a:bodyPr/>
          <a:lstStyle/>
          <a:p>
            <a:pPr lvl="0"/>
            <a:r>
              <a:rPr lang="ru-RU" noProof="0" smtClean="0"/>
              <a:t>Вставка рисунка SmartArt</a:t>
            </a:r>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7C9C33-43B9-45D9-BE79-A74C300A27A8}" type="slidenum">
              <a:rPr lang="en-US"/>
              <a:pPr>
                <a:defRPr/>
              </a:pPr>
              <a:t>‹#›</a:t>
            </a:fld>
            <a:endParaRPr lang="en-US"/>
          </a:p>
        </p:txBody>
      </p:sp>
    </p:spTree>
    <p:extLst>
      <p:ext uri="{BB962C8B-B14F-4D97-AF65-F5344CB8AC3E}">
        <p14:creationId xmlns:p14="http://schemas.microsoft.com/office/powerpoint/2010/main" val="582417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02D6464-3A22-4113-BF42-1C33CC658E33}" type="datetimeFigureOut">
              <a:rPr lang="ru-RU" smtClean="0"/>
              <a:t>20.10.2017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6EF5F2-F7B4-49F2-BA3C-6F9E95F28028}" type="slidenum">
              <a:rPr lang="ru-RU" smtClean="0"/>
              <a:t>‹#›</a:t>
            </a:fld>
            <a:endParaRPr lang="ru-RU"/>
          </a:p>
        </p:txBody>
      </p:sp>
    </p:spTree>
    <p:extLst>
      <p:ext uri="{BB962C8B-B14F-4D97-AF65-F5344CB8AC3E}">
        <p14:creationId xmlns:p14="http://schemas.microsoft.com/office/powerpoint/2010/main" val="3943833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02D6464-3A22-4113-BF42-1C33CC658E33}" type="datetimeFigureOut">
              <a:rPr lang="ru-RU" smtClean="0"/>
              <a:t>20.10.2017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6EF5F2-F7B4-49F2-BA3C-6F9E95F28028}" type="slidenum">
              <a:rPr lang="ru-RU" smtClean="0"/>
              <a:t>‹#›</a:t>
            </a:fld>
            <a:endParaRPr lang="ru-RU"/>
          </a:p>
        </p:txBody>
      </p:sp>
    </p:spTree>
    <p:extLst>
      <p:ext uri="{BB962C8B-B14F-4D97-AF65-F5344CB8AC3E}">
        <p14:creationId xmlns:p14="http://schemas.microsoft.com/office/powerpoint/2010/main" val="2867344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02D6464-3A22-4113-BF42-1C33CC658E33}" type="datetimeFigureOut">
              <a:rPr lang="ru-RU" smtClean="0"/>
              <a:t>20.10.2017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96EF5F2-F7B4-49F2-BA3C-6F9E95F28028}" type="slidenum">
              <a:rPr lang="ru-RU" smtClean="0"/>
              <a:t>‹#›</a:t>
            </a:fld>
            <a:endParaRPr lang="ru-RU"/>
          </a:p>
        </p:txBody>
      </p:sp>
    </p:spTree>
    <p:extLst>
      <p:ext uri="{BB962C8B-B14F-4D97-AF65-F5344CB8AC3E}">
        <p14:creationId xmlns:p14="http://schemas.microsoft.com/office/powerpoint/2010/main" val="2579747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02D6464-3A22-4113-BF42-1C33CC658E33}" type="datetimeFigureOut">
              <a:rPr lang="ru-RU" smtClean="0"/>
              <a:t>20.10.2017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96EF5F2-F7B4-49F2-BA3C-6F9E95F28028}" type="slidenum">
              <a:rPr lang="ru-RU" smtClean="0"/>
              <a:t>‹#›</a:t>
            </a:fld>
            <a:endParaRPr lang="ru-RU"/>
          </a:p>
        </p:txBody>
      </p:sp>
    </p:spTree>
    <p:extLst>
      <p:ext uri="{BB962C8B-B14F-4D97-AF65-F5344CB8AC3E}">
        <p14:creationId xmlns:p14="http://schemas.microsoft.com/office/powerpoint/2010/main" val="3292003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02D6464-3A22-4113-BF42-1C33CC658E33}" type="datetimeFigureOut">
              <a:rPr lang="ru-RU" smtClean="0"/>
              <a:t>20.10.2017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96EF5F2-F7B4-49F2-BA3C-6F9E95F28028}" type="slidenum">
              <a:rPr lang="ru-RU" smtClean="0"/>
              <a:t>‹#›</a:t>
            </a:fld>
            <a:endParaRPr lang="ru-RU"/>
          </a:p>
        </p:txBody>
      </p:sp>
    </p:spTree>
    <p:extLst>
      <p:ext uri="{BB962C8B-B14F-4D97-AF65-F5344CB8AC3E}">
        <p14:creationId xmlns:p14="http://schemas.microsoft.com/office/powerpoint/2010/main" val="397968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02D6464-3A22-4113-BF42-1C33CC658E33}" type="datetimeFigureOut">
              <a:rPr lang="ru-RU" smtClean="0"/>
              <a:t>20.10.2017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96EF5F2-F7B4-49F2-BA3C-6F9E95F28028}" type="slidenum">
              <a:rPr lang="ru-RU" smtClean="0"/>
              <a:t>‹#›</a:t>
            </a:fld>
            <a:endParaRPr lang="ru-RU"/>
          </a:p>
        </p:txBody>
      </p:sp>
    </p:spTree>
    <p:extLst>
      <p:ext uri="{BB962C8B-B14F-4D97-AF65-F5344CB8AC3E}">
        <p14:creationId xmlns:p14="http://schemas.microsoft.com/office/powerpoint/2010/main" val="1060918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02D6464-3A22-4113-BF42-1C33CC658E33}" type="datetimeFigureOut">
              <a:rPr lang="ru-RU" smtClean="0"/>
              <a:t>20.10.2017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96EF5F2-F7B4-49F2-BA3C-6F9E95F28028}" type="slidenum">
              <a:rPr lang="ru-RU" smtClean="0"/>
              <a:t>‹#›</a:t>
            </a:fld>
            <a:endParaRPr lang="ru-RU"/>
          </a:p>
        </p:txBody>
      </p:sp>
    </p:spTree>
    <p:extLst>
      <p:ext uri="{BB962C8B-B14F-4D97-AF65-F5344CB8AC3E}">
        <p14:creationId xmlns:p14="http://schemas.microsoft.com/office/powerpoint/2010/main" val="3426635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02D6464-3A22-4113-BF42-1C33CC658E33}" type="datetimeFigureOut">
              <a:rPr lang="ru-RU" smtClean="0"/>
              <a:t>20.10.2017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96EF5F2-F7B4-49F2-BA3C-6F9E95F28028}" type="slidenum">
              <a:rPr lang="ru-RU" smtClean="0"/>
              <a:t>‹#›</a:t>
            </a:fld>
            <a:endParaRPr lang="ru-RU"/>
          </a:p>
        </p:txBody>
      </p:sp>
    </p:spTree>
    <p:extLst>
      <p:ext uri="{BB962C8B-B14F-4D97-AF65-F5344CB8AC3E}">
        <p14:creationId xmlns:p14="http://schemas.microsoft.com/office/powerpoint/2010/main" val="2851521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2D6464-3A22-4113-BF42-1C33CC658E33}" type="datetimeFigureOut">
              <a:rPr lang="ru-RU" smtClean="0"/>
              <a:t>20.10.2017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6EF5F2-F7B4-49F2-BA3C-6F9E95F28028}" type="slidenum">
              <a:rPr lang="ru-RU" smtClean="0"/>
              <a:t>‹#›</a:t>
            </a:fld>
            <a:endParaRPr lang="ru-RU"/>
          </a:p>
        </p:txBody>
      </p:sp>
    </p:spTree>
    <p:extLst>
      <p:ext uri="{BB962C8B-B14F-4D97-AF65-F5344CB8AC3E}">
        <p14:creationId xmlns:p14="http://schemas.microsoft.com/office/powerpoint/2010/main" val="955367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8.png"/><Relationship Id="rId16"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jpe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1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1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0.jpeg"/><Relationship Id="rId7" Type="http://schemas.openxmlformats.org/officeDocument/2006/relationships/image" Target="../media/image63.jpeg"/><Relationship Id="rId2" Type="http://schemas.openxmlformats.org/officeDocument/2006/relationships/image" Target="../media/image59.png"/><Relationship Id="rId1" Type="http://schemas.openxmlformats.org/officeDocument/2006/relationships/slideLayout" Target="../slideLayouts/slideLayout4.xml"/><Relationship Id="rId6" Type="http://schemas.openxmlformats.org/officeDocument/2006/relationships/image" Target="../media/image62.png"/><Relationship Id="rId5" Type="http://schemas.openxmlformats.org/officeDocument/2006/relationships/image" Target="../media/image61.jpeg"/><Relationship Id="rId4" Type="http://schemas.openxmlformats.org/officeDocument/2006/relationships/hyperlink" Target="http://www.google.com/imgres?imgurl=http://www.siemens.com/annual/08/pool/04_produkte_loesungen/02_industry/08_mobility/grundmann-184x160.jpg&amp;imgrefurl=http://www.siemens.com/annual/08/de/portfolio/industry/mobility.htm&amp;usg=__P9lwDBaHD9xe4YsbotLrIMl9dlg=&amp;h=160&amp;w=184&amp;sz=12&amp;hl=de&amp;start=6&amp;zoom=1&amp;um=1&amp;itbs=1&amp;tbnid=K31cVneP9xL2tM:&amp;tbnh=89&amp;tbnw=102&amp;prev=/images?q=grundmann+hans-joerg&amp;um=1&amp;hl=de&amp;sa=N&amp;ndsp=21&amp;tbm=isch&amp;ei=Y6yVTfT_BcvMtAbso6TBCA"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gray">
          <a:xfrm>
            <a:off x="395288" y="1643063"/>
            <a:ext cx="8229600" cy="1714500"/>
          </a:xfrm>
          <a:prstGeom prst="rect">
            <a:avLst/>
          </a:prstGeom>
          <a:noFill/>
          <a:ln w="9525">
            <a:noFill/>
            <a:miter lim="800000"/>
            <a:headEnd/>
            <a:tailEnd/>
          </a:ln>
          <a:effectLst/>
        </p:spPr>
        <p:txBody>
          <a:bodyPr anchor="ctr"/>
          <a:lstStyle/>
          <a:p>
            <a:pPr algn="ctr">
              <a:defRPr/>
            </a:pPr>
            <a:endParaRPr lang="ru-RU" sz="2800" b="1" kern="0" dirty="0">
              <a:latin typeface="+mj-lt"/>
              <a:ea typeface="+mj-ea"/>
              <a:cs typeface="+mj-cs"/>
            </a:endParaRPr>
          </a:p>
        </p:txBody>
      </p:sp>
      <p:sp>
        <p:nvSpPr>
          <p:cNvPr id="3075" name="Прямоугольник 3"/>
          <p:cNvSpPr>
            <a:spLocks noChangeArrowheads="1"/>
          </p:cNvSpPr>
          <p:nvPr/>
        </p:nvSpPr>
        <p:spPr bwMode="auto">
          <a:xfrm>
            <a:off x="2928938" y="3571875"/>
            <a:ext cx="3081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a:solidFill>
                  <a:schemeClr val="tx2"/>
                </a:solidFill>
                <a:latin typeface="Times New Roman" pitchFamily="18" charset="0"/>
              </a:rPr>
              <a:t>г. Астана,  25 февраля 2011 г.</a:t>
            </a:r>
          </a:p>
        </p:txBody>
      </p:sp>
      <p:sp>
        <p:nvSpPr>
          <p:cNvPr id="5" name="Заголовок 8"/>
          <p:cNvSpPr txBox="1">
            <a:spLocks/>
          </p:cNvSpPr>
          <p:nvPr/>
        </p:nvSpPr>
        <p:spPr bwMode="gray">
          <a:xfrm>
            <a:off x="40481" y="3572"/>
            <a:ext cx="8858250" cy="6858000"/>
          </a:xfrm>
          <a:prstGeom prst="rect">
            <a:avLst/>
          </a:prstGeom>
          <a:solidFill>
            <a:srgbClr val="FFFFFF"/>
          </a:solidFill>
          <a:ln>
            <a:noFill/>
            <a:headEnd/>
            <a:tailEn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ru-RU" sz="3000" b="1" kern="0" dirty="0">
              <a:solidFill>
                <a:schemeClr val="lt1"/>
              </a:solidFill>
            </a:endParaRPr>
          </a:p>
        </p:txBody>
      </p:sp>
      <p:sp>
        <p:nvSpPr>
          <p:cNvPr id="6" name="Rectangle 17"/>
          <p:cNvSpPr>
            <a:spLocks noChangeArrowheads="1"/>
          </p:cNvSpPr>
          <p:nvPr/>
        </p:nvSpPr>
        <p:spPr bwMode="auto">
          <a:xfrm>
            <a:off x="0" y="6072188"/>
            <a:ext cx="9144000" cy="307975"/>
          </a:xfrm>
          <a:prstGeom prst="rect">
            <a:avLst/>
          </a:prstGeom>
          <a:noFill/>
          <a:ln w="9525">
            <a:noFill/>
            <a:miter lim="800000"/>
            <a:headEnd/>
            <a:tailEnd/>
          </a:ln>
        </p:spPr>
        <p:txBody>
          <a:bodyPr>
            <a:spAutoFit/>
          </a:bodyPr>
          <a:lstStyle/>
          <a:p>
            <a:pPr algn="ctr">
              <a:defRPr/>
            </a:pPr>
            <a:r>
              <a:rPr lang="en-US" sz="1400" b="1" dirty="0">
                <a:solidFill>
                  <a:schemeClr val="bg1">
                    <a:lumMod val="50000"/>
                  </a:schemeClr>
                </a:solidFill>
                <a:cs typeface="+mn-cs"/>
              </a:rPr>
              <a:t>WWW.RGTR.RU</a:t>
            </a:r>
            <a:r>
              <a:rPr lang="ru-RU" sz="1400" b="1" dirty="0">
                <a:solidFill>
                  <a:schemeClr val="bg1">
                    <a:lumMod val="50000"/>
                  </a:schemeClr>
                </a:solidFill>
                <a:cs typeface="+mn-cs"/>
              </a:rPr>
              <a:t> </a:t>
            </a:r>
            <a:r>
              <a:rPr lang="en-US" sz="1400" b="1" dirty="0">
                <a:solidFill>
                  <a:schemeClr val="bg1">
                    <a:lumMod val="50000"/>
                  </a:schemeClr>
                </a:solidFill>
                <a:cs typeface="+mn-cs"/>
              </a:rPr>
              <a:t>			RGTR@RSPP.RU</a:t>
            </a:r>
            <a:endParaRPr lang="ru-RU" sz="1400" b="1" dirty="0">
              <a:solidFill>
                <a:srgbClr val="0000FF"/>
              </a:solidFill>
              <a:cs typeface="+mn-cs"/>
            </a:endParaRPr>
          </a:p>
        </p:txBody>
      </p:sp>
      <p:sp>
        <p:nvSpPr>
          <p:cNvPr id="7" name="Rectangle 5"/>
          <p:cNvSpPr>
            <a:spLocks noChangeArrowheads="1"/>
          </p:cNvSpPr>
          <p:nvPr/>
        </p:nvSpPr>
        <p:spPr bwMode="auto">
          <a:xfrm>
            <a:off x="857250" y="3789040"/>
            <a:ext cx="7416800" cy="2087885"/>
          </a:xfrm>
          <a:prstGeom prst="rect">
            <a:avLst/>
          </a:prstGeom>
          <a:noFill/>
          <a:ln w="9525">
            <a:noFill/>
            <a:miter lim="800000"/>
            <a:headEnd/>
            <a:tailEnd/>
          </a:ln>
        </p:spPr>
        <p:txBody>
          <a:bodyPr anchor="ctr"/>
          <a:lstStyle/>
          <a:p>
            <a:pPr algn="ctr">
              <a:defRPr/>
            </a:pPr>
            <a:endParaRPr lang="ru-RU" sz="2400" b="1" dirty="0" smtClean="0">
              <a:solidFill>
                <a:schemeClr val="bg1">
                  <a:lumMod val="50000"/>
                </a:schemeClr>
              </a:solidFill>
              <a:latin typeface="+mn-lt"/>
              <a:cs typeface="+mn-cs"/>
            </a:endParaRPr>
          </a:p>
          <a:p>
            <a:pPr algn="ctr">
              <a:defRPr/>
            </a:pPr>
            <a:endParaRPr lang="ru-RU" sz="2400" b="1" dirty="0" smtClean="0">
              <a:solidFill>
                <a:schemeClr val="accent1">
                  <a:lumMod val="75000"/>
                </a:schemeClr>
              </a:solidFill>
              <a:latin typeface="+mn-lt"/>
              <a:cs typeface="+mn-cs"/>
            </a:endParaRPr>
          </a:p>
          <a:p>
            <a:pPr algn="ctr">
              <a:defRPr/>
            </a:pPr>
            <a:r>
              <a:rPr lang="ru-RU" sz="2400" b="1" dirty="0" smtClean="0">
                <a:solidFill>
                  <a:schemeClr val="accent1">
                    <a:lumMod val="75000"/>
                  </a:schemeClr>
                </a:solidFill>
                <a:latin typeface="+mn-lt"/>
                <a:cs typeface="+mn-cs"/>
              </a:rPr>
              <a:t>А.Н.ЛОЦМАНОВ</a:t>
            </a:r>
            <a:endParaRPr lang="ru-RU" sz="2400" b="1" dirty="0">
              <a:solidFill>
                <a:schemeClr val="accent1">
                  <a:lumMod val="75000"/>
                </a:schemeClr>
              </a:solidFill>
              <a:latin typeface="+mn-lt"/>
              <a:cs typeface="+mn-cs"/>
            </a:endParaRPr>
          </a:p>
          <a:p>
            <a:pPr algn="ctr">
              <a:defRPr/>
            </a:pPr>
            <a:r>
              <a:rPr lang="ru-RU" sz="1600" b="1" i="1" dirty="0" smtClean="0">
                <a:solidFill>
                  <a:schemeClr val="tx2"/>
                </a:solidFill>
                <a:latin typeface="+mn-lt"/>
                <a:cs typeface="+mn-cs"/>
              </a:rPr>
              <a:t>Первый </a:t>
            </a:r>
            <a:r>
              <a:rPr lang="ru-RU" sz="1600" b="1" i="1" dirty="0">
                <a:solidFill>
                  <a:schemeClr val="tx2"/>
                </a:solidFill>
                <a:latin typeface="+mn-lt"/>
                <a:cs typeface="+mn-cs"/>
              </a:rPr>
              <a:t>заместитель  Председателя Комитета  РСПП </a:t>
            </a:r>
          </a:p>
          <a:p>
            <a:pPr algn="ctr">
              <a:defRPr/>
            </a:pPr>
            <a:r>
              <a:rPr lang="ru-RU" sz="1600" b="1" i="1" dirty="0">
                <a:solidFill>
                  <a:schemeClr val="tx2"/>
                </a:solidFill>
                <a:latin typeface="+mn-lt"/>
                <a:cs typeface="+mn-cs"/>
              </a:rPr>
              <a:t>по техническому регулированию, </a:t>
            </a:r>
            <a:r>
              <a:rPr lang="ru-RU" sz="1600" b="1" i="1" dirty="0" smtClean="0">
                <a:solidFill>
                  <a:schemeClr val="tx2"/>
                </a:solidFill>
                <a:latin typeface="+mn-lt"/>
                <a:cs typeface="+mn-cs"/>
              </a:rPr>
              <a:t>стандартизации и </a:t>
            </a:r>
            <a:r>
              <a:rPr lang="ru-RU" sz="1600" b="1" i="1" dirty="0">
                <a:solidFill>
                  <a:schemeClr val="tx2"/>
                </a:solidFill>
                <a:latin typeface="+mn-lt"/>
                <a:cs typeface="+mn-cs"/>
              </a:rPr>
              <a:t>оценке </a:t>
            </a:r>
            <a:r>
              <a:rPr lang="ru-RU" sz="1600" b="1" i="1" dirty="0" smtClean="0">
                <a:solidFill>
                  <a:schemeClr val="tx2"/>
                </a:solidFill>
                <a:latin typeface="+mn-lt"/>
                <a:cs typeface="+mn-cs"/>
              </a:rPr>
              <a:t>соответствия</a:t>
            </a:r>
          </a:p>
          <a:p>
            <a:pPr algn="ctr">
              <a:defRPr/>
            </a:pPr>
            <a:endParaRPr lang="ru-RU" sz="1600" b="1" dirty="0" smtClean="0">
              <a:solidFill>
                <a:schemeClr val="tx2"/>
              </a:solidFill>
              <a:latin typeface="+mn-lt"/>
              <a:cs typeface="+mn-cs"/>
            </a:endParaRPr>
          </a:p>
          <a:p>
            <a:pPr algn="ctr">
              <a:defRPr/>
            </a:pPr>
            <a:r>
              <a:rPr lang="ru-RU" b="1" i="1" dirty="0" smtClean="0">
                <a:solidFill>
                  <a:srgbClr val="002060"/>
                </a:solidFill>
                <a:latin typeface="+mn-lt"/>
                <a:cs typeface="+mn-cs"/>
              </a:rPr>
              <a:t>Председатель Совета по </a:t>
            </a:r>
            <a:r>
              <a:rPr lang="ru-RU" b="1" i="1" dirty="0">
                <a:solidFill>
                  <a:srgbClr val="002060"/>
                </a:solidFill>
                <a:latin typeface="+mn-lt"/>
                <a:cs typeface="+mn-cs"/>
              </a:rPr>
              <a:t>техническому </a:t>
            </a:r>
            <a:r>
              <a:rPr lang="ru-RU" b="1" i="1" dirty="0" smtClean="0">
                <a:solidFill>
                  <a:srgbClr val="002060"/>
                </a:solidFill>
                <a:latin typeface="+mn-lt"/>
                <a:cs typeface="+mn-cs"/>
              </a:rPr>
              <a:t>регулированию и </a:t>
            </a:r>
            <a:r>
              <a:rPr lang="ru-RU" b="1" i="1" dirty="0">
                <a:solidFill>
                  <a:srgbClr val="002060"/>
                </a:solidFill>
                <a:latin typeface="+mn-lt"/>
                <a:cs typeface="+mn-cs"/>
              </a:rPr>
              <a:t>стандартизации </a:t>
            </a:r>
            <a:r>
              <a:rPr lang="ru-RU" b="1" i="1" dirty="0" smtClean="0">
                <a:solidFill>
                  <a:srgbClr val="002060"/>
                </a:solidFill>
                <a:latin typeface="+mn-lt"/>
                <a:cs typeface="+mn-cs"/>
              </a:rPr>
              <a:t>при </a:t>
            </a:r>
            <a:r>
              <a:rPr lang="ru-RU" b="1" i="1" dirty="0" err="1" smtClean="0">
                <a:solidFill>
                  <a:srgbClr val="002060"/>
                </a:solidFill>
                <a:latin typeface="+mn-lt"/>
                <a:cs typeface="+mn-cs"/>
              </a:rPr>
              <a:t>Минпромторге</a:t>
            </a:r>
            <a:r>
              <a:rPr lang="ru-RU" b="1" i="1" dirty="0" smtClean="0">
                <a:solidFill>
                  <a:srgbClr val="002060"/>
                </a:solidFill>
                <a:latin typeface="+mn-lt"/>
                <a:cs typeface="+mn-cs"/>
              </a:rPr>
              <a:t> РФ</a:t>
            </a:r>
            <a:endParaRPr lang="en-US" b="1" i="1" dirty="0">
              <a:solidFill>
                <a:srgbClr val="002060"/>
              </a:solidFill>
              <a:latin typeface="+mn-lt"/>
              <a:cs typeface="+mn-cs"/>
            </a:endParaRPr>
          </a:p>
          <a:p>
            <a:pPr algn="ctr">
              <a:defRPr/>
            </a:pPr>
            <a:endParaRPr lang="ru-RU" sz="1600" b="1" dirty="0" smtClean="0">
              <a:solidFill>
                <a:schemeClr val="bg1">
                  <a:lumMod val="50000"/>
                </a:schemeClr>
              </a:solidFill>
              <a:latin typeface="+mn-lt"/>
              <a:cs typeface="+mn-cs"/>
            </a:endParaRPr>
          </a:p>
        </p:txBody>
      </p:sp>
      <p:sp>
        <p:nvSpPr>
          <p:cNvPr id="2" name="Заголовок 1"/>
          <p:cNvSpPr>
            <a:spLocks noGrp="1"/>
          </p:cNvSpPr>
          <p:nvPr>
            <p:ph type="title"/>
          </p:nvPr>
        </p:nvSpPr>
        <p:spPr>
          <a:xfrm>
            <a:off x="579309" y="1420728"/>
            <a:ext cx="8229600" cy="2432882"/>
          </a:xfrm>
          <a:ln>
            <a:miter lim="800000"/>
            <a:headEnd/>
            <a:tailEnd/>
          </a:ln>
          <a:scene3d>
            <a:camera prst="orthographicFront"/>
            <a:lightRig rig="threePt" dir="t"/>
          </a:scene3d>
          <a:sp3d>
            <a:bevelT prst="relaxedInset"/>
          </a:sp3d>
        </p:spPr>
        <p:txBody>
          <a:bodyPr>
            <a:normAutofit fontScale="90000"/>
            <a:sp3d extrusionH="57150">
              <a:bevelT w="38100" h="38100"/>
            </a:sp3d>
          </a:bodyPr>
          <a:lstStyle/>
          <a:p>
            <a:pPr>
              <a:defRPr/>
            </a:pPr>
            <a:r>
              <a:rPr lang="ru-RU" sz="4000" b="1" i="1" spc="150" dirty="0" smtClean="0">
                <a:ln w="11430"/>
                <a:solidFill>
                  <a:srgbClr val="0070C0"/>
                </a:solidFill>
                <a:effectLst>
                  <a:innerShdw blurRad="63500" dist="50800" dir="18900000">
                    <a:prstClr val="black">
                      <a:alpha val="50000"/>
                    </a:prstClr>
                  </a:innerShdw>
                </a:effectLst>
              </a:rPr>
              <a:t/>
            </a:r>
            <a:br>
              <a:rPr lang="ru-RU" sz="4000" b="1" i="1" spc="150" dirty="0" smtClean="0">
                <a:ln w="11430"/>
                <a:solidFill>
                  <a:srgbClr val="0070C0"/>
                </a:solidFill>
                <a:effectLst>
                  <a:innerShdw blurRad="63500" dist="50800" dir="18900000">
                    <a:prstClr val="black">
                      <a:alpha val="50000"/>
                    </a:prstClr>
                  </a:innerShdw>
                </a:effectLst>
              </a:rPr>
            </a:br>
            <a:r>
              <a:rPr lang="ru-RU" sz="4000" b="1" i="1" spc="150" dirty="0" smtClean="0">
                <a:ln w="11430"/>
                <a:solidFill>
                  <a:srgbClr val="0070C0"/>
                </a:solidFill>
                <a:effectLst>
                  <a:innerShdw blurRad="63500" dist="50800" dir="18900000">
                    <a:prstClr val="black">
                      <a:alpha val="50000"/>
                    </a:prstClr>
                  </a:innerShdw>
                </a:effectLst>
              </a:rPr>
              <a:t>2004</a:t>
            </a:r>
            <a:r>
              <a:rPr lang="ru-RU" sz="3600" b="1" i="1" spc="150" dirty="0" smtClean="0">
                <a:ln w="11430"/>
                <a:solidFill>
                  <a:srgbClr val="0070C0"/>
                </a:solidFill>
                <a:effectLst>
                  <a:innerShdw blurRad="63500" dist="50800" dir="18900000">
                    <a:prstClr val="black">
                      <a:alpha val="50000"/>
                    </a:prstClr>
                  </a:innerShdw>
                </a:effectLst>
              </a:rPr>
              <a:t> </a:t>
            </a:r>
            <a:r>
              <a:rPr lang="ru-RU" sz="3100" b="1" i="1" spc="150" dirty="0" smtClean="0">
                <a:ln w="11430"/>
                <a:solidFill>
                  <a:srgbClr val="0070C0"/>
                </a:solidFill>
                <a:effectLst>
                  <a:innerShdw blurRad="63500" dist="50800" dir="18900000">
                    <a:prstClr val="black">
                      <a:alpha val="50000"/>
                    </a:prstClr>
                  </a:innerShdw>
                </a:effectLst>
              </a:rPr>
              <a:t>-  КОМИТЕТУ </a:t>
            </a:r>
            <a:r>
              <a:rPr lang="ru-RU" sz="3100" b="1" i="1" spc="150" dirty="0">
                <a:ln w="11430"/>
                <a:solidFill>
                  <a:srgbClr val="0070C0"/>
                </a:solidFill>
                <a:effectLst>
                  <a:innerShdw blurRad="63500" dist="50800" dir="18900000">
                    <a:prstClr val="black">
                      <a:alpha val="50000"/>
                    </a:prstClr>
                  </a:innerShdw>
                </a:effectLst>
              </a:rPr>
              <a:t>РСПП </a:t>
            </a:r>
            <a:r>
              <a:rPr lang="ru-RU" sz="4000" b="1" i="1" spc="150" dirty="0" smtClean="0">
                <a:ln w="11430"/>
                <a:solidFill>
                  <a:srgbClr val="0070C0"/>
                </a:solidFill>
                <a:effectLst>
                  <a:innerShdw blurRad="63500" dist="50800" dir="18900000">
                    <a:prstClr val="black">
                      <a:alpha val="50000"/>
                    </a:prstClr>
                  </a:innerShdw>
                </a:effectLst>
              </a:rPr>
              <a:t>14</a:t>
            </a:r>
            <a:r>
              <a:rPr lang="ru-RU" sz="3100" b="1" i="1" spc="150" dirty="0" smtClean="0">
                <a:ln w="11430"/>
                <a:solidFill>
                  <a:srgbClr val="0070C0"/>
                </a:solidFill>
                <a:effectLst>
                  <a:innerShdw blurRad="63500" dist="50800" dir="18900000">
                    <a:prstClr val="black">
                      <a:alpha val="50000"/>
                    </a:prstClr>
                  </a:innerShdw>
                </a:effectLst>
              </a:rPr>
              <a:t> </a:t>
            </a:r>
            <a:r>
              <a:rPr lang="ru-RU" sz="3100" b="1" i="1" spc="150" dirty="0">
                <a:ln w="11430"/>
                <a:solidFill>
                  <a:srgbClr val="0070C0"/>
                </a:solidFill>
                <a:effectLst>
                  <a:innerShdw blurRad="63500" dist="50800" dir="18900000">
                    <a:prstClr val="black">
                      <a:alpha val="50000"/>
                    </a:prstClr>
                  </a:innerShdw>
                </a:effectLst>
              </a:rPr>
              <a:t>ЛЕТ </a:t>
            </a:r>
            <a:r>
              <a:rPr lang="ru-RU" sz="3100" b="1" i="1" spc="150" dirty="0" smtClean="0">
                <a:ln w="11430"/>
                <a:solidFill>
                  <a:srgbClr val="0070C0"/>
                </a:solidFill>
                <a:effectLst>
                  <a:innerShdw blurRad="63500" dist="50800" dir="18900000">
                    <a:prstClr val="black">
                      <a:alpha val="50000"/>
                    </a:prstClr>
                  </a:innerShdw>
                </a:effectLst>
              </a:rPr>
              <a:t> - </a:t>
            </a:r>
            <a:r>
              <a:rPr lang="ru-RU" sz="4000" b="1" i="1" spc="150" dirty="0" smtClean="0">
                <a:ln w="11430"/>
                <a:solidFill>
                  <a:srgbClr val="0070C0"/>
                </a:solidFill>
                <a:effectLst>
                  <a:innerShdw blurRad="63500" dist="50800" dir="18900000">
                    <a:prstClr val="black">
                      <a:alpha val="50000"/>
                    </a:prstClr>
                  </a:innerShdw>
                </a:effectLst>
              </a:rPr>
              <a:t>2017</a:t>
            </a:r>
            <a:r>
              <a:rPr lang="ru-RU" sz="3100" b="1" i="1" dirty="0" smtClean="0">
                <a:solidFill>
                  <a:srgbClr val="0070C0"/>
                </a:solidFill>
                <a:effectLst>
                  <a:innerShdw blurRad="63500" dist="50800" dir="18900000">
                    <a:prstClr val="black">
                      <a:alpha val="50000"/>
                    </a:prstClr>
                  </a:innerShdw>
                </a:effectLst>
              </a:rPr>
              <a:t/>
            </a:r>
            <a:br>
              <a:rPr lang="ru-RU" sz="3100" b="1" i="1" dirty="0" smtClean="0">
                <a:solidFill>
                  <a:srgbClr val="0070C0"/>
                </a:solidFill>
                <a:effectLst>
                  <a:innerShdw blurRad="63500" dist="50800" dir="18900000">
                    <a:prstClr val="black">
                      <a:alpha val="50000"/>
                    </a:prstClr>
                  </a:innerShdw>
                </a:effectLst>
              </a:rPr>
            </a:br>
            <a:r>
              <a:rPr lang="ru-RU" sz="3100" b="1" i="1" dirty="0" smtClean="0">
                <a:solidFill>
                  <a:srgbClr val="0070C0"/>
                </a:solidFill>
                <a:effectLst>
                  <a:innerShdw blurRad="63500" dist="50800" dir="18900000">
                    <a:prstClr val="black">
                      <a:alpha val="50000"/>
                    </a:prstClr>
                  </a:innerShdw>
                </a:effectLst>
              </a:rPr>
              <a:t/>
            </a:r>
            <a:br>
              <a:rPr lang="ru-RU" sz="3100" b="1" i="1" dirty="0" smtClean="0">
                <a:solidFill>
                  <a:srgbClr val="0070C0"/>
                </a:solidFill>
                <a:effectLst>
                  <a:innerShdw blurRad="63500" dist="50800" dir="18900000">
                    <a:prstClr val="black">
                      <a:alpha val="50000"/>
                    </a:prstClr>
                  </a:innerShdw>
                </a:effectLst>
              </a:rPr>
            </a:br>
            <a:r>
              <a:rPr lang="ru-RU" sz="4000" b="1" i="1" dirty="0" smtClean="0">
                <a:solidFill>
                  <a:srgbClr val="C00000"/>
                </a:solidFill>
                <a:effectLst>
                  <a:innerShdw blurRad="63500" dist="50800" dir="18900000">
                    <a:prstClr val="black">
                      <a:alpha val="50000"/>
                    </a:prstClr>
                  </a:innerShdw>
                </a:effectLst>
              </a:rPr>
              <a:t>СТАНДАРТИЗАЦИЯ ДЕЛАЕТ ГОРОДА УМНЕЕ</a:t>
            </a:r>
            <a:r>
              <a:rPr lang="ru-RU" sz="4000" b="1" spc="150" dirty="0" smtClean="0">
                <a:ln w="11430"/>
                <a:solidFill>
                  <a:srgbClr val="C00000"/>
                </a:solidFill>
                <a:effectLst>
                  <a:innerShdw blurRad="63500" dist="50800" dir="18900000">
                    <a:prstClr val="black">
                      <a:alpha val="50000"/>
                    </a:prstClr>
                  </a:innerShdw>
                </a:effectLst>
              </a:rPr>
              <a:t>  </a:t>
            </a:r>
            <a:endParaRPr lang="ru-RU" sz="4000" b="1" dirty="0">
              <a:solidFill>
                <a:srgbClr val="C00000"/>
              </a:solidFill>
              <a:effectLst>
                <a:innerShdw blurRad="63500" dist="50800" dir="18900000">
                  <a:prstClr val="black">
                    <a:alpha val="50000"/>
                  </a:prstClr>
                </a:innerShdw>
              </a:effectLst>
            </a:endParaRPr>
          </a:p>
        </p:txBody>
      </p:sp>
      <p:pic>
        <p:nvPicPr>
          <p:cNvPr id="308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7675" y="428625"/>
            <a:ext cx="15081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8366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gray">
          <a:xfrm>
            <a:off x="611560" y="4404357"/>
            <a:ext cx="6942410" cy="857250"/>
          </a:xfrm>
          <a:prstGeom prst="rect">
            <a:avLst/>
          </a:prstGeom>
          <a:noFill/>
          <a:ln w="9525">
            <a:noFill/>
            <a:miter lim="800000"/>
            <a:headEnd/>
            <a:tailEnd/>
          </a:ln>
          <a:effectLst/>
        </p:spPr>
        <p:txBody>
          <a:bodyPr anchor="ctr"/>
          <a:lstStyle/>
          <a:p>
            <a:pPr algn="ctr">
              <a:defRPr/>
            </a:pPr>
            <a:endParaRPr lang="ru-RU" sz="2800" b="1" kern="0" dirty="0">
              <a:latin typeface="+mj-lt"/>
              <a:ea typeface="+mj-ea"/>
              <a:cs typeface="+mj-cs"/>
            </a:endParaRPr>
          </a:p>
        </p:txBody>
      </p:sp>
      <p:sp>
        <p:nvSpPr>
          <p:cNvPr id="7" name="Rectangle 5"/>
          <p:cNvSpPr>
            <a:spLocks noChangeArrowheads="1"/>
          </p:cNvSpPr>
          <p:nvPr/>
        </p:nvSpPr>
        <p:spPr bwMode="auto">
          <a:xfrm>
            <a:off x="373194" y="980728"/>
            <a:ext cx="8303262" cy="5544616"/>
          </a:xfrm>
          <a:prstGeom prst="rect">
            <a:avLst/>
          </a:prstGeom>
          <a:noFill/>
          <a:ln w="9525">
            <a:noFill/>
            <a:miter lim="800000"/>
            <a:headEnd/>
            <a:tailEnd/>
          </a:ln>
        </p:spPr>
        <p:txBody>
          <a:bodyPr anchor="ctr"/>
          <a:lstStyle/>
          <a:p>
            <a:pPr fontAlgn="t"/>
            <a:r>
              <a:rPr lang="ru-RU" dirty="0" smtClean="0"/>
              <a:t>. </a:t>
            </a:r>
            <a:endParaRPr lang="ru-RU" dirty="0"/>
          </a:p>
        </p:txBody>
      </p:sp>
      <p:sp>
        <p:nvSpPr>
          <p:cNvPr id="2" name="Заголовок 1"/>
          <p:cNvSpPr>
            <a:spLocks noGrp="1"/>
          </p:cNvSpPr>
          <p:nvPr>
            <p:ph type="title"/>
          </p:nvPr>
        </p:nvSpPr>
        <p:spPr>
          <a:xfrm>
            <a:off x="277685" y="260648"/>
            <a:ext cx="8409115" cy="720080"/>
          </a:xfrm>
          <a:ln>
            <a:miter lim="800000"/>
            <a:headEnd/>
            <a:tailEnd/>
          </a:ln>
          <a:scene3d>
            <a:camera prst="orthographicFront"/>
            <a:lightRig rig="threePt" dir="t"/>
          </a:scene3d>
          <a:sp3d>
            <a:bevelT prst="relaxedInset"/>
          </a:sp3d>
        </p:spPr>
        <p:txBody>
          <a:bodyPr>
            <a:normAutofit/>
            <a:sp3d extrusionH="57150">
              <a:bevelT w="38100" h="38100"/>
            </a:sp3d>
          </a:bodyPr>
          <a:lstStyle/>
          <a:p>
            <a:pPr>
              <a:defRPr/>
            </a:pPr>
            <a:r>
              <a:rPr lang="ru-RU" sz="4000" b="1" dirty="0" smtClean="0">
                <a:solidFill>
                  <a:srgbClr val="C00000"/>
                </a:solidFill>
                <a:effectLst>
                  <a:innerShdw blurRad="63500" dist="50800" dir="18900000">
                    <a:prstClr val="black">
                      <a:alpha val="50000"/>
                    </a:prstClr>
                  </a:innerShdw>
                </a:effectLst>
              </a:rPr>
              <a:t>Какие материалы будут </a:t>
            </a:r>
            <a:r>
              <a:rPr lang="ru-RU" sz="4000" b="1" dirty="0" smtClean="0">
                <a:solidFill>
                  <a:srgbClr val="C00000"/>
                </a:solidFill>
                <a:effectLst>
                  <a:innerShdw blurRad="63500" dist="50800" dir="18900000">
                    <a:prstClr val="black">
                      <a:alpha val="50000"/>
                    </a:prstClr>
                  </a:innerShdw>
                </a:effectLst>
              </a:rPr>
              <a:t>выбраны?</a:t>
            </a:r>
            <a:endParaRPr lang="ru-RU" sz="4000" b="1" dirty="0">
              <a:solidFill>
                <a:srgbClr val="C00000"/>
              </a:solidFill>
              <a:effectLst>
                <a:innerShdw blurRad="63500" dist="50800" dir="18900000">
                  <a:prstClr val="black">
                    <a:alpha val="50000"/>
                  </a:prstClr>
                </a:innerShdw>
              </a:effectLst>
            </a:endParaRPr>
          </a:p>
        </p:txBody>
      </p:sp>
      <p:pic>
        <p:nvPicPr>
          <p:cNvPr id="5122" name="Picture 2" descr="https://0225.ru/uploads/posts/2016-01/1452008204_truba-besshovnaya-goryachedeformirovannay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2210" y="3918582"/>
            <a:ext cx="3865230" cy="289892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599573" y="2347071"/>
            <a:ext cx="1850504" cy="13464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solidFill>
                  <a:schemeClr val="tx1"/>
                </a:solidFill>
              </a:rPr>
              <a:t>BIM</a:t>
            </a:r>
            <a:endParaRPr lang="ru-RU" sz="7200" b="1" dirty="0">
              <a:solidFill>
                <a:schemeClr val="tx1"/>
              </a:solidFill>
            </a:endParaRPr>
          </a:p>
        </p:txBody>
      </p:sp>
      <p:sp>
        <p:nvSpPr>
          <p:cNvPr id="5" name="Стрелка вниз 4"/>
          <p:cNvSpPr/>
          <p:nvPr/>
        </p:nvSpPr>
        <p:spPr>
          <a:xfrm>
            <a:off x="4393359" y="3655168"/>
            <a:ext cx="262932" cy="6511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4056773" y="4221088"/>
            <a:ext cx="936104" cy="1569660"/>
          </a:xfrm>
          <a:prstGeom prst="rect">
            <a:avLst/>
          </a:prstGeom>
          <a:noFill/>
        </p:spPr>
        <p:txBody>
          <a:bodyPr wrap="square" rtlCol="0">
            <a:spAutoFit/>
          </a:bodyPr>
          <a:lstStyle/>
          <a:p>
            <a:r>
              <a:rPr lang="ru-RU" sz="9600" dirty="0" smtClean="0">
                <a:solidFill>
                  <a:srgbClr val="C00000"/>
                </a:solidFill>
              </a:rPr>
              <a:t>?</a:t>
            </a:r>
            <a:endParaRPr lang="ru-RU" sz="9600" dirty="0">
              <a:solidFill>
                <a:srgbClr val="C00000"/>
              </a:solidFill>
            </a:endParaRPr>
          </a:p>
        </p:txBody>
      </p:sp>
      <p:sp>
        <p:nvSpPr>
          <p:cNvPr id="8" name="Прямоугольник 7"/>
          <p:cNvSpPr/>
          <p:nvPr/>
        </p:nvSpPr>
        <p:spPr>
          <a:xfrm>
            <a:off x="6182369" y="1184003"/>
            <a:ext cx="1629991"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smtClean="0">
                <a:solidFill>
                  <a:schemeClr val="tx1"/>
                </a:solidFill>
              </a:rPr>
              <a:t>ГОСТ Р</a:t>
            </a:r>
            <a:endParaRPr lang="ru-RU" sz="4000" dirty="0">
              <a:solidFill>
                <a:schemeClr val="tx1"/>
              </a:solidFill>
            </a:endParaRPr>
          </a:p>
        </p:txBody>
      </p:sp>
      <p:sp>
        <p:nvSpPr>
          <p:cNvPr id="9" name="Прямоугольник 8"/>
          <p:cNvSpPr/>
          <p:nvPr/>
        </p:nvSpPr>
        <p:spPr>
          <a:xfrm>
            <a:off x="7181521" y="2484993"/>
            <a:ext cx="9144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JIS</a:t>
            </a:r>
            <a:endParaRPr lang="ru-RU" sz="4000" dirty="0">
              <a:solidFill>
                <a:schemeClr val="tx1"/>
              </a:solidFill>
            </a:endParaRPr>
          </a:p>
        </p:txBody>
      </p:sp>
      <p:sp>
        <p:nvSpPr>
          <p:cNvPr id="10" name="Прямоугольник 9"/>
          <p:cNvSpPr/>
          <p:nvPr/>
        </p:nvSpPr>
        <p:spPr>
          <a:xfrm>
            <a:off x="4716016" y="980728"/>
            <a:ext cx="108012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DIN</a:t>
            </a:r>
            <a:endParaRPr lang="ru-RU" sz="4000" dirty="0">
              <a:solidFill>
                <a:schemeClr val="tx1"/>
              </a:solidFill>
            </a:endParaRPr>
          </a:p>
        </p:txBody>
      </p:sp>
      <p:sp>
        <p:nvSpPr>
          <p:cNvPr id="11" name="Прямоугольник 10"/>
          <p:cNvSpPr/>
          <p:nvPr/>
        </p:nvSpPr>
        <p:spPr>
          <a:xfrm>
            <a:off x="2915816" y="980728"/>
            <a:ext cx="1477543"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ASTM</a:t>
            </a:r>
            <a:endParaRPr lang="ru-RU" sz="4000" dirty="0">
              <a:solidFill>
                <a:schemeClr val="tx1"/>
              </a:solidFill>
            </a:endParaRPr>
          </a:p>
        </p:txBody>
      </p:sp>
      <p:sp>
        <p:nvSpPr>
          <p:cNvPr id="12" name="Прямоугольник 11"/>
          <p:cNvSpPr/>
          <p:nvPr/>
        </p:nvSpPr>
        <p:spPr>
          <a:xfrm>
            <a:off x="1331640" y="1184003"/>
            <a:ext cx="1372347" cy="9544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smtClean="0">
                <a:solidFill>
                  <a:schemeClr val="tx1"/>
                </a:solidFill>
              </a:rPr>
              <a:t>ГОСТ</a:t>
            </a:r>
            <a:endParaRPr lang="ru-RU" sz="4000" dirty="0">
              <a:solidFill>
                <a:schemeClr val="tx1"/>
              </a:solidFill>
            </a:endParaRPr>
          </a:p>
        </p:txBody>
      </p:sp>
      <p:sp>
        <p:nvSpPr>
          <p:cNvPr id="13" name="Прямоугольник 12"/>
          <p:cNvSpPr/>
          <p:nvPr/>
        </p:nvSpPr>
        <p:spPr>
          <a:xfrm>
            <a:off x="1043608" y="2530451"/>
            <a:ext cx="9144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EN</a:t>
            </a:r>
            <a:endParaRPr lang="ru-RU" sz="4000" dirty="0">
              <a:solidFill>
                <a:schemeClr val="tx1"/>
              </a:solidFill>
            </a:endParaRPr>
          </a:p>
        </p:txBody>
      </p:sp>
      <p:sp>
        <p:nvSpPr>
          <p:cNvPr id="14" name="Прямоугольник 13"/>
          <p:cNvSpPr/>
          <p:nvPr/>
        </p:nvSpPr>
        <p:spPr>
          <a:xfrm>
            <a:off x="7181522" y="3918582"/>
            <a:ext cx="1710958"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r>
              <a:rPr lang="en-US" sz="4000" dirty="0" smtClean="0">
                <a:solidFill>
                  <a:schemeClr val="tx1"/>
                </a:solidFill>
              </a:rPr>
              <a:t>FNOR</a:t>
            </a:r>
            <a:endParaRPr lang="ru-RU" sz="4000" dirty="0">
              <a:solidFill>
                <a:schemeClr val="tx1"/>
              </a:solidFill>
            </a:endParaRPr>
          </a:p>
        </p:txBody>
      </p:sp>
      <p:sp>
        <p:nvSpPr>
          <p:cNvPr id="15" name="Прямоугольник 14"/>
          <p:cNvSpPr/>
          <p:nvPr/>
        </p:nvSpPr>
        <p:spPr>
          <a:xfrm>
            <a:off x="611560" y="3849142"/>
            <a:ext cx="9144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BSI</a:t>
            </a:r>
            <a:endParaRPr lang="ru-RU" sz="4000" dirty="0">
              <a:solidFill>
                <a:schemeClr val="tx1"/>
              </a:solidFill>
            </a:endParaRPr>
          </a:p>
        </p:txBody>
      </p:sp>
      <p:cxnSp>
        <p:nvCxnSpPr>
          <p:cNvPr id="17" name="Прямая со стрелкой 16"/>
          <p:cNvCxnSpPr>
            <a:stCxn id="11" idx="2"/>
          </p:cNvCxnSpPr>
          <p:nvPr/>
        </p:nvCxnSpPr>
        <p:spPr>
          <a:xfrm>
            <a:off x="3654588" y="1895128"/>
            <a:ext cx="428177" cy="4519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2703987" y="2138454"/>
            <a:ext cx="863250" cy="4984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13" idx="3"/>
          </p:cNvCxnSpPr>
          <p:nvPr/>
        </p:nvCxnSpPr>
        <p:spPr>
          <a:xfrm>
            <a:off x="1958008" y="2987651"/>
            <a:ext cx="1609229" cy="326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15" idx="3"/>
          </p:cNvCxnSpPr>
          <p:nvPr/>
        </p:nvCxnSpPr>
        <p:spPr>
          <a:xfrm flipV="1">
            <a:off x="1525960" y="3399393"/>
            <a:ext cx="2041277" cy="9069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10" idx="2"/>
          </p:cNvCxnSpPr>
          <p:nvPr/>
        </p:nvCxnSpPr>
        <p:spPr>
          <a:xfrm flipH="1">
            <a:off x="4716016" y="1895128"/>
            <a:ext cx="540060" cy="4519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stCxn id="8" idx="2"/>
          </p:cNvCxnSpPr>
          <p:nvPr/>
        </p:nvCxnSpPr>
        <p:spPr>
          <a:xfrm flipH="1">
            <a:off x="5450079" y="2098403"/>
            <a:ext cx="1547286" cy="682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stCxn id="9" idx="1"/>
          </p:cNvCxnSpPr>
          <p:nvPr/>
        </p:nvCxnSpPr>
        <p:spPr>
          <a:xfrm flipH="1">
            <a:off x="5450077" y="2942193"/>
            <a:ext cx="173144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a:stCxn id="14" idx="1"/>
          </p:cNvCxnSpPr>
          <p:nvPr/>
        </p:nvCxnSpPr>
        <p:spPr>
          <a:xfrm flipH="1" flipV="1">
            <a:off x="5450078" y="3284984"/>
            <a:ext cx="1731444" cy="10907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9378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Shape 405"/>
          <p:cNvSpPr>
            <a:spLocks noGrp="1"/>
          </p:cNvSpPr>
          <p:nvPr>
            <p:ph type="ctrTitle"/>
          </p:nvPr>
        </p:nvSpPr>
        <p:spPr>
          <a:xfrm>
            <a:off x="576286" y="764704"/>
            <a:ext cx="8314212" cy="1470026"/>
          </a:xfrm>
          <a:prstGeom prst="rect">
            <a:avLst/>
          </a:prstGeom>
        </p:spPr>
        <p:txBody>
          <a:bodyPr>
            <a:normAutofit fontScale="90000"/>
          </a:bodyPr>
          <a:lstStyle/>
          <a:p>
            <a:r>
              <a:rPr lang="ru-RU" sz="3100" b="1" dirty="0" smtClean="0"/>
              <a:t>Конференция Комитета РСПП </a:t>
            </a:r>
            <a:r>
              <a:rPr lang="ru-RU" sz="3100" dirty="0" smtClean="0"/>
              <a:t/>
            </a:r>
            <a:br>
              <a:rPr lang="ru-RU" sz="3100" dirty="0" smtClean="0"/>
            </a:br>
            <a:r>
              <a:rPr lang="ru-RU" sz="3100" b="1" dirty="0" smtClean="0"/>
              <a:t>«Техническое </a:t>
            </a:r>
            <a:r>
              <a:rPr lang="ru-RU" sz="3100" b="1" dirty="0"/>
              <a:t>нормирование и стандартизация в Германии и </a:t>
            </a:r>
            <a:r>
              <a:rPr lang="ru-RU" sz="3100" b="1" dirty="0" smtClean="0"/>
              <a:t>ЕАЭС»</a:t>
            </a:r>
            <a:br>
              <a:rPr lang="ru-RU" sz="3100" b="1" dirty="0" smtClean="0"/>
            </a:br>
            <a:r>
              <a:rPr lang="ru-RU" sz="2200" dirty="0" smtClean="0"/>
              <a:t>г. </a:t>
            </a:r>
            <a:r>
              <a:rPr lang="ru-RU" sz="2200" dirty="0" err="1" smtClean="0"/>
              <a:t>Гослар</a:t>
            </a:r>
            <a:r>
              <a:rPr lang="ru-RU" sz="2200" dirty="0" smtClean="0"/>
              <a:t>,  апрель 2017года</a:t>
            </a:r>
            <a:r>
              <a:rPr lang="de-DE" sz="2200" dirty="0"/>
              <a:t/>
            </a:r>
            <a:br>
              <a:rPr lang="de-DE" sz="2200" dirty="0"/>
            </a:br>
            <a:endParaRPr sz="2200" dirty="0"/>
          </a:p>
        </p:txBody>
      </p:sp>
      <p:sp>
        <p:nvSpPr>
          <p:cNvPr id="406" name="Shape 406"/>
          <p:cNvSpPr>
            <a:spLocks noGrp="1"/>
          </p:cNvSpPr>
          <p:nvPr>
            <p:ph type="subTitle" sz="half" idx="1"/>
          </p:nvPr>
        </p:nvSpPr>
        <p:spPr>
          <a:xfrm>
            <a:off x="323528" y="2780928"/>
            <a:ext cx="5710729" cy="1411226"/>
          </a:xfrm>
          <a:prstGeom prst="rect">
            <a:avLst/>
          </a:prstGeom>
        </p:spPr>
        <p:txBody>
          <a:bodyPr>
            <a:normAutofit fontScale="25000" lnSpcReduction="20000"/>
          </a:bodyPr>
          <a:lstStyle/>
          <a:p>
            <a:endParaRPr lang="ru-RU" sz="7000" b="1" dirty="0" smtClean="0">
              <a:solidFill>
                <a:srgbClr val="002060"/>
              </a:solidFill>
            </a:endParaRPr>
          </a:p>
          <a:p>
            <a:r>
              <a:rPr lang="ru-RU" sz="9600" b="1" dirty="0" smtClean="0">
                <a:solidFill>
                  <a:srgbClr val="002060"/>
                </a:solidFill>
              </a:rPr>
              <a:t>Др</a:t>
            </a:r>
            <a:r>
              <a:rPr lang="ru-RU" sz="9600" b="1" dirty="0">
                <a:solidFill>
                  <a:srgbClr val="002060"/>
                </a:solidFill>
              </a:rPr>
              <a:t>. Бернард Тис</a:t>
            </a:r>
          </a:p>
          <a:p>
            <a:r>
              <a:rPr lang="ru-RU" sz="9600" dirty="0" smtClean="0">
                <a:solidFill>
                  <a:srgbClr val="002060"/>
                </a:solidFill>
              </a:rPr>
              <a:t>Президент CENELEC </a:t>
            </a:r>
          </a:p>
          <a:p>
            <a:endParaRPr lang="ru-RU" sz="9600" dirty="0" smtClean="0">
              <a:solidFill>
                <a:srgbClr val="002060"/>
              </a:solidFill>
            </a:endParaRPr>
          </a:p>
          <a:p>
            <a:r>
              <a:rPr lang="ru-RU" sz="9600" b="1" dirty="0" smtClean="0">
                <a:solidFill>
                  <a:srgbClr val="002060"/>
                </a:solidFill>
              </a:rPr>
              <a:t>представил платформу ИНДУСТРИИ 4.0</a:t>
            </a:r>
            <a:endParaRPr lang="ru-RU" sz="9600" b="1" dirty="0">
              <a:solidFill>
                <a:srgbClr val="002060"/>
              </a:solidFill>
            </a:endParaRPr>
          </a:p>
          <a:p>
            <a:endParaRPr lang="ru-RU" dirty="0" smtClean="0">
              <a:solidFill>
                <a:srgbClr val="002060"/>
              </a:solidFill>
            </a:endParaRPr>
          </a:p>
          <a:p>
            <a:endParaRPr dirty="0"/>
          </a:p>
        </p:txBody>
      </p:sp>
      <p:grpSp>
        <p:nvGrpSpPr>
          <p:cNvPr id="409" name="Group 409"/>
          <p:cNvGrpSpPr/>
          <p:nvPr/>
        </p:nvGrpSpPr>
        <p:grpSpPr>
          <a:xfrm>
            <a:off x="241797" y="4762498"/>
            <a:ext cx="8648701" cy="1619251"/>
            <a:chOff x="0" y="0"/>
            <a:chExt cx="8648700" cy="1619250"/>
          </a:xfrm>
        </p:grpSpPr>
        <p:sp>
          <p:nvSpPr>
            <p:cNvPr id="407" name="Shape 407"/>
            <p:cNvSpPr/>
            <p:nvPr/>
          </p:nvSpPr>
          <p:spPr>
            <a:xfrm flipH="1">
              <a:off x="0" y="0"/>
              <a:ext cx="8648700" cy="1619250"/>
            </a:xfrm>
            <a:prstGeom prst="rect">
              <a:avLst/>
            </a:prstGeom>
            <a:solidFill>
              <a:schemeClr val="accent2"/>
            </a:solidFill>
            <a:ln w="12700" cap="flat">
              <a:noFill/>
              <a:miter lim="400000"/>
            </a:ln>
            <a:effectLst/>
          </p:spPr>
          <p:txBody>
            <a:bodyPr wrap="square" lIns="36000" tIns="36000" rIns="36000" bIns="36000" numCol="1" anchor="t">
              <a:noAutofit/>
            </a:bodyPr>
            <a:lstStyle/>
            <a:p>
              <a:pPr>
                <a:spcBef>
                  <a:spcPts val="1200"/>
                </a:spcBef>
                <a:tabLst>
                  <a:tab pos="2870200" algn="l"/>
                  <a:tab pos="5740400" algn="l"/>
                </a:tabLst>
              </a:pPr>
              <a:endParaRPr/>
            </a:p>
          </p:txBody>
        </p:sp>
        <p:sp>
          <p:nvSpPr>
            <p:cNvPr id="408" name="Shape 408"/>
            <p:cNvSpPr/>
            <p:nvPr/>
          </p:nvSpPr>
          <p:spPr>
            <a:xfrm>
              <a:off x="0" y="0"/>
              <a:ext cx="8648700" cy="12560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79999" tIns="179999" rIns="179999" bIns="179999" numCol="1" anchor="t">
              <a:spAutoFit/>
            </a:bodyPr>
            <a:lstStyle/>
            <a:p>
              <a:pPr>
                <a:spcBef>
                  <a:spcPts val="600"/>
                </a:spcBef>
                <a:tabLst>
                  <a:tab pos="2870200" algn="l"/>
                  <a:tab pos="5740400" algn="l"/>
                </a:tabLst>
                <a:defRPr sz="1200" b="1">
                  <a:solidFill>
                    <a:srgbClr val="FFFFFF"/>
                  </a:solidFill>
                </a:defRPr>
              </a:pPr>
              <a:r>
                <a:rPr lang="ru-RU" dirty="0" smtClean="0"/>
                <a:t>Контакты</a:t>
              </a:r>
              <a:r>
                <a:rPr dirty="0"/>
                <a:t>		</a:t>
              </a:r>
            </a:p>
            <a:p>
              <a:pPr>
                <a:spcBef>
                  <a:spcPts val="1200"/>
                </a:spcBef>
                <a:tabLst>
                  <a:tab pos="2870200" algn="l"/>
                  <a:tab pos="5740400" algn="l"/>
                </a:tabLst>
                <a:defRPr sz="1200">
                  <a:solidFill>
                    <a:srgbClr val="FFFFFF"/>
                  </a:solidFill>
                </a:defRPr>
              </a:pPr>
              <a:r>
                <a:rPr dirty="0"/>
                <a:t>Dr. Bernhard </a:t>
              </a:r>
              <a:r>
                <a:rPr dirty="0" err="1"/>
                <a:t>Thies</a:t>
              </a:r>
              <a:r>
                <a:rPr dirty="0"/>
                <a:t>                 </a:t>
              </a:r>
              <a:br>
                <a:rPr dirty="0"/>
              </a:br>
              <a:r>
                <a:rPr dirty="0"/>
                <a:t>Tel: +49 69 6308240</a:t>
              </a:r>
              <a:br>
                <a:rPr dirty="0"/>
              </a:br>
              <a:r>
                <a:rPr dirty="0"/>
                <a:t>bernhard.thies@vde.com	</a:t>
              </a:r>
            </a:p>
          </p:txBody>
        </p:sp>
      </p:grpSp>
      <p:pic>
        <p:nvPicPr>
          <p:cNvPr id="410" name="image51.jpeg"/>
          <p:cNvPicPr>
            <a:picLocks noChangeAspect="1"/>
          </p:cNvPicPr>
          <p:nvPr/>
        </p:nvPicPr>
        <p:blipFill>
          <a:blip r:embed="rId2">
            <a:extLst/>
          </a:blip>
          <a:stretch>
            <a:fillRect/>
          </a:stretch>
        </p:blipFill>
        <p:spPr>
          <a:xfrm>
            <a:off x="6318175" y="2420888"/>
            <a:ext cx="2572323" cy="2264284"/>
          </a:xfrm>
          <a:prstGeom prst="rect">
            <a:avLst/>
          </a:prstGeom>
          <a:ln w="12700">
            <a:miter lim="400000"/>
          </a:ln>
        </p:spPr>
      </p:pic>
    </p:spTree>
    <p:extLst>
      <p:ext uri="{BB962C8B-B14F-4D97-AF65-F5344CB8AC3E}">
        <p14:creationId xmlns:p14="http://schemas.microsoft.com/office/powerpoint/2010/main" val="2030391343"/>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4" name="Group 334"/>
          <p:cNvGrpSpPr/>
          <p:nvPr/>
        </p:nvGrpSpPr>
        <p:grpSpPr>
          <a:xfrm>
            <a:off x="-1" y="719999"/>
            <a:ext cx="126002" cy="3417386"/>
            <a:chOff x="0" y="0"/>
            <a:chExt cx="126000" cy="3417384"/>
          </a:xfrm>
        </p:grpSpPr>
        <p:sp>
          <p:nvSpPr>
            <p:cNvPr id="329" name="Shape 329"/>
            <p:cNvSpPr/>
            <p:nvPr/>
          </p:nvSpPr>
          <p:spPr>
            <a:xfrm>
              <a:off x="-1" y="-1"/>
              <a:ext cx="126002" cy="685828"/>
            </a:xfrm>
            <a:prstGeom prst="rect">
              <a:avLst/>
            </a:prstGeom>
            <a:solidFill>
              <a:srgbClr val="97BB3A"/>
            </a:solidFill>
            <a:ln w="12700" cap="flat">
              <a:noFill/>
              <a:miter lim="400000"/>
            </a:ln>
            <a:effectLst/>
          </p:spPr>
          <p:txBody>
            <a:bodyPr wrap="square" lIns="36000" tIns="36000" rIns="36000" bIns="36000" numCol="1" anchor="ctr">
              <a:noAutofit/>
            </a:bodyPr>
            <a:lstStyle/>
            <a:p>
              <a:pPr algn="ctr">
                <a:defRPr>
                  <a:solidFill>
                    <a:srgbClr val="FFFFFF"/>
                  </a:solidFill>
                </a:defRPr>
              </a:pPr>
              <a:endParaRPr/>
            </a:p>
          </p:txBody>
        </p:sp>
        <p:sp>
          <p:nvSpPr>
            <p:cNvPr id="330" name="Shape 330"/>
            <p:cNvSpPr/>
            <p:nvPr/>
          </p:nvSpPr>
          <p:spPr>
            <a:xfrm>
              <a:off x="-1" y="685826"/>
              <a:ext cx="126002" cy="685827"/>
            </a:xfrm>
            <a:prstGeom prst="rect">
              <a:avLst/>
            </a:prstGeom>
            <a:solidFill>
              <a:srgbClr val="396EB3"/>
            </a:solidFill>
            <a:ln w="12700" cap="flat">
              <a:noFill/>
              <a:miter lim="400000"/>
            </a:ln>
            <a:effectLst/>
          </p:spPr>
          <p:txBody>
            <a:bodyPr wrap="square" lIns="36000" tIns="36000" rIns="36000" bIns="36000" numCol="1" anchor="ctr">
              <a:noAutofit/>
            </a:bodyPr>
            <a:lstStyle/>
            <a:p>
              <a:pPr algn="ctr">
                <a:defRPr>
                  <a:solidFill>
                    <a:srgbClr val="FFFFFF"/>
                  </a:solidFill>
                </a:defRPr>
              </a:pPr>
              <a:endParaRPr/>
            </a:p>
          </p:txBody>
        </p:sp>
        <p:sp>
          <p:nvSpPr>
            <p:cNvPr id="331" name="Shape 331"/>
            <p:cNvSpPr/>
            <p:nvPr/>
          </p:nvSpPr>
          <p:spPr>
            <a:xfrm>
              <a:off x="-1" y="1359904"/>
              <a:ext cx="126002" cy="685827"/>
            </a:xfrm>
            <a:prstGeom prst="rect">
              <a:avLst/>
            </a:prstGeom>
            <a:solidFill>
              <a:schemeClr val="accent6"/>
            </a:solidFill>
            <a:ln w="12700" cap="flat">
              <a:noFill/>
              <a:miter lim="400000"/>
            </a:ln>
            <a:effectLst/>
          </p:spPr>
          <p:txBody>
            <a:bodyPr wrap="square" lIns="36000" tIns="36000" rIns="36000" bIns="36000" numCol="1" anchor="ctr">
              <a:noAutofit/>
            </a:bodyPr>
            <a:lstStyle/>
            <a:p>
              <a:pPr algn="ctr">
                <a:defRPr>
                  <a:solidFill>
                    <a:srgbClr val="FFFFFF"/>
                  </a:solidFill>
                </a:defRPr>
              </a:pPr>
              <a:endParaRPr/>
            </a:p>
          </p:txBody>
        </p:sp>
        <p:sp>
          <p:nvSpPr>
            <p:cNvPr id="332" name="Shape 332"/>
            <p:cNvSpPr/>
            <p:nvPr/>
          </p:nvSpPr>
          <p:spPr>
            <a:xfrm>
              <a:off x="-1" y="2045730"/>
              <a:ext cx="126002" cy="685827"/>
            </a:xfrm>
            <a:prstGeom prst="rect">
              <a:avLst/>
            </a:prstGeom>
            <a:solidFill>
              <a:schemeClr val="accent5"/>
            </a:solidFill>
            <a:ln w="12700" cap="flat">
              <a:noFill/>
              <a:miter lim="400000"/>
            </a:ln>
            <a:effectLst/>
          </p:spPr>
          <p:txBody>
            <a:bodyPr wrap="square" lIns="36000" tIns="36000" rIns="36000" bIns="36000" numCol="1" anchor="ctr">
              <a:noAutofit/>
            </a:bodyPr>
            <a:lstStyle/>
            <a:p>
              <a:pPr algn="ctr">
                <a:defRPr>
                  <a:solidFill>
                    <a:srgbClr val="FFFFFF"/>
                  </a:solidFill>
                </a:defRPr>
              </a:pPr>
              <a:endParaRPr/>
            </a:p>
          </p:txBody>
        </p:sp>
        <p:sp>
          <p:nvSpPr>
            <p:cNvPr id="333" name="Shape 333"/>
            <p:cNvSpPr/>
            <p:nvPr/>
          </p:nvSpPr>
          <p:spPr>
            <a:xfrm>
              <a:off x="-1" y="2731558"/>
              <a:ext cx="126002" cy="685827"/>
            </a:xfrm>
            <a:prstGeom prst="rect">
              <a:avLst/>
            </a:prstGeom>
            <a:solidFill>
              <a:srgbClr val="F2CB13"/>
            </a:solidFill>
            <a:ln w="12700" cap="flat">
              <a:noFill/>
              <a:miter lim="400000"/>
            </a:ln>
            <a:effectLst/>
          </p:spPr>
          <p:txBody>
            <a:bodyPr wrap="square" lIns="36000" tIns="36000" rIns="36000" bIns="36000" numCol="1" anchor="ctr">
              <a:noAutofit/>
            </a:bodyPr>
            <a:lstStyle/>
            <a:p>
              <a:pPr algn="ctr">
                <a:defRPr>
                  <a:solidFill>
                    <a:srgbClr val="FFFFFF"/>
                  </a:solidFill>
                </a:defRPr>
              </a:pPr>
              <a:endParaRPr/>
            </a:p>
          </p:txBody>
        </p:sp>
      </p:grpSp>
      <p:pic>
        <p:nvPicPr>
          <p:cNvPr id="335" name="image38.jpeg" descr="RAMI.jpg"/>
          <p:cNvPicPr>
            <a:picLocks noChangeAspect="1"/>
          </p:cNvPicPr>
          <p:nvPr/>
        </p:nvPicPr>
        <p:blipFill>
          <a:blip r:embed="rId2">
            <a:extLst/>
          </a:blip>
          <a:srcRect t="17499"/>
          <a:stretch>
            <a:fillRect/>
          </a:stretch>
        </p:blipFill>
        <p:spPr>
          <a:xfrm>
            <a:off x="611560" y="2499868"/>
            <a:ext cx="4114928" cy="2225864"/>
          </a:xfrm>
          <a:prstGeom prst="rect">
            <a:avLst/>
          </a:prstGeom>
          <a:ln w="12700">
            <a:miter lim="400000"/>
          </a:ln>
        </p:spPr>
      </p:pic>
      <p:sp>
        <p:nvSpPr>
          <p:cNvPr id="336" name="Shape 336"/>
          <p:cNvSpPr/>
          <p:nvPr/>
        </p:nvSpPr>
        <p:spPr>
          <a:xfrm>
            <a:off x="611560" y="1897606"/>
            <a:ext cx="3227765" cy="40011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200">
                <a:solidFill>
                  <a:srgbClr val="0070C0"/>
                </a:solidFill>
                <a:latin typeface="BundesSerif Office"/>
                <a:ea typeface="BundesSerif Office"/>
                <a:cs typeface="BundesSerif Office"/>
                <a:sym typeface="BundesSerif Office"/>
              </a:defRPr>
            </a:lvl1pPr>
          </a:lstStyle>
          <a:p>
            <a:r>
              <a:rPr lang="ru-RU" sz="2000" b="1" dirty="0" smtClean="0">
                <a:solidFill>
                  <a:srgbClr val="002060"/>
                </a:solidFill>
              </a:rPr>
              <a:t>ПЛАТФОРМА </a:t>
            </a:r>
            <a:r>
              <a:rPr sz="2000" b="1" dirty="0" smtClean="0">
                <a:solidFill>
                  <a:srgbClr val="002060"/>
                </a:solidFill>
              </a:rPr>
              <a:t>RAMI </a:t>
            </a:r>
            <a:r>
              <a:rPr sz="2000" b="1" dirty="0">
                <a:solidFill>
                  <a:srgbClr val="002060"/>
                </a:solidFill>
              </a:rPr>
              <a:t>4.0</a:t>
            </a:r>
          </a:p>
        </p:txBody>
      </p:sp>
      <p:sp>
        <p:nvSpPr>
          <p:cNvPr id="337" name="Shape 337"/>
          <p:cNvSpPr/>
          <p:nvPr/>
        </p:nvSpPr>
        <p:spPr>
          <a:xfrm rot="5400000">
            <a:off x="-277689" y="3389340"/>
            <a:ext cx="1302958"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marL="474662" indent="-474662">
              <a:spcBef>
                <a:spcPts val="200"/>
              </a:spcBef>
              <a:defRPr sz="1000">
                <a:solidFill>
                  <a:srgbClr val="0070C0"/>
                </a:solidFill>
                <a:latin typeface="BundesSans Office"/>
                <a:ea typeface="BundesSans Office"/>
                <a:cs typeface="BundesSans Office"/>
                <a:sym typeface="BundesSans Office"/>
              </a:defRPr>
            </a:lvl1pPr>
          </a:lstStyle>
          <a:p>
            <a:r>
              <a:t>IT-Integration</a:t>
            </a:r>
          </a:p>
        </p:txBody>
      </p:sp>
      <p:sp>
        <p:nvSpPr>
          <p:cNvPr id="338" name="Shape 338"/>
          <p:cNvSpPr/>
          <p:nvPr/>
        </p:nvSpPr>
        <p:spPr>
          <a:xfrm rot="20494138">
            <a:off x="2969496" y="4475398"/>
            <a:ext cx="1674522"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marL="474662" indent="-474662">
              <a:spcBef>
                <a:spcPts val="200"/>
              </a:spcBef>
              <a:defRPr sz="1000">
                <a:solidFill>
                  <a:srgbClr val="0070C0"/>
                </a:solidFill>
                <a:latin typeface="BundesSans Office"/>
                <a:ea typeface="BundesSans Office"/>
                <a:cs typeface="BundesSans Office"/>
                <a:sym typeface="BundesSans Office"/>
              </a:defRPr>
            </a:lvl1pPr>
          </a:lstStyle>
          <a:p>
            <a:r>
              <a:t>Functional hierarchy</a:t>
            </a:r>
          </a:p>
        </p:txBody>
      </p:sp>
      <p:sp>
        <p:nvSpPr>
          <p:cNvPr id="339" name="Shape 339"/>
          <p:cNvSpPr/>
          <p:nvPr/>
        </p:nvSpPr>
        <p:spPr>
          <a:xfrm rot="796362">
            <a:off x="840556" y="4533728"/>
            <a:ext cx="1979815" cy="396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200"/>
              </a:spcBef>
              <a:defRPr sz="1000">
                <a:solidFill>
                  <a:srgbClr val="0070C0"/>
                </a:solidFill>
                <a:latin typeface="BundesSans Office"/>
                <a:ea typeface="BundesSans Office"/>
                <a:cs typeface="BundesSans Office"/>
                <a:sym typeface="BundesSans Office"/>
              </a:defRPr>
            </a:lvl1pPr>
          </a:lstStyle>
          <a:p>
            <a:r>
              <a:t>Consistent data handling during complete product life cycle</a:t>
            </a:r>
          </a:p>
        </p:txBody>
      </p:sp>
      <p:sp>
        <p:nvSpPr>
          <p:cNvPr id="340" name="Shape 340"/>
          <p:cNvSpPr/>
          <p:nvPr/>
        </p:nvSpPr>
        <p:spPr>
          <a:xfrm>
            <a:off x="226294" y="758723"/>
            <a:ext cx="8828152" cy="99001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ts val="3500"/>
              </a:lnSpc>
              <a:defRPr sz="2000" b="1"/>
            </a:lvl1pPr>
          </a:lstStyle>
          <a:p>
            <a:pPr algn="ctr"/>
            <a:r>
              <a:rPr lang="ru-RU" sz="2400" dirty="0" smtClean="0">
                <a:solidFill>
                  <a:srgbClr val="C00000"/>
                </a:solidFill>
              </a:rPr>
              <a:t>Согласие по </a:t>
            </a:r>
            <a:r>
              <a:rPr lang="ru-RU" sz="2400" dirty="0">
                <a:solidFill>
                  <a:srgbClr val="C00000"/>
                </a:solidFill>
              </a:rPr>
              <a:t>единой эталонной </a:t>
            </a:r>
            <a:r>
              <a:rPr lang="ru-RU" sz="2400" dirty="0" smtClean="0">
                <a:solidFill>
                  <a:srgbClr val="C00000"/>
                </a:solidFill>
              </a:rPr>
              <a:t>архитектуре </a:t>
            </a:r>
            <a:r>
              <a:rPr lang="ru-RU" sz="2400" dirty="0">
                <a:solidFill>
                  <a:srgbClr val="C00000"/>
                </a:solidFill>
              </a:rPr>
              <a:t>модели для дальнейшей структуризации стандартов </a:t>
            </a:r>
            <a:r>
              <a:rPr lang="ru-RU" sz="2400" dirty="0" smtClean="0">
                <a:solidFill>
                  <a:srgbClr val="C00000"/>
                </a:solidFill>
              </a:rPr>
              <a:t>крайне </a:t>
            </a:r>
            <a:r>
              <a:rPr lang="ru-RU" sz="2400" dirty="0">
                <a:solidFill>
                  <a:srgbClr val="C00000"/>
                </a:solidFill>
              </a:rPr>
              <a:t>важно</a:t>
            </a:r>
            <a:r>
              <a:rPr sz="2400" dirty="0" smtClean="0">
                <a:solidFill>
                  <a:srgbClr val="C00000"/>
                </a:solidFill>
              </a:rPr>
              <a:t>.. </a:t>
            </a:r>
            <a:endParaRPr sz="2400" dirty="0">
              <a:solidFill>
                <a:srgbClr val="C00000"/>
              </a:solidFill>
            </a:endParaRPr>
          </a:p>
        </p:txBody>
      </p:sp>
      <p:sp>
        <p:nvSpPr>
          <p:cNvPr id="341" name="Shape 341"/>
          <p:cNvSpPr/>
          <p:nvPr/>
        </p:nvSpPr>
        <p:spPr>
          <a:xfrm>
            <a:off x="4640369" y="2036106"/>
            <a:ext cx="1465719" cy="48209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ts val="3500"/>
              </a:lnSpc>
              <a:defRPr sz="1200">
                <a:solidFill>
                  <a:srgbClr val="004F80"/>
                </a:solidFill>
                <a:latin typeface="BundesSerif Office"/>
                <a:ea typeface="BundesSerif Office"/>
                <a:cs typeface="BundesSerif Office"/>
                <a:sym typeface="BundesSerif Office"/>
              </a:defRPr>
            </a:lvl1pPr>
          </a:lstStyle>
          <a:p>
            <a:r>
              <a:rPr lang="ru-RU" dirty="0" smtClean="0"/>
              <a:t>Компонент  </a:t>
            </a:r>
            <a:r>
              <a:rPr dirty="0" smtClean="0"/>
              <a:t>4.0</a:t>
            </a:r>
            <a:endParaRPr dirty="0"/>
          </a:p>
        </p:txBody>
      </p:sp>
      <p:sp>
        <p:nvSpPr>
          <p:cNvPr id="342" name="Shape 342"/>
          <p:cNvSpPr/>
          <p:nvPr/>
        </p:nvSpPr>
        <p:spPr>
          <a:xfrm>
            <a:off x="4045692" y="2532194"/>
            <a:ext cx="2343899" cy="73353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74662" indent="-474662">
              <a:spcBef>
                <a:spcPts val="200"/>
              </a:spcBef>
              <a:buClr>
                <a:srgbClr val="004F80"/>
              </a:buClr>
              <a:buSzPct val="80000"/>
              <a:buFont typeface="Wingdings"/>
              <a:buChar char="▪"/>
              <a:defRPr sz="1000">
                <a:solidFill>
                  <a:srgbClr val="004F80"/>
                </a:solidFill>
                <a:latin typeface="BundesSerif Office"/>
                <a:ea typeface="BundesSerif Office"/>
                <a:cs typeface="BundesSerif Office"/>
                <a:sym typeface="BundesSerif Office"/>
              </a:defRPr>
            </a:pPr>
            <a:r>
              <a:rPr lang="ru-RU" dirty="0" smtClean="0"/>
              <a:t>Актив</a:t>
            </a:r>
            <a:r>
              <a:rPr dirty="0" smtClean="0"/>
              <a:t>+ </a:t>
            </a:r>
            <a:r>
              <a:rPr lang="ru-RU" dirty="0" smtClean="0"/>
              <a:t>Управление должны формировать Компонент </a:t>
            </a:r>
            <a:r>
              <a:rPr dirty="0" smtClean="0"/>
              <a:t>4.0 </a:t>
            </a:r>
            <a:endParaRPr sz="2400" dirty="0"/>
          </a:p>
          <a:p>
            <a:pPr marL="474662" indent="-474662">
              <a:spcBef>
                <a:spcPts val="200"/>
              </a:spcBef>
              <a:buClr>
                <a:srgbClr val="004F80"/>
              </a:buClr>
              <a:buSzPct val="80000"/>
              <a:buFont typeface="Wingdings"/>
              <a:buChar char="▪"/>
              <a:defRPr sz="1000">
                <a:solidFill>
                  <a:srgbClr val="004F80"/>
                </a:solidFill>
                <a:latin typeface="BundesSerif Office"/>
                <a:ea typeface="BundesSerif Office"/>
                <a:cs typeface="BundesSerif Office"/>
                <a:sym typeface="BundesSerif Office"/>
              </a:defRPr>
            </a:pPr>
            <a:r>
              <a:rPr lang="ru-RU" dirty="0" smtClean="0"/>
              <a:t>Управление это </a:t>
            </a:r>
            <a:r>
              <a:rPr dirty="0" smtClean="0"/>
              <a:t> „</a:t>
            </a:r>
            <a:r>
              <a:rPr lang="ru-RU" dirty="0" smtClean="0"/>
              <a:t>цифровой близнец</a:t>
            </a:r>
            <a:r>
              <a:rPr dirty="0" smtClean="0"/>
              <a:t>“ </a:t>
            </a:r>
            <a:r>
              <a:rPr lang="ru-RU" dirty="0" smtClean="0"/>
              <a:t> на пути к миру </a:t>
            </a:r>
            <a:r>
              <a:rPr dirty="0" smtClean="0"/>
              <a:t>4.0 </a:t>
            </a:r>
            <a:endParaRPr dirty="0"/>
          </a:p>
        </p:txBody>
      </p:sp>
      <p:pic>
        <p:nvPicPr>
          <p:cNvPr id="343" name="image39.png"/>
          <p:cNvPicPr>
            <a:picLocks noChangeAspect="1"/>
          </p:cNvPicPr>
          <p:nvPr/>
        </p:nvPicPr>
        <p:blipFill>
          <a:blip r:embed="rId3">
            <a:extLst/>
          </a:blip>
          <a:stretch>
            <a:fillRect/>
          </a:stretch>
        </p:blipFill>
        <p:spPr>
          <a:xfrm>
            <a:off x="6500941" y="2164489"/>
            <a:ext cx="2609020" cy="1417174"/>
          </a:xfrm>
          <a:prstGeom prst="rect">
            <a:avLst/>
          </a:prstGeom>
          <a:ln w="12700">
            <a:miter lim="400000"/>
          </a:ln>
        </p:spPr>
      </p:pic>
      <p:sp>
        <p:nvSpPr>
          <p:cNvPr id="344" name="Shape 344"/>
          <p:cNvSpPr/>
          <p:nvPr/>
        </p:nvSpPr>
        <p:spPr>
          <a:xfrm>
            <a:off x="4670088" y="4216941"/>
            <a:ext cx="3190605" cy="54117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ts val="3500"/>
              </a:lnSpc>
              <a:defRPr sz="1000">
                <a:solidFill>
                  <a:srgbClr val="004F80"/>
                </a:solidFill>
                <a:latin typeface="BundesSerif Office"/>
                <a:ea typeface="BundesSerif Office"/>
                <a:cs typeface="BundesSerif Office"/>
                <a:sym typeface="BundesSerif Office"/>
              </a:defRPr>
            </a:lvl1pPr>
          </a:lstStyle>
          <a:p>
            <a:r>
              <a:rPr lang="ru-RU" dirty="0" smtClean="0"/>
              <a:t>Семантика </a:t>
            </a:r>
            <a:r>
              <a:rPr dirty="0" smtClean="0"/>
              <a:t>–</a:t>
            </a:r>
            <a:r>
              <a:rPr lang="ru-RU" dirty="0" smtClean="0"/>
              <a:t> </a:t>
            </a:r>
            <a:r>
              <a:rPr dirty="0" smtClean="0"/>
              <a:t> </a:t>
            </a:r>
            <a:r>
              <a:rPr lang="ru-RU" dirty="0" smtClean="0"/>
              <a:t>основа коммуникации</a:t>
            </a:r>
            <a:endParaRPr dirty="0"/>
          </a:p>
        </p:txBody>
      </p:sp>
      <p:sp>
        <p:nvSpPr>
          <p:cNvPr id="345" name="Shape 345"/>
          <p:cNvSpPr/>
          <p:nvPr/>
        </p:nvSpPr>
        <p:spPr>
          <a:xfrm>
            <a:off x="4691929" y="4707304"/>
            <a:ext cx="2944441" cy="73866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200"/>
              </a:spcBef>
              <a:defRPr sz="1000">
                <a:solidFill>
                  <a:srgbClr val="004F80"/>
                </a:solidFill>
                <a:latin typeface="BundesSerif Office"/>
                <a:ea typeface="BundesSerif Office"/>
                <a:cs typeface="BundesSerif Office"/>
                <a:sym typeface="BundesSerif Office"/>
              </a:defRPr>
            </a:pPr>
            <a:r>
              <a:rPr lang="ru-RU" sz="1050" dirty="0"/>
              <a:t>Для </a:t>
            </a:r>
            <a:r>
              <a:rPr lang="ru-RU" sz="1050" dirty="0" smtClean="0"/>
              <a:t>боле лёгкого понимания  общего языка </a:t>
            </a:r>
            <a:r>
              <a:rPr lang="ru-RU" sz="1050" dirty="0"/>
              <a:t>(</a:t>
            </a:r>
            <a:r>
              <a:rPr lang="ru-RU" sz="1050" dirty="0" smtClean="0"/>
              <a:t>слова </a:t>
            </a:r>
            <a:r>
              <a:rPr lang="ru-RU" sz="1050" dirty="0"/>
              <a:t>и </a:t>
            </a:r>
            <a:r>
              <a:rPr lang="ru-RU" sz="1050" dirty="0" smtClean="0"/>
              <a:t>семантика) необходимы </a:t>
            </a:r>
            <a:r>
              <a:rPr lang="ru-RU" sz="1050" dirty="0"/>
              <a:t>основные общие правила для </a:t>
            </a:r>
            <a:r>
              <a:rPr lang="ru-RU" sz="1050" dirty="0" smtClean="0"/>
              <a:t>семантики, </a:t>
            </a:r>
            <a:r>
              <a:rPr lang="ru-RU" sz="1050" dirty="0"/>
              <a:t>отдельных определений в разных доменах</a:t>
            </a:r>
            <a:endParaRPr sz="1050" dirty="0"/>
          </a:p>
        </p:txBody>
      </p:sp>
      <p:pic>
        <p:nvPicPr>
          <p:cNvPr id="346" name="image40.png"/>
          <p:cNvPicPr>
            <a:picLocks noChangeAspect="1"/>
          </p:cNvPicPr>
          <p:nvPr/>
        </p:nvPicPr>
        <p:blipFill>
          <a:blip r:embed="rId4">
            <a:extLst/>
          </a:blip>
          <a:stretch>
            <a:fillRect/>
          </a:stretch>
        </p:blipFill>
        <p:spPr>
          <a:xfrm>
            <a:off x="7636370" y="4418096"/>
            <a:ext cx="1332149" cy="1034247"/>
          </a:xfrm>
          <a:prstGeom prst="rect">
            <a:avLst/>
          </a:prstGeom>
          <a:ln w="12700">
            <a:miter lim="400000"/>
          </a:ln>
        </p:spPr>
      </p:pic>
    </p:spTree>
    <p:extLst>
      <p:ext uri="{BB962C8B-B14F-4D97-AF65-F5344CB8AC3E}">
        <p14:creationId xmlns:p14="http://schemas.microsoft.com/office/powerpoint/2010/main" val="1354970371"/>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 name="Shape 649"/>
          <p:cNvSpPr>
            <a:spLocks noGrp="1"/>
          </p:cNvSpPr>
          <p:nvPr>
            <p:ph type="title"/>
          </p:nvPr>
        </p:nvSpPr>
        <p:spPr>
          <a:xfrm>
            <a:off x="250826" y="664303"/>
            <a:ext cx="8642351" cy="652464"/>
          </a:xfrm>
          <a:prstGeom prst="rect">
            <a:avLst/>
          </a:prstGeom>
        </p:spPr>
        <p:txBody>
          <a:bodyPr>
            <a:normAutofit/>
          </a:bodyPr>
          <a:lstStyle/>
          <a:p>
            <a:pPr>
              <a:defRPr sz="1800"/>
            </a:pPr>
            <a:r>
              <a:rPr lang="ru-RU" sz="2400" dirty="0" err="1" smtClean="0">
                <a:solidFill>
                  <a:srgbClr val="C00000"/>
                </a:solidFill>
              </a:rPr>
              <a:t>Дигитализация</a:t>
            </a:r>
            <a:r>
              <a:rPr lang="ru-RU" sz="2400" dirty="0" smtClean="0">
                <a:solidFill>
                  <a:srgbClr val="C00000"/>
                </a:solidFill>
              </a:rPr>
              <a:t> экономики</a:t>
            </a:r>
            <a:r>
              <a:rPr sz="2400" dirty="0" smtClean="0">
                <a:solidFill>
                  <a:srgbClr val="C00000"/>
                </a:solidFill>
              </a:rPr>
              <a:t>: </a:t>
            </a:r>
            <a:r>
              <a:rPr lang="ru-RU" sz="2400" dirty="0" smtClean="0">
                <a:solidFill>
                  <a:srgbClr val="C00000"/>
                </a:solidFill>
              </a:rPr>
              <a:t>Зоопарк стандартизации</a:t>
            </a:r>
            <a:endParaRPr sz="2400" dirty="0">
              <a:solidFill>
                <a:srgbClr val="C00000"/>
              </a:solidFill>
            </a:endParaRPr>
          </a:p>
        </p:txBody>
      </p:sp>
      <p:sp>
        <p:nvSpPr>
          <p:cNvPr id="650" name="Shape 650"/>
          <p:cNvSpPr/>
          <p:nvPr/>
        </p:nvSpPr>
        <p:spPr>
          <a:xfrm>
            <a:off x="6099097" y="2857632"/>
            <a:ext cx="417066" cy="2502392"/>
          </a:xfrm>
          <a:prstGeom prst="roundRect">
            <a:avLst>
              <a:gd name="adj" fmla="val 7059"/>
            </a:avLst>
          </a:prstGeom>
          <a:solidFill>
            <a:srgbClr val="509877"/>
          </a:solidFill>
          <a:ln w="12700">
            <a:miter lim="400000"/>
          </a:ln>
          <a:effectLst>
            <a:outerShdw blurRad="50800" dist="38100" dir="2700000" rotWithShape="0">
              <a:srgbClr val="000000">
                <a:alpha val="40000"/>
              </a:srgbClr>
            </a:outerShdw>
          </a:effectLst>
        </p:spPr>
        <p:txBody>
          <a:bodyPr lIns="45719" rIns="45719" anchor="ctr"/>
          <a:lstStyle/>
          <a:p>
            <a:pPr algn="ctr">
              <a:defRPr sz="600">
                <a:solidFill>
                  <a:srgbClr val="4D4D4D"/>
                </a:solidFill>
                <a:latin typeface="Arial"/>
                <a:ea typeface="Arial"/>
                <a:cs typeface="Arial"/>
                <a:sym typeface="Arial"/>
              </a:defRPr>
            </a:pPr>
            <a:endParaRPr/>
          </a:p>
        </p:txBody>
      </p:sp>
      <p:sp>
        <p:nvSpPr>
          <p:cNvPr id="651" name="Shape 651"/>
          <p:cNvSpPr/>
          <p:nvPr/>
        </p:nvSpPr>
        <p:spPr>
          <a:xfrm>
            <a:off x="5085396" y="2857632"/>
            <a:ext cx="417066" cy="2502392"/>
          </a:xfrm>
          <a:prstGeom prst="roundRect">
            <a:avLst>
              <a:gd name="adj" fmla="val 7059"/>
            </a:avLst>
          </a:prstGeom>
          <a:solidFill>
            <a:srgbClr val="509877"/>
          </a:solidFill>
          <a:ln w="12700">
            <a:miter lim="400000"/>
          </a:ln>
          <a:effectLst>
            <a:outerShdw blurRad="50800" dist="38100" dir="2700000" rotWithShape="0">
              <a:srgbClr val="000000">
                <a:alpha val="40000"/>
              </a:srgbClr>
            </a:outerShdw>
          </a:effectLst>
        </p:spPr>
        <p:txBody>
          <a:bodyPr lIns="45719" rIns="45719" anchor="ctr"/>
          <a:lstStyle/>
          <a:p>
            <a:pPr algn="ctr">
              <a:defRPr sz="600">
                <a:solidFill>
                  <a:srgbClr val="4D4D4D"/>
                </a:solidFill>
                <a:latin typeface="Arial"/>
                <a:ea typeface="Arial"/>
                <a:cs typeface="Arial"/>
                <a:sym typeface="Arial"/>
              </a:defRPr>
            </a:pPr>
            <a:endParaRPr/>
          </a:p>
        </p:txBody>
      </p:sp>
      <p:sp>
        <p:nvSpPr>
          <p:cNvPr id="652" name="Shape 652"/>
          <p:cNvSpPr/>
          <p:nvPr/>
        </p:nvSpPr>
        <p:spPr>
          <a:xfrm>
            <a:off x="4036940" y="2857632"/>
            <a:ext cx="417066" cy="2502392"/>
          </a:xfrm>
          <a:prstGeom prst="roundRect">
            <a:avLst>
              <a:gd name="adj" fmla="val 7059"/>
            </a:avLst>
          </a:prstGeom>
          <a:solidFill>
            <a:srgbClr val="509877"/>
          </a:solidFill>
          <a:ln w="12700">
            <a:miter lim="400000"/>
          </a:ln>
          <a:effectLst>
            <a:outerShdw blurRad="50800" dist="38100" dir="2700000" rotWithShape="0">
              <a:srgbClr val="000000">
                <a:alpha val="40000"/>
              </a:srgbClr>
            </a:outerShdw>
          </a:effectLst>
        </p:spPr>
        <p:txBody>
          <a:bodyPr lIns="45719" rIns="45719" anchor="ctr"/>
          <a:lstStyle/>
          <a:p>
            <a:pPr algn="ctr">
              <a:defRPr sz="600">
                <a:solidFill>
                  <a:srgbClr val="4D4D4D"/>
                </a:solidFill>
                <a:latin typeface="Arial"/>
                <a:ea typeface="Arial"/>
                <a:cs typeface="Arial"/>
                <a:sym typeface="Arial"/>
              </a:defRPr>
            </a:pPr>
            <a:endParaRPr/>
          </a:p>
        </p:txBody>
      </p:sp>
      <p:sp>
        <p:nvSpPr>
          <p:cNvPr id="653" name="Shape 653"/>
          <p:cNvSpPr/>
          <p:nvPr/>
        </p:nvSpPr>
        <p:spPr>
          <a:xfrm>
            <a:off x="3000069" y="2857632"/>
            <a:ext cx="417066" cy="2502392"/>
          </a:xfrm>
          <a:prstGeom prst="roundRect">
            <a:avLst>
              <a:gd name="adj" fmla="val 7059"/>
            </a:avLst>
          </a:prstGeom>
          <a:solidFill>
            <a:srgbClr val="509877"/>
          </a:solidFill>
          <a:ln w="12700">
            <a:miter lim="400000"/>
          </a:ln>
          <a:effectLst>
            <a:outerShdw blurRad="50800" dist="38100" dir="2700000" rotWithShape="0">
              <a:srgbClr val="000000">
                <a:alpha val="40000"/>
              </a:srgbClr>
            </a:outerShdw>
          </a:effectLst>
        </p:spPr>
        <p:txBody>
          <a:bodyPr lIns="45719" rIns="45719" anchor="ctr"/>
          <a:lstStyle/>
          <a:p>
            <a:pPr algn="ctr">
              <a:defRPr sz="600">
                <a:solidFill>
                  <a:srgbClr val="4D4D4D"/>
                </a:solidFill>
                <a:latin typeface="Arial"/>
                <a:ea typeface="Arial"/>
                <a:cs typeface="Arial"/>
                <a:sym typeface="Arial"/>
              </a:defRPr>
            </a:pPr>
            <a:endParaRPr/>
          </a:p>
        </p:txBody>
      </p:sp>
      <p:sp>
        <p:nvSpPr>
          <p:cNvPr id="654" name="Shape 654"/>
          <p:cNvSpPr/>
          <p:nvPr/>
        </p:nvSpPr>
        <p:spPr>
          <a:xfrm>
            <a:off x="1760458" y="2857632"/>
            <a:ext cx="417066" cy="2502392"/>
          </a:xfrm>
          <a:prstGeom prst="roundRect">
            <a:avLst>
              <a:gd name="adj" fmla="val 7059"/>
            </a:avLst>
          </a:prstGeom>
          <a:solidFill>
            <a:srgbClr val="509877"/>
          </a:solidFill>
          <a:ln w="12700">
            <a:miter lim="400000"/>
          </a:ln>
          <a:effectLst>
            <a:outerShdw blurRad="50800" dist="38100" dir="2700000" rotWithShape="0">
              <a:srgbClr val="000000">
                <a:alpha val="40000"/>
              </a:srgbClr>
            </a:outerShdw>
          </a:effectLst>
        </p:spPr>
        <p:txBody>
          <a:bodyPr lIns="45719" rIns="45719" anchor="ctr"/>
          <a:lstStyle/>
          <a:p>
            <a:pPr algn="ctr">
              <a:defRPr sz="600">
                <a:solidFill>
                  <a:srgbClr val="4D4D4D"/>
                </a:solidFill>
                <a:latin typeface="Arial"/>
                <a:ea typeface="Arial"/>
                <a:cs typeface="Arial"/>
                <a:sym typeface="Arial"/>
              </a:defRPr>
            </a:pPr>
            <a:endParaRPr/>
          </a:p>
        </p:txBody>
      </p:sp>
      <p:sp>
        <p:nvSpPr>
          <p:cNvPr id="655" name="Shape 655"/>
          <p:cNvSpPr/>
          <p:nvPr/>
        </p:nvSpPr>
        <p:spPr>
          <a:xfrm>
            <a:off x="1262063" y="1405467"/>
            <a:ext cx="5630863" cy="1667933"/>
          </a:xfrm>
          <a:prstGeom prst="rect">
            <a:avLst/>
          </a:prstGeom>
          <a:solidFill>
            <a:srgbClr val="DBDBDB"/>
          </a:solidFill>
          <a:ln w="12700">
            <a:miter lim="400000"/>
          </a:ln>
        </p:spPr>
        <p:txBody>
          <a:bodyPr lIns="45719" rIns="45719" anchor="b"/>
          <a:lstStyle/>
          <a:p>
            <a:pPr>
              <a:defRPr>
                <a:solidFill>
                  <a:srgbClr val="4D4D4D"/>
                </a:solidFill>
                <a:latin typeface="Arial"/>
                <a:ea typeface="Arial"/>
                <a:cs typeface="Arial"/>
                <a:sym typeface="Arial"/>
              </a:defRPr>
            </a:pPr>
            <a:endParaRPr/>
          </a:p>
        </p:txBody>
      </p:sp>
      <p:grpSp>
        <p:nvGrpSpPr>
          <p:cNvPr id="658" name="Group 658"/>
          <p:cNvGrpSpPr/>
          <p:nvPr/>
        </p:nvGrpSpPr>
        <p:grpSpPr>
          <a:xfrm>
            <a:off x="5033263" y="1892205"/>
            <a:ext cx="1708812" cy="409344"/>
            <a:chOff x="0" y="0"/>
            <a:chExt cx="1708811" cy="307006"/>
          </a:xfrm>
        </p:grpSpPr>
        <p:sp>
          <p:nvSpPr>
            <p:cNvPr id="656" name="Shape 656"/>
            <p:cNvSpPr/>
            <p:nvPr/>
          </p:nvSpPr>
          <p:spPr>
            <a:xfrm>
              <a:off x="0" y="0"/>
              <a:ext cx="1708811" cy="307006"/>
            </a:xfrm>
            <a:prstGeom prst="roundRect">
              <a:avLst>
                <a:gd name="adj" fmla="val 7059"/>
              </a:avLst>
            </a:prstGeom>
            <a:solidFill>
              <a:srgbClr val="FFFFFF"/>
            </a:solidFill>
            <a:ln w="12700" cap="flat">
              <a:noFill/>
              <a:miter lim="400000"/>
            </a:ln>
            <a:effectLst/>
          </p:spPr>
          <p:txBody>
            <a:bodyPr wrap="square" lIns="45719" tIns="45719" rIns="45719" bIns="45719" numCol="1" anchor="ctr">
              <a:noAutofit/>
            </a:bodyPr>
            <a:lstStyle/>
            <a:p>
              <a:pPr algn="ctr">
                <a:defRPr sz="1000">
                  <a:solidFill>
                    <a:srgbClr val="004C8F"/>
                  </a:solidFill>
                  <a:latin typeface="Arial"/>
                  <a:ea typeface="Arial"/>
                  <a:cs typeface="Arial"/>
                  <a:sym typeface="Arial"/>
                </a:defRPr>
              </a:pPr>
              <a:endParaRPr/>
            </a:p>
          </p:txBody>
        </p:sp>
        <p:sp>
          <p:nvSpPr>
            <p:cNvPr id="657" name="Shape 657"/>
            <p:cNvSpPr/>
            <p:nvPr/>
          </p:nvSpPr>
          <p:spPr>
            <a:xfrm>
              <a:off x="6346" y="75348"/>
              <a:ext cx="1696118" cy="15630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6999" tIns="26999" rIns="26999" bIns="26999" numCol="1" anchor="ctr">
              <a:spAutoFit/>
            </a:bodyPr>
            <a:lstStyle>
              <a:lvl1pPr algn="ctr">
                <a:defRPr sz="1000">
                  <a:solidFill>
                    <a:srgbClr val="004C8F"/>
                  </a:solidFill>
                  <a:latin typeface="Arial"/>
                  <a:ea typeface="Arial"/>
                  <a:cs typeface="Arial"/>
                  <a:sym typeface="Arial"/>
                </a:defRPr>
              </a:lvl1pPr>
            </a:lstStyle>
            <a:p>
              <a:r>
                <a:rPr lang="ru-RU" dirty="0" smtClean="0"/>
                <a:t>Потребители</a:t>
              </a:r>
              <a:endParaRPr dirty="0"/>
            </a:p>
          </p:txBody>
        </p:sp>
      </p:grpSp>
      <p:grpSp>
        <p:nvGrpSpPr>
          <p:cNvPr id="661" name="Group 661"/>
          <p:cNvGrpSpPr/>
          <p:nvPr/>
        </p:nvGrpSpPr>
        <p:grpSpPr>
          <a:xfrm>
            <a:off x="3179640" y="1892205"/>
            <a:ext cx="1708812" cy="409344"/>
            <a:chOff x="0" y="0"/>
            <a:chExt cx="1708811" cy="307006"/>
          </a:xfrm>
        </p:grpSpPr>
        <p:sp>
          <p:nvSpPr>
            <p:cNvPr id="659" name="Shape 659"/>
            <p:cNvSpPr/>
            <p:nvPr/>
          </p:nvSpPr>
          <p:spPr>
            <a:xfrm>
              <a:off x="0" y="0"/>
              <a:ext cx="1708811" cy="307006"/>
            </a:xfrm>
            <a:prstGeom prst="roundRect">
              <a:avLst>
                <a:gd name="adj" fmla="val 7059"/>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4D4D4D"/>
                  </a:solidFill>
                  <a:latin typeface="Arial"/>
                  <a:ea typeface="Arial"/>
                  <a:cs typeface="Arial"/>
                  <a:sym typeface="Arial"/>
                </a:defRPr>
              </a:pPr>
              <a:endParaRPr/>
            </a:p>
          </p:txBody>
        </p:sp>
        <p:sp>
          <p:nvSpPr>
            <p:cNvPr id="660" name="Shape 660"/>
            <p:cNvSpPr/>
            <p:nvPr/>
          </p:nvSpPr>
          <p:spPr>
            <a:xfrm>
              <a:off x="6346" y="75348"/>
              <a:ext cx="1696118" cy="15630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6999" tIns="26999" rIns="26999" bIns="26999" numCol="1" anchor="ctr">
              <a:spAutoFit/>
            </a:bodyPr>
            <a:lstStyle>
              <a:lvl1pPr algn="ctr">
                <a:defRPr sz="1000">
                  <a:solidFill>
                    <a:srgbClr val="004C8F"/>
                  </a:solidFill>
                  <a:latin typeface="Arial"/>
                  <a:ea typeface="Arial"/>
                  <a:cs typeface="Arial"/>
                  <a:sym typeface="Arial"/>
                </a:defRPr>
              </a:lvl1pPr>
            </a:lstStyle>
            <a:p>
              <a:r>
                <a:rPr lang="ru-RU" dirty="0" smtClean="0"/>
                <a:t>Культура</a:t>
              </a:r>
              <a:endParaRPr dirty="0"/>
            </a:p>
          </p:txBody>
        </p:sp>
      </p:grpSp>
      <p:sp>
        <p:nvSpPr>
          <p:cNvPr id="662" name="Shape 662"/>
          <p:cNvSpPr/>
          <p:nvPr/>
        </p:nvSpPr>
        <p:spPr>
          <a:xfrm>
            <a:off x="1209675" y="5175249"/>
            <a:ext cx="5683250" cy="1111251"/>
          </a:xfrm>
          <a:prstGeom prst="rect">
            <a:avLst/>
          </a:prstGeom>
          <a:solidFill>
            <a:srgbClr val="CCFFCC"/>
          </a:solidFill>
          <a:ln w="12700">
            <a:miter lim="400000"/>
          </a:ln>
        </p:spPr>
        <p:txBody>
          <a:bodyPr lIns="45719" rIns="45719" anchor="b"/>
          <a:lstStyle/>
          <a:p>
            <a:pPr>
              <a:defRPr>
                <a:solidFill>
                  <a:srgbClr val="4D4D4D"/>
                </a:solidFill>
                <a:latin typeface="Arial"/>
                <a:ea typeface="Arial"/>
                <a:cs typeface="Arial"/>
                <a:sym typeface="Arial"/>
              </a:defRPr>
            </a:pPr>
            <a:endParaRPr/>
          </a:p>
        </p:txBody>
      </p:sp>
      <p:sp>
        <p:nvSpPr>
          <p:cNvPr id="663" name="Shape 663"/>
          <p:cNvSpPr/>
          <p:nvPr/>
        </p:nvSpPr>
        <p:spPr>
          <a:xfrm>
            <a:off x="1285466" y="3127953"/>
            <a:ext cx="5491362" cy="27340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 y="7180"/>
                  <a:pt x="23" y="21539"/>
                  <a:pt x="23" y="21539"/>
                </a:cubicBezTo>
                <a:lnTo>
                  <a:pt x="21577" y="21600"/>
                </a:lnTo>
                <a:cubicBezTo>
                  <a:pt x="21585" y="19546"/>
                  <a:pt x="21600" y="15437"/>
                  <a:pt x="21600" y="15437"/>
                </a:cubicBezTo>
                <a:lnTo>
                  <a:pt x="5309" y="15315"/>
                </a:lnTo>
                <a:lnTo>
                  <a:pt x="5354" y="61"/>
                </a:lnTo>
                <a:lnTo>
                  <a:pt x="0" y="0"/>
                </a:lnTo>
                <a:close/>
              </a:path>
            </a:pathLst>
          </a:custGeom>
          <a:solidFill>
            <a:srgbClr val="00CC99">
              <a:alpha val="26000"/>
            </a:srgbClr>
          </a:solidFill>
          <a:ln w="25400">
            <a:solidFill>
              <a:srgbClr val="4D4D4D"/>
            </a:solidFill>
          </a:ln>
        </p:spPr>
        <p:txBody>
          <a:bodyPr lIns="45719" rIns="45719" anchor="b"/>
          <a:lstStyle/>
          <a:p>
            <a:pPr>
              <a:defRPr>
                <a:solidFill>
                  <a:srgbClr val="4D4D4D"/>
                </a:solidFill>
                <a:latin typeface="Arial"/>
                <a:ea typeface="Arial"/>
                <a:cs typeface="Arial"/>
                <a:sym typeface="Arial"/>
              </a:defRPr>
            </a:pPr>
            <a:endParaRPr/>
          </a:p>
        </p:txBody>
      </p:sp>
      <p:sp>
        <p:nvSpPr>
          <p:cNvPr id="664" name="Shape 664"/>
          <p:cNvSpPr/>
          <p:nvPr/>
        </p:nvSpPr>
        <p:spPr>
          <a:xfrm>
            <a:off x="1331807" y="1861309"/>
            <a:ext cx="5508740" cy="116624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314"/>
                </a:lnTo>
                <a:lnTo>
                  <a:pt x="21555" y="8440"/>
                </a:lnTo>
                <a:lnTo>
                  <a:pt x="6859" y="8297"/>
                </a:lnTo>
                <a:lnTo>
                  <a:pt x="6859" y="143"/>
                </a:lnTo>
                <a:lnTo>
                  <a:pt x="45" y="0"/>
                </a:lnTo>
                <a:cubicBezTo>
                  <a:pt x="38" y="7200"/>
                  <a:pt x="30" y="14400"/>
                  <a:pt x="0" y="21600"/>
                </a:cubicBezTo>
                <a:close/>
              </a:path>
            </a:pathLst>
          </a:custGeom>
          <a:solidFill>
            <a:srgbClr val="B8B8B8">
              <a:alpha val="36000"/>
            </a:srgbClr>
          </a:solidFill>
          <a:ln w="25400">
            <a:solidFill>
              <a:srgbClr val="4D4D4D"/>
            </a:solidFill>
          </a:ln>
        </p:spPr>
        <p:txBody>
          <a:bodyPr lIns="45719" rIns="45719" anchor="b"/>
          <a:lstStyle/>
          <a:p>
            <a:pPr>
              <a:defRPr>
                <a:solidFill>
                  <a:srgbClr val="4D4D4D"/>
                </a:solidFill>
                <a:latin typeface="Arial"/>
                <a:ea typeface="Arial"/>
                <a:cs typeface="Arial"/>
                <a:sym typeface="Arial"/>
              </a:defRPr>
            </a:pPr>
            <a:endParaRPr/>
          </a:p>
        </p:txBody>
      </p:sp>
      <p:sp>
        <p:nvSpPr>
          <p:cNvPr id="665" name="Shape 665"/>
          <p:cNvSpPr/>
          <p:nvPr/>
        </p:nvSpPr>
        <p:spPr>
          <a:xfrm>
            <a:off x="5870575" y="3691467"/>
            <a:ext cx="876300" cy="338554"/>
          </a:xfrm>
          <a:prstGeom prst="rect">
            <a:avLst/>
          </a:prstGeom>
          <a:solidFill>
            <a:srgbClr val="D6EAEE"/>
          </a:solidFill>
          <a:ln w="12700">
            <a:miter lim="400000"/>
          </a:ln>
          <a:extLst>
            <a:ext uri="{C572A759-6A51-4108-AA02-DFA0A04FC94B}">
              <ma14:wrappingTextBoxFlag xmlns="" xmlns:ma14="http://schemas.microsoft.com/office/mac/drawingml/2011/main" val="1"/>
            </a:ext>
          </a:extLst>
        </p:spPr>
        <p:txBody>
          <a:bodyPr lIns="0" tIns="0" rIns="0" bIns="0">
            <a:spAutoFit/>
          </a:bodyPr>
          <a:lstStyle/>
          <a:p>
            <a:pPr algn="ctr">
              <a:defRPr sz="800" b="1">
                <a:latin typeface="Arial Black"/>
                <a:ea typeface="Arial Black"/>
                <a:cs typeface="Arial Black"/>
                <a:sym typeface="Arial Black"/>
              </a:defRPr>
            </a:pPr>
            <a:r>
              <a:t>Wohnen</a:t>
            </a:r>
            <a:endParaRPr sz="2400">
              <a:solidFill>
                <a:srgbClr val="4D4D4D"/>
              </a:solidFill>
              <a:latin typeface="Arial"/>
              <a:ea typeface="Arial"/>
              <a:cs typeface="Arial"/>
              <a:sym typeface="Arial"/>
            </a:endParaRPr>
          </a:p>
          <a:p>
            <a:pPr algn="ctr">
              <a:defRPr sz="700">
                <a:latin typeface="Arial"/>
                <a:ea typeface="Arial"/>
                <a:cs typeface="Arial"/>
                <a:sym typeface="Arial"/>
              </a:defRPr>
            </a:pPr>
            <a:r>
              <a:t>CPS Szenario</a:t>
            </a:r>
            <a:endParaRPr sz="2400" b="1">
              <a:solidFill>
                <a:srgbClr val="4D4D4D"/>
              </a:solidFill>
            </a:endParaRPr>
          </a:p>
          <a:p>
            <a:pPr algn="ctr">
              <a:defRPr sz="700">
                <a:latin typeface="Arial"/>
                <a:ea typeface="Arial"/>
                <a:cs typeface="Arial"/>
                <a:sym typeface="Arial"/>
              </a:defRPr>
            </a:pPr>
            <a:r>
              <a:t>Smart Home</a:t>
            </a:r>
          </a:p>
        </p:txBody>
      </p:sp>
      <p:grpSp>
        <p:nvGrpSpPr>
          <p:cNvPr id="668" name="Group 668"/>
          <p:cNvGrpSpPr/>
          <p:nvPr/>
        </p:nvGrpSpPr>
        <p:grpSpPr>
          <a:xfrm>
            <a:off x="1459243" y="3228357"/>
            <a:ext cx="973155" cy="1746554"/>
            <a:chOff x="0" y="0"/>
            <a:chExt cx="973154" cy="1309915"/>
          </a:xfrm>
        </p:grpSpPr>
        <p:sp>
          <p:nvSpPr>
            <p:cNvPr id="666" name="Shape 666"/>
            <p:cNvSpPr/>
            <p:nvPr/>
          </p:nvSpPr>
          <p:spPr>
            <a:xfrm>
              <a:off x="0" y="0"/>
              <a:ext cx="973154" cy="1309915"/>
            </a:xfrm>
            <a:prstGeom prst="roundRect">
              <a:avLst>
                <a:gd name="adj" fmla="val 7059"/>
              </a:avLst>
            </a:prstGeom>
            <a:solidFill>
              <a:srgbClr val="8EC02F"/>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a:solidFill>
                    <a:srgbClr val="4D4D4D"/>
                  </a:solidFill>
                  <a:latin typeface="Arial"/>
                  <a:ea typeface="Arial"/>
                  <a:cs typeface="Arial"/>
                  <a:sym typeface="Arial"/>
                </a:defRPr>
              </a:pPr>
              <a:endParaRPr/>
            </a:p>
          </p:txBody>
        </p:sp>
        <p:sp>
          <p:nvSpPr>
            <p:cNvPr id="667" name="Shape 667"/>
            <p:cNvSpPr/>
            <p:nvPr/>
          </p:nvSpPr>
          <p:spPr>
            <a:xfrm>
              <a:off x="20119" y="444073"/>
              <a:ext cx="932915" cy="42176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6999" tIns="26999" rIns="26999" bIns="26999" numCol="1" anchor="ctr">
              <a:spAutoFit/>
            </a:bodyPr>
            <a:lstStyle/>
            <a:p>
              <a:pPr algn="ctr">
                <a:defRPr sz="1000">
                  <a:solidFill>
                    <a:srgbClr val="FFFFFF"/>
                  </a:solidFill>
                  <a:latin typeface="Arial"/>
                  <a:ea typeface="Arial"/>
                  <a:cs typeface="Arial"/>
                  <a:sym typeface="Arial"/>
                </a:defRPr>
              </a:pPr>
              <a:r>
                <a:t>Industrie</a:t>
              </a:r>
              <a:endParaRPr>
                <a:solidFill>
                  <a:srgbClr val="4D4D4D"/>
                </a:solidFill>
              </a:endParaRPr>
            </a:p>
            <a:p>
              <a:pPr algn="ctr">
                <a:defRPr sz="700">
                  <a:solidFill>
                    <a:srgbClr val="FFFFFF"/>
                  </a:solidFill>
                  <a:latin typeface="Arial"/>
                  <a:ea typeface="Arial"/>
                  <a:cs typeface="Arial"/>
                  <a:sym typeface="Arial"/>
                </a:defRPr>
              </a:pPr>
              <a:endParaRPr>
                <a:solidFill>
                  <a:srgbClr val="4D4D4D"/>
                </a:solidFill>
              </a:endParaRPr>
            </a:p>
            <a:p>
              <a:pPr algn="ctr">
                <a:defRPr sz="800">
                  <a:solidFill>
                    <a:srgbClr val="FFFFFF"/>
                  </a:solidFill>
                  <a:latin typeface="Arial"/>
                  <a:ea typeface="Arial"/>
                  <a:cs typeface="Arial"/>
                  <a:sym typeface="Arial"/>
                </a:defRPr>
              </a:pPr>
              <a:r>
                <a:t>CPS-Szenario</a:t>
              </a:r>
              <a:endParaRPr>
                <a:solidFill>
                  <a:srgbClr val="4D4D4D"/>
                </a:solidFill>
              </a:endParaRPr>
            </a:p>
            <a:p>
              <a:pPr algn="ctr">
                <a:defRPr sz="800">
                  <a:solidFill>
                    <a:srgbClr val="FFFFFF"/>
                  </a:solidFill>
                  <a:latin typeface="Arial"/>
                  <a:ea typeface="Arial"/>
                  <a:cs typeface="Arial"/>
                  <a:sym typeface="Arial"/>
                </a:defRPr>
              </a:pPr>
              <a:r>
                <a:t>Smart Factory</a:t>
              </a:r>
            </a:p>
          </p:txBody>
        </p:sp>
      </p:grpSp>
      <p:grpSp>
        <p:nvGrpSpPr>
          <p:cNvPr id="671" name="Group 671"/>
          <p:cNvGrpSpPr/>
          <p:nvPr/>
        </p:nvGrpSpPr>
        <p:grpSpPr>
          <a:xfrm>
            <a:off x="2745196" y="3242749"/>
            <a:ext cx="973155" cy="1746554"/>
            <a:chOff x="0" y="0"/>
            <a:chExt cx="973154" cy="1309915"/>
          </a:xfrm>
        </p:grpSpPr>
        <p:sp>
          <p:nvSpPr>
            <p:cNvPr id="669" name="Shape 669"/>
            <p:cNvSpPr/>
            <p:nvPr/>
          </p:nvSpPr>
          <p:spPr>
            <a:xfrm>
              <a:off x="0" y="0"/>
              <a:ext cx="973154" cy="1309915"/>
            </a:xfrm>
            <a:prstGeom prst="roundRect">
              <a:avLst>
                <a:gd name="adj" fmla="val 7059"/>
              </a:avLst>
            </a:prstGeom>
            <a:solidFill>
              <a:srgbClr val="EEA520"/>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sz="800">
                  <a:solidFill>
                    <a:srgbClr val="FFFFFF"/>
                  </a:solidFill>
                  <a:latin typeface="Arial"/>
                  <a:ea typeface="Arial"/>
                  <a:cs typeface="Arial"/>
                  <a:sym typeface="Arial"/>
                </a:defRPr>
              </a:pPr>
              <a:endParaRPr/>
            </a:p>
          </p:txBody>
        </p:sp>
        <p:sp>
          <p:nvSpPr>
            <p:cNvPr id="670" name="Shape 670"/>
            <p:cNvSpPr/>
            <p:nvPr/>
          </p:nvSpPr>
          <p:spPr>
            <a:xfrm>
              <a:off x="20119" y="444073"/>
              <a:ext cx="932915" cy="42176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6999" tIns="26999" rIns="26999" bIns="26999" numCol="1" anchor="ctr">
              <a:spAutoFit/>
            </a:bodyPr>
            <a:lstStyle/>
            <a:p>
              <a:pPr algn="ctr">
                <a:defRPr sz="1000">
                  <a:solidFill>
                    <a:srgbClr val="FFFFFF"/>
                  </a:solidFill>
                  <a:latin typeface="Arial"/>
                  <a:ea typeface="Arial"/>
                  <a:cs typeface="Arial"/>
                  <a:sym typeface="Arial"/>
                </a:defRPr>
              </a:pPr>
              <a:r>
                <a:t>Energie</a:t>
              </a:r>
              <a:endParaRPr sz="700"/>
            </a:p>
            <a:p>
              <a:pPr algn="ctr">
                <a:defRPr sz="700">
                  <a:solidFill>
                    <a:srgbClr val="FFFFFF"/>
                  </a:solidFill>
                  <a:latin typeface="Arial"/>
                  <a:ea typeface="Arial"/>
                  <a:cs typeface="Arial"/>
                  <a:sym typeface="Arial"/>
                </a:defRPr>
              </a:pPr>
              <a:endParaRPr sz="700"/>
            </a:p>
            <a:p>
              <a:pPr algn="ctr">
                <a:defRPr sz="800">
                  <a:solidFill>
                    <a:srgbClr val="FFFFFF"/>
                  </a:solidFill>
                  <a:latin typeface="Arial"/>
                  <a:ea typeface="Arial"/>
                  <a:cs typeface="Arial"/>
                  <a:sym typeface="Arial"/>
                </a:defRPr>
              </a:pPr>
              <a:r>
                <a:t>CPS-Szenario</a:t>
              </a:r>
              <a:endParaRPr>
                <a:solidFill>
                  <a:srgbClr val="4D4D4D"/>
                </a:solidFill>
              </a:endParaRPr>
            </a:p>
            <a:p>
              <a:pPr algn="ctr">
                <a:defRPr sz="800">
                  <a:solidFill>
                    <a:srgbClr val="FFFFFF"/>
                  </a:solidFill>
                  <a:latin typeface="Arial"/>
                  <a:ea typeface="Arial"/>
                  <a:cs typeface="Arial"/>
                  <a:sym typeface="Arial"/>
                </a:defRPr>
              </a:pPr>
              <a:r>
                <a:t>Smart Grid</a:t>
              </a:r>
            </a:p>
          </p:txBody>
        </p:sp>
      </p:grpSp>
      <p:grpSp>
        <p:nvGrpSpPr>
          <p:cNvPr id="674" name="Group 674"/>
          <p:cNvGrpSpPr/>
          <p:nvPr/>
        </p:nvGrpSpPr>
        <p:grpSpPr>
          <a:xfrm>
            <a:off x="3787859" y="3242749"/>
            <a:ext cx="973155" cy="1746554"/>
            <a:chOff x="0" y="0"/>
            <a:chExt cx="973154" cy="1309915"/>
          </a:xfrm>
        </p:grpSpPr>
        <p:sp>
          <p:nvSpPr>
            <p:cNvPr id="672" name="Shape 672"/>
            <p:cNvSpPr/>
            <p:nvPr/>
          </p:nvSpPr>
          <p:spPr>
            <a:xfrm>
              <a:off x="0" y="0"/>
              <a:ext cx="973154" cy="1309915"/>
            </a:xfrm>
            <a:prstGeom prst="roundRect">
              <a:avLst>
                <a:gd name="adj" fmla="val 7059"/>
              </a:avLst>
            </a:prstGeom>
            <a:solidFill>
              <a:srgbClr val="A3004C"/>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sz="800">
                  <a:solidFill>
                    <a:srgbClr val="FFFFFF"/>
                  </a:solidFill>
                  <a:latin typeface="Arial"/>
                  <a:ea typeface="Arial"/>
                  <a:cs typeface="Arial"/>
                  <a:sym typeface="Arial"/>
                </a:defRPr>
              </a:pPr>
              <a:endParaRPr/>
            </a:p>
          </p:txBody>
        </p:sp>
        <p:sp>
          <p:nvSpPr>
            <p:cNvPr id="673" name="Shape 673"/>
            <p:cNvSpPr/>
            <p:nvPr/>
          </p:nvSpPr>
          <p:spPr>
            <a:xfrm>
              <a:off x="20119" y="444073"/>
              <a:ext cx="932915" cy="42176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6999" tIns="26999" rIns="26999" bIns="26999" numCol="1" anchor="ctr">
              <a:spAutoFit/>
            </a:bodyPr>
            <a:lstStyle/>
            <a:p>
              <a:pPr algn="ctr">
                <a:defRPr sz="1000">
                  <a:solidFill>
                    <a:srgbClr val="FFFFFF"/>
                  </a:solidFill>
                  <a:latin typeface="Arial"/>
                  <a:ea typeface="Arial"/>
                  <a:cs typeface="Arial"/>
                  <a:sym typeface="Arial"/>
                </a:defRPr>
              </a:pPr>
              <a:r>
                <a:t>Mobilität</a:t>
              </a:r>
              <a:endParaRPr>
                <a:solidFill>
                  <a:srgbClr val="4D4D4D"/>
                </a:solidFill>
              </a:endParaRPr>
            </a:p>
            <a:p>
              <a:pPr algn="ctr">
                <a:defRPr sz="700">
                  <a:solidFill>
                    <a:srgbClr val="FFFFFF"/>
                  </a:solidFill>
                  <a:latin typeface="Arial"/>
                  <a:ea typeface="Arial"/>
                  <a:cs typeface="Arial"/>
                  <a:sym typeface="Arial"/>
                </a:defRPr>
              </a:pPr>
              <a:endParaRPr>
                <a:solidFill>
                  <a:srgbClr val="4D4D4D"/>
                </a:solidFill>
              </a:endParaRPr>
            </a:p>
            <a:p>
              <a:pPr algn="ctr">
                <a:defRPr sz="800">
                  <a:solidFill>
                    <a:srgbClr val="FFFFFF"/>
                  </a:solidFill>
                  <a:latin typeface="Arial"/>
                  <a:ea typeface="Arial"/>
                  <a:cs typeface="Arial"/>
                  <a:sym typeface="Arial"/>
                </a:defRPr>
              </a:pPr>
              <a:r>
                <a:t>CPS-Szenario</a:t>
              </a:r>
              <a:endParaRPr>
                <a:solidFill>
                  <a:srgbClr val="4D4D4D"/>
                </a:solidFill>
              </a:endParaRPr>
            </a:p>
            <a:p>
              <a:pPr algn="ctr">
                <a:defRPr sz="800">
                  <a:solidFill>
                    <a:srgbClr val="FFFFFF"/>
                  </a:solidFill>
                  <a:latin typeface="Arial"/>
                  <a:ea typeface="Arial"/>
                  <a:cs typeface="Arial"/>
                  <a:sym typeface="Arial"/>
                </a:defRPr>
              </a:pPr>
              <a:r>
                <a:t>Smart Mobility</a:t>
              </a:r>
            </a:p>
          </p:txBody>
        </p:sp>
      </p:grpSp>
      <p:grpSp>
        <p:nvGrpSpPr>
          <p:cNvPr id="677" name="Group 677"/>
          <p:cNvGrpSpPr/>
          <p:nvPr/>
        </p:nvGrpSpPr>
        <p:grpSpPr>
          <a:xfrm>
            <a:off x="4818938" y="3242749"/>
            <a:ext cx="973155" cy="1746554"/>
            <a:chOff x="0" y="0"/>
            <a:chExt cx="973154" cy="1309915"/>
          </a:xfrm>
        </p:grpSpPr>
        <p:sp>
          <p:nvSpPr>
            <p:cNvPr id="675" name="Shape 675"/>
            <p:cNvSpPr/>
            <p:nvPr/>
          </p:nvSpPr>
          <p:spPr>
            <a:xfrm>
              <a:off x="0" y="0"/>
              <a:ext cx="973154" cy="1309915"/>
            </a:xfrm>
            <a:prstGeom prst="roundRect">
              <a:avLst>
                <a:gd name="adj" fmla="val 7059"/>
              </a:avLst>
            </a:prstGeom>
            <a:solidFill>
              <a:srgbClr val="0066CC"/>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a:solidFill>
                    <a:srgbClr val="4D4D4D"/>
                  </a:solidFill>
                  <a:latin typeface="Arial"/>
                  <a:ea typeface="Arial"/>
                  <a:cs typeface="Arial"/>
                  <a:sym typeface="Arial"/>
                </a:defRPr>
              </a:pPr>
              <a:endParaRPr/>
            </a:p>
          </p:txBody>
        </p:sp>
        <p:sp>
          <p:nvSpPr>
            <p:cNvPr id="676" name="Shape 676"/>
            <p:cNvSpPr/>
            <p:nvPr/>
          </p:nvSpPr>
          <p:spPr>
            <a:xfrm>
              <a:off x="20119" y="464520"/>
              <a:ext cx="932915" cy="38087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algn="ctr">
                <a:defRPr sz="1000">
                  <a:solidFill>
                    <a:srgbClr val="FFFFFF"/>
                  </a:solidFill>
                  <a:latin typeface="Arial"/>
                  <a:ea typeface="Arial"/>
                  <a:cs typeface="Arial"/>
                  <a:sym typeface="Arial"/>
                </a:defRPr>
              </a:pPr>
              <a:r>
                <a:t>Gesundheit</a:t>
              </a:r>
              <a:endParaRPr>
                <a:solidFill>
                  <a:srgbClr val="4D4D4D"/>
                </a:solidFill>
              </a:endParaRPr>
            </a:p>
            <a:p>
              <a:pPr algn="ctr">
                <a:defRPr sz="700">
                  <a:solidFill>
                    <a:srgbClr val="FFFFFF"/>
                  </a:solidFill>
                  <a:latin typeface="Arial"/>
                  <a:ea typeface="Arial"/>
                  <a:cs typeface="Arial"/>
                  <a:sym typeface="Arial"/>
                </a:defRPr>
              </a:pPr>
              <a:endParaRPr>
                <a:solidFill>
                  <a:srgbClr val="4D4D4D"/>
                </a:solidFill>
              </a:endParaRPr>
            </a:p>
            <a:p>
              <a:pPr algn="ctr">
                <a:defRPr sz="800">
                  <a:solidFill>
                    <a:srgbClr val="FFFFFF"/>
                  </a:solidFill>
                  <a:latin typeface="Arial"/>
                  <a:ea typeface="Arial"/>
                  <a:cs typeface="Arial"/>
                  <a:sym typeface="Arial"/>
                </a:defRPr>
              </a:pPr>
              <a:r>
                <a:t>CPS-Szenario</a:t>
              </a:r>
              <a:endParaRPr>
                <a:solidFill>
                  <a:srgbClr val="4D4D4D"/>
                </a:solidFill>
              </a:endParaRPr>
            </a:p>
            <a:p>
              <a:pPr algn="ctr">
                <a:defRPr sz="800">
                  <a:solidFill>
                    <a:srgbClr val="FFFFFF"/>
                  </a:solidFill>
                  <a:latin typeface="Arial"/>
                  <a:ea typeface="Arial"/>
                  <a:cs typeface="Arial"/>
                  <a:sym typeface="Arial"/>
                </a:defRPr>
              </a:pPr>
              <a:r>
                <a:t>Smart Health</a:t>
              </a:r>
            </a:p>
          </p:txBody>
        </p:sp>
      </p:grpSp>
      <p:grpSp>
        <p:nvGrpSpPr>
          <p:cNvPr id="680" name="Group 680"/>
          <p:cNvGrpSpPr/>
          <p:nvPr/>
        </p:nvGrpSpPr>
        <p:grpSpPr>
          <a:xfrm>
            <a:off x="5855808" y="3242749"/>
            <a:ext cx="973155" cy="1746554"/>
            <a:chOff x="0" y="0"/>
            <a:chExt cx="973154" cy="1309915"/>
          </a:xfrm>
        </p:grpSpPr>
        <p:sp>
          <p:nvSpPr>
            <p:cNvPr id="678" name="Shape 678"/>
            <p:cNvSpPr/>
            <p:nvPr/>
          </p:nvSpPr>
          <p:spPr>
            <a:xfrm>
              <a:off x="0" y="0"/>
              <a:ext cx="973154" cy="1309915"/>
            </a:xfrm>
            <a:prstGeom prst="roundRect">
              <a:avLst>
                <a:gd name="adj" fmla="val 7059"/>
              </a:avLst>
            </a:prstGeom>
            <a:solidFill>
              <a:srgbClr val="CC6600"/>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a:solidFill>
                    <a:srgbClr val="4D4D4D"/>
                  </a:solidFill>
                  <a:latin typeface="Arial"/>
                  <a:ea typeface="Arial"/>
                  <a:cs typeface="Arial"/>
                  <a:sym typeface="Arial"/>
                </a:defRPr>
              </a:pPr>
              <a:endParaRPr/>
            </a:p>
          </p:txBody>
        </p:sp>
        <p:sp>
          <p:nvSpPr>
            <p:cNvPr id="679" name="Shape 679"/>
            <p:cNvSpPr/>
            <p:nvPr/>
          </p:nvSpPr>
          <p:spPr>
            <a:xfrm>
              <a:off x="20119" y="444073"/>
              <a:ext cx="932915" cy="42176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6999" tIns="26999" rIns="26999" bIns="26999" numCol="1" anchor="ctr">
              <a:spAutoFit/>
            </a:bodyPr>
            <a:lstStyle/>
            <a:p>
              <a:pPr algn="ctr">
                <a:defRPr sz="1000">
                  <a:solidFill>
                    <a:srgbClr val="FFFFFF"/>
                  </a:solidFill>
                  <a:latin typeface="Arial"/>
                  <a:ea typeface="Arial"/>
                  <a:cs typeface="Arial"/>
                  <a:sym typeface="Arial"/>
                </a:defRPr>
              </a:pPr>
              <a:r>
                <a:t>Wohnen</a:t>
              </a:r>
              <a:endParaRPr>
                <a:solidFill>
                  <a:srgbClr val="4D4D4D"/>
                </a:solidFill>
              </a:endParaRPr>
            </a:p>
            <a:p>
              <a:pPr algn="ctr">
                <a:defRPr sz="700">
                  <a:solidFill>
                    <a:srgbClr val="FFFFFF"/>
                  </a:solidFill>
                  <a:latin typeface="Arial"/>
                  <a:ea typeface="Arial"/>
                  <a:cs typeface="Arial"/>
                  <a:sym typeface="Arial"/>
                </a:defRPr>
              </a:pPr>
              <a:endParaRPr>
                <a:solidFill>
                  <a:srgbClr val="4D4D4D"/>
                </a:solidFill>
              </a:endParaRPr>
            </a:p>
            <a:p>
              <a:pPr algn="ctr">
                <a:defRPr sz="800">
                  <a:solidFill>
                    <a:srgbClr val="FFFFFF"/>
                  </a:solidFill>
                  <a:latin typeface="Arial"/>
                  <a:ea typeface="Arial"/>
                  <a:cs typeface="Arial"/>
                  <a:sym typeface="Arial"/>
                </a:defRPr>
              </a:pPr>
              <a:r>
                <a:t>CPS-Szenario</a:t>
              </a:r>
              <a:endParaRPr>
                <a:solidFill>
                  <a:srgbClr val="4D4D4D"/>
                </a:solidFill>
              </a:endParaRPr>
            </a:p>
            <a:p>
              <a:pPr algn="ctr">
                <a:defRPr sz="800">
                  <a:solidFill>
                    <a:srgbClr val="FFFFFF"/>
                  </a:solidFill>
                  <a:latin typeface="Arial"/>
                  <a:ea typeface="Arial"/>
                  <a:cs typeface="Arial"/>
                  <a:sym typeface="Arial"/>
                </a:defRPr>
              </a:pPr>
              <a:r>
                <a:t>Smart Home</a:t>
              </a:r>
            </a:p>
          </p:txBody>
        </p:sp>
      </p:grpSp>
      <p:grpSp>
        <p:nvGrpSpPr>
          <p:cNvPr id="683" name="Group 683"/>
          <p:cNvGrpSpPr/>
          <p:nvPr/>
        </p:nvGrpSpPr>
        <p:grpSpPr>
          <a:xfrm>
            <a:off x="1424490" y="1930820"/>
            <a:ext cx="1575582" cy="455684"/>
            <a:chOff x="0" y="0"/>
            <a:chExt cx="1575580" cy="341762"/>
          </a:xfrm>
        </p:grpSpPr>
        <p:sp>
          <p:nvSpPr>
            <p:cNvPr id="681" name="Shape 681"/>
            <p:cNvSpPr/>
            <p:nvPr/>
          </p:nvSpPr>
          <p:spPr>
            <a:xfrm>
              <a:off x="0" y="0"/>
              <a:ext cx="1575580" cy="341762"/>
            </a:xfrm>
            <a:prstGeom prst="roundRect">
              <a:avLst>
                <a:gd name="adj" fmla="val 7059"/>
              </a:avLst>
            </a:prstGeom>
            <a:solidFill>
              <a:srgbClr val="CC0034"/>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a:solidFill>
                    <a:srgbClr val="4D4D4D"/>
                  </a:solidFill>
                  <a:latin typeface="Arial"/>
                  <a:ea typeface="Arial"/>
                  <a:cs typeface="Arial"/>
                  <a:sym typeface="Arial"/>
                </a:defRPr>
              </a:pPr>
              <a:endParaRPr/>
            </a:p>
          </p:txBody>
        </p:sp>
        <p:sp>
          <p:nvSpPr>
            <p:cNvPr id="682" name="Shape 682"/>
            <p:cNvSpPr/>
            <p:nvPr/>
          </p:nvSpPr>
          <p:spPr>
            <a:xfrm>
              <a:off x="7065" y="92726"/>
              <a:ext cx="1561450" cy="1563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6999" tIns="26999" rIns="26999" bIns="26999" numCol="1" anchor="ctr">
              <a:spAutoFit/>
            </a:bodyPr>
            <a:lstStyle>
              <a:lvl1pPr algn="ctr">
                <a:defRPr sz="1000">
                  <a:solidFill>
                    <a:srgbClr val="FFFFFF"/>
                  </a:solidFill>
                  <a:latin typeface="Arial"/>
                  <a:ea typeface="Arial"/>
                  <a:cs typeface="Arial"/>
                  <a:sym typeface="Arial"/>
                </a:defRPr>
              </a:lvl1pPr>
            </a:lstStyle>
            <a:p>
              <a:r>
                <a:rPr lang="ru-RU" dirty="0" smtClean="0"/>
                <a:t>Бизнес</a:t>
              </a:r>
              <a:endParaRPr dirty="0"/>
            </a:p>
          </p:txBody>
        </p:sp>
      </p:grpSp>
      <p:sp>
        <p:nvSpPr>
          <p:cNvPr id="684" name="Shape 684"/>
          <p:cNvSpPr/>
          <p:nvPr/>
        </p:nvSpPr>
        <p:spPr>
          <a:xfrm>
            <a:off x="2728340" y="1440389"/>
            <a:ext cx="2669734" cy="239191"/>
          </a:xfrm>
          <a:prstGeom prst="rect">
            <a:avLst/>
          </a:prstGeom>
          <a:ln w="12700">
            <a:miter lim="400000"/>
          </a:ln>
          <a:extLst>
            <a:ext uri="{C572A759-6A51-4108-AA02-DFA0A04FC94B}">
              <ma14:wrappingTextBoxFlag xmlns="" xmlns:ma14="http://schemas.microsoft.com/office/mac/drawingml/2011/main" val="1"/>
            </a:ext>
          </a:extLst>
        </p:spPr>
        <p:txBody>
          <a:bodyPr lIns="26999" tIns="26999" rIns="26999" bIns="26999" anchor="ctr">
            <a:spAutoFit/>
          </a:bodyPr>
          <a:lstStyle>
            <a:lvl1pPr algn="ctr">
              <a:defRPr sz="1200" cap="all">
                <a:solidFill>
                  <a:srgbClr val="004C8F"/>
                </a:solidFill>
                <a:latin typeface="Arial"/>
                <a:ea typeface="Arial"/>
                <a:cs typeface="Arial"/>
                <a:sym typeface="Arial"/>
              </a:defRPr>
            </a:lvl1pPr>
          </a:lstStyle>
          <a:p>
            <a:r>
              <a:rPr dirty="0"/>
              <a:t>The Internet of Services</a:t>
            </a:r>
          </a:p>
        </p:txBody>
      </p:sp>
      <p:sp>
        <p:nvSpPr>
          <p:cNvPr id="685" name="Shape 685"/>
          <p:cNvSpPr/>
          <p:nvPr/>
        </p:nvSpPr>
        <p:spPr>
          <a:xfrm>
            <a:off x="2960082" y="5981696"/>
            <a:ext cx="2669800" cy="239191"/>
          </a:xfrm>
          <a:prstGeom prst="rect">
            <a:avLst/>
          </a:prstGeom>
          <a:ln w="12700">
            <a:miter lim="400000"/>
          </a:ln>
          <a:extLst>
            <a:ext uri="{C572A759-6A51-4108-AA02-DFA0A04FC94B}">
              <ma14:wrappingTextBoxFlag xmlns="" xmlns:ma14="http://schemas.microsoft.com/office/mac/drawingml/2011/main" val="1"/>
            </a:ext>
          </a:extLst>
        </p:spPr>
        <p:txBody>
          <a:bodyPr lIns="26999" tIns="26999" rIns="26999" bIns="26999" anchor="ctr">
            <a:spAutoFit/>
          </a:bodyPr>
          <a:lstStyle>
            <a:lvl1pPr algn="ctr">
              <a:defRPr sz="1200" cap="all">
                <a:solidFill>
                  <a:srgbClr val="004C8F"/>
                </a:solidFill>
                <a:latin typeface="Arial"/>
                <a:ea typeface="Arial"/>
                <a:cs typeface="Arial"/>
                <a:sym typeface="Arial"/>
              </a:defRPr>
            </a:lvl1pPr>
          </a:lstStyle>
          <a:p>
            <a:r>
              <a:rPr lang="ru-RU" dirty="0" err="1" smtClean="0"/>
              <a:t>ИнтерНет</a:t>
            </a:r>
            <a:r>
              <a:rPr lang="ru-RU" dirty="0" smtClean="0"/>
              <a:t> вещей</a:t>
            </a:r>
            <a:endParaRPr dirty="0"/>
          </a:p>
        </p:txBody>
      </p:sp>
      <p:sp>
        <p:nvSpPr>
          <p:cNvPr id="686" name="Shape 686"/>
          <p:cNvSpPr/>
          <p:nvPr/>
        </p:nvSpPr>
        <p:spPr>
          <a:xfrm>
            <a:off x="2728307" y="4621824"/>
            <a:ext cx="961650" cy="177636"/>
          </a:xfrm>
          <a:prstGeom prst="rect">
            <a:avLst/>
          </a:prstGeom>
          <a:ln w="12700">
            <a:miter lim="400000"/>
          </a:ln>
          <a:extLst>
            <a:ext uri="{C572A759-6A51-4108-AA02-DFA0A04FC94B}">
              <ma14:wrappingTextBoxFlag xmlns="" xmlns:ma14="http://schemas.microsoft.com/office/mac/drawingml/2011/main" val="1"/>
            </a:ext>
          </a:extLst>
        </p:spPr>
        <p:txBody>
          <a:bodyPr lIns="26999" tIns="26999" rIns="26999" bIns="26999" anchor="ctr">
            <a:spAutoFit/>
          </a:bodyPr>
          <a:lstStyle>
            <a:lvl1pPr algn="ctr">
              <a:defRPr sz="800">
                <a:solidFill>
                  <a:srgbClr val="FFFFFF"/>
                </a:solidFill>
                <a:latin typeface="Arial"/>
                <a:ea typeface="Arial"/>
                <a:cs typeface="Arial"/>
                <a:sym typeface="Arial"/>
              </a:defRPr>
            </a:lvl1pPr>
          </a:lstStyle>
          <a:p>
            <a:r>
              <a:t>Das Windrad</a:t>
            </a:r>
          </a:p>
        </p:txBody>
      </p:sp>
      <p:sp>
        <p:nvSpPr>
          <p:cNvPr id="687" name="Shape 687"/>
          <p:cNvSpPr/>
          <p:nvPr/>
        </p:nvSpPr>
        <p:spPr>
          <a:xfrm>
            <a:off x="3809394" y="4621824"/>
            <a:ext cx="891801" cy="177636"/>
          </a:xfrm>
          <a:prstGeom prst="rect">
            <a:avLst/>
          </a:prstGeom>
          <a:ln w="12700">
            <a:miter lim="400000"/>
          </a:ln>
          <a:extLst>
            <a:ext uri="{C572A759-6A51-4108-AA02-DFA0A04FC94B}">
              <ma14:wrappingTextBoxFlag xmlns="" xmlns:ma14="http://schemas.microsoft.com/office/mac/drawingml/2011/main" val="1"/>
            </a:ext>
          </a:extLst>
        </p:spPr>
        <p:txBody>
          <a:bodyPr lIns="26999" tIns="26999" rIns="26999" bIns="26999" anchor="ctr">
            <a:spAutoFit/>
          </a:bodyPr>
          <a:lstStyle>
            <a:lvl1pPr algn="ctr">
              <a:defRPr sz="800">
                <a:solidFill>
                  <a:srgbClr val="FFFFFF"/>
                </a:solidFill>
                <a:latin typeface="Arial"/>
                <a:ea typeface="Arial"/>
                <a:cs typeface="Arial"/>
                <a:sym typeface="Arial"/>
              </a:defRPr>
            </a:lvl1pPr>
          </a:lstStyle>
          <a:p>
            <a:r>
              <a:t>Das E-Auto</a:t>
            </a:r>
          </a:p>
        </p:txBody>
      </p:sp>
      <p:sp>
        <p:nvSpPr>
          <p:cNvPr id="688" name="Shape 688"/>
          <p:cNvSpPr/>
          <p:nvPr/>
        </p:nvSpPr>
        <p:spPr>
          <a:xfrm>
            <a:off x="4847619" y="4621824"/>
            <a:ext cx="891801" cy="177636"/>
          </a:xfrm>
          <a:prstGeom prst="rect">
            <a:avLst/>
          </a:prstGeom>
          <a:ln w="12700">
            <a:miter lim="400000"/>
          </a:ln>
          <a:extLst>
            <a:ext uri="{C572A759-6A51-4108-AA02-DFA0A04FC94B}">
              <ma14:wrappingTextBoxFlag xmlns="" xmlns:ma14="http://schemas.microsoft.com/office/mac/drawingml/2011/main" val="1"/>
            </a:ext>
          </a:extLst>
        </p:spPr>
        <p:txBody>
          <a:bodyPr lIns="26999" tIns="26999" rIns="26999" bIns="26999" anchor="ctr">
            <a:spAutoFit/>
          </a:bodyPr>
          <a:lstStyle>
            <a:lvl1pPr algn="ctr">
              <a:defRPr sz="800">
                <a:solidFill>
                  <a:srgbClr val="FFFFFF"/>
                </a:solidFill>
                <a:latin typeface="Arial"/>
                <a:ea typeface="Arial"/>
                <a:cs typeface="Arial"/>
                <a:sym typeface="Arial"/>
              </a:defRPr>
            </a:lvl1pPr>
          </a:lstStyle>
          <a:p>
            <a:r>
              <a:t>Der Patient</a:t>
            </a:r>
          </a:p>
        </p:txBody>
      </p:sp>
      <p:sp>
        <p:nvSpPr>
          <p:cNvPr id="689" name="Shape 689"/>
          <p:cNvSpPr/>
          <p:nvPr/>
        </p:nvSpPr>
        <p:spPr>
          <a:xfrm>
            <a:off x="5820756" y="4621824"/>
            <a:ext cx="1020388" cy="177636"/>
          </a:xfrm>
          <a:prstGeom prst="rect">
            <a:avLst/>
          </a:prstGeom>
          <a:ln w="12700">
            <a:miter lim="400000"/>
          </a:ln>
          <a:extLst>
            <a:ext uri="{C572A759-6A51-4108-AA02-DFA0A04FC94B}">
              <ma14:wrappingTextBoxFlag xmlns="" xmlns:ma14="http://schemas.microsoft.com/office/mac/drawingml/2011/main" val="1"/>
            </a:ext>
          </a:extLst>
        </p:spPr>
        <p:txBody>
          <a:bodyPr lIns="26999" tIns="26999" rIns="26999" bIns="26999" anchor="ctr">
            <a:spAutoFit/>
          </a:bodyPr>
          <a:lstStyle>
            <a:lvl1pPr algn="ctr">
              <a:defRPr sz="800">
                <a:solidFill>
                  <a:srgbClr val="FFFFFF"/>
                </a:solidFill>
                <a:latin typeface="Arial"/>
                <a:ea typeface="Arial"/>
                <a:cs typeface="Arial"/>
                <a:sym typeface="Arial"/>
              </a:defRPr>
            </a:lvl1pPr>
          </a:lstStyle>
          <a:p>
            <a:r>
              <a:t>Der Bewohner</a:t>
            </a:r>
          </a:p>
        </p:txBody>
      </p:sp>
      <p:sp>
        <p:nvSpPr>
          <p:cNvPr id="690" name="Shape 690"/>
          <p:cNvSpPr/>
          <p:nvPr/>
        </p:nvSpPr>
        <p:spPr>
          <a:xfrm>
            <a:off x="1505931" y="4621824"/>
            <a:ext cx="891800" cy="177636"/>
          </a:xfrm>
          <a:prstGeom prst="rect">
            <a:avLst/>
          </a:prstGeom>
          <a:ln w="12700">
            <a:miter lim="400000"/>
          </a:ln>
          <a:extLst>
            <a:ext uri="{C572A759-6A51-4108-AA02-DFA0A04FC94B}">
              <ma14:wrappingTextBoxFlag xmlns="" xmlns:ma14="http://schemas.microsoft.com/office/mac/drawingml/2011/main" val="1"/>
            </a:ext>
          </a:extLst>
        </p:spPr>
        <p:txBody>
          <a:bodyPr lIns="26999" tIns="26999" rIns="26999" bIns="26999" anchor="ctr">
            <a:spAutoFit/>
          </a:bodyPr>
          <a:lstStyle>
            <a:lvl1pPr algn="ctr">
              <a:defRPr sz="800">
                <a:solidFill>
                  <a:srgbClr val="FFFFFF"/>
                </a:solidFill>
                <a:latin typeface="Arial"/>
                <a:ea typeface="Arial"/>
                <a:cs typeface="Arial"/>
                <a:sym typeface="Arial"/>
              </a:defRPr>
            </a:lvl1pPr>
          </a:lstStyle>
          <a:p>
            <a:r>
              <a:t>Losgröße 1</a:t>
            </a:r>
          </a:p>
        </p:txBody>
      </p:sp>
      <p:sp>
        <p:nvSpPr>
          <p:cNvPr id="691" name="Shape 691"/>
          <p:cNvSpPr/>
          <p:nvPr/>
        </p:nvSpPr>
        <p:spPr>
          <a:xfrm>
            <a:off x="1431898" y="2529814"/>
            <a:ext cx="5337230" cy="331524"/>
          </a:xfrm>
          <a:prstGeom prst="rect">
            <a:avLst/>
          </a:prstGeom>
          <a:ln w="12700">
            <a:miter lim="400000"/>
          </a:ln>
          <a:extLst>
            <a:ext uri="{C572A759-6A51-4108-AA02-DFA0A04FC94B}">
              <ma14:wrappingTextBoxFlag xmlns="" xmlns:ma14="http://schemas.microsoft.com/office/mac/drawingml/2011/main" val="1"/>
            </a:ext>
          </a:extLst>
        </p:spPr>
        <p:txBody>
          <a:bodyPr lIns="26999" tIns="26999" rIns="26999" bIns="26999" anchor="ctr">
            <a:spAutoFit/>
          </a:bodyPr>
          <a:lstStyle/>
          <a:p>
            <a:pPr algn="ctr">
              <a:defRPr sz="900">
                <a:solidFill>
                  <a:srgbClr val="4D4D4D"/>
                </a:solidFill>
                <a:latin typeface="Arial"/>
                <a:ea typeface="Arial"/>
                <a:cs typeface="Arial"/>
                <a:sym typeface="Arial"/>
              </a:defRPr>
            </a:pPr>
            <a:r>
              <a:t>Cross-sections that apply to all requirements</a:t>
            </a:r>
            <a:endParaRPr sz="3200"/>
          </a:p>
          <a:p>
            <a:pPr algn="ctr">
              <a:defRPr sz="900">
                <a:solidFill>
                  <a:srgbClr val="4D4D4D"/>
                </a:solidFill>
                <a:latin typeface="Arial"/>
                <a:ea typeface="Arial"/>
                <a:cs typeface="Arial"/>
                <a:sym typeface="Arial"/>
              </a:defRPr>
            </a:pPr>
            <a:r>
              <a:t>Semantic Topologies, Operational Models, Cloud Computing, Operator Platform for Services</a:t>
            </a:r>
          </a:p>
        </p:txBody>
      </p:sp>
      <p:sp>
        <p:nvSpPr>
          <p:cNvPr id="692" name="Shape 692"/>
          <p:cNvSpPr/>
          <p:nvPr/>
        </p:nvSpPr>
        <p:spPr>
          <a:xfrm>
            <a:off x="1363603" y="5333338"/>
            <a:ext cx="5335709" cy="331524"/>
          </a:xfrm>
          <a:prstGeom prst="rect">
            <a:avLst/>
          </a:prstGeom>
          <a:ln w="12700">
            <a:miter lim="400000"/>
          </a:ln>
          <a:extLst>
            <a:ext uri="{C572A759-6A51-4108-AA02-DFA0A04FC94B}">
              <ma14:wrappingTextBoxFlag xmlns="" xmlns:ma14="http://schemas.microsoft.com/office/mac/drawingml/2011/main" val="1"/>
            </a:ext>
          </a:extLst>
        </p:spPr>
        <p:txBody>
          <a:bodyPr lIns="26999" tIns="26999" rIns="26999" bIns="26999" anchor="ctr">
            <a:spAutoFit/>
          </a:bodyPr>
          <a:lstStyle/>
          <a:p>
            <a:pPr algn="ctr">
              <a:defRPr sz="900">
                <a:solidFill>
                  <a:srgbClr val="004C8F"/>
                </a:solidFill>
                <a:latin typeface="Arial"/>
                <a:ea typeface="Arial"/>
                <a:cs typeface="Arial"/>
                <a:sym typeface="Arial"/>
              </a:defRPr>
            </a:pPr>
            <a:r>
              <a:rPr dirty="0"/>
              <a:t>Cross-sections Cyber Physical Systems that apply for all requirements</a:t>
            </a:r>
            <a:endParaRPr sz="3200" dirty="0">
              <a:solidFill>
                <a:srgbClr val="4D4D4D"/>
              </a:solidFill>
            </a:endParaRPr>
          </a:p>
          <a:p>
            <a:pPr algn="ctr">
              <a:defRPr sz="900">
                <a:solidFill>
                  <a:srgbClr val="004C8F"/>
                </a:solidFill>
                <a:latin typeface="Arial"/>
                <a:ea typeface="Arial"/>
                <a:cs typeface="Arial"/>
                <a:sym typeface="Arial"/>
              </a:defRPr>
            </a:pPr>
            <a:r>
              <a:rPr dirty="0"/>
              <a:t>Security, Standards, Engineering, Microelectronics &amp; Embedded Software, Training and Education</a:t>
            </a:r>
          </a:p>
        </p:txBody>
      </p:sp>
      <p:sp>
        <p:nvSpPr>
          <p:cNvPr id="693" name="Shape 693"/>
          <p:cNvSpPr/>
          <p:nvPr/>
        </p:nvSpPr>
        <p:spPr>
          <a:xfrm>
            <a:off x="1174750" y="6045200"/>
            <a:ext cx="890588" cy="923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a:defRPr sz="600">
                <a:solidFill>
                  <a:srgbClr val="4D4D4D"/>
                </a:solidFill>
                <a:latin typeface="Arial"/>
                <a:ea typeface="Arial"/>
                <a:cs typeface="Arial"/>
                <a:sym typeface="Arial"/>
              </a:defRPr>
            </a:lvl1pPr>
          </a:lstStyle>
          <a:p>
            <a:r>
              <a:t>Quelle: Acatech / ZVEI</a:t>
            </a:r>
          </a:p>
        </p:txBody>
      </p:sp>
      <p:grpSp>
        <p:nvGrpSpPr>
          <p:cNvPr id="696" name="Group 696"/>
          <p:cNvGrpSpPr/>
          <p:nvPr/>
        </p:nvGrpSpPr>
        <p:grpSpPr>
          <a:xfrm>
            <a:off x="6577405" y="5374216"/>
            <a:ext cx="1780785" cy="960968"/>
            <a:chOff x="0" y="0"/>
            <a:chExt cx="1780783" cy="720725"/>
          </a:xfrm>
        </p:grpSpPr>
        <p:sp>
          <p:nvSpPr>
            <p:cNvPr id="694" name="Shape 694"/>
            <p:cNvSpPr/>
            <p:nvPr/>
          </p:nvSpPr>
          <p:spPr>
            <a:xfrm>
              <a:off x="0" y="0"/>
              <a:ext cx="1780783" cy="720725"/>
            </a:xfrm>
            <a:custGeom>
              <a:avLst/>
              <a:gdLst/>
              <a:ahLst/>
              <a:cxnLst>
                <a:cxn ang="0">
                  <a:pos x="wd2" y="hd2"/>
                </a:cxn>
                <a:cxn ang="5400000">
                  <a:pos x="wd2" y="hd2"/>
                </a:cxn>
                <a:cxn ang="10800000">
                  <a:pos x="wd2" y="hd2"/>
                </a:cxn>
                <a:cxn ang="16200000">
                  <a:pos x="wd2" y="hd2"/>
                </a:cxn>
              </a:cxnLst>
              <a:rect l="0" t="0" r="r" b="b"/>
              <a:pathLst>
                <a:path w="21600" h="21600" extrusionOk="0">
                  <a:moveTo>
                    <a:pt x="8429" y="3600"/>
                  </a:moveTo>
                  <a:cubicBezTo>
                    <a:pt x="8429" y="1612"/>
                    <a:pt x="9082" y="0"/>
                    <a:pt x="9886" y="0"/>
                  </a:cubicBezTo>
                  <a:lnTo>
                    <a:pt x="10624" y="0"/>
                  </a:lnTo>
                  <a:lnTo>
                    <a:pt x="20143" y="0"/>
                  </a:lnTo>
                  <a:cubicBezTo>
                    <a:pt x="20948" y="0"/>
                    <a:pt x="21600" y="1612"/>
                    <a:pt x="21600" y="3600"/>
                  </a:cubicBezTo>
                  <a:lnTo>
                    <a:pt x="21600" y="3600"/>
                  </a:lnTo>
                  <a:lnTo>
                    <a:pt x="21600" y="18000"/>
                  </a:lnTo>
                  <a:cubicBezTo>
                    <a:pt x="21600" y="19988"/>
                    <a:pt x="20948" y="21600"/>
                    <a:pt x="20143" y="21600"/>
                  </a:cubicBezTo>
                  <a:lnTo>
                    <a:pt x="9886" y="21600"/>
                  </a:lnTo>
                  <a:cubicBezTo>
                    <a:pt x="9082" y="21600"/>
                    <a:pt x="8429" y="19988"/>
                    <a:pt x="8429" y="18000"/>
                  </a:cubicBezTo>
                  <a:lnTo>
                    <a:pt x="8429" y="9000"/>
                  </a:lnTo>
                  <a:lnTo>
                    <a:pt x="0" y="2389"/>
                  </a:lnTo>
                  <a:lnTo>
                    <a:pt x="8429" y="3600"/>
                  </a:lnTo>
                  <a:close/>
                </a:path>
              </a:pathLst>
            </a:custGeom>
            <a:solidFill>
              <a:srgbClr val="4370B3"/>
            </a:solidFill>
            <a:ln w="12700" cap="flat">
              <a:solidFill>
                <a:srgbClr val="272727"/>
              </a:solidFill>
              <a:prstDash val="solid"/>
              <a:round/>
            </a:ln>
            <a:effectLst/>
          </p:spPr>
          <p:txBody>
            <a:bodyPr wrap="square" lIns="45719" tIns="45719" rIns="45719" bIns="45719" numCol="1" anchor="ctr">
              <a:noAutofit/>
            </a:bodyPr>
            <a:lstStyle/>
            <a:p>
              <a:pPr algn="ctr">
                <a:lnSpc>
                  <a:spcPct val="110000"/>
                </a:lnSpc>
                <a:defRPr>
                  <a:solidFill>
                    <a:srgbClr val="4D4D4D"/>
                  </a:solidFill>
                  <a:latin typeface="Arial"/>
                  <a:ea typeface="Arial"/>
                  <a:cs typeface="Arial"/>
                  <a:sym typeface="Arial"/>
                </a:defRPr>
              </a:pPr>
              <a:endParaRPr/>
            </a:p>
          </p:txBody>
        </p:sp>
        <p:sp>
          <p:nvSpPr>
            <p:cNvPr id="695" name="Shape 695"/>
            <p:cNvSpPr/>
            <p:nvPr/>
          </p:nvSpPr>
          <p:spPr>
            <a:xfrm>
              <a:off x="730115" y="82125"/>
              <a:ext cx="1015485" cy="5564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0499" tIns="40499" rIns="40499" bIns="40499" numCol="1" anchor="ctr">
              <a:spAutoFit/>
            </a:bodyPr>
            <a:lstStyle>
              <a:lvl1pPr algn="ctr">
                <a:lnSpc>
                  <a:spcPct val="110000"/>
                </a:lnSpc>
                <a:defRPr sz="1300">
                  <a:solidFill>
                    <a:srgbClr val="FFFFFF"/>
                  </a:solidFill>
                  <a:latin typeface="Arial"/>
                  <a:ea typeface="Arial"/>
                  <a:cs typeface="Arial"/>
                  <a:sym typeface="Arial"/>
                </a:defRPr>
              </a:lvl1pPr>
            </a:lstStyle>
            <a:p>
              <a:r>
                <a:rPr dirty="0" err="1"/>
                <a:t>IoT</a:t>
              </a:r>
              <a:r>
                <a:rPr dirty="0"/>
                <a:t>: </a:t>
              </a:r>
              <a:r>
                <a:rPr lang="ru-RU" dirty="0" smtClean="0"/>
                <a:t>Интернет вещей</a:t>
              </a:r>
              <a:endParaRPr dirty="0"/>
            </a:p>
          </p:txBody>
        </p:sp>
      </p:grpSp>
      <p:pic>
        <p:nvPicPr>
          <p:cNvPr id="697" name="image25.png"/>
          <p:cNvPicPr>
            <a:picLocks noChangeAspect="1"/>
          </p:cNvPicPr>
          <p:nvPr/>
        </p:nvPicPr>
        <p:blipFill>
          <a:blip r:embed="rId2">
            <a:extLst/>
          </a:blip>
          <a:stretch>
            <a:fillRect/>
          </a:stretch>
        </p:blipFill>
        <p:spPr>
          <a:xfrm>
            <a:off x="1108076" y="2269067"/>
            <a:ext cx="5991225" cy="823384"/>
          </a:xfrm>
          <a:prstGeom prst="rect">
            <a:avLst/>
          </a:prstGeom>
          <a:ln w="12700">
            <a:miter lim="400000"/>
          </a:ln>
        </p:spPr>
      </p:pic>
      <p:pic>
        <p:nvPicPr>
          <p:cNvPr id="698" name="image26.png"/>
          <p:cNvPicPr>
            <a:picLocks noChangeAspect="1"/>
          </p:cNvPicPr>
          <p:nvPr/>
        </p:nvPicPr>
        <p:blipFill>
          <a:blip r:embed="rId3">
            <a:extLst/>
          </a:blip>
          <a:stretch>
            <a:fillRect/>
          </a:stretch>
        </p:blipFill>
        <p:spPr>
          <a:xfrm>
            <a:off x="5859462" y="3096685"/>
            <a:ext cx="1081088" cy="1981201"/>
          </a:xfrm>
          <a:prstGeom prst="rect">
            <a:avLst/>
          </a:prstGeom>
          <a:ln w="12700">
            <a:miter lim="400000"/>
          </a:ln>
        </p:spPr>
      </p:pic>
      <p:pic>
        <p:nvPicPr>
          <p:cNvPr id="699" name="image27.png"/>
          <p:cNvPicPr>
            <a:picLocks noChangeAspect="1"/>
          </p:cNvPicPr>
          <p:nvPr/>
        </p:nvPicPr>
        <p:blipFill>
          <a:blip r:embed="rId4">
            <a:extLst/>
          </a:blip>
          <a:stretch>
            <a:fillRect/>
          </a:stretch>
        </p:blipFill>
        <p:spPr>
          <a:xfrm>
            <a:off x="4768850" y="3096685"/>
            <a:ext cx="1079500" cy="1964268"/>
          </a:xfrm>
          <a:prstGeom prst="rect">
            <a:avLst/>
          </a:prstGeom>
          <a:ln w="12700">
            <a:miter lim="400000"/>
          </a:ln>
        </p:spPr>
      </p:pic>
      <p:pic>
        <p:nvPicPr>
          <p:cNvPr id="700" name="image28.png"/>
          <p:cNvPicPr>
            <a:picLocks noChangeAspect="1"/>
          </p:cNvPicPr>
          <p:nvPr/>
        </p:nvPicPr>
        <p:blipFill>
          <a:blip r:embed="rId5">
            <a:extLst/>
          </a:blip>
          <a:stretch>
            <a:fillRect/>
          </a:stretch>
        </p:blipFill>
        <p:spPr>
          <a:xfrm>
            <a:off x="3683000" y="3103034"/>
            <a:ext cx="1079500" cy="1957917"/>
          </a:xfrm>
          <a:prstGeom prst="rect">
            <a:avLst/>
          </a:prstGeom>
          <a:ln w="12700">
            <a:miter lim="400000"/>
          </a:ln>
        </p:spPr>
      </p:pic>
      <p:pic>
        <p:nvPicPr>
          <p:cNvPr id="701" name="image29.png"/>
          <p:cNvPicPr>
            <a:picLocks noChangeAspect="1"/>
          </p:cNvPicPr>
          <p:nvPr/>
        </p:nvPicPr>
        <p:blipFill>
          <a:blip r:embed="rId6">
            <a:extLst/>
          </a:blip>
          <a:stretch>
            <a:fillRect/>
          </a:stretch>
        </p:blipFill>
        <p:spPr>
          <a:xfrm>
            <a:off x="2603501" y="3098800"/>
            <a:ext cx="1076325" cy="1955800"/>
          </a:xfrm>
          <a:prstGeom prst="rect">
            <a:avLst/>
          </a:prstGeom>
          <a:ln w="12700">
            <a:miter lim="400000"/>
          </a:ln>
        </p:spPr>
      </p:pic>
      <p:pic>
        <p:nvPicPr>
          <p:cNvPr id="702" name="image30.png"/>
          <p:cNvPicPr>
            <a:picLocks noChangeAspect="1"/>
          </p:cNvPicPr>
          <p:nvPr/>
        </p:nvPicPr>
        <p:blipFill>
          <a:blip r:embed="rId7">
            <a:extLst/>
          </a:blip>
          <a:stretch>
            <a:fillRect/>
          </a:stretch>
        </p:blipFill>
        <p:spPr>
          <a:xfrm>
            <a:off x="1403351" y="3100917"/>
            <a:ext cx="1071563" cy="1951568"/>
          </a:xfrm>
          <a:prstGeom prst="rect">
            <a:avLst/>
          </a:prstGeom>
          <a:ln w="12700">
            <a:miter lim="400000"/>
          </a:ln>
        </p:spPr>
      </p:pic>
      <p:grpSp>
        <p:nvGrpSpPr>
          <p:cNvPr id="705" name="Group 705"/>
          <p:cNvGrpSpPr/>
          <p:nvPr/>
        </p:nvGrpSpPr>
        <p:grpSpPr>
          <a:xfrm>
            <a:off x="1458912" y="2796118"/>
            <a:ext cx="973139" cy="287868"/>
            <a:chOff x="0" y="0"/>
            <a:chExt cx="973138" cy="215900"/>
          </a:xfrm>
        </p:grpSpPr>
        <p:sp>
          <p:nvSpPr>
            <p:cNvPr id="703" name="Shape 703"/>
            <p:cNvSpPr/>
            <p:nvPr/>
          </p:nvSpPr>
          <p:spPr>
            <a:xfrm>
              <a:off x="0" y="0"/>
              <a:ext cx="973138" cy="215900"/>
            </a:xfrm>
            <a:prstGeom prst="roundRect">
              <a:avLst>
                <a:gd name="adj" fmla="val 16667"/>
              </a:avLst>
            </a:prstGeom>
            <a:solidFill>
              <a:srgbClr val="FFFFFF"/>
            </a:solidFill>
            <a:ln w="9525" cap="flat">
              <a:solidFill>
                <a:srgbClr val="808080"/>
              </a:solidFill>
              <a:prstDash val="solid"/>
              <a:round/>
            </a:ln>
            <a:effectLst/>
          </p:spPr>
          <p:txBody>
            <a:bodyPr wrap="square" lIns="45719" tIns="45719" rIns="45719" bIns="45719" numCol="1" anchor="b">
              <a:noAutofit/>
            </a:bodyPr>
            <a:lstStyle/>
            <a:p>
              <a:pPr algn="ctr">
                <a:defRPr>
                  <a:solidFill>
                    <a:srgbClr val="4D4D4D"/>
                  </a:solidFill>
                  <a:latin typeface="Arial"/>
                  <a:ea typeface="Arial"/>
                  <a:cs typeface="Arial"/>
                  <a:sym typeface="Arial"/>
                </a:defRPr>
              </a:pPr>
              <a:endParaRPr/>
            </a:p>
          </p:txBody>
        </p:sp>
        <p:sp>
          <p:nvSpPr>
            <p:cNvPr id="704" name="Shape 704"/>
            <p:cNvSpPr/>
            <p:nvPr/>
          </p:nvSpPr>
          <p:spPr>
            <a:xfrm>
              <a:off x="10538" y="84174"/>
              <a:ext cx="952061" cy="12118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b">
              <a:spAutoFit/>
            </a:bodyPr>
            <a:lstStyle>
              <a:lvl1pPr algn="ctr">
                <a:defRPr sz="1200" b="1">
                  <a:solidFill>
                    <a:srgbClr val="4D4D4D"/>
                  </a:solidFill>
                </a:defRPr>
              </a:lvl1pPr>
            </a:lstStyle>
            <a:p>
              <a:r>
                <a:rPr lang="ru-RU" sz="1050" dirty="0" smtClean="0"/>
                <a:t>Индустрия </a:t>
              </a:r>
              <a:r>
                <a:rPr sz="1050" dirty="0" smtClean="0"/>
                <a:t>4.0</a:t>
              </a:r>
              <a:endParaRPr sz="1050" dirty="0"/>
            </a:p>
          </p:txBody>
        </p:sp>
      </p:grpSp>
      <p:grpSp>
        <p:nvGrpSpPr>
          <p:cNvPr id="708" name="Group 708"/>
          <p:cNvGrpSpPr/>
          <p:nvPr/>
        </p:nvGrpSpPr>
        <p:grpSpPr>
          <a:xfrm>
            <a:off x="5919787" y="2781300"/>
            <a:ext cx="973139" cy="289987"/>
            <a:chOff x="0" y="0"/>
            <a:chExt cx="973138" cy="217489"/>
          </a:xfrm>
        </p:grpSpPr>
        <p:sp>
          <p:nvSpPr>
            <p:cNvPr id="706" name="Shape 706"/>
            <p:cNvSpPr/>
            <p:nvPr/>
          </p:nvSpPr>
          <p:spPr>
            <a:xfrm>
              <a:off x="0" y="0"/>
              <a:ext cx="973138" cy="217489"/>
            </a:xfrm>
            <a:prstGeom prst="roundRect">
              <a:avLst>
                <a:gd name="adj" fmla="val 16667"/>
              </a:avLst>
            </a:prstGeom>
            <a:solidFill>
              <a:srgbClr val="FFFFFF"/>
            </a:solidFill>
            <a:ln w="9525" cap="flat">
              <a:solidFill>
                <a:srgbClr val="808080"/>
              </a:solidFill>
              <a:prstDash val="solid"/>
              <a:round/>
            </a:ln>
            <a:effectLst/>
          </p:spPr>
          <p:txBody>
            <a:bodyPr wrap="square" lIns="45719" tIns="45719" rIns="45719" bIns="45719" numCol="1" anchor="b">
              <a:noAutofit/>
            </a:bodyPr>
            <a:lstStyle/>
            <a:p>
              <a:pPr algn="ctr">
                <a:defRPr>
                  <a:solidFill>
                    <a:srgbClr val="4D4D4D"/>
                  </a:solidFill>
                  <a:latin typeface="Arial"/>
                  <a:ea typeface="Arial"/>
                  <a:cs typeface="Arial"/>
                  <a:sym typeface="Arial"/>
                </a:defRPr>
              </a:pPr>
              <a:endParaRPr/>
            </a:p>
          </p:txBody>
        </p:sp>
        <p:sp>
          <p:nvSpPr>
            <p:cNvPr id="707" name="Shape 707"/>
            <p:cNvSpPr/>
            <p:nvPr/>
          </p:nvSpPr>
          <p:spPr>
            <a:xfrm>
              <a:off x="10616" y="126081"/>
              <a:ext cx="951905" cy="807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b">
              <a:spAutoFit/>
            </a:bodyPr>
            <a:lstStyle>
              <a:lvl1pPr algn="ctr">
                <a:defRPr sz="1200" b="1">
                  <a:solidFill>
                    <a:srgbClr val="4D4D4D"/>
                  </a:solidFill>
                </a:defRPr>
              </a:lvl1pPr>
            </a:lstStyle>
            <a:p>
              <a:r>
                <a:rPr lang="ru-RU" sz="700" dirty="0" smtClean="0"/>
                <a:t>Жизнедеятельность</a:t>
              </a:r>
              <a:endParaRPr sz="700" dirty="0"/>
            </a:p>
          </p:txBody>
        </p:sp>
      </p:grpSp>
      <p:grpSp>
        <p:nvGrpSpPr>
          <p:cNvPr id="711" name="Group 711"/>
          <p:cNvGrpSpPr/>
          <p:nvPr/>
        </p:nvGrpSpPr>
        <p:grpSpPr>
          <a:xfrm>
            <a:off x="4805362" y="2785533"/>
            <a:ext cx="973139" cy="287867"/>
            <a:chOff x="0" y="0"/>
            <a:chExt cx="973138" cy="215900"/>
          </a:xfrm>
        </p:grpSpPr>
        <p:sp>
          <p:nvSpPr>
            <p:cNvPr id="709" name="Shape 709"/>
            <p:cNvSpPr/>
            <p:nvPr/>
          </p:nvSpPr>
          <p:spPr>
            <a:xfrm>
              <a:off x="0" y="0"/>
              <a:ext cx="973138" cy="215900"/>
            </a:xfrm>
            <a:prstGeom prst="roundRect">
              <a:avLst>
                <a:gd name="adj" fmla="val 16667"/>
              </a:avLst>
            </a:prstGeom>
            <a:solidFill>
              <a:srgbClr val="FFFFFF"/>
            </a:solidFill>
            <a:ln w="9525" cap="flat">
              <a:solidFill>
                <a:srgbClr val="808080"/>
              </a:solidFill>
              <a:prstDash val="solid"/>
              <a:round/>
            </a:ln>
            <a:effectLst/>
          </p:spPr>
          <p:txBody>
            <a:bodyPr wrap="square" lIns="45719" tIns="45719" rIns="45719" bIns="45719" numCol="1" anchor="b">
              <a:noAutofit/>
            </a:bodyPr>
            <a:lstStyle/>
            <a:p>
              <a:pPr algn="ctr">
                <a:defRPr sz="1200" b="1">
                  <a:solidFill>
                    <a:srgbClr val="4D4D4D"/>
                  </a:solidFill>
                </a:defRPr>
              </a:pPr>
              <a:endParaRPr/>
            </a:p>
          </p:txBody>
        </p:sp>
        <p:sp>
          <p:nvSpPr>
            <p:cNvPr id="710" name="Shape 710"/>
            <p:cNvSpPr/>
            <p:nvPr/>
          </p:nvSpPr>
          <p:spPr>
            <a:xfrm>
              <a:off x="10538" y="66862"/>
              <a:ext cx="952061" cy="1384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b">
              <a:spAutoFit/>
            </a:bodyPr>
            <a:lstStyle>
              <a:lvl1pPr algn="ctr">
                <a:defRPr sz="1200" b="1">
                  <a:solidFill>
                    <a:srgbClr val="4D4D4D"/>
                  </a:solidFill>
                </a:defRPr>
              </a:lvl1pPr>
            </a:lstStyle>
            <a:p>
              <a:r>
                <a:rPr lang="ru-RU" dirty="0" smtClean="0"/>
                <a:t>Здоровье</a:t>
              </a:r>
              <a:endParaRPr dirty="0"/>
            </a:p>
          </p:txBody>
        </p:sp>
      </p:grpSp>
      <p:grpSp>
        <p:nvGrpSpPr>
          <p:cNvPr id="714" name="Group 714"/>
          <p:cNvGrpSpPr/>
          <p:nvPr/>
        </p:nvGrpSpPr>
        <p:grpSpPr>
          <a:xfrm>
            <a:off x="3751262" y="2791885"/>
            <a:ext cx="973139" cy="287868"/>
            <a:chOff x="0" y="0"/>
            <a:chExt cx="973138" cy="215900"/>
          </a:xfrm>
        </p:grpSpPr>
        <p:sp>
          <p:nvSpPr>
            <p:cNvPr id="712" name="Shape 712"/>
            <p:cNvSpPr/>
            <p:nvPr/>
          </p:nvSpPr>
          <p:spPr>
            <a:xfrm>
              <a:off x="0" y="0"/>
              <a:ext cx="973138" cy="215900"/>
            </a:xfrm>
            <a:prstGeom prst="roundRect">
              <a:avLst>
                <a:gd name="adj" fmla="val 16667"/>
              </a:avLst>
            </a:prstGeom>
            <a:solidFill>
              <a:srgbClr val="FFFFFF"/>
            </a:solidFill>
            <a:ln w="9525" cap="flat">
              <a:solidFill>
                <a:srgbClr val="808080"/>
              </a:solidFill>
              <a:prstDash val="solid"/>
              <a:round/>
            </a:ln>
            <a:effectLst/>
          </p:spPr>
          <p:txBody>
            <a:bodyPr wrap="square" lIns="45719" tIns="45719" rIns="45719" bIns="45719" numCol="1" anchor="b">
              <a:noAutofit/>
            </a:bodyPr>
            <a:lstStyle/>
            <a:p>
              <a:pPr algn="ctr">
                <a:defRPr>
                  <a:solidFill>
                    <a:srgbClr val="4D4D4D"/>
                  </a:solidFill>
                  <a:latin typeface="Arial"/>
                  <a:ea typeface="Arial"/>
                  <a:cs typeface="Arial"/>
                  <a:sym typeface="Arial"/>
                </a:defRPr>
              </a:pPr>
              <a:endParaRPr/>
            </a:p>
          </p:txBody>
        </p:sp>
        <p:sp>
          <p:nvSpPr>
            <p:cNvPr id="713" name="Shape 713"/>
            <p:cNvSpPr/>
            <p:nvPr/>
          </p:nvSpPr>
          <p:spPr>
            <a:xfrm>
              <a:off x="10538" y="78405"/>
              <a:ext cx="952061" cy="12695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b">
              <a:spAutoFit/>
            </a:bodyPr>
            <a:lstStyle>
              <a:lvl1pPr algn="ctr">
                <a:defRPr sz="1200" b="1">
                  <a:solidFill>
                    <a:srgbClr val="4D4D4D"/>
                  </a:solidFill>
                </a:defRPr>
              </a:lvl1pPr>
            </a:lstStyle>
            <a:p>
              <a:r>
                <a:rPr lang="ru-RU" sz="1100" dirty="0" smtClean="0"/>
                <a:t>Мобильность</a:t>
              </a:r>
              <a:endParaRPr sz="1100" dirty="0"/>
            </a:p>
          </p:txBody>
        </p:sp>
      </p:grpSp>
      <p:grpSp>
        <p:nvGrpSpPr>
          <p:cNvPr id="717" name="Group 717"/>
          <p:cNvGrpSpPr/>
          <p:nvPr/>
        </p:nvGrpSpPr>
        <p:grpSpPr>
          <a:xfrm>
            <a:off x="2628900" y="2796117"/>
            <a:ext cx="973139" cy="289985"/>
            <a:chOff x="0" y="0"/>
            <a:chExt cx="973138" cy="217487"/>
          </a:xfrm>
        </p:grpSpPr>
        <p:sp>
          <p:nvSpPr>
            <p:cNvPr id="715" name="Shape 715"/>
            <p:cNvSpPr/>
            <p:nvPr/>
          </p:nvSpPr>
          <p:spPr>
            <a:xfrm>
              <a:off x="0" y="0"/>
              <a:ext cx="973138" cy="217487"/>
            </a:xfrm>
            <a:prstGeom prst="roundRect">
              <a:avLst>
                <a:gd name="adj" fmla="val 16667"/>
              </a:avLst>
            </a:prstGeom>
            <a:solidFill>
              <a:srgbClr val="FFFFFF"/>
            </a:solidFill>
            <a:ln w="9525" cap="flat">
              <a:solidFill>
                <a:srgbClr val="808080"/>
              </a:solidFill>
              <a:prstDash val="solid"/>
              <a:round/>
            </a:ln>
            <a:effectLst/>
          </p:spPr>
          <p:txBody>
            <a:bodyPr wrap="square" lIns="45719" tIns="45719" rIns="45719" bIns="45719" numCol="1" anchor="b">
              <a:noAutofit/>
            </a:bodyPr>
            <a:lstStyle/>
            <a:p>
              <a:pPr algn="ctr">
                <a:defRPr sz="1200" b="1">
                  <a:solidFill>
                    <a:srgbClr val="4D4D4D"/>
                  </a:solidFill>
                </a:defRPr>
              </a:pPr>
              <a:endParaRPr/>
            </a:p>
          </p:txBody>
        </p:sp>
        <p:sp>
          <p:nvSpPr>
            <p:cNvPr id="716" name="Shape 716"/>
            <p:cNvSpPr/>
            <p:nvPr/>
          </p:nvSpPr>
          <p:spPr>
            <a:xfrm>
              <a:off x="10616" y="68372"/>
              <a:ext cx="951906" cy="13849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b">
              <a:spAutoFit/>
            </a:bodyPr>
            <a:lstStyle>
              <a:lvl1pPr algn="ctr">
                <a:defRPr sz="1200" b="1">
                  <a:solidFill>
                    <a:srgbClr val="4D4D4D"/>
                  </a:solidFill>
                </a:defRPr>
              </a:lvl1pPr>
            </a:lstStyle>
            <a:p>
              <a:r>
                <a:rPr lang="ru-RU" dirty="0" smtClean="0"/>
                <a:t>Энергетика</a:t>
              </a:r>
              <a:endParaRPr dirty="0"/>
            </a:p>
          </p:txBody>
        </p:sp>
      </p:grpSp>
      <p:grpSp>
        <p:nvGrpSpPr>
          <p:cNvPr id="720" name="Group 720"/>
          <p:cNvGrpSpPr/>
          <p:nvPr/>
        </p:nvGrpSpPr>
        <p:grpSpPr>
          <a:xfrm>
            <a:off x="6605650" y="1219200"/>
            <a:ext cx="1698565" cy="1225609"/>
            <a:chOff x="0" y="0"/>
            <a:chExt cx="1698563" cy="919206"/>
          </a:xfrm>
        </p:grpSpPr>
        <p:sp>
          <p:nvSpPr>
            <p:cNvPr id="718" name="Shape 718"/>
            <p:cNvSpPr/>
            <p:nvPr/>
          </p:nvSpPr>
          <p:spPr>
            <a:xfrm>
              <a:off x="0" y="0"/>
              <a:ext cx="1698563" cy="919206"/>
            </a:xfrm>
            <a:custGeom>
              <a:avLst/>
              <a:gdLst/>
              <a:ahLst/>
              <a:cxnLst>
                <a:cxn ang="0">
                  <a:pos x="wd2" y="hd2"/>
                </a:cxn>
                <a:cxn ang="5400000">
                  <a:pos x="wd2" y="hd2"/>
                </a:cxn>
                <a:cxn ang="10800000">
                  <a:pos x="wd2" y="hd2"/>
                </a:cxn>
                <a:cxn ang="16200000">
                  <a:pos x="wd2" y="hd2"/>
                </a:cxn>
              </a:cxnLst>
              <a:rect l="0" t="0" r="r" b="b"/>
              <a:pathLst>
                <a:path w="21600" h="21600" extrusionOk="0">
                  <a:moveTo>
                    <a:pt x="7792" y="2823"/>
                  </a:moveTo>
                  <a:cubicBezTo>
                    <a:pt x="7792" y="1264"/>
                    <a:pt x="8476" y="0"/>
                    <a:pt x="9319" y="0"/>
                  </a:cubicBezTo>
                  <a:lnTo>
                    <a:pt x="10093" y="0"/>
                  </a:lnTo>
                  <a:lnTo>
                    <a:pt x="20072" y="0"/>
                  </a:lnTo>
                  <a:cubicBezTo>
                    <a:pt x="20916" y="0"/>
                    <a:pt x="21600" y="1264"/>
                    <a:pt x="21600" y="2823"/>
                  </a:cubicBezTo>
                  <a:lnTo>
                    <a:pt x="21600" y="14113"/>
                  </a:lnTo>
                  <a:cubicBezTo>
                    <a:pt x="21600" y="15672"/>
                    <a:pt x="20916" y="16936"/>
                    <a:pt x="20072" y="16936"/>
                  </a:cubicBezTo>
                  <a:lnTo>
                    <a:pt x="9319" y="16936"/>
                  </a:lnTo>
                  <a:cubicBezTo>
                    <a:pt x="8476" y="16936"/>
                    <a:pt x="7792" y="15672"/>
                    <a:pt x="7792" y="14113"/>
                  </a:cubicBezTo>
                  <a:lnTo>
                    <a:pt x="7792" y="14113"/>
                  </a:lnTo>
                  <a:lnTo>
                    <a:pt x="0" y="21600"/>
                  </a:lnTo>
                  <a:lnTo>
                    <a:pt x="7792" y="9879"/>
                  </a:lnTo>
                  <a:close/>
                </a:path>
              </a:pathLst>
            </a:custGeom>
            <a:solidFill>
              <a:srgbClr val="4370B3"/>
            </a:solidFill>
            <a:ln w="12700" cap="flat">
              <a:solidFill>
                <a:srgbClr val="272727"/>
              </a:solidFill>
              <a:prstDash val="solid"/>
              <a:round/>
            </a:ln>
            <a:effectLst/>
          </p:spPr>
          <p:txBody>
            <a:bodyPr wrap="square" lIns="45719" tIns="45719" rIns="45719" bIns="45719" numCol="1" anchor="ctr">
              <a:noAutofit/>
            </a:bodyPr>
            <a:lstStyle/>
            <a:p>
              <a:pPr algn="ctr">
                <a:lnSpc>
                  <a:spcPct val="110000"/>
                </a:lnSpc>
                <a:defRPr>
                  <a:solidFill>
                    <a:srgbClr val="4D4D4D"/>
                  </a:solidFill>
                  <a:latin typeface="Arial"/>
                  <a:ea typeface="Arial"/>
                  <a:cs typeface="Arial"/>
                  <a:sym typeface="Arial"/>
                </a:defRPr>
              </a:pPr>
              <a:endParaRPr/>
            </a:p>
          </p:txBody>
        </p:sp>
        <p:sp>
          <p:nvSpPr>
            <p:cNvPr id="719" name="Shape 719"/>
            <p:cNvSpPr/>
            <p:nvPr/>
          </p:nvSpPr>
          <p:spPr>
            <a:xfrm>
              <a:off x="647895" y="82125"/>
              <a:ext cx="1015486" cy="5564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0499" tIns="40499" rIns="40499" bIns="40499" numCol="1" anchor="ctr">
              <a:spAutoFit/>
            </a:bodyPr>
            <a:lstStyle>
              <a:lvl1pPr algn="ctr">
                <a:lnSpc>
                  <a:spcPct val="110000"/>
                </a:lnSpc>
                <a:defRPr sz="1300">
                  <a:solidFill>
                    <a:srgbClr val="FFFFFF"/>
                  </a:solidFill>
                  <a:latin typeface="Arial"/>
                  <a:ea typeface="Arial"/>
                  <a:cs typeface="Arial"/>
                  <a:sym typeface="Arial"/>
                </a:defRPr>
              </a:lvl1pPr>
            </a:lstStyle>
            <a:p>
              <a:r>
                <a:rPr dirty="0" err="1"/>
                <a:t>IoS</a:t>
              </a:r>
              <a:r>
                <a:rPr dirty="0"/>
                <a:t>: </a:t>
              </a:r>
              <a:r>
                <a:rPr lang="ru-RU" dirty="0" smtClean="0"/>
                <a:t>Интернет услуг</a:t>
              </a:r>
              <a:endParaRPr dirty="0"/>
            </a:p>
          </p:txBody>
        </p:sp>
      </p:grpSp>
      <p:sp>
        <p:nvSpPr>
          <p:cNvPr id="721" name="Shape 721"/>
          <p:cNvSpPr/>
          <p:nvPr/>
        </p:nvSpPr>
        <p:spPr>
          <a:xfrm>
            <a:off x="2123727" y="6502116"/>
            <a:ext cx="5740748" cy="21544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800">
                <a:solidFill>
                  <a:srgbClr val="4D4D4D"/>
                </a:solidFill>
                <a:latin typeface="Arial"/>
                <a:ea typeface="Arial"/>
                <a:cs typeface="Arial"/>
                <a:sym typeface="Arial"/>
              </a:defRPr>
            </a:lvl1pPr>
          </a:lstStyle>
          <a:p>
            <a:r>
              <a:t>© 2016 DKE  Deutsche Kommission Elektrotechnik Elektronik Informationstechnik in DIN und VDE</a:t>
            </a:r>
          </a:p>
        </p:txBody>
      </p:sp>
      <p:sp>
        <p:nvSpPr>
          <p:cNvPr id="722" name="Shape 722"/>
          <p:cNvSpPr/>
          <p:nvPr/>
        </p:nvSpPr>
        <p:spPr>
          <a:xfrm>
            <a:off x="250825" y="6617871"/>
            <a:ext cx="519373" cy="12311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sz="800">
                <a:solidFill>
                  <a:srgbClr val="4D4D4D"/>
                </a:solidFill>
                <a:latin typeface="Arial"/>
                <a:ea typeface="Arial"/>
                <a:cs typeface="Arial"/>
                <a:sym typeface="Arial"/>
              </a:defRPr>
            </a:lvl1pPr>
          </a:lstStyle>
          <a:p>
            <a:r>
              <a:t>15.02.2017</a:t>
            </a:r>
          </a:p>
        </p:txBody>
      </p:sp>
      <p:sp>
        <p:nvSpPr>
          <p:cNvPr id="723" name="Shape 723"/>
          <p:cNvSpPr>
            <a:spLocks noGrp="1"/>
          </p:cNvSpPr>
          <p:nvPr>
            <p:ph type="sldNum" sz="quarter" idx="2"/>
          </p:nvPr>
        </p:nvSpPr>
        <p:spPr>
          <a:xfrm>
            <a:off x="8725225" y="6677559"/>
            <a:ext cx="64120" cy="13849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13</a:t>
            </a:fld>
            <a:endParaRPr/>
          </a:p>
        </p:txBody>
      </p:sp>
    </p:spTree>
    <p:extLst>
      <p:ext uri="{BB962C8B-B14F-4D97-AF65-F5344CB8AC3E}">
        <p14:creationId xmlns:p14="http://schemas.microsoft.com/office/powerpoint/2010/main" val="1305807649"/>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iterate>
                                    <p:tmAbs val="0"/>
                                  </p:iterate>
                                  <p:childTnLst>
                                    <p:set>
                                      <p:cBhvr>
                                        <p:cTn id="6" fill="hold">
                                          <p:stCondLst>
                                            <p:cond delay="0"/>
                                          </p:stCondLst>
                                        </p:cTn>
                                        <p:tgtEl>
                                          <p:spTgt spid="664"/>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0"/>
                                  </p:stCondLst>
                                  <p:iterate>
                                    <p:tmAbs val="0"/>
                                  </p:iterate>
                                  <p:childTnLst>
                                    <p:set>
                                      <p:cBhvr>
                                        <p:cTn id="9" fill="hold">
                                          <p:stCondLst>
                                            <p:cond delay="0"/>
                                          </p:stCondLst>
                                        </p:cTn>
                                        <p:tgtEl>
                                          <p:spTgt spid="683"/>
                                        </p:tgtEl>
                                        <p:attrNameLst>
                                          <p:attrName>style.visibility</p:attrName>
                                        </p:attrNameLst>
                                      </p:cBhvr>
                                      <p:to>
                                        <p:strVal val="hidden"/>
                                      </p:to>
                                    </p:set>
                                  </p:childTnLst>
                                </p:cTn>
                              </p:par>
                            </p:childTnLst>
                          </p:cTn>
                        </p:par>
                        <p:par>
                          <p:cTn id="10" fill="hold">
                            <p:stCondLst>
                              <p:cond delay="0"/>
                            </p:stCondLst>
                            <p:childTnLst>
                              <p:par>
                                <p:cTn id="11" presetID="1" presetClass="exit" presetSubtype="0" fill="hold" grpId="0" nodeType="afterEffect">
                                  <p:stCondLst>
                                    <p:cond delay="0"/>
                                  </p:stCondLst>
                                  <p:iterate>
                                    <p:tmAbs val="0"/>
                                  </p:iterate>
                                  <p:childTnLst>
                                    <p:set>
                                      <p:cBhvr>
                                        <p:cTn id="12" fill="hold">
                                          <p:stCondLst>
                                            <p:cond delay="0"/>
                                          </p:stCondLst>
                                        </p:cTn>
                                        <p:tgtEl>
                                          <p:spTgt spid="661"/>
                                        </p:tgtEl>
                                        <p:attrNameLst>
                                          <p:attrName>style.visibility</p:attrName>
                                        </p:attrNameLst>
                                      </p:cBhvr>
                                      <p:to>
                                        <p:strVal val="hidden"/>
                                      </p:to>
                                    </p:set>
                                  </p:childTnLst>
                                </p:cTn>
                              </p:par>
                            </p:childTnLst>
                          </p:cTn>
                        </p:par>
                        <p:par>
                          <p:cTn id="13" fill="hold">
                            <p:stCondLst>
                              <p:cond delay="0"/>
                            </p:stCondLst>
                            <p:childTnLst>
                              <p:par>
                                <p:cTn id="14" presetID="1" presetClass="exit" presetSubtype="0" fill="hold" grpId="0" nodeType="afterEffect">
                                  <p:stCondLst>
                                    <p:cond delay="0"/>
                                  </p:stCondLst>
                                  <p:iterate>
                                    <p:tmAbs val="0"/>
                                  </p:iterate>
                                  <p:childTnLst>
                                    <p:set>
                                      <p:cBhvr>
                                        <p:cTn id="15" fill="hold">
                                          <p:stCondLst>
                                            <p:cond delay="0"/>
                                          </p:stCondLst>
                                        </p:cTn>
                                        <p:tgtEl>
                                          <p:spTgt spid="691"/>
                                        </p:tgtEl>
                                        <p:attrNameLst>
                                          <p:attrName>style.visibility</p:attrName>
                                        </p:attrNameLst>
                                      </p:cBhvr>
                                      <p:to>
                                        <p:strVal val="hidden"/>
                                      </p:to>
                                    </p:set>
                                  </p:childTnLst>
                                </p:cTn>
                              </p:par>
                            </p:childTnLst>
                          </p:cTn>
                        </p:par>
                        <p:par>
                          <p:cTn id="16" fill="hold">
                            <p:stCondLst>
                              <p:cond delay="0"/>
                            </p:stCondLst>
                            <p:childTnLst>
                              <p:par>
                                <p:cTn id="17" presetID="1" presetClass="exit" presetSubtype="0" fill="hold" grpId="0" nodeType="afterEffect">
                                  <p:stCondLst>
                                    <p:cond delay="0"/>
                                  </p:stCondLst>
                                  <p:iterate>
                                    <p:tmAbs val="0"/>
                                  </p:iterate>
                                  <p:childTnLst>
                                    <p:set>
                                      <p:cBhvr>
                                        <p:cTn id="18" fill="hold">
                                          <p:stCondLst>
                                            <p:cond delay="0"/>
                                          </p:stCondLst>
                                        </p:cTn>
                                        <p:tgtEl>
                                          <p:spTgt spid="658"/>
                                        </p:tgtEl>
                                        <p:attrNameLst>
                                          <p:attrName>style.visibility</p:attrName>
                                        </p:attrNameLst>
                                      </p:cBhvr>
                                      <p:to>
                                        <p:strVal val="hidden"/>
                                      </p:to>
                                    </p:set>
                                  </p:childTnLst>
                                </p:cTn>
                              </p:par>
                            </p:childTnLst>
                          </p:cTn>
                        </p:par>
                        <p:par>
                          <p:cTn id="19" fill="hold">
                            <p:stCondLst>
                              <p:cond delay="0"/>
                            </p:stCondLst>
                            <p:childTnLst>
                              <p:par>
                                <p:cTn id="20" presetID="1" presetClass="entr" presetSubtype="0" fill="hold" grpId="0" nodeType="afterEffect">
                                  <p:stCondLst>
                                    <p:cond delay="0"/>
                                  </p:stCondLst>
                                  <p:iterate>
                                    <p:tmAbs val="0"/>
                                  </p:iterate>
                                  <p:childTnLst>
                                    <p:set>
                                      <p:cBhvr>
                                        <p:cTn id="21" fill="hold"/>
                                        <p:tgtEl>
                                          <p:spTgt spid="69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iterate>
                                    <p:tmAbs val="0"/>
                                  </p:iterate>
                                  <p:childTnLst>
                                    <p:set>
                                      <p:cBhvr>
                                        <p:cTn id="25" fill="hold"/>
                                        <p:tgtEl>
                                          <p:spTgt spid="708"/>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iterate>
                                    <p:tmAbs val="0"/>
                                  </p:iterate>
                                  <p:childTnLst>
                                    <p:set>
                                      <p:cBhvr>
                                        <p:cTn id="28" fill="hold"/>
                                        <p:tgtEl>
                                          <p:spTgt spid="69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iterate>
                                    <p:tmAbs val="0"/>
                                  </p:iterate>
                                  <p:childTnLst>
                                    <p:set>
                                      <p:cBhvr>
                                        <p:cTn id="32" fill="hold"/>
                                        <p:tgtEl>
                                          <p:spTgt spid="711"/>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iterate>
                                    <p:tmAbs val="0"/>
                                  </p:iterate>
                                  <p:childTnLst>
                                    <p:set>
                                      <p:cBhvr>
                                        <p:cTn id="35" fill="hold"/>
                                        <p:tgtEl>
                                          <p:spTgt spid="69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iterate>
                                    <p:tmAbs val="0"/>
                                  </p:iterate>
                                  <p:childTnLst>
                                    <p:set>
                                      <p:cBhvr>
                                        <p:cTn id="39" fill="hold"/>
                                        <p:tgtEl>
                                          <p:spTgt spid="700"/>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iterate>
                                    <p:tmAbs val="0"/>
                                  </p:iterate>
                                  <p:childTnLst>
                                    <p:set>
                                      <p:cBhvr>
                                        <p:cTn id="42" fill="hold"/>
                                        <p:tgtEl>
                                          <p:spTgt spid="7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iterate>
                                    <p:tmAbs val="0"/>
                                  </p:iterate>
                                  <p:childTnLst>
                                    <p:set>
                                      <p:cBhvr>
                                        <p:cTn id="46" fill="hold"/>
                                        <p:tgtEl>
                                          <p:spTgt spid="701"/>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grpId="0" nodeType="afterEffect">
                                  <p:stCondLst>
                                    <p:cond delay="0"/>
                                  </p:stCondLst>
                                  <p:iterate>
                                    <p:tmAbs val="0"/>
                                  </p:iterate>
                                  <p:childTnLst>
                                    <p:set>
                                      <p:cBhvr>
                                        <p:cTn id="49" fill="hold"/>
                                        <p:tgtEl>
                                          <p:spTgt spid="71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iterate>
                                    <p:tmAbs val="0"/>
                                  </p:iterate>
                                  <p:childTnLst>
                                    <p:set>
                                      <p:cBhvr>
                                        <p:cTn id="53" fill="hold"/>
                                        <p:tgtEl>
                                          <p:spTgt spid="702"/>
                                        </p:tgtEl>
                                        <p:attrNameLst>
                                          <p:attrName>style.visibility</p:attrName>
                                        </p:attrNameLst>
                                      </p:cBhvr>
                                      <p:to>
                                        <p:strVal val="visible"/>
                                      </p:to>
                                    </p:set>
                                  </p:childTnLst>
                                </p:cTn>
                              </p:par>
                            </p:childTnLst>
                          </p:cTn>
                        </p:par>
                        <p:par>
                          <p:cTn id="54" fill="hold">
                            <p:stCondLst>
                              <p:cond delay="0"/>
                            </p:stCondLst>
                            <p:childTnLst>
                              <p:par>
                                <p:cTn id="55" presetID="1" presetClass="entr" presetSubtype="0" fill="hold" grpId="0" nodeType="afterEffect">
                                  <p:stCondLst>
                                    <p:cond delay="0"/>
                                  </p:stCondLst>
                                  <p:iterate>
                                    <p:tmAbs val="0"/>
                                  </p:iterate>
                                  <p:childTnLst>
                                    <p:set>
                                      <p:cBhvr>
                                        <p:cTn id="56" fill="hold"/>
                                        <p:tgtEl>
                                          <p:spTgt spid="7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 grpId="0" animBg="1" advAuto="0"/>
      <p:bldP spid="661" grpId="0" animBg="1" advAuto="0"/>
      <p:bldP spid="664" grpId="0" animBg="1" advAuto="0"/>
      <p:bldP spid="683" grpId="0" animBg="1" advAuto="0"/>
      <p:bldP spid="691" grpId="0" animBg="1" advAuto="0"/>
      <p:bldP spid="697" grpId="0" animBg="1" advAuto="0"/>
      <p:bldP spid="698" grpId="0" animBg="1" advAuto="0"/>
      <p:bldP spid="699" grpId="0" animBg="1" advAuto="0"/>
      <p:bldP spid="700" grpId="0" animBg="1" advAuto="0"/>
      <p:bldP spid="701" grpId="0" animBg="1" advAuto="0"/>
      <p:bldP spid="702" grpId="0" animBg="1" advAuto="0"/>
      <p:bldP spid="705" grpId="0" animBg="1" advAuto="0"/>
      <p:bldP spid="708" grpId="0" animBg="1" advAuto="0"/>
      <p:bldP spid="711" grpId="0" animBg="1" advAuto="0"/>
      <p:bldP spid="714" grpId="0" animBg="1" advAuto="0"/>
      <p:bldP spid="717"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Group 150"/>
          <p:cNvGrpSpPr/>
          <p:nvPr/>
        </p:nvGrpSpPr>
        <p:grpSpPr>
          <a:xfrm>
            <a:off x="-1" y="719999"/>
            <a:ext cx="126002" cy="3417386"/>
            <a:chOff x="0" y="0"/>
            <a:chExt cx="126000" cy="3417384"/>
          </a:xfrm>
        </p:grpSpPr>
        <p:sp>
          <p:nvSpPr>
            <p:cNvPr id="145" name="Shape 145"/>
            <p:cNvSpPr/>
            <p:nvPr/>
          </p:nvSpPr>
          <p:spPr>
            <a:xfrm>
              <a:off x="-1" y="-1"/>
              <a:ext cx="126002" cy="685828"/>
            </a:xfrm>
            <a:prstGeom prst="rect">
              <a:avLst/>
            </a:prstGeom>
            <a:solidFill>
              <a:srgbClr val="97BB3A"/>
            </a:solidFill>
            <a:ln w="12700" cap="flat">
              <a:noFill/>
              <a:miter lim="400000"/>
            </a:ln>
            <a:effectLst/>
          </p:spPr>
          <p:txBody>
            <a:bodyPr wrap="square" lIns="36000" tIns="36000" rIns="36000" bIns="36000" numCol="1" anchor="ctr">
              <a:noAutofit/>
            </a:bodyPr>
            <a:lstStyle/>
            <a:p>
              <a:pPr algn="ctr">
                <a:defRPr>
                  <a:solidFill>
                    <a:srgbClr val="FFFFFF"/>
                  </a:solidFill>
                </a:defRPr>
              </a:pPr>
              <a:endParaRPr/>
            </a:p>
          </p:txBody>
        </p:sp>
        <p:sp>
          <p:nvSpPr>
            <p:cNvPr id="146" name="Shape 146"/>
            <p:cNvSpPr/>
            <p:nvPr/>
          </p:nvSpPr>
          <p:spPr>
            <a:xfrm>
              <a:off x="-1" y="685826"/>
              <a:ext cx="126002" cy="685827"/>
            </a:xfrm>
            <a:prstGeom prst="rect">
              <a:avLst/>
            </a:prstGeom>
            <a:solidFill>
              <a:srgbClr val="396EB3"/>
            </a:solidFill>
            <a:ln w="12700" cap="flat">
              <a:noFill/>
              <a:miter lim="400000"/>
            </a:ln>
            <a:effectLst/>
          </p:spPr>
          <p:txBody>
            <a:bodyPr wrap="square" lIns="36000" tIns="36000" rIns="36000" bIns="36000" numCol="1" anchor="ctr">
              <a:noAutofit/>
            </a:bodyPr>
            <a:lstStyle/>
            <a:p>
              <a:pPr algn="ctr">
                <a:defRPr>
                  <a:solidFill>
                    <a:srgbClr val="FFFFFF"/>
                  </a:solidFill>
                </a:defRPr>
              </a:pPr>
              <a:endParaRPr/>
            </a:p>
          </p:txBody>
        </p:sp>
        <p:sp>
          <p:nvSpPr>
            <p:cNvPr id="147" name="Shape 147"/>
            <p:cNvSpPr/>
            <p:nvPr/>
          </p:nvSpPr>
          <p:spPr>
            <a:xfrm>
              <a:off x="-1" y="1359904"/>
              <a:ext cx="126002" cy="685827"/>
            </a:xfrm>
            <a:prstGeom prst="rect">
              <a:avLst/>
            </a:prstGeom>
            <a:solidFill>
              <a:schemeClr val="accent6"/>
            </a:solidFill>
            <a:ln w="12700" cap="flat">
              <a:noFill/>
              <a:miter lim="400000"/>
            </a:ln>
            <a:effectLst/>
          </p:spPr>
          <p:txBody>
            <a:bodyPr wrap="square" lIns="36000" tIns="36000" rIns="36000" bIns="36000" numCol="1" anchor="ctr">
              <a:noAutofit/>
            </a:bodyPr>
            <a:lstStyle/>
            <a:p>
              <a:pPr algn="ctr">
                <a:defRPr>
                  <a:solidFill>
                    <a:srgbClr val="FFFFFF"/>
                  </a:solidFill>
                </a:defRPr>
              </a:pPr>
              <a:endParaRPr/>
            </a:p>
          </p:txBody>
        </p:sp>
        <p:sp>
          <p:nvSpPr>
            <p:cNvPr id="148" name="Shape 148"/>
            <p:cNvSpPr/>
            <p:nvPr/>
          </p:nvSpPr>
          <p:spPr>
            <a:xfrm>
              <a:off x="-1" y="2045730"/>
              <a:ext cx="126002" cy="685827"/>
            </a:xfrm>
            <a:prstGeom prst="rect">
              <a:avLst/>
            </a:prstGeom>
            <a:solidFill>
              <a:schemeClr val="accent5"/>
            </a:solidFill>
            <a:ln w="12700" cap="flat">
              <a:noFill/>
              <a:miter lim="400000"/>
            </a:ln>
            <a:effectLst/>
          </p:spPr>
          <p:txBody>
            <a:bodyPr wrap="square" lIns="36000" tIns="36000" rIns="36000" bIns="36000" numCol="1" anchor="ctr">
              <a:noAutofit/>
            </a:bodyPr>
            <a:lstStyle/>
            <a:p>
              <a:pPr algn="ctr">
                <a:defRPr>
                  <a:solidFill>
                    <a:srgbClr val="FFFFFF"/>
                  </a:solidFill>
                </a:defRPr>
              </a:pPr>
              <a:endParaRPr/>
            </a:p>
          </p:txBody>
        </p:sp>
        <p:sp>
          <p:nvSpPr>
            <p:cNvPr id="149" name="Shape 149"/>
            <p:cNvSpPr/>
            <p:nvPr/>
          </p:nvSpPr>
          <p:spPr>
            <a:xfrm>
              <a:off x="-1" y="2731558"/>
              <a:ext cx="126002" cy="685827"/>
            </a:xfrm>
            <a:prstGeom prst="rect">
              <a:avLst/>
            </a:prstGeom>
            <a:solidFill>
              <a:srgbClr val="F2CB13"/>
            </a:solidFill>
            <a:ln w="12700" cap="flat">
              <a:noFill/>
              <a:miter lim="400000"/>
            </a:ln>
            <a:effectLst/>
          </p:spPr>
          <p:txBody>
            <a:bodyPr wrap="square" lIns="36000" tIns="36000" rIns="36000" bIns="36000" numCol="1" anchor="ctr">
              <a:noAutofit/>
            </a:bodyPr>
            <a:lstStyle/>
            <a:p>
              <a:pPr algn="ctr">
                <a:defRPr>
                  <a:solidFill>
                    <a:srgbClr val="FFFFFF"/>
                  </a:solidFill>
                </a:defRPr>
              </a:pPr>
              <a:endParaRPr/>
            </a:p>
          </p:txBody>
        </p:sp>
      </p:grpSp>
      <p:sp>
        <p:nvSpPr>
          <p:cNvPr id="151" name="Shape 151"/>
          <p:cNvSpPr/>
          <p:nvPr/>
        </p:nvSpPr>
        <p:spPr>
          <a:xfrm>
            <a:off x="327659" y="873174"/>
            <a:ext cx="8625842"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lvl1pPr>
          </a:lstStyle>
          <a:p>
            <a:pPr algn="ctr"/>
            <a:r>
              <a:rPr lang="ru-RU" sz="2400" dirty="0" smtClean="0">
                <a:solidFill>
                  <a:srgbClr val="C00000"/>
                </a:solidFill>
              </a:rPr>
              <a:t>Интернет вещей и услуг</a:t>
            </a:r>
            <a:r>
              <a:rPr sz="2400" dirty="0" smtClean="0">
                <a:solidFill>
                  <a:srgbClr val="C00000"/>
                </a:solidFill>
              </a:rPr>
              <a:t> </a:t>
            </a:r>
            <a:r>
              <a:rPr sz="2400" dirty="0">
                <a:solidFill>
                  <a:srgbClr val="C00000"/>
                </a:solidFill>
              </a:rPr>
              <a:t>(</a:t>
            </a:r>
            <a:r>
              <a:rPr sz="2400" dirty="0" err="1">
                <a:solidFill>
                  <a:srgbClr val="C00000"/>
                </a:solidFill>
              </a:rPr>
              <a:t>IoT</a:t>
            </a:r>
            <a:r>
              <a:rPr sz="2400" dirty="0">
                <a:solidFill>
                  <a:srgbClr val="C00000"/>
                </a:solidFill>
              </a:rPr>
              <a:t>)</a:t>
            </a:r>
          </a:p>
        </p:txBody>
      </p:sp>
      <p:grpSp>
        <p:nvGrpSpPr>
          <p:cNvPr id="157" name="Group 157"/>
          <p:cNvGrpSpPr/>
          <p:nvPr/>
        </p:nvGrpSpPr>
        <p:grpSpPr>
          <a:xfrm>
            <a:off x="5815552" y="2095683"/>
            <a:ext cx="2401248" cy="1952535"/>
            <a:chOff x="0" y="0"/>
            <a:chExt cx="2401247" cy="1952533"/>
          </a:xfrm>
        </p:grpSpPr>
        <p:sp>
          <p:nvSpPr>
            <p:cNvPr id="152" name="Shape 152"/>
            <p:cNvSpPr/>
            <p:nvPr/>
          </p:nvSpPr>
          <p:spPr>
            <a:xfrm>
              <a:off x="-1" y="-1"/>
              <a:ext cx="2401249" cy="1952535"/>
            </a:xfrm>
            <a:custGeom>
              <a:avLst/>
              <a:gdLst/>
              <a:ahLst/>
              <a:cxnLst>
                <a:cxn ang="0">
                  <a:pos x="wd2" y="hd2"/>
                </a:cxn>
                <a:cxn ang="5400000">
                  <a:pos x="wd2" y="hd2"/>
                </a:cxn>
                <a:cxn ang="10800000">
                  <a:pos x="wd2" y="hd2"/>
                </a:cxn>
                <a:cxn ang="16200000">
                  <a:pos x="wd2" y="hd2"/>
                </a:cxn>
              </a:cxnLst>
              <a:rect l="0" t="0" r="r" b="b"/>
              <a:pathLst>
                <a:path w="20880" h="20685" extrusionOk="0">
                  <a:moveTo>
                    <a:pt x="1900" y="6800"/>
                  </a:moveTo>
                  <a:cubicBezTo>
                    <a:pt x="1657" y="4397"/>
                    <a:pt x="2907" y="2183"/>
                    <a:pt x="4691" y="1856"/>
                  </a:cubicBezTo>
                  <a:cubicBezTo>
                    <a:pt x="5413" y="1724"/>
                    <a:pt x="6148" y="1922"/>
                    <a:pt x="6778" y="2419"/>
                  </a:cubicBezTo>
                  <a:cubicBezTo>
                    <a:pt x="7445" y="725"/>
                    <a:pt x="9003" y="81"/>
                    <a:pt x="10258" y="981"/>
                  </a:cubicBezTo>
                  <a:cubicBezTo>
                    <a:pt x="10478" y="1138"/>
                    <a:pt x="10680" y="1338"/>
                    <a:pt x="10858" y="1573"/>
                  </a:cubicBezTo>
                  <a:cubicBezTo>
                    <a:pt x="11377" y="169"/>
                    <a:pt x="12642" y="-401"/>
                    <a:pt x="13683" y="299"/>
                  </a:cubicBezTo>
                  <a:cubicBezTo>
                    <a:pt x="13972" y="493"/>
                    <a:pt x="14223" y="773"/>
                    <a:pt x="14418" y="1118"/>
                  </a:cubicBezTo>
                  <a:cubicBezTo>
                    <a:pt x="15255" y="-209"/>
                    <a:pt x="16735" y="-373"/>
                    <a:pt x="17723" y="752"/>
                  </a:cubicBezTo>
                  <a:cubicBezTo>
                    <a:pt x="18138" y="1225"/>
                    <a:pt x="18417" y="1878"/>
                    <a:pt x="18514" y="2597"/>
                  </a:cubicBezTo>
                  <a:cubicBezTo>
                    <a:pt x="19886" y="3102"/>
                    <a:pt x="20695" y="5012"/>
                    <a:pt x="20321" y="6864"/>
                  </a:cubicBezTo>
                  <a:cubicBezTo>
                    <a:pt x="20290" y="7020"/>
                    <a:pt x="20250" y="7172"/>
                    <a:pt x="20203" y="7321"/>
                  </a:cubicBezTo>
                  <a:cubicBezTo>
                    <a:pt x="21303" y="9251"/>
                    <a:pt x="21034" y="12018"/>
                    <a:pt x="19602" y="13500"/>
                  </a:cubicBezTo>
                  <a:cubicBezTo>
                    <a:pt x="19156" y="13961"/>
                    <a:pt x="18629" y="14260"/>
                    <a:pt x="18073" y="14367"/>
                  </a:cubicBezTo>
                  <a:cubicBezTo>
                    <a:pt x="18073" y="16443"/>
                    <a:pt x="16823" y="18127"/>
                    <a:pt x="15281" y="18127"/>
                  </a:cubicBezTo>
                  <a:cubicBezTo>
                    <a:pt x="14758" y="18127"/>
                    <a:pt x="14245" y="17929"/>
                    <a:pt x="13802" y="17556"/>
                  </a:cubicBezTo>
                  <a:cubicBezTo>
                    <a:pt x="13280" y="19884"/>
                    <a:pt x="11461" y="21199"/>
                    <a:pt x="9737" y="20495"/>
                  </a:cubicBezTo>
                  <a:cubicBezTo>
                    <a:pt x="9015" y="20199"/>
                    <a:pt x="8392" y="19575"/>
                    <a:pt x="7972" y="18727"/>
                  </a:cubicBezTo>
                  <a:cubicBezTo>
                    <a:pt x="6208" y="20161"/>
                    <a:pt x="3919" y="19390"/>
                    <a:pt x="2859" y="17005"/>
                  </a:cubicBezTo>
                  <a:cubicBezTo>
                    <a:pt x="2846" y="16975"/>
                    <a:pt x="2832" y="16945"/>
                    <a:pt x="2819" y="16914"/>
                  </a:cubicBezTo>
                  <a:cubicBezTo>
                    <a:pt x="1665" y="17096"/>
                    <a:pt x="620" y="15986"/>
                    <a:pt x="484" y="14435"/>
                  </a:cubicBezTo>
                  <a:cubicBezTo>
                    <a:pt x="412" y="13608"/>
                    <a:pt x="614" y="12781"/>
                    <a:pt x="1038" y="12173"/>
                  </a:cubicBezTo>
                  <a:cubicBezTo>
                    <a:pt x="38" y="11380"/>
                    <a:pt x="-297" y="9639"/>
                    <a:pt x="288" y="8285"/>
                  </a:cubicBezTo>
                  <a:cubicBezTo>
                    <a:pt x="626" y="7504"/>
                    <a:pt x="1218" y="6987"/>
                    <a:pt x="1882" y="6894"/>
                  </a:cubicBezTo>
                  <a:lnTo>
                    <a:pt x="1900" y="6800"/>
                  </a:lnTo>
                  <a:close/>
                </a:path>
              </a:pathLst>
            </a:custGeom>
            <a:solidFill>
              <a:srgbClr val="CFDDE7"/>
            </a:solidFill>
            <a:ln w="12700" cap="flat">
              <a:solidFill>
                <a:srgbClr val="9F9F9F"/>
              </a:solidFill>
              <a:prstDash val="lgDash"/>
              <a:miter lim="0"/>
            </a:ln>
            <a:effectLst/>
          </p:spPr>
          <p:txBody>
            <a:bodyPr wrap="square" lIns="36000" tIns="36000" rIns="36000" bIns="36000" numCol="1" anchor="ctr">
              <a:noAutofit/>
            </a:bodyPr>
            <a:lstStyle/>
            <a:p>
              <a:pPr>
                <a:defRPr sz="2400">
                  <a:solidFill>
                    <a:srgbClr val="000000"/>
                  </a:solidFill>
                </a:defRPr>
              </a:pPr>
              <a:endParaRPr/>
            </a:p>
          </p:txBody>
        </p:sp>
        <p:sp>
          <p:nvSpPr>
            <p:cNvPr id="153" name="Shape 153"/>
            <p:cNvSpPr/>
            <p:nvPr/>
          </p:nvSpPr>
          <p:spPr>
            <a:xfrm>
              <a:off x="1024820" y="1501377"/>
              <a:ext cx="399694" cy="322863"/>
            </a:xfrm>
            <a:prstGeom prst="ellipse">
              <a:avLst/>
            </a:prstGeom>
            <a:solidFill>
              <a:srgbClr val="CFDDE7"/>
            </a:solidFill>
            <a:ln w="12700" cap="flat">
              <a:solidFill>
                <a:srgbClr val="9F9F9F"/>
              </a:solidFill>
              <a:prstDash val="lgDash"/>
              <a:miter lim="0"/>
            </a:ln>
            <a:effectLst/>
          </p:spPr>
          <p:txBody>
            <a:bodyPr wrap="square" lIns="36000" tIns="36000" rIns="36000" bIns="36000" numCol="1" anchor="ctr">
              <a:noAutofit/>
            </a:bodyPr>
            <a:lstStyle/>
            <a:p>
              <a:pPr>
                <a:defRPr sz="2400">
                  <a:solidFill>
                    <a:srgbClr val="000000"/>
                  </a:solidFill>
                </a:defRPr>
              </a:pPr>
              <a:endParaRPr/>
            </a:p>
          </p:txBody>
        </p:sp>
        <p:sp>
          <p:nvSpPr>
            <p:cNvPr id="154" name="Shape 154"/>
            <p:cNvSpPr/>
            <p:nvPr/>
          </p:nvSpPr>
          <p:spPr>
            <a:xfrm>
              <a:off x="1078311" y="1168212"/>
              <a:ext cx="266475" cy="215241"/>
            </a:xfrm>
            <a:prstGeom prst="ellipse">
              <a:avLst/>
            </a:prstGeom>
            <a:solidFill>
              <a:srgbClr val="CFDDE7"/>
            </a:solidFill>
            <a:ln w="12700" cap="flat">
              <a:solidFill>
                <a:srgbClr val="9F9F9F"/>
              </a:solidFill>
              <a:prstDash val="lgDash"/>
              <a:miter lim="0"/>
            </a:ln>
            <a:effectLst/>
          </p:spPr>
          <p:txBody>
            <a:bodyPr wrap="square" lIns="36000" tIns="36000" rIns="36000" bIns="36000" numCol="1" anchor="ctr">
              <a:noAutofit/>
            </a:bodyPr>
            <a:lstStyle/>
            <a:p>
              <a:pPr>
                <a:defRPr sz="2400">
                  <a:solidFill>
                    <a:srgbClr val="000000"/>
                  </a:solidFill>
                </a:defRPr>
              </a:pPr>
              <a:endParaRPr/>
            </a:p>
          </p:txBody>
        </p:sp>
        <p:sp>
          <p:nvSpPr>
            <p:cNvPr id="155" name="Shape 155"/>
            <p:cNvSpPr/>
            <p:nvPr/>
          </p:nvSpPr>
          <p:spPr>
            <a:xfrm>
              <a:off x="1135450" y="942628"/>
              <a:ext cx="133233" cy="107623"/>
            </a:xfrm>
            <a:prstGeom prst="ellipse">
              <a:avLst/>
            </a:prstGeom>
            <a:solidFill>
              <a:srgbClr val="CFDDE7"/>
            </a:solidFill>
            <a:ln w="12700" cap="flat">
              <a:solidFill>
                <a:srgbClr val="9F9F9F"/>
              </a:solidFill>
              <a:prstDash val="lgDash"/>
              <a:miter lim="0"/>
            </a:ln>
            <a:effectLst/>
          </p:spPr>
          <p:txBody>
            <a:bodyPr wrap="square" lIns="36000" tIns="36000" rIns="36000" bIns="36000" numCol="1" anchor="ctr">
              <a:noAutofit/>
            </a:bodyPr>
            <a:lstStyle/>
            <a:p>
              <a:pPr>
                <a:defRPr sz="2400">
                  <a:solidFill>
                    <a:srgbClr val="000000"/>
                  </a:solidFill>
                </a:defRPr>
              </a:pPr>
              <a:endParaRPr/>
            </a:p>
          </p:txBody>
        </p:sp>
        <p:sp>
          <p:nvSpPr>
            <p:cNvPr id="156" name="Shape 156"/>
            <p:cNvSpPr/>
            <p:nvPr/>
          </p:nvSpPr>
          <p:spPr>
            <a:xfrm>
              <a:off x="121888" y="99329"/>
              <a:ext cx="2200519" cy="1657844"/>
            </a:xfrm>
            <a:custGeom>
              <a:avLst/>
              <a:gdLst/>
              <a:ahLst/>
              <a:cxnLst>
                <a:cxn ang="0">
                  <a:pos x="wd2" y="hd2"/>
                </a:cxn>
                <a:cxn ang="5400000">
                  <a:pos x="wd2" y="hd2"/>
                </a:cxn>
                <a:cxn ang="10800000">
                  <a:pos x="wd2" y="hd2"/>
                </a:cxn>
                <a:cxn ang="16200000">
                  <a:pos x="wd2" y="hd2"/>
                </a:cxn>
              </a:cxnLst>
              <a:rect l="0" t="0" r="r" b="b"/>
              <a:pathLst>
                <a:path w="21600" h="21600" extrusionOk="0">
                  <a:moveTo>
                    <a:pt x="1379" y="14010"/>
                  </a:moveTo>
                  <a:cubicBezTo>
                    <a:pt x="897" y="14065"/>
                    <a:pt x="415" y="13902"/>
                    <a:pt x="0" y="13541"/>
                  </a:cubicBezTo>
                  <a:moveTo>
                    <a:pt x="2597" y="19136"/>
                  </a:moveTo>
                  <a:cubicBezTo>
                    <a:pt x="2403" y="19249"/>
                    <a:pt x="2200" y="19325"/>
                    <a:pt x="1993" y="19360"/>
                  </a:cubicBezTo>
                  <a:moveTo>
                    <a:pt x="7801" y="21600"/>
                  </a:moveTo>
                  <a:cubicBezTo>
                    <a:pt x="7655" y="21279"/>
                    <a:pt x="7533" y="20936"/>
                    <a:pt x="7437" y="20577"/>
                  </a:cubicBezTo>
                  <a:moveTo>
                    <a:pt x="14531" y="19049"/>
                  </a:moveTo>
                  <a:cubicBezTo>
                    <a:pt x="14510" y="19430"/>
                    <a:pt x="14461" y="19806"/>
                    <a:pt x="14386" y="20171"/>
                  </a:cubicBezTo>
                  <a:moveTo>
                    <a:pt x="17420" y="12115"/>
                  </a:moveTo>
                  <a:cubicBezTo>
                    <a:pt x="18504" y="12890"/>
                    <a:pt x="19192" y="14504"/>
                    <a:pt x="19192" y="16272"/>
                  </a:cubicBezTo>
                  <a:moveTo>
                    <a:pt x="21600" y="7647"/>
                  </a:moveTo>
                  <a:cubicBezTo>
                    <a:pt x="21423" y="8254"/>
                    <a:pt x="21153" y="8792"/>
                    <a:pt x="20811" y="9220"/>
                  </a:cubicBezTo>
                  <a:moveTo>
                    <a:pt x="19706" y="1812"/>
                  </a:moveTo>
                  <a:cubicBezTo>
                    <a:pt x="19737" y="2057"/>
                    <a:pt x="19751" y="2306"/>
                    <a:pt x="19748" y="2555"/>
                  </a:cubicBezTo>
                  <a:moveTo>
                    <a:pt x="14668" y="946"/>
                  </a:moveTo>
                  <a:cubicBezTo>
                    <a:pt x="14771" y="603"/>
                    <a:pt x="14907" y="284"/>
                    <a:pt x="15072" y="0"/>
                  </a:cubicBezTo>
                  <a:moveTo>
                    <a:pt x="10888" y="1397"/>
                  </a:moveTo>
                  <a:cubicBezTo>
                    <a:pt x="10930" y="1114"/>
                    <a:pt x="10996" y="840"/>
                    <a:pt x="11084" y="580"/>
                  </a:cubicBezTo>
                  <a:moveTo>
                    <a:pt x="6451" y="1675"/>
                  </a:moveTo>
                  <a:cubicBezTo>
                    <a:pt x="6708" y="1896"/>
                    <a:pt x="6945" y="2162"/>
                    <a:pt x="7159" y="2467"/>
                  </a:cubicBezTo>
                  <a:moveTo>
                    <a:pt x="1070" y="7903"/>
                  </a:moveTo>
                  <a:cubicBezTo>
                    <a:pt x="1014" y="7630"/>
                    <a:pt x="973" y="7352"/>
                    <a:pt x="947" y="7069"/>
                  </a:cubicBezTo>
                </a:path>
              </a:pathLst>
            </a:custGeom>
            <a:noFill/>
            <a:ln w="12700" cap="flat">
              <a:solidFill>
                <a:srgbClr val="9F9F9F"/>
              </a:solidFill>
              <a:prstDash val="lgDash"/>
              <a:miter lim="0"/>
            </a:ln>
            <a:effectLst/>
          </p:spPr>
          <p:txBody>
            <a:bodyPr wrap="square" lIns="36000" tIns="36000" rIns="36000" bIns="36000" numCol="1" anchor="ctr">
              <a:noAutofit/>
            </a:bodyPr>
            <a:lstStyle/>
            <a:p>
              <a:pPr>
                <a:defRPr sz="2400">
                  <a:solidFill>
                    <a:srgbClr val="000000"/>
                  </a:solidFill>
                </a:defRPr>
              </a:pPr>
              <a:endParaRPr/>
            </a:p>
          </p:txBody>
        </p:sp>
      </p:grpSp>
      <p:sp>
        <p:nvSpPr>
          <p:cNvPr id="158" name="Shape 158"/>
          <p:cNvSpPr/>
          <p:nvPr/>
        </p:nvSpPr>
        <p:spPr>
          <a:xfrm>
            <a:off x="6664880" y="3005353"/>
            <a:ext cx="667785" cy="1025131"/>
          </a:xfrm>
          <a:prstGeom prst="ellipse">
            <a:avLst/>
          </a:prstGeom>
          <a:solidFill>
            <a:srgbClr val="CFDDE7"/>
          </a:solidFill>
          <a:ln w="12700">
            <a:miter lim="400000"/>
          </a:ln>
        </p:spPr>
        <p:txBody>
          <a:bodyPr lIns="36000" tIns="36000" rIns="36000" bIns="36000" anchor="ctr"/>
          <a:lstStyle/>
          <a:p>
            <a:pPr>
              <a:defRPr sz="2400">
                <a:solidFill>
                  <a:srgbClr val="000000"/>
                </a:solidFill>
              </a:defRPr>
            </a:pPr>
            <a:endParaRPr/>
          </a:p>
        </p:txBody>
      </p:sp>
      <p:sp>
        <p:nvSpPr>
          <p:cNvPr id="159" name="Shape 159"/>
          <p:cNvSpPr/>
          <p:nvPr/>
        </p:nvSpPr>
        <p:spPr>
          <a:xfrm flipH="1">
            <a:off x="5144862" y="3895927"/>
            <a:ext cx="740027" cy="234556"/>
          </a:xfrm>
          <a:prstGeom prst="line">
            <a:avLst/>
          </a:prstGeom>
          <a:ln>
            <a:solidFill>
              <a:srgbClr val="A6A6A6"/>
            </a:solidFill>
          </a:ln>
        </p:spPr>
        <p:txBody>
          <a:bodyPr lIns="45719" rIns="45719"/>
          <a:lstStyle/>
          <a:p>
            <a:endParaRPr/>
          </a:p>
        </p:txBody>
      </p:sp>
      <p:sp>
        <p:nvSpPr>
          <p:cNvPr id="160" name="Shape 160"/>
          <p:cNvSpPr/>
          <p:nvPr/>
        </p:nvSpPr>
        <p:spPr>
          <a:xfrm flipH="1">
            <a:off x="5710487" y="3875689"/>
            <a:ext cx="126778" cy="611982"/>
          </a:xfrm>
          <a:prstGeom prst="line">
            <a:avLst/>
          </a:prstGeom>
          <a:ln>
            <a:solidFill>
              <a:srgbClr val="A6A6A6"/>
            </a:solidFill>
          </a:ln>
        </p:spPr>
        <p:txBody>
          <a:bodyPr lIns="45719" rIns="45719"/>
          <a:lstStyle/>
          <a:p>
            <a:endParaRPr/>
          </a:p>
        </p:txBody>
      </p:sp>
      <p:sp>
        <p:nvSpPr>
          <p:cNvPr id="161" name="Shape 161"/>
          <p:cNvSpPr/>
          <p:nvPr/>
        </p:nvSpPr>
        <p:spPr>
          <a:xfrm>
            <a:off x="5133190" y="4181678"/>
            <a:ext cx="567550" cy="307183"/>
          </a:xfrm>
          <a:prstGeom prst="line">
            <a:avLst/>
          </a:prstGeom>
          <a:ln>
            <a:solidFill>
              <a:srgbClr val="A6A6A6"/>
            </a:solidFill>
          </a:ln>
        </p:spPr>
        <p:txBody>
          <a:bodyPr lIns="45719" rIns="45719"/>
          <a:lstStyle/>
          <a:p>
            <a:endParaRPr/>
          </a:p>
        </p:txBody>
      </p:sp>
      <p:sp>
        <p:nvSpPr>
          <p:cNvPr id="162" name="Shape 162"/>
          <p:cNvSpPr/>
          <p:nvPr/>
        </p:nvSpPr>
        <p:spPr>
          <a:xfrm flipV="1">
            <a:off x="5758998" y="4334078"/>
            <a:ext cx="757717" cy="154782"/>
          </a:xfrm>
          <a:prstGeom prst="line">
            <a:avLst/>
          </a:prstGeom>
          <a:ln>
            <a:solidFill>
              <a:srgbClr val="A6A6A6"/>
            </a:solidFill>
          </a:ln>
        </p:spPr>
        <p:txBody>
          <a:bodyPr lIns="45719" rIns="45719"/>
          <a:lstStyle/>
          <a:p>
            <a:endParaRPr/>
          </a:p>
        </p:txBody>
      </p:sp>
      <p:sp>
        <p:nvSpPr>
          <p:cNvPr id="163" name="Shape 163"/>
          <p:cNvSpPr/>
          <p:nvPr/>
        </p:nvSpPr>
        <p:spPr>
          <a:xfrm>
            <a:off x="5949166" y="3926884"/>
            <a:ext cx="567550" cy="407196"/>
          </a:xfrm>
          <a:prstGeom prst="line">
            <a:avLst/>
          </a:prstGeom>
          <a:ln>
            <a:solidFill>
              <a:srgbClr val="A6A6A6"/>
            </a:solidFill>
          </a:ln>
        </p:spPr>
        <p:txBody>
          <a:bodyPr lIns="45719" rIns="45719"/>
          <a:lstStyle/>
          <a:p>
            <a:endParaRPr/>
          </a:p>
        </p:txBody>
      </p:sp>
      <p:sp>
        <p:nvSpPr>
          <p:cNvPr id="164" name="Shape 164"/>
          <p:cNvSpPr/>
          <p:nvPr/>
        </p:nvSpPr>
        <p:spPr>
          <a:xfrm flipH="1">
            <a:off x="6089087" y="3723288"/>
            <a:ext cx="632414" cy="151210"/>
          </a:xfrm>
          <a:prstGeom prst="line">
            <a:avLst/>
          </a:prstGeom>
          <a:ln>
            <a:solidFill>
              <a:srgbClr val="A6A6A6"/>
            </a:solidFill>
          </a:ln>
        </p:spPr>
        <p:txBody>
          <a:bodyPr lIns="45719" rIns="45719"/>
          <a:lstStyle/>
          <a:p>
            <a:endParaRPr/>
          </a:p>
        </p:txBody>
      </p:sp>
      <p:sp>
        <p:nvSpPr>
          <p:cNvPr id="165" name="Shape 165"/>
          <p:cNvSpPr/>
          <p:nvPr/>
        </p:nvSpPr>
        <p:spPr>
          <a:xfrm>
            <a:off x="5842025" y="3263708"/>
            <a:ext cx="61916" cy="610791"/>
          </a:xfrm>
          <a:prstGeom prst="line">
            <a:avLst/>
          </a:prstGeom>
          <a:ln>
            <a:solidFill>
              <a:srgbClr val="A6A6A6"/>
            </a:solidFill>
          </a:ln>
        </p:spPr>
        <p:txBody>
          <a:bodyPr lIns="45719" rIns="45719"/>
          <a:lstStyle/>
          <a:p>
            <a:endParaRPr/>
          </a:p>
        </p:txBody>
      </p:sp>
      <p:sp>
        <p:nvSpPr>
          <p:cNvPr id="166" name="Shape 166"/>
          <p:cNvSpPr/>
          <p:nvPr/>
        </p:nvSpPr>
        <p:spPr>
          <a:xfrm flipH="1">
            <a:off x="5268240" y="3314904"/>
            <a:ext cx="569025" cy="202406"/>
          </a:xfrm>
          <a:prstGeom prst="line">
            <a:avLst/>
          </a:prstGeom>
          <a:ln>
            <a:solidFill>
              <a:srgbClr val="A6A6A6"/>
            </a:solidFill>
          </a:ln>
        </p:spPr>
        <p:txBody>
          <a:bodyPr lIns="45719" rIns="45719"/>
          <a:lstStyle/>
          <a:p>
            <a:endParaRPr/>
          </a:p>
        </p:txBody>
      </p:sp>
      <p:sp>
        <p:nvSpPr>
          <p:cNvPr id="167" name="Shape 167"/>
          <p:cNvSpPr/>
          <p:nvPr/>
        </p:nvSpPr>
        <p:spPr>
          <a:xfrm flipH="1">
            <a:off x="5097712" y="3518501"/>
            <a:ext cx="126777" cy="561976"/>
          </a:xfrm>
          <a:prstGeom prst="line">
            <a:avLst/>
          </a:prstGeom>
          <a:ln>
            <a:solidFill>
              <a:srgbClr val="A6A6A6"/>
            </a:solidFill>
          </a:ln>
        </p:spPr>
        <p:txBody>
          <a:bodyPr lIns="45719" rIns="45719"/>
          <a:lstStyle/>
          <a:p>
            <a:endParaRPr/>
          </a:p>
        </p:txBody>
      </p:sp>
      <p:sp>
        <p:nvSpPr>
          <p:cNvPr id="168" name="Shape 168"/>
          <p:cNvSpPr/>
          <p:nvPr/>
        </p:nvSpPr>
        <p:spPr>
          <a:xfrm>
            <a:off x="5235696" y="3518501"/>
            <a:ext cx="599983" cy="357189"/>
          </a:xfrm>
          <a:prstGeom prst="line">
            <a:avLst/>
          </a:prstGeom>
          <a:ln>
            <a:solidFill>
              <a:srgbClr val="A6A6A6"/>
            </a:solidFill>
          </a:ln>
        </p:spPr>
        <p:txBody>
          <a:bodyPr lIns="45719" rIns="45719"/>
          <a:lstStyle/>
          <a:p>
            <a:endParaRPr/>
          </a:p>
        </p:txBody>
      </p:sp>
      <p:sp>
        <p:nvSpPr>
          <p:cNvPr id="169" name="Shape 169"/>
          <p:cNvSpPr/>
          <p:nvPr/>
        </p:nvSpPr>
        <p:spPr>
          <a:xfrm flipH="1">
            <a:off x="6731250" y="3161313"/>
            <a:ext cx="126778" cy="561976"/>
          </a:xfrm>
          <a:prstGeom prst="line">
            <a:avLst/>
          </a:prstGeom>
          <a:ln>
            <a:solidFill>
              <a:srgbClr val="A6A6A6"/>
            </a:solidFill>
          </a:ln>
        </p:spPr>
        <p:txBody>
          <a:bodyPr lIns="45719" rIns="45719"/>
          <a:lstStyle/>
          <a:p>
            <a:endParaRPr/>
          </a:p>
        </p:txBody>
      </p:sp>
      <p:sp>
        <p:nvSpPr>
          <p:cNvPr id="170" name="Shape 170"/>
          <p:cNvSpPr/>
          <p:nvPr/>
        </p:nvSpPr>
        <p:spPr>
          <a:xfrm>
            <a:off x="6740883" y="3723288"/>
            <a:ext cx="252081" cy="151210"/>
          </a:xfrm>
          <a:prstGeom prst="line">
            <a:avLst/>
          </a:prstGeom>
          <a:ln>
            <a:solidFill>
              <a:srgbClr val="A6A6A6"/>
            </a:solidFill>
          </a:ln>
        </p:spPr>
        <p:txBody>
          <a:bodyPr lIns="45719" rIns="45719"/>
          <a:lstStyle/>
          <a:p>
            <a:endParaRPr/>
          </a:p>
        </p:txBody>
      </p:sp>
      <p:sp>
        <p:nvSpPr>
          <p:cNvPr id="171" name="Shape 171"/>
          <p:cNvSpPr/>
          <p:nvPr/>
        </p:nvSpPr>
        <p:spPr>
          <a:xfrm flipV="1">
            <a:off x="7096815" y="3619703"/>
            <a:ext cx="442248" cy="255986"/>
          </a:xfrm>
          <a:prstGeom prst="line">
            <a:avLst/>
          </a:prstGeom>
          <a:ln>
            <a:solidFill>
              <a:srgbClr val="A6A6A6"/>
            </a:solidFill>
          </a:ln>
        </p:spPr>
        <p:txBody>
          <a:bodyPr lIns="45719" rIns="45719"/>
          <a:lstStyle/>
          <a:p>
            <a:endParaRPr/>
          </a:p>
        </p:txBody>
      </p:sp>
      <p:sp>
        <p:nvSpPr>
          <p:cNvPr id="172" name="Shape 172"/>
          <p:cNvSpPr/>
          <p:nvPr/>
        </p:nvSpPr>
        <p:spPr>
          <a:xfrm flipV="1">
            <a:off x="7621721" y="3108924"/>
            <a:ext cx="187218" cy="511970"/>
          </a:xfrm>
          <a:prstGeom prst="line">
            <a:avLst/>
          </a:prstGeom>
          <a:ln>
            <a:solidFill>
              <a:srgbClr val="A6A6A6"/>
            </a:solidFill>
          </a:ln>
        </p:spPr>
        <p:txBody>
          <a:bodyPr lIns="45719" rIns="45719"/>
          <a:lstStyle/>
          <a:p>
            <a:endParaRPr/>
          </a:p>
        </p:txBody>
      </p:sp>
      <p:sp>
        <p:nvSpPr>
          <p:cNvPr id="173" name="Shape 173"/>
          <p:cNvSpPr/>
          <p:nvPr/>
        </p:nvSpPr>
        <p:spPr>
          <a:xfrm>
            <a:off x="7055308" y="3008913"/>
            <a:ext cx="686957" cy="151209"/>
          </a:xfrm>
          <a:prstGeom prst="line">
            <a:avLst/>
          </a:prstGeom>
          <a:ln>
            <a:solidFill>
              <a:srgbClr val="A6A6A6"/>
            </a:solidFill>
          </a:ln>
        </p:spPr>
        <p:txBody>
          <a:bodyPr lIns="45719" rIns="45719"/>
          <a:lstStyle/>
          <a:p>
            <a:endParaRPr/>
          </a:p>
        </p:txBody>
      </p:sp>
      <p:sp>
        <p:nvSpPr>
          <p:cNvPr id="174" name="Shape 174"/>
          <p:cNvSpPr/>
          <p:nvPr/>
        </p:nvSpPr>
        <p:spPr>
          <a:xfrm rot="13500000">
            <a:off x="6988488" y="3832241"/>
            <a:ext cx="95082" cy="134936"/>
          </a:xfrm>
          <a:prstGeom prst="ellipse">
            <a:avLst/>
          </a:prstGeom>
          <a:solidFill>
            <a:srgbClr val="264461"/>
          </a:solidFill>
          <a:ln w="12700">
            <a:miter lim="400000"/>
          </a:ln>
        </p:spPr>
        <p:txBody>
          <a:bodyPr lIns="36000" tIns="36000" rIns="36000" bIns="36000" anchor="ctr"/>
          <a:lstStyle/>
          <a:p>
            <a:pPr>
              <a:defRPr sz="2400">
                <a:solidFill>
                  <a:srgbClr val="000000"/>
                </a:solidFill>
              </a:defRPr>
            </a:pPr>
            <a:endParaRPr/>
          </a:p>
        </p:txBody>
      </p:sp>
      <p:sp>
        <p:nvSpPr>
          <p:cNvPr id="175" name="Shape 175"/>
          <p:cNvSpPr/>
          <p:nvPr/>
        </p:nvSpPr>
        <p:spPr>
          <a:xfrm>
            <a:off x="7425201" y="3466115"/>
            <a:ext cx="315449" cy="255985"/>
          </a:xfrm>
          <a:prstGeom prst="ellipse">
            <a:avLst/>
          </a:prstGeom>
          <a:solidFill>
            <a:srgbClr val="85CEE4"/>
          </a:solidFill>
          <a:ln w="12700">
            <a:miter lim="400000"/>
          </a:ln>
        </p:spPr>
        <p:txBody>
          <a:bodyPr lIns="36000" tIns="36000" rIns="36000" bIns="36000" anchor="ctr"/>
          <a:lstStyle/>
          <a:p>
            <a:pPr>
              <a:defRPr sz="2400">
                <a:solidFill>
                  <a:srgbClr val="000000"/>
                </a:solidFill>
              </a:defRPr>
            </a:pPr>
            <a:endParaRPr/>
          </a:p>
        </p:txBody>
      </p:sp>
      <p:pic>
        <p:nvPicPr>
          <p:cNvPr id="176" name="image2.png" descr="E:\Icons_weiss\Icon_Fertigungsindustrie.png"/>
          <p:cNvPicPr>
            <a:picLocks noChangeAspect="1"/>
          </p:cNvPicPr>
          <p:nvPr/>
        </p:nvPicPr>
        <p:blipFill>
          <a:blip r:embed="rId2">
            <a:extLst/>
          </a:blip>
          <a:stretch>
            <a:fillRect/>
          </a:stretch>
        </p:blipFill>
        <p:spPr>
          <a:xfrm>
            <a:off x="7482358" y="3479210"/>
            <a:ext cx="253556" cy="201217"/>
          </a:xfrm>
          <a:prstGeom prst="rect">
            <a:avLst/>
          </a:prstGeom>
          <a:ln w="12700">
            <a:miter lim="400000"/>
          </a:ln>
        </p:spPr>
      </p:pic>
      <p:sp>
        <p:nvSpPr>
          <p:cNvPr id="177" name="Shape 177"/>
          <p:cNvSpPr/>
          <p:nvPr/>
        </p:nvSpPr>
        <p:spPr>
          <a:xfrm rot="13500000">
            <a:off x="6679716" y="3648493"/>
            <a:ext cx="95083" cy="133344"/>
          </a:xfrm>
          <a:prstGeom prst="ellipse">
            <a:avLst/>
          </a:prstGeom>
          <a:solidFill>
            <a:srgbClr val="264461"/>
          </a:solidFill>
          <a:ln w="12700">
            <a:miter lim="400000"/>
          </a:ln>
        </p:spPr>
        <p:txBody>
          <a:bodyPr lIns="36000" tIns="36000" rIns="36000" bIns="36000" anchor="ctr"/>
          <a:lstStyle/>
          <a:p>
            <a:pPr>
              <a:defRPr sz="2400">
                <a:solidFill>
                  <a:srgbClr val="000000"/>
                </a:solidFill>
              </a:defRPr>
            </a:pPr>
            <a:endParaRPr/>
          </a:p>
        </p:txBody>
      </p:sp>
      <p:sp>
        <p:nvSpPr>
          <p:cNvPr id="178" name="Shape 178"/>
          <p:cNvSpPr/>
          <p:nvPr/>
        </p:nvSpPr>
        <p:spPr>
          <a:xfrm>
            <a:off x="5502028" y="3568490"/>
            <a:ext cx="822538" cy="663145"/>
          </a:xfrm>
          <a:prstGeom prst="ellipse">
            <a:avLst/>
          </a:prstGeom>
          <a:solidFill>
            <a:srgbClr val="C0D090"/>
          </a:solidFill>
          <a:ln w="12700">
            <a:miter lim="400000"/>
          </a:ln>
        </p:spPr>
        <p:txBody>
          <a:bodyPr lIns="36000" tIns="36000" rIns="36000" bIns="36000" anchor="ctr"/>
          <a:lstStyle/>
          <a:p>
            <a:pPr>
              <a:defRPr sz="2400">
                <a:solidFill>
                  <a:srgbClr val="000000"/>
                </a:solidFill>
              </a:defRPr>
            </a:pPr>
            <a:endParaRPr/>
          </a:p>
        </p:txBody>
      </p:sp>
      <p:grpSp>
        <p:nvGrpSpPr>
          <p:cNvPr id="181" name="Group 181"/>
          <p:cNvGrpSpPr/>
          <p:nvPr/>
        </p:nvGrpSpPr>
        <p:grpSpPr>
          <a:xfrm>
            <a:off x="6348876" y="4231678"/>
            <a:ext cx="315454" cy="255973"/>
            <a:chOff x="-8" y="-6"/>
            <a:chExt cx="315452" cy="255971"/>
          </a:xfrm>
        </p:grpSpPr>
        <p:sp>
          <p:nvSpPr>
            <p:cNvPr id="179" name="Shape 179"/>
            <p:cNvSpPr/>
            <p:nvPr/>
          </p:nvSpPr>
          <p:spPr>
            <a:xfrm>
              <a:off x="-9" y="-7"/>
              <a:ext cx="315454" cy="255973"/>
            </a:xfrm>
            <a:prstGeom prst="ellipse">
              <a:avLst/>
            </a:prstGeom>
            <a:solidFill>
              <a:srgbClr val="C0D090"/>
            </a:solidFill>
            <a:ln w="12700" cap="flat">
              <a:noFill/>
              <a:miter lim="400000"/>
            </a:ln>
            <a:effectLst/>
          </p:spPr>
          <p:txBody>
            <a:bodyPr wrap="square" lIns="36000" tIns="36000" rIns="36000" bIns="36000" numCol="1" anchor="ctr">
              <a:noAutofit/>
            </a:bodyPr>
            <a:lstStyle/>
            <a:p>
              <a:pPr>
                <a:defRPr sz="2400">
                  <a:solidFill>
                    <a:srgbClr val="000000"/>
                  </a:solidFill>
                </a:defRPr>
              </a:pPr>
              <a:endParaRPr/>
            </a:p>
          </p:txBody>
        </p:sp>
        <p:pic>
          <p:nvPicPr>
            <p:cNvPr id="180" name="image3.png" descr="Windrad.eps"/>
            <p:cNvPicPr>
              <a:picLocks noChangeAspect="1"/>
            </p:cNvPicPr>
            <p:nvPr/>
          </p:nvPicPr>
          <p:blipFill>
            <a:blip r:embed="rId3">
              <a:extLst/>
            </a:blip>
            <a:stretch>
              <a:fillRect/>
            </a:stretch>
          </p:blipFill>
          <p:spPr>
            <a:xfrm>
              <a:off x="97949" y="28594"/>
              <a:ext cx="166065" cy="206091"/>
            </a:xfrm>
            <a:prstGeom prst="rect">
              <a:avLst/>
            </a:prstGeom>
            <a:ln w="12700" cap="flat">
              <a:noFill/>
              <a:miter lim="400000"/>
            </a:ln>
            <a:effectLst/>
          </p:spPr>
        </p:pic>
      </p:grpSp>
      <p:pic>
        <p:nvPicPr>
          <p:cNvPr id="182" name="image4.png" descr="E:\Icons_weiss\Icon_Energieversorgung.png"/>
          <p:cNvPicPr>
            <a:picLocks noChangeAspect="1"/>
          </p:cNvPicPr>
          <p:nvPr/>
        </p:nvPicPr>
        <p:blipFill>
          <a:blip r:embed="rId4">
            <a:extLst/>
          </a:blip>
          <a:stretch>
            <a:fillRect/>
          </a:stretch>
        </p:blipFill>
        <p:spPr>
          <a:xfrm>
            <a:off x="5579840" y="3637562"/>
            <a:ext cx="636836" cy="504826"/>
          </a:xfrm>
          <a:prstGeom prst="rect">
            <a:avLst/>
          </a:prstGeom>
          <a:ln w="12700">
            <a:miter lim="400000"/>
          </a:ln>
        </p:spPr>
      </p:pic>
      <p:sp>
        <p:nvSpPr>
          <p:cNvPr id="183" name="Shape 183"/>
          <p:cNvSpPr/>
          <p:nvPr/>
        </p:nvSpPr>
        <p:spPr>
          <a:xfrm>
            <a:off x="5531312" y="3945928"/>
            <a:ext cx="315454" cy="254782"/>
          </a:xfrm>
          <a:prstGeom prst="ellipse">
            <a:avLst/>
          </a:prstGeom>
          <a:solidFill>
            <a:srgbClr val="C0D090"/>
          </a:solidFill>
          <a:ln w="12700">
            <a:miter lim="400000"/>
          </a:ln>
        </p:spPr>
        <p:txBody>
          <a:bodyPr lIns="36000" tIns="36000" rIns="36000" bIns="36000" anchor="ctr"/>
          <a:lstStyle/>
          <a:p>
            <a:pPr>
              <a:defRPr sz="2400">
                <a:solidFill>
                  <a:srgbClr val="000000"/>
                </a:solidFill>
              </a:defRPr>
            </a:pPr>
            <a:endParaRPr/>
          </a:p>
        </p:txBody>
      </p:sp>
      <p:pic>
        <p:nvPicPr>
          <p:cNvPr id="184" name="image5.png" descr="E:\Icons_weiss\Icon_Battery.png"/>
          <p:cNvPicPr>
            <a:picLocks noChangeAspect="1"/>
          </p:cNvPicPr>
          <p:nvPr/>
        </p:nvPicPr>
        <p:blipFill>
          <a:blip r:embed="rId5">
            <a:extLst/>
          </a:blip>
          <a:stretch>
            <a:fillRect/>
          </a:stretch>
        </p:blipFill>
        <p:spPr>
          <a:xfrm>
            <a:off x="5474391" y="3893548"/>
            <a:ext cx="442248" cy="360761"/>
          </a:xfrm>
          <a:prstGeom prst="rect">
            <a:avLst/>
          </a:prstGeom>
          <a:ln w="12700">
            <a:miter lim="400000"/>
          </a:ln>
        </p:spPr>
      </p:pic>
      <p:sp>
        <p:nvSpPr>
          <p:cNvPr id="185" name="Shape 185"/>
          <p:cNvSpPr/>
          <p:nvPr/>
        </p:nvSpPr>
        <p:spPr>
          <a:xfrm>
            <a:off x="4918649" y="4028082"/>
            <a:ext cx="316929" cy="254782"/>
          </a:xfrm>
          <a:prstGeom prst="ellipse">
            <a:avLst/>
          </a:prstGeom>
          <a:solidFill>
            <a:srgbClr val="C0D090"/>
          </a:solidFill>
          <a:ln w="12700">
            <a:miter lim="400000"/>
          </a:ln>
        </p:spPr>
        <p:txBody>
          <a:bodyPr lIns="36000" tIns="36000" rIns="36000" bIns="36000" anchor="ctr"/>
          <a:lstStyle/>
          <a:p>
            <a:pPr>
              <a:defRPr sz="2400">
                <a:solidFill>
                  <a:srgbClr val="000000"/>
                </a:solidFill>
              </a:defRPr>
            </a:pPr>
            <a:endParaRPr/>
          </a:p>
        </p:txBody>
      </p:sp>
      <p:pic>
        <p:nvPicPr>
          <p:cNvPr id="186" name="image3.png" descr="Windrad.eps"/>
          <p:cNvPicPr>
            <a:picLocks noChangeAspect="1"/>
          </p:cNvPicPr>
          <p:nvPr/>
        </p:nvPicPr>
        <p:blipFill>
          <a:blip r:embed="rId3">
            <a:extLst/>
          </a:blip>
          <a:stretch>
            <a:fillRect/>
          </a:stretch>
        </p:blipFill>
        <p:spPr>
          <a:xfrm>
            <a:off x="5015046" y="4057853"/>
            <a:ext cx="166581" cy="204789"/>
          </a:xfrm>
          <a:prstGeom prst="rect">
            <a:avLst/>
          </a:prstGeom>
          <a:ln w="12700">
            <a:miter lim="400000"/>
          </a:ln>
        </p:spPr>
      </p:pic>
      <p:sp>
        <p:nvSpPr>
          <p:cNvPr id="187" name="Shape 187"/>
          <p:cNvSpPr/>
          <p:nvPr/>
        </p:nvSpPr>
        <p:spPr>
          <a:xfrm>
            <a:off x="5667837" y="3160115"/>
            <a:ext cx="315454" cy="255973"/>
          </a:xfrm>
          <a:prstGeom prst="ellipse">
            <a:avLst/>
          </a:prstGeom>
          <a:solidFill>
            <a:srgbClr val="C0D090"/>
          </a:solidFill>
          <a:ln w="12700">
            <a:miter lim="400000"/>
          </a:ln>
        </p:spPr>
        <p:txBody>
          <a:bodyPr lIns="36000" tIns="36000" rIns="36000" bIns="36000" anchor="ctr"/>
          <a:lstStyle/>
          <a:p>
            <a:pPr>
              <a:defRPr sz="2400">
                <a:solidFill>
                  <a:srgbClr val="000000"/>
                </a:solidFill>
              </a:defRPr>
            </a:pPr>
            <a:endParaRPr/>
          </a:p>
        </p:txBody>
      </p:sp>
      <p:pic>
        <p:nvPicPr>
          <p:cNvPr id="188" name="image3.png" descr="Windrad.eps"/>
          <p:cNvPicPr>
            <a:picLocks noChangeAspect="1"/>
          </p:cNvPicPr>
          <p:nvPr/>
        </p:nvPicPr>
        <p:blipFill>
          <a:blip r:embed="rId3">
            <a:extLst/>
          </a:blip>
          <a:stretch>
            <a:fillRect/>
          </a:stretch>
        </p:blipFill>
        <p:spPr>
          <a:xfrm>
            <a:off x="5762761" y="3189889"/>
            <a:ext cx="166580" cy="205979"/>
          </a:xfrm>
          <a:prstGeom prst="rect">
            <a:avLst/>
          </a:prstGeom>
          <a:ln w="12700">
            <a:miter lim="400000"/>
          </a:ln>
        </p:spPr>
      </p:pic>
      <p:sp>
        <p:nvSpPr>
          <p:cNvPr id="189" name="Shape 189"/>
          <p:cNvSpPr/>
          <p:nvPr/>
        </p:nvSpPr>
        <p:spPr>
          <a:xfrm flipH="1" flipV="1">
            <a:off x="3577549" y="3211318"/>
            <a:ext cx="692854" cy="154782"/>
          </a:xfrm>
          <a:prstGeom prst="line">
            <a:avLst/>
          </a:prstGeom>
          <a:ln>
            <a:solidFill>
              <a:srgbClr val="A6A6A6"/>
            </a:solidFill>
          </a:ln>
        </p:spPr>
        <p:txBody>
          <a:bodyPr lIns="45719" rIns="45719"/>
          <a:lstStyle/>
          <a:p>
            <a:endParaRPr/>
          </a:p>
        </p:txBody>
      </p:sp>
      <p:sp>
        <p:nvSpPr>
          <p:cNvPr id="190" name="Shape 190"/>
          <p:cNvSpPr/>
          <p:nvPr/>
        </p:nvSpPr>
        <p:spPr>
          <a:xfrm flipH="1">
            <a:off x="2827000" y="3212510"/>
            <a:ext cx="697277" cy="510780"/>
          </a:xfrm>
          <a:prstGeom prst="line">
            <a:avLst/>
          </a:prstGeom>
          <a:ln>
            <a:solidFill>
              <a:srgbClr val="A6A6A6"/>
            </a:solidFill>
          </a:ln>
        </p:spPr>
        <p:txBody>
          <a:bodyPr lIns="45719" rIns="45719"/>
          <a:lstStyle/>
          <a:p>
            <a:endParaRPr/>
          </a:p>
        </p:txBody>
      </p:sp>
      <p:sp>
        <p:nvSpPr>
          <p:cNvPr id="191" name="Shape 191"/>
          <p:cNvSpPr/>
          <p:nvPr/>
        </p:nvSpPr>
        <p:spPr>
          <a:xfrm flipH="1" flipV="1">
            <a:off x="2833348" y="3774484"/>
            <a:ext cx="759190" cy="407196"/>
          </a:xfrm>
          <a:prstGeom prst="line">
            <a:avLst/>
          </a:prstGeom>
          <a:ln>
            <a:solidFill>
              <a:srgbClr val="A6A6A6"/>
            </a:solidFill>
          </a:ln>
        </p:spPr>
        <p:txBody>
          <a:bodyPr lIns="45719" rIns="45719"/>
          <a:lstStyle/>
          <a:p>
            <a:endParaRPr/>
          </a:p>
        </p:txBody>
      </p:sp>
      <p:sp>
        <p:nvSpPr>
          <p:cNvPr id="192" name="Shape 192"/>
          <p:cNvSpPr/>
          <p:nvPr/>
        </p:nvSpPr>
        <p:spPr>
          <a:xfrm flipV="1">
            <a:off x="2644656" y="4130482"/>
            <a:ext cx="947883" cy="358379"/>
          </a:xfrm>
          <a:prstGeom prst="line">
            <a:avLst/>
          </a:prstGeom>
          <a:ln>
            <a:solidFill>
              <a:srgbClr val="A6A6A6"/>
            </a:solidFill>
          </a:ln>
        </p:spPr>
        <p:txBody>
          <a:bodyPr lIns="45719" rIns="45719"/>
          <a:lstStyle/>
          <a:p>
            <a:endParaRPr/>
          </a:p>
        </p:txBody>
      </p:sp>
      <p:sp>
        <p:nvSpPr>
          <p:cNvPr id="193" name="Shape 193"/>
          <p:cNvSpPr/>
          <p:nvPr/>
        </p:nvSpPr>
        <p:spPr>
          <a:xfrm flipV="1">
            <a:off x="3650685" y="3874496"/>
            <a:ext cx="756243" cy="257176"/>
          </a:xfrm>
          <a:prstGeom prst="line">
            <a:avLst/>
          </a:prstGeom>
          <a:ln>
            <a:solidFill>
              <a:srgbClr val="A6A6A6"/>
            </a:solidFill>
          </a:ln>
        </p:spPr>
        <p:txBody>
          <a:bodyPr lIns="45719" rIns="45719"/>
          <a:lstStyle/>
          <a:p>
            <a:endParaRPr/>
          </a:p>
        </p:txBody>
      </p:sp>
      <p:sp>
        <p:nvSpPr>
          <p:cNvPr id="194" name="Shape 194"/>
          <p:cNvSpPr/>
          <p:nvPr/>
        </p:nvSpPr>
        <p:spPr>
          <a:xfrm>
            <a:off x="3641050" y="4181678"/>
            <a:ext cx="630940" cy="255986"/>
          </a:xfrm>
          <a:prstGeom prst="line">
            <a:avLst/>
          </a:prstGeom>
          <a:ln>
            <a:solidFill>
              <a:srgbClr val="A6A6A6"/>
            </a:solidFill>
          </a:ln>
        </p:spPr>
        <p:txBody>
          <a:bodyPr lIns="45719" rIns="45719"/>
          <a:lstStyle/>
          <a:p>
            <a:endParaRPr/>
          </a:p>
        </p:txBody>
      </p:sp>
      <p:sp>
        <p:nvSpPr>
          <p:cNvPr id="195" name="Shape 195"/>
          <p:cNvSpPr/>
          <p:nvPr/>
        </p:nvSpPr>
        <p:spPr>
          <a:xfrm flipV="1">
            <a:off x="2693168" y="4437662"/>
            <a:ext cx="1578822" cy="51198"/>
          </a:xfrm>
          <a:prstGeom prst="line">
            <a:avLst/>
          </a:prstGeom>
          <a:ln>
            <a:solidFill>
              <a:srgbClr val="A6A6A6"/>
            </a:solidFill>
          </a:ln>
        </p:spPr>
        <p:txBody>
          <a:bodyPr lIns="45719" rIns="45719"/>
          <a:lstStyle/>
          <a:p>
            <a:endParaRPr/>
          </a:p>
        </p:txBody>
      </p:sp>
      <p:sp>
        <p:nvSpPr>
          <p:cNvPr id="196" name="Shape 196"/>
          <p:cNvSpPr/>
          <p:nvPr/>
        </p:nvSpPr>
        <p:spPr>
          <a:xfrm flipV="1">
            <a:off x="4339995" y="3518499"/>
            <a:ext cx="884494" cy="919164"/>
          </a:xfrm>
          <a:prstGeom prst="line">
            <a:avLst/>
          </a:prstGeom>
          <a:ln>
            <a:solidFill>
              <a:srgbClr val="A6A6A6"/>
            </a:solidFill>
          </a:ln>
        </p:spPr>
        <p:txBody>
          <a:bodyPr lIns="45719" rIns="45719"/>
          <a:lstStyle/>
          <a:p>
            <a:endParaRPr/>
          </a:p>
        </p:txBody>
      </p:sp>
      <p:sp>
        <p:nvSpPr>
          <p:cNvPr id="197" name="Shape 197"/>
          <p:cNvSpPr/>
          <p:nvPr/>
        </p:nvSpPr>
        <p:spPr>
          <a:xfrm>
            <a:off x="2649673" y="3060109"/>
            <a:ext cx="125304" cy="661989"/>
          </a:xfrm>
          <a:prstGeom prst="line">
            <a:avLst/>
          </a:prstGeom>
          <a:ln>
            <a:solidFill>
              <a:srgbClr val="A6A6A6"/>
            </a:solidFill>
          </a:ln>
        </p:spPr>
        <p:txBody>
          <a:bodyPr lIns="45719" rIns="45719"/>
          <a:lstStyle/>
          <a:p>
            <a:endParaRPr/>
          </a:p>
        </p:txBody>
      </p:sp>
      <p:sp>
        <p:nvSpPr>
          <p:cNvPr id="198" name="Shape 198"/>
          <p:cNvSpPr/>
          <p:nvPr/>
        </p:nvSpPr>
        <p:spPr>
          <a:xfrm>
            <a:off x="1701679" y="3672092"/>
            <a:ext cx="1071711" cy="50007"/>
          </a:xfrm>
          <a:prstGeom prst="line">
            <a:avLst/>
          </a:prstGeom>
          <a:ln>
            <a:solidFill>
              <a:srgbClr val="A6A6A6"/>
            </a:solidFill>
          </a:ln>
        </p:spPr>
        <p:txBody>
          <a:bodyPr lIns="45719" rIns="45719"/>
          <a:lstStyle/>
          <a:p>
            <a:endParaRPr/>
          </a:p>
        </p:txBody>
      </p:sp>
      <p:sp>
        <p:nvSpPr>
          <p:cNvPr id="199" name="Shape 199"/>
          <p:cNvSpPr/>
          <p:nvPr/>
        </p:nvSpPr>
        <p:spPr>
          <a:xfrm flipH="1">
            <a:off x="1629025" y="3110115"/>
            <a:ext cx="126777" cy="561976"/>
          </a:xfrm>
          <a:prstGeom prst="line">
            <a:avLst/>
          </a:prstGeom>
          <a:ln>
            <a:solidFill>
              <a:srgbClr val="A6A6A6"/>
            </a:solidFill>
          </a:ln>
        </p:spPr>
        <p:txBody>
          <a:bodyPr lIns="45719" rIns="45719"/>
          <a:lstStyle/>
          <a:p>
            <a:endParaRPr/>
          </a:p>
        </p:txBody>
      </p:sp>
      <p:sp>
        <p:nvSpPr>
          <p:cNvPr id="200" name="Shape 200"/>
          <p:cNvSpPr/>
          <p:nvPr/>
        </p:nvSpPr>
        <p:spPr>
          <a:xfrm flipV="1">
            <a:off x="1875975" y="3008912"/>
            <a:ext cx="695802" cy="51198"/>
          </a:xfrm>
          <a:prstGeom prst="line">
            <a:avLst/>
          </a:prstGeom>
          <a:ln>
            <a:solidFill>
              <a:srgbClr val="A6A6A6"/>
            </a:solidFill>
          </a:ln>
        </p:spPr>
        <p:txBody>
          <a:bodyPr lIns="45719" rIns="45719"/>
          <a:lstStyle/>
          <a:p>
            <a:endParaRPr/>
          </a:p>
        </p:txBody>
      </p:sp>
      <p:grpSp>
        <p:nvGrpSpPr>
          <p:cNvPr id="203" name="Group 203"/>
          <p:cNvGrpSpPr/>
          <p:nvPr/>
        </p:nvGrpSpPr>
        <p:grpSpPr>
          <a:xfrm>
            <a:off x="1472193" y="3485162"/>
            <a:ext cx="378859" cy="309564"/>
            <a:chOff x="0" y="0"/>
            <a:chExt cx="378858" cy="309563"/>
          </a:xfrm>
        </p:grpSpPr>
        <p:sp>
          <p:nvSpPr>
            <p:cNvPr id="201" name="Shape 201"/>
            <p:cNvSpPr/>
            <p:nvPr/>
          </p:nvSpPr>
          <p:spPr>
            <a:xfrm>
              <a:off x="31571" y="28229"/>
              <a:ext cx="315651" cy="255462"/>
            </a:xfrm>
            <a:prstGeom prst="ellipse">
              <a:avLst/>
            </a:prstGeom>
            <a:solidFill>
              <a:srgbClr val="DF0024"/>
            </a:solidFill>
            <a:ln w="12700" cap="flat">
              <a:noFill/>
              <a:miter lim="400000"/>
            </a:ln>
            <a:effectLst/>
          </p:spPr>
          <p:txBody>
            <a:bodyPr wrap="square" lIns="36000" tIns="36000" rIns="36000" bIns="36000" numCol="1" anchor="ctr">
              <a:noAutofit/>
            </a:bodyPr>
            <a:lstStyle/>
            <a:p>
              <a:pPr>
                <a:defRPr sz="2400">
                  <a:solidFill>
                    <a:srgbClr val="000000"/>
                  </a:solidFill>
                </a:defRPr>
              </a:pPr>
              <a:endParaRPr/>
            </a:p>
          </p:txBody>
        </p:sp>
        <p:pic>
          <p:nvPicPr>
            <p:cNvPr id="202" name="image6.png" descr="E:\Icons_weiss\Icon_Manikin.png"/>
            <p:cNvPicPr>
              <a:picLocks noChangeAspect="1"/>
            </p:cNvPicPr>
            <p:nvPr/>
          </p:nvPicPr>
          <p:blipFill>
            <a:blip r:embed="rId6">
              <a:extLst/>
            </a:blip>
            <a:stretch>
              <a:fillRect/>
            </a:stretch>
          </p:blipFill>
          <p:spPr>
            <a:xfrm>
              <a:off x="0" y="0"/>
              <a:ext cx="378859" cy="309564"/>
            </a:xfrm>
            <a:prstGeom prst="rect">
              <a:avLst/>
            </a:prstGeom>
            <a:ln w="12700" cap="flat">
              <a:noFill/>
              <a:miter lim="400000"/>
            </a:ln>
            <a:effectLst/>
          </p:spPr>
        </p:pic>
      </p:grpSp>
      <p:sp>
        <p:nvSpPr>
          <p:cNvPr id="204" name="Shape 204"/>
          <p:cNvSpPr/>
          <p:nvPr/>
        </p:nvSpPr>
        <p:spPr>
          <a:xfrm rot="13500000">
            <a:off x="2176775" y="3632217"/>
            <a:ext cx="95083" cy="134937"/>
          </a:xfrm>
          <a:prstGeom prst="ellipse">
            <a:avLst/>
          </a:prstGeom>
          <a:solidFill>
            <a:srgbClr val="264461"/>
          </a:solidFill>
          <a:ln w="12700">
            <a:miter lim="400000"/>
          </a:ln>
        </p:spPr>
        <p:txBody>
          <a:bodyPr lIns="36000" tIns="36000" rIns="36000" bIns="36000" anchor="ctr"/>
          <a:lstStyle/>
          <a:p>
            <a:pPr>
              <a:defRPr sz="2400">
                <a:solidFill>
                  <a:srgbClr val="000000"/>
                </a:solidFill>
              </a:defRPr>
            </a:pPr>
            <a:endParaRPr/>
          </a:p>
        </p:txBody>
      </p:sp>
      <p:sp>
        <p:nvSpPr>
          <p:cNvPr id="205" name="Shape 205"/>
          <p:cNvSpPr/>
          <p:nvPr/>
        </p:nvSpPr>
        <p:spPr>
          <a:xfrm flipH="1" flipV="1">
            <a:off x="2638308" y="3008912"/>
            <a:ext cx="885969" cy="203597"/>
          </a:xfrm>
          <a:prstGeom prst="line">
            <a:avLst/>
          </a:prstGeom>
          <a:ln>
            <a:solidFill>
              <a:srgbClr val="A6A6A6"/>
            </a:solidFill>
          </a:ln>
        </p:spPr>
        <p:txBody>
          <a:bodyPr lIns="45719" rIns="45719"/>
          <a:lstStyle/>
          <a:p>
            <a:endParaRPr/>
          </a:p>
        </p:txBody>
      </p:sp>
      <p:sp>
        <p:nvSpPr>
          <p:cNvPr id="206" name="Shape 206"/>
          <p:cNvSpPr/>
          <p:nvPr/>
        </p:nvSpPr>
        <p:spPr>
          <a:xfrm>
            <a:off x="3177815" y="3773278"/>
            <a:ext cx="821053" cy="663137"/>
          </a:xfrm>
          <a:prstGeom prst="ellipse">
            <a:avLst/>
          </a:prstGeom>
          <a:solidFill>
            <a:srgbClr val="85CEE4"/>
          </a:solidFill>
          <a:ln w="12700">
            <a:miter lim="400000"/>
          </a:ln>
        </p:spPr>
        <p:txBody>
          <a:bodyPr lIns="36000" tIns="36000" rIns="36000" bIns="36000" anchor="ctr"/>
          <a:lstStyle/>
          <a:p>
            <a:pPr>
              <a:defRPr sz="2400">
                <a:solidFill>
                  <a:srgbClr val="000000"/>
                </a:solidFill>
              </a:defRPr>
            </a:pPr>
            <a:endParaRPr/>
          </a:p>
        </p:txBody>
      </p:sp>
      <p:pic>
        <p:nvPicPr>
          <p:cNvPr id="207" name="image7.png" descr="Auto.eps"/>
          <p:cNvPicPr>
            <a:picLocks noChangeAspect="1"/>
          </p:cNvPicPr>
          <p:nvPr/>
        </p:nvPicPr>
        <p:blipFill>
          <a:blip r:embed="rId7">
            <a:extLst/>
          </a:blip>
          <a:stretch>
            <a:fillRect/>
          </a:stretch>
        </p:blipFill>
        <p:spPr>
          <a:xfrm>
            <a:off x="3331154" y="3955460"/>
            <a:ext cx="502687" cy="333376"/>
          </a:xfrm>
          <a:prstGeom prst="rect">
            <a:avLst/>
          </a:prstGeom>
          <a:ln w="12700">
            <a:miter lim="400000"/>
          </a:ln>
        </p:spPr>
      </p:pic>
      <p:sp>
        <p:nvSpPr>
          <p:cNvPr id="208" name="Shape 208"/>
          <p:cNvSpPr/>
          <p:nvPr/>
        </p:nvSpPr>
        <p:spPr>
          <a:xfrm>
            <a:off x="4124787" y="4294782"/>
            <a:ext cx="315454" cy="254782"/>
          </a:xfrm>
          <a:prstGeom prst="ellipse">
            <a:avLst/>
          </a:prstGeom>
          <a:solidFill>
            <a:srgbClr val="85CEE4"/>
          </a:solidFill>
          <a:ln w="12700">
            <a:miter lim="400000"/>
          </a:ln>
        </p:spPr>
        <p:txBody>
          <a:bodyPr lIns="36000" tIns="36000" rIns="36000" bIns="36000" anchor="ctr"/>
          <a:lstStyle/>
          <a:p>
            <a:pPr>
              <a:defRPr sz="2400">
                <a:solidFill>
                  <a:srgbClr val="000000"/>
                </a:solidFill>
              </a:defRPr>
            </a:pPr>
            <a:endParaRPr/>
          </a:p>
        </p:txBody>
      </p:sp>
      <p:sp>
        <p:nvSpPr>
          <p:cNvPr id="209" name="Shape 209"/>
          <p:cNvSpPr/>
          <p:nvPr/>
        </p:nvSpPr>
        <p:spPr>
          <a:xfrm rot="13500000">
            <a:off x="4784769" y="3837177"/>
            <a:ext cx="93974" cy="133345"/>
          </a:xfrm>
          <a:prstGeom prst="ellipse">
            <a:avLst/>
          </a:prstGeom>
          <a:solidFill>
            <a:srgbClr val="264461"/>
          </a:solidFill>
          <a:ln w="12700">
            <a:miter lim="400000"/>
          </a:ln>
        </p:spPr>
        <p:txBody>
          <a:bodyPr lIns="36000" tIns="36000" rIns="36000" bIns="36000" anchor="ctr"/>
          <a:lstStyle/>
          <a:p>
            <a:pPr>
              <a:defRPr sz="2400">
                <a:solidFill>
                  <a:srgbClr val="000000"/>
                </a:solidFill>
              </a:defRPr>
            </a:pPr>
            <a:endParaRPr/>
          </a:p>
        </p:txBody>
      </p:sp>
      <p:pic>
        <p:nvPicPr>
          <p:cNvPr id="210" name="image8.png" descr="E:\Icons_weiss\Icon_Charging-station.png"/>
          <p:cNvPicPr>
            <a:picLocks noChangeAspect="1"/>
          </p:cNvPicPr>
          <p:nvPr/>
        </p:nvPicPr>
        <p:blipFill>
          <a:blip r:embed="rId8">
            <a:extLst/>
          </a:blip>
          <a:stretch>
            <a:fillRect/>
          </a:stretch>
        </p:blipFill>
        <p:spPr>
          <a:xfrm>
            <a:off x="4128875" y="4284073"/>
            <a:ext cx="347902" cy="284561"/>
          </a:xfrm>
          <a:prstGeom prst="rect">
            <a:avLst/>
          </a:prstGeom>
          <a:ln w="12700">
            <a:miter lim="400000"/>
          </a:ln>
        </p:spPr>
      </p:pic>
      <p:sp>
        <p:nvSpPr>
          <p:cNvPr id="211" name="Shape 211"/>
          <p:cNvSpPr/>
          <p:nvPr/>
        </p:nvSpPr>
        <p:spPr>
          <a:xfrm flipV="1">
            <a:off x="2586170" y="3723287"/>
            <a:ext cx="187219" cy="762001"/>
          </a:xfrm>
          <a:prstGeom prst="line">
            <a:avLst/>
          </a:prstGeom>
          <a:ln>
            <a:solidFill>
              <a:srgbClr val="A6A6A6"/>
            </a:solidFill>
          </a:ln>
        </p:spPr>
        <p:txBody>
          <a:bodyPr lIns="45719" rIns="45719"/>
          <a:lstStyle/>
          <a:p>
            <a:endParaRPr/>
          </a:p>
        </p:txBody>
      </p:sp>
      <p:sp>
        <p:nvSpPr>
          <p:cNvPr id="212" name="Shape 212"/>
          <p:cNvSpPr/>
          <p:nvPr/>
        </p:nvSpPr>
        <p:spPr>
          <a:xfrm>
            <a:off x="2594438" y="3592313"/>
            <a:ext cx="315454" cy="254782"/>
          </a:xfrm>
          <a:prstGeom prst="ellipse">
            <a:avLst/>
          </a:prstGeom>
          <a:solidFill>
            <a:srgbClr val="85CEE4"/>
          </a:solidFill>
          <a:ln w="12700">
            <a:miter lim="400000"/>
          </a:ln>
        </p:spPr>
        <p:txBody>
          <a:bodyPr lIns="36000" tIns="36000" rIns="36000" bIns="36000" anchor="ctr"/>
          <a:lstStyle/>
          <a:p>
            <a:pPr>
              <a:defRPr sz="2400">
                <a:solidFill>
                  <a:srgbClr val="000000"/>
                </a:solidFill>
              </a:defRPr>
            </a:pPr>
            <a:endParaRPr/>
          </a:p>
        </p:txBody>
      </p:sp>
      <p:pic>
        <p:nvPicPr>
          <p:cNvPr id="213" name="image9.png" descr="E:\Icons_weiss\Icon_mobilephone.png"/>
          <p:cNvPicPr>
            <a:picLocks noChangeAspect="1"/>
          </p:cNvPicPr>
          <p:nvPr/>
        </p:nvPicPr>
        <p:blipFill>
          <a:blip r:embed="rId9">
            <a:extLst/>
          </a:blip>
          <a:stretch>
            <a:fillRect/>
          </a:stretch>
        </p:blipFill>
        <p:spPr>
          <a:xfrm>
            <a:off x="2563147" y="3570889"/>
            <a:ext cx="383281" cy="311945"/>
          </a:xfrm>
          <a:prstGeom prst="rect">
            <a:avLst/>
          </a:prstGeom>
          <a:ln w="12700">
            <a:miter lim="400000"/>
          </a:ln>
        </p:spPr>
      </p:pic>
      <p:sp>
        <p:nvSpPr>
          <p:cNvPr id="214" name="Shape 214"/>
          <p:cNvSpPr/>
          <p:nvPr/>
        </p:nvSpPr>
        <p:spPr>
          <a:xfrm flipH="1" flipV="1">
            <a:off x="4904257" y="3211320"/>
            <a:ext cx="253556" cy="255985"/>
          </a:xfrm>
          <a:prstGeom prst="line">
            <a:avLst/>
          </a:prstGeom>
          <a:ln>
            <a:solidFill>
              <a:srgbClr val="A6A6A6"/>
            </a:solidFill>
          </a:ln>
        </p:spPr>
        <p:txBody>
          <a:bodyPr lIns="45719" rIns="45719"/>
          <a:lstStyle/>
          <a:p>
            <a:endParaRPr/>
          </a:p>
        </p:txBody>
      </p:sp>
      <p:sp>
        <p:nvSpPr>
          <p:cNvPr id="215" name="Shape 215"/>
          <p:cNvSpPr/>
          <p:nvPr/>
        </p:nvSpPr>
        <p:spPr>
          <a:xfrm flipH="1" flipV="1">
            <a:off x="4403385" y="3366101"/>
            <a:ext cx="821105" cy="152401"/>
          </a:xfrm>
          <a:prstGeom prst="line">
            <a:avLst/>
          </a:prstGeom>
          <a:ln>
            <a:solidFill>
              <a:srgbClr val="A6A6A6"/>
            </a:solidFill>
          </a:ln>
        </p:spPr>
        <p:txBody>
          <a:bodyPr lIns="45719" rIns="45719"/>
          <a:lstStyle/>
          <a:p>
            <a:endParaRPr/>
          </a:p>
        </p:txBody>
      </p:sp>
      <p:pic>
        <p:nvPicPr>
          <p:cNvPr id="216" name="image5.png" descr="E:\Icons_weiss\Icon_Battery.png"/>
          <p:cNvPicPr>
            <a:picLocks noChangeAspect="1"/>
          </p:cNvPicPr>
          <p:nvPr/>
        </p:nvPicPr>
        <p:blipFill>
          <a:blip r:embed="rId5">
            <a:extLst/>
          </a:blip>
          <a:stretch>
            <a:fillRect/>
          </a:stretch>
        </p:blipFill>
        <p:spPr>
          <a:xfrm>
            <a:off x="4987028" y="3314903"/>
            <a:ext cx="442248" cy="359570"/>
          </a:xfrm>
          <a:prstGeom prst="rect">
            <a:avLst/>
          </a:prstGeom>
          <a:ln w="12700">
            <a:miter lim="400000"/>
          </a:ln>
        </p:spPr>
      </p:pic>
      <p:sp>
        <p:nvSpPr>
          <p:cNvPr id="217" name="Shape 217"/>
          <p:cNvSpPr/>
          <p:nvPr/>
        </p:nvSpPr>
        <p:spPr>
          <a:xfrm>
            <a:off x="4294761" y="3732807"/>
            <a:ext cx="316928" cy="254782"/>
          </a:xfrm>
          <a:prstGeom prst="ellipse">
            <a:avLst/>
          </a:prstGeom>
          <a:solidFill>
            <a:srgbClr val="85CEE4"/>
          </a:solidFill>
          <a:ln w="12700">
            <a:miter lim="400000"/>
          </a:ln>
        </p:spPr>
        <p:txBody>
          <a:bodyPr lIns="36000" tIns="36000" rIns="36000" bIns="36000" anchor="ctr"/>
          <a:lstStyle/>
          <a:p>
            <a:pPr>
              <a:defRPr sz="2400">
                <a:solidFill>
                  <a:srgbClr val="000000"/>
                </a:solidFill>
              </a:defRPr>
            </a:pPr>
            <a:endParaRPr/>
          </a:p>
        </p:txBody>
      </p:sp>
      <p:pic>
        <p:nvPicPr>
          <p:cNvPr id="218" name="image10.png" descr="E:\Icons_weiss\Icon_Charging-station.png"/>
          <p:cNvPicPr>
            <a:picLocks noChangeAspect="1"/>
          </p:cNvPicPr>
          <p:nvPr/>
        </p:nvPicPr>
        <p:blipFill>
          <a:blip r:embed="rId10">
            <a:extLst/>
          </a:blip>
          <a:stretch>
            <a:fillRect/>
          </a:stretch>
        </p:blipFill>
        <p:spPr>
          <a:xfrm>
            <a:off x="4298851" y="3723289"/>
            <a:ext cx="349376" cy="283370"/>
          </a:xfrm>
          <a:prstGeom prst="rect">
            <a:avLst/>
          </a:prstGeom>
          <a:ln w="12700">
            <a:miter lim="400000"/>
          </a:ln>
        </p:spPr>
      </p:pic>
      <p:sp>
        <p:nvSpPr>
          <p:cNvPr id="219" name="Shape 219"/>
          <p:cNvSpPr/>
          <p:nvPr/>
        </p:nvSpPr>
        <p:spPr>
          <a:xfrm>
            <a:off x="5254154" y="4614583"/>
            <a:ext cx="1366542" cy="24622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defRPr sz="1600" b="1">
                <a:solidFill>
                  <a:srgbClr val="0778A5"/>
                </a:solidFill>
                <a:latin typeface="+mn-lt"/>
                <a:ea typeface="+mn-ea"/>
                <a:cs typeface="+mn-cs"/>
                <a:sym typeface="Helvetica"/>
              </a:defRPr>
            </a:lvl1pPr>
          </a:lstStyle>
          <a:p>
            <a:r>
              <a:rPr lang="ru-RU" dirty="0" smtClean="0"/>
              <a:t>Умные сети</a:t>
            </a:r>
            <a:endParaRPr dirty="0"/>
          </a:p>
        </p:txBody>
      </p:sp>
      <p:sp>
        <p:nvSpPr>
          <p:cNvPr id="220" name="Shape 220"/>
          <p:cNvSpPr/>
          <p:nvPr/>
        </p:nvSpPr>
        <p:spPr>
          <a:xfrm>
            <a:off x="2062816" y="4626047"/>
            <a:ext cx="1618623" cy="49244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defRPr sz="1600" b="1">
                <a:solidFill>
                  <a:srgbClr val="0778A5"/>
                </a:solidFill>
                <a:latin typeface="+mn-lt"/>
                <a:ea typeface="+mn-ea"/>
                <a:cs typeface="+mn-cs"/>
                <a:sym typeface="Helvetica"/>
              </a:defRPr>
            </a:lvl1pPr>
          </a:lstStyle>
          <a:p>
            <a:r>
              <a:rPr lang="ru-RU" dirty="0" smtClean="0"/>
              <a:t>Умная мобильность</a:t>
            </a:r>
            <a:endParaRPr dirty="0"/>
          </a:p>
        </p:txBody>
      </p:sp>
      <p:sp>
        <p:nvSpPr>
          <p:cNvPr id="221" name="Shape 221"/>
          <p:cNvSpPr/>
          <p:nvPr/>
        </p:nvSpPr>
        <p:spPr>
          <a:xfrm>
            <a:off x="723899" y="2009722"/>
            <a:ext cx="1348327" cy="39395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80000"/>
              </a:lnSpc>
              <a:defRPr sz="1600" b="1">
                <a:solidFill>
                  <a:srgbClr val="0778A5"/>
                </a:solidFill>
                <a:latin typeface="+mn-lt"/>
                <a:ea typeface="+mn-ea"/>
                <a:cs typeface="+mn-cs"/>
                <a:sym typeface="Helvetica"/>
              </a:defRPr>
            </a:lvl1pPr>
          </a:lstStyle>
          <a:p>
            <a:r>
              <a:rPr lang="ru-RU" dirty="0" smtClean="0"/>
              <a:t>Здравоохранение</a:t>
            </a:r>
            <a:endParaRPr dirty="0"/>
          </a:p>
        </p:txBody>
      </p:sp>
      <p:sp>
        <p:nvSpPr>
          <p:cNvPr id="222" name="Shape 222"/>
          <p:cNvSpPr/>
          <p:nvPr/>
        </p:nvSpPr>
        <p:spPr>
          <a:xfrm>
            <a:off x="7350446" y="3970937"/>
            <a:ext cx="1366542" cy="2159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1400">
                <a:solidFill>
                  <a:srgbClr val="0778A5"/>
                </a:solidFill>
                <a:latin typeface="+mn-lt"/>
                <a:ea typeface="+mn-ea"/>
                <a:cs typeface="+mn-cs"/>
                <a:sym typeface="Helvetica"/>
              </a:defRPr>
            </a:lvl1pPr>
          </a:lstStyle>
          <a:p>
            <a:r>
              <a:rPr lang="ru-RU" dirty="0" smtClean="0"/>
              <a:t>Умные приборы</a:t>
            </a:r>
            <a:endParaRPr dirty="0"/>
          </a:p>
        </p:txBody>
      </p:sp>
      <p:sp>
        <p:nvSpPr>
          <p:cNvPr id="223" name="Shape 223"/>
          <p:cNvSpPr/>
          <p:nvPr/>
        </p:nvSpPr>
        <p:spPr>
          <a:xfrm>
            <a:off x="1161816" y="3823301"/>
            <a:ext cx="1070238" cy="2159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1400">
                <a:solidFill>
                  <a:srgbClr val="0778A5"/>
                </a:solidFill>
                <a:latin typeface="+mn-lt"/>
                <a:ea typeface="+mn-ea"/>
                <a:cs typeface="+mn-cs"/>
                <a:sym typeface="Helvetica"/>
              </a:defRPr>
            </a:lvl1pPr>
          </a:lstStyle>
          <a:p>
            <a:r>
              <a:rPr lang="ru-RU" dirty="0" smtClean="0"/>
              <a:t>Смартфон</a:t>
            </a:r>
            <a:endParaRPr dirty="0"/>
          </a:p>
        </p:txBody>
      </p:sp>
      <p:sp>
        <p:nvSpPr>
          <p:cNvPr id="224" name="Shape 224"/>
          <p:cNvSpPr/>
          <p:nvPr/>
        </p:nvSpPr>
        <p:spPr>
          <a:xfrm>
            <a:off x="7683596" y="1807123"/>
            <a:ext cx="1314947" cy="49244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defRPr sz="1600" b="1">
                <a:solidFill>
                  <a:srgbClr val="0778A5"/>
                </a:solidFill>
                <a:latin typeface="+mn-lt"/>
                <a:ea typeface="+mn-ea"/>
                <a:cs typeface="+mn-cs"/>
                <a:sym typeface="Helvetica"/>
              </a:defRPr>
            </a:lvl1pPr>
          </a:lstStyle>
          <a:p>
            <a:r>
              <a:rPr lang="ru-RU" dirty="0" smtClean="0"/>
              <a:t>Индустрия</a:t>
            </a:r>
            <a:r>
              <a:rPr dirty="0" smtClean="0"/>
              <a:t> </a:t>
            </a:r>
            <a:r>
              <a:rPr dirty="0"/>
              <a:t>4.0</a:t>
            </a:r>
          </a:p>
        </p:txBody>
      </p:sp>
      <p:sp>
        <p:nvSpPr>
          <p:cNvPr id="225" name="Shape 225"/>
          <p:cNvSpPr/>
          <p:nvPr/>
        </p:nvSpPr>
        <p:spPr>
          <a:xfrm>
            <a:off x="4530217" y="2804125"/>
            <a:ext cx="2470686" cy="311946"/>
          </a:xfrm>
          <a:prstGeom prst="line">
            <a:avLst/>
          </a:prstGeom>
          <a:ln>
            <a:solidFill>
              <a:srgbClr val="A6A6A6"/>
            </a:solidFill>
          </a:ln>
        </p:spPr>
        <p:txBody>
          <a:bodyPr lIns="45719" rIns="45719"/>
          <a:lstStyle/>
          <a:p>
            <a:endParaRPr/>
          </a:p>
        </p:txBody>
      </p:sp>
      <p:sp>
        <p:nvSpPr>
          <p:cNvPr id="226" name="Shape 226"/>
          <p:cNvSpPr/>
          <p:nvPr/>
        </p:nvSpPr>
        <p:spPr>
          <a:xfrm flipV="1">
            <a:off x="7747024" y="2600529"/>
            <a:ext cx="61916" cy="559595"/>
          </a:xfrm>
          <a:prstGeom prst="line">
            <a:avLst/>
          </a:prstGeom>
          <a:ln>
            <a:solidFill>
              <a:srgbClr val="A6A6A6"/>
            </a:solidFill>
          </a:ln>
        </p:spPr>
        <p:txBody>
          <a:bodyPr lIns="45719" rIns="45719"/>
          <a:lstStyle/>
          <a:p>
            <a:endParaRPr/>
          </a:p>
        </p:txBody>
      </p:sp>
      <p:sp>
        <p:nvSpPr>
          <p:cNvPr id="227" name="Shape 227"/>
          <p:cNvSpPr/>
          <p:nvPr/>
        </p:nvSpPr>
        <p:spPr>
          <a:xfrm flipH="1" flipV="1">
            <a:off x="7052810" y="2498135"/>
            <a:ext cx="757718" cy="102394"/>
          </a:xfrm>
          <a:prstGeom prst="line">
            <a:avLst/>
          </a:prstGeom>
          <a:ln>
            <a:solidFill>
              <a:srgbClr val="A6A6A6"/>
            </a:solidFill>
          </a:ln>
        </p:spPr>
        <p:txBody>
          <a:bodyPr lIns="45719" rIns="45719"/>
          <a:lstStyle/>
          <a:p>
            <a:endParaRPr/>
          </a:p>
        </p:txBody>
      </p:sp>
      <p:sp>
        <p:nvSpPr>
          <p:cNvPr id="228" name="Shape 228"/>
          <p:cNvSpPr/>
          <p:nvPr/>
        </p:nvSpPr>
        <p:spPr>
          <a:xfrm flipV="1">
            <a:off x="6862787" y="2496943"/>
            <a:ext cx="61916" cy="511970"/>
          </a:xfrm>
          <a:prstGeom prst="line">
            <a:avLst/>
          </a:prstGeom>
          <a:ln>
            <a:solidFill>
              <a:srgbClr val="A6A6A6"/>
            </a:solidFill>
          </a:ln>
        </p:spPr>
        <p:txBody>
          <a:bodyPr lIns="45719" rIns="45719"/>
          <a:lstStyle/>
          <a:p>
            <a:endParaRPr/>
          </a:p>
        </p:txBody>
      </p:sp>
      <p:sp>
        <p:nvSpPr>
          <p:cNvPr id="229" name="Shape 229"/>
          <p:cNvSpPr/>
          <p:nvPr/>
        </p:nvSpPr>
        <p:spPr>
          <a:xfrm flipV="1">
            <a:off x="6235248" y="2498133"/>
            <a:ext cx="757717" cy="51198"/>
          </a:xfrm>
          <a:prstGeom prst="line">
            <a:avLst/>
          </a:prstGeom>
          <a:ln>
            <a:solidFill>
              <a:srgbClr val="A6A6A6"/>
            </a:solidFill>
          </a:ln>
        </p:spPr>
        <p:txBody>
          <a:bodyPr lIns="45719" rIns="45719"/>
          <a:lstStyle/>
          <a:p>
            <a:endParaRPr/>
          </a:p>
        </p:txBody>
      </p:sp>
      <p:sp>
        <p:nvSpPr>
          <p:cNvPr id="230" name="Shape 230"/>
          <p:cNvSpPr/>
          <p:nvPr/>
        </p:nvSpPr>
        <p:spPr>
          <a:xfrm>
            <a:off x="6225613" y="2548141"/>
            <a:ext cx="632414" cy="459582"/>
          </a:xfrm>
          <a:prstGeom prst="line">
            <a:avLst/>
          </a:prstGeom>
          <a:ln>
            <a:solidFill>
              <a:srgbClr val="A6A6A6"/>
            </a:solidFill>
          </a:ln>
        </p:spPr>
        <p:txBody>
          <a:bodyPr lIns="45719" rIns="45719"/>
          <a:lstStyle/>
          <a:p>
            <a:endParaRPr/>
          </a:p>
        </p:txBody>
      </p:sp>
      <p:sp>
        <p:nvSpPr>
          <p:cNvPr id="231" name="Shape 231"/>
          <p:cNvSpPr/>
          <p:nvPr/>
        </p:nvSpPr>
        <p:spPr>
          <a:xfrm>
            <a:off x="6511565" y="2701715"/>
            <a:ext cx="821053" cy="663136"/>
          </a:xfrm>
          <a:prstGeom prst="ellipse">
            <a:avLst/>
          </a:prstGeom>
          <a:solidFill>
            <a:srgbClr val="85CEE4"/>
          </a:solidFill>
          <a:ln w="12700">
            <a:miter lim="400000"/>
          </a:ln>
        </p:spPr>
        <p:txBody>
          <a:bodyPr lIns="36000" tIns="36000" rIns="36000" bIns="36000" anchor="ctr"/>
          <a:lstStyle/>
          <a:p>
            <a:pPr>
              <a:defRPr sz="2400">
                <a:solidFill>
                  <a:srgbClr val="000000"/>
                </a:solidFill>
              </a:defRPr>
            </a:pPr>
            <a:endParaRPr/>
          </a:p>
        </p:txBody>
      </p:sp>
      <p:pic>
        <p:nvPicPr>
          <p:cNvPr id="232" name="image11.png" descr="E:\Icons_weiss\Icon_Fertigungsindustrie.png"/>
          <p:cNvPicPr>
            <a:picLocks noChangeAspect="1"/>
          </p:cNvPicPr>
          <p:nvPr/>
        </p:nvPicPr>
        <p:blipFill>
          <a:blip r:embed="rId11">
            <a:extLst/>
          </a:blip>
          <a:stretch>
            <a:fillRect/>
          </a:stretch>
        </p:blipFill>
        <p:spPr>
          <a:xfrm>
            <a:off x="6669323" y="2770789"/>
            <a:ext cx="580818" cy="459582"/>
          </a:xfrm>
          <a:prstGeom prst="rect">
            <a:avLst/>
          </a:prstGeom>
          <a:ln w="12700">
            <a:miter lim="400000"/>
          </a:ln>
        </p:spPr>
      </p:pic>
      <p:sp>
        <p:nvSpPr>
          <p:cNvPr id="233" name="Shape 233"/>
          <p:cNvSpPr/>
          <p:nvPr/>
        </p:nvSpPr>
        <p:spPr>
          <a:xfrm>
            <a:off x="7629988" y="2445751"/>
            <a:ext cx="315450" cy="255986"/>
          </a:xfrm>
          <a:prstGeom prst="ellipse">
            <a:avLst/>
          </a:prstGeom>
          <a:solidFill>
            <a:srgbClr val="85CEE4"/>
          </a:solidFill>
          <a:ln w="12700">
            <a:miter lim="400000"/>
          </a:ln>
        </p:spPr>
        <p:txBody>
          <a:bodyPr lIns="36000" tIns="36000" rIns="36000" bIns="36000" anchor="ctr"/>
          <a:lstStyle/>
          <a:p>
            <a:pPr>
              <a:defRPr sz="2400">
                <a:solidFill>
                  <a:srgbClr val="000000"/>
                </a:solidFill>
              </a:defRPr>
            </a:pPr>
            <a:endParaRPr/>
          </a:p>
        </p:txBody>
      </p:sp>
      <p:pic>
        <p:nvPicPr>
          <p:cNvPr id="234" name="image2.png" descr="E:\Icons_weiss\Icon_Fertigungsindustrie.png"/>
          <p:cNvPicPr>
            <a:picLocks noChangeAspect="1"/>
          </p:cNvPicPr>
          <p:nvPr/>
        </p:nvPicPr>
        <p:blipFill>
          <a:blip r:embed="rId2">
            <a:extLst/>
          </a:blip>
          <a:stretch>
            <a:fillRect/>
          </a:stretch>
        </p:blipFill>
        <p:spPr>
          <a:xfrm>
            <a:off x="7687033" y="2458845"/>
            <a:ext cx="252081" cy="201216"/>
          </a:xfrm>
          <a:prstGeom prst="rect">
            <a:avLst/>
          </a:prstGeom>
          <a:ln w="12700">
            <a:miter lim="400000"/>
          </a:ln>
        </p:spPr>
      </p:pic>
      <p:sp>
        <p:nvSpPr>
          <p:cNvPr id="235" name="Shape 235"/>
          <p:cNvSpPr/>
          <p:nvPr/>
        </p:nvSpPr>
        <p:spPr>
          <a:xfrm>
            <a:off x="5996451" y="2394554"/>
            <a:ext cx="315449" cy="255985"/>
          </a:xfrm>
          <a:prstGeom prst="ellipse">
            <a:avLst/>
          </a:prstGeom>
          <a:solidFill>
            <a:srgbClr val="85CEE4"/>
          </a:solidFill>
          <a:ln w="12700">
            <a:miter lim="400000"/>
          </a:ln>
        </p:spPr>
        <p:txBody>
          <a:bodyPr lIns="36000" tIns="36000" rIns="36000" bIns="36000" anchor="ctr"/>
          <a:lstStyle/>
          <a:p>
            <a:pPr>
              <a:defRPr sz="2400">
                <a:solidFill>
                  <a:srgbClr val="000000"/>
                </a:solidFill>
              </a:defRPr>
            </a:pPr>
            <a:endParaRPr/>
          </a:p>
        </p:txBody>
      </p:sp>
      <p:pic>
        <p:nvPicPr>
          <p:cNvPr id="236" name="image2.png" descr="E:\Icons_weiss\Icon_Fertigungsindustrie.png"/>
          <p:cNvPicPr>
            <a:picLocks noChangeAspect="1"/>
          </p:cNvPicPr>
          <p:nvPr/>
        </p:nvPicPr>
        <p:blipFill>
          <a:blip r:embed="rId2">
            <a:extLst/>
          </a:blip>
          <a:stretch>
            <a:fillRect/>
          </a:stretch>
        </p:blipFill>
        <p:spPr>
          <a:xfrm>
            <a:off x="6053497" y="2407647"/>
            <a:ext cx="252082" cy="201217"/>
          </a:xfrm>
          <a:prstGeom prst="rect">
            <a:avLst/>
          </a:prstGeom>
          <a:ln w="12700">
            <a:miter lim="400000"/>
          </a:ln>
        </p:spPr>
      </p:pic>
      <p:sp>
        <p:nvSpPr>
          <p:cNvPr id="237" name="Shape 237"/>
          <p:cNvSpPr/>
          <p:nvPr/>
        </p:nvSpPr>
        <p:spPr>
          <a:xfrm>
            <a:off x="6812426" y="2344538"/>
            <a:ext cx="315449" cy="254779"/>
          </a:xfrm>
          <a:prstGeom prst="ellipse">
            <a:avLst/>
          </a:prstGeom>
          <a:solidFill>
            <a:srgbClr val="85CEE4"/>
          </a:solidFill>
          <a:ln w="12700">
            <a:miter lim="400000"/>
          </a:ln>
        </p:spPr>
        <p:txBody>
          <a:bodyPr lIns="36000" tIns="36000" rIns="36000" bIns="36000" anchor="ctr"/>
          <a:lstStyle/>
          <a:p>
            <a:pPr>
              <a:defRPr sz="2400">
                <a:solidFill>
                  <a:srgbClr val="000000"/>
                </a:solidFill>
              </a:defRPr>
            </a:pPr>
            <a:endParaRPr/>
          </a:p>
        </p:txBody>
      </p:sp>
      <p:pic>
        <p:nvPicPr>
          <p:cNvPr id="238" name="image12.png" descr="E:\Icons_weiss\Icon_Handel_und_Logistik.png"/>
          <p:cNvPicPr>
            <a:picLocks noChangeAspect="1"/>
          </p:cNvPicPr>
          <p:nvPr/>
        </p:nvPicPr>
        <p:blipFill>
          <a:blip r:embed="rId12">
            <a:extLst/>
          </a:blip>
          <a:stretch>
            <a:fillRect/>
          </a:stretch>
        </p:blipFill>
        <p:spPr>
          <a:xfrm>
            <a:off x="6847017" y="2356450"/>
            <a:ext cx="249134" cy="197645"/>
          </a:xfrm>
          <a:prstGeom prst="rect">
            <a:avLst/>
          </a:prstGeom>
          <a:ln w="12700">
            <a:miter lim="400000"/>
          </a:ln>
        </p:spPr>
      </p:pic>
      <p:sp>
        <p:nvSpPr>
          <p:cNvPr id="239" name="Shape 239"/>
          <p:cNvSpPr/>
          <p:nvPr/>
        </p:nvSpPr>
        <p:spPr>
          <a:xfrm flipV="1">
            <a:off x="4388877" y="2651725"/>
            <a:ext cx="632413" cy="152401"/>
          </a:xfrm>
          <a:prstGeom prst="line">
            <a:avLst/>
          </a:prstGeom>
          <a:ln>
            <a:solidFill>
              <a:srgbClr val="A6A6A6"/>
            </a:solidFill>
          </a:ln>
        </p:spPr>
        <p:txBody>
          <a:bodyPr lIns="45719" rIns="45719"/>
          <a:lstStyle/>
          <a:p>
            <a:endParaRPr/>
          </a:p>
        </p:txBody>
      </p:sp>
      <p:sp>
        <p:nvSpPr>
          <p:cNvPr id="240" name="Shape 240"/>
          <p:cNvSpPr/>
          <p:nvPr/>
        </p:nvSpPr>
        <p:spPr>
          <a:xfrm>
            <a:off x="4315626" y="2804125"/>
            <a:ext cx="567551" cy="407196"/>
          </a:xfrm>
          <a:prstGeom prst="line">
            <a:avLst/>
          </a:prstGeom>
          <a:ln>
            <a:solidFill>
              <a:srgbClr val="A6A6A6"/>
            </a:solidFill>
          </a:ln>
        </p:spPr>
        <p:txBody>
          <a:bodyPr lIns="45719" rIns="45719"/>
          <a:lstStyle/>
          <a:p>
            <a:endParaRPr/>
          </a:p>
        </p:txBody>
      </p:sp>
      <p:sp>
        <p:nvSpPr>
          <p:cNvPr id="241" name="Shape 241"/>
          <p:cNvSpPr/>
          <p:nvPr/>
        </p:nvSpPr>
        <p:spPr>
          <a:xfrm>
            <a:off x="4276750" y="2804125"/>
            <a:ext cx="61916" cy="561976"/>
          </a:xfrm>
          <a:prstGeom prst="line">
            <a:avLst/>
          </a:prstGeom>
          <a:ln>
            <a:solidFill>
              <a:srgbClr val="A6A6A6"/>
            </a:solidFill>
          </a:ln>
        </p:spPr>
        <p:txBody>
          <a:bodyPr lIns="45719" rIns="45719"/>
          <a:lstStyle/>
          <a:p>
            <a:endParaRPr/>
          </a:p>
        </p:txBody>
      </p:sp>
      <p:sp>
        <p:nvSpPr>
          <p:cNvPr id="242" name="Shape 242"/>
          <p:cNvSpPr/>
          <p:nvPr/>
        </p:nvSpPr>
        <p:spPr>
          <a:xfrm flipH="1">
            <a:off x="3577549" y="2804125"/>
            <a:ext cx="692854" cy="407196"/>
          </a:xfrm>
          <a:prstGeom prst="line">
            <a:avLst/>
          </a:prstGeom>
          <a:ln>
            <a:solidFill>
              <a:srgbClr val="A6A6A6"/>
            </a:solidFill>
          </a:ln>
        </p:spPr>
        <p:txBody>
          <a:bodyPr lIns="45719" rIns="45719"/>
          <a:lstStyle/>
          <a:p>
            <a:endParaRPr/>
          </a:p>
        </p:txBody>
      </p:sp>
      <p:sp>
        <p:nvSpPr>
          <p:cNvPr id="243" name="Shape 243"/>
          <p:cNvSpPr/>
          <p:nvPr/>
        </p:nvSpPr>
        <p:spPr>
          <a:xfrm flipH="1" flipV="1">
            <a:off x="3460887" y="2600528"/>
            <a:ext cx="63390" cy="611982"/>
          </a:xfrm>
          <a:prstGeom prst="line">
            <a:avLst/>
          </a:prstGeom>
          <a:ln>
            <a:solidFill>
              <a:srgbClr val="A6A6A6"/>
            </a:solidFill>
          </a:ln>
        </p:spPr>
        <p:txBody>
          <a:bodyPr lIns="45719" rIns="45719"/>
          <a:lstStyle/>
          <a:p>
            <a:endParaRPr/>
          </a:p>
        </p:txBody>
      </p:sp>
      <p:sp>
        <p:nvSpPr>
          <p:cNvPr id="244" name="Shape 244"/>
          <p:cNvSpPr/>
          <p:nvPr/>
        </p:nvSpPr>
        <p:spPr>
          <a:xfrm flipH="1" flipV="1">
            <a:off x="3514272" y="2651724"/>
            <a:ext cx="757717" cy="203598"/>
          </a:xfrm>
          <a:prstGeom prst="line">
            <a:avLst/>
          </a:prstGeom>
          <a:ln>
            <a:solidFill>
              <a:srgbClr val="A6A6A6"/>
            </a:solidFill>
          </a:ln>
        </p:spPr>
        <p:txBody>
          <a:bodyPr lIns="45719" rIns="45719"/>
          <a:lstStyle/>
          <a:p>
            <a:endParaRPr/>
          </a:p>
        </p:txBody>
      </p:sp>
      <p:sp>
        <p:nvSpPr>
          <p:cNvPr id="245" name="Shape 245"/>
          <p:cNvSpPr/>
          <p:nvPr/>
        </p:nvSpPr>
        <p:spPr>
          <a:xfrm>
            <a:off x="1375470" y="2600529"/>
            <a:ext cx="380333" cy="458392"/>
          </a:xfrm>
          <a:prstGeom prst="line">
            <a:avLst/>
          </a:prstGeom>
          <a:ln>
            <a:solidFill>
              <a:srgbClr val="A6A6A6"/>
            </a:solidFill>
          </a:ln>
        </p:spPr>
        <p:txBody>
          <a:bodyPr lIns="45719" rIns="45719"/>
          <a:lstStyle/>
          <a:p>
            <a:endParaRPr/>
          </a:p>
        </p:txBody>
      </p:sp>
      <p:sp>
        <p:nvSpPr>
          <p:cNvPr id="246" name="Shape 246"/>
          <p:cNvSpPr/>
          <p:nvPr/>
        </p:nvSpPr>
        <p:spPr>
          <a:xfrm>
            <a:off x="1407865" y="2751722"/>
            <a:ext cx="822538" cy="664336"/>
          </a:xfrm>
          <a:prstGeom prst="ellipse">
            <a:avLst/>
          </a:prstGeom>
          <a:solidFill>
            <a:srgbClr val="DF0024"/>
          </a:solidFill>
          <a:ln w="12700">
            <a:miter lim="400000"/>
          </a:ln>
        </p:spPr>
        <p:txBody>
          <a:bodyPr lIns="36000" tIns="36000" rIns="36000" bIns="36000" anchor="ctr"/>
          <a:lstStyle/>
          <a:p>
            <a:pPr>
              <a:defRPr sz="2400">
                <a:solidFill>
                  <a:srgbClr val="000000"/>
                </a:solidFill>
              </a:defRPr>
            </a:pPr>
            <a:endParaRPr/>
          </a:p>
        </p:txBody>
      </p:sp>
      <p:pic>
        <p:nvPicPr>
          <p:cNvPr id="247" name="image13.png" descr="E:\Icons_weiss\Icon_Gesundheitswesen.png"/>
          <p:cNvPicPr>
            <a:picLocks noChangeAspect="1"/>
          </p:cNvPicPr>
          <p:nvPr/>
        </p:nvPicPr>
        <p:blipFill>
          <a:blip r:embed="rId13">
            <a:extLst/>
          </a:blip>
          <a:stretch>
            <a:fillRect/>
          </a:stretch>
        </p:blipFill>
        <p:spPr>
          <a:xfrm>
            <a:off x="1455175" y="2838653"/>
            <a:ext cx="714966" cy="627461"/>
          </a:xfrm>
          <a:prstGeom prst="rect">
            <a:avLst/>
          </a:prstGeom>
          <a:ln w="12700">
            <a:miter lim="400000"/>
          </a:ln>
        </p:spPr>
      </p:pic>
      <p:grpSp>
        <p:nvGrpSpPr>
          <p:cNvPr id="250" name="Group 250"/>
          <p:cNvGrpSpPr/>
          <p:nvPr/>
        </p:nvGrpSpPr>
        <p:grpSpPr>
          <a:xfrm>
            <a:off x="3272424" y="2496938"/>
            <a:ext cx="316944" cy="254779"/>
            <a:chOff x="4" y="-6"/>
            <a:chExt cx="316943" cy="254777"/>
          </a:xfrm>
        </p:grpSpPr>
        <p:sp>
          <p:nvSpPr>
            <p:cNvPr id="248" name="Shape 248"/>
            <p:cNvSpPr/>
            <p:nvPr/>
          </p:nvSpPr>
          <p:spPr>
            <a:xfrm>
              <a:off x="4" y="-7"/>
              <a:ext cx="316944" cy="254779"/>
            </a:xfrm>
            <a:prstGeom prst="ellipse">
              <a:avLst/>
            </a:prstGeom>
            <a:solidFill>
              <a:srgbClr val="264461"/>
            </a:solidFill>
            <a:ln w="12700" cap="flat">
              <a:noFill/>
              <a:miter lim="400000"/>
            </a:ln>
            <a:effectLst/>
          </p:spPr>
          <p:txBody>
            <a:bodyPr wrap="square" lIns="36000" tIns="36000" rIns="36000" bIns="36000" numCol="1" anchor="ctr">
              <a:noAutofit/>
            </a:bodyPr>
            <a:lstStyle/>
            <a:p>
              <a:pPr>
                <a:defRPr sz="2400">
                  <a:solidFill>
                    <a:srgbClr val="000000"/>
                  </a:solidFill>
                </a:defRPr>
              </a:pPr>
              <a:endParaRPr/>
            </a:p>
          </p:txBody>
        </p:sp>
        <p:pic>
          <p:nvPicPr>
            <p:cNvPr id="249" name="image14.png" descr="E:\Icons_weiss\Icon_smart-object.png"/>
            <p:cNvPicPr>
              <a:picLocks noChangeAspect="1"/>
            </p:cNvPicPr>
            <p:nvPr/>
          </p:nvPicPr>
          <p:blipFill>
            <a:blip r:embed="rId14">
              <a:extLst/>
            </a:blip>
            <a:stretch>
              <a:fillRect/>
            </a:stretch>
          </p:blipFill>
          <p:spPr>
            <a:xfrm>
              <a:off x="2770" y="621"/>
              <a:ext cx="311424" cy="253567"/>
            </a:xfrm>
            <a:prstGeom prst="rect">
              <a:avLst/>
            </a:prstGeom>
            <a:ln w="12700" cap="flat">
              <a:noFill/>
              <a:miter lim="400000"/>
            </a:ln>
            <a:effectLst/>
          </p:spPr>
        </p:pic>
      </p:grpSp>
      <p:grpSp>
        <p:nvGrpSpPr>
          <p:cNvPr id="253" name="Group 253"/>
          <p:cNvGrpSpPr/>
          <p:nvPr/>
        </p:nvGrpSpPr>
        <p:grpSpPr>
          <a:xfrm>
            <a:off x="3857378" y="2443349"/>
            <a:ext cx="822527" cy="663138"/>
            <a:chOff x="-20" y="-16"/>
            <a:chExt cx="822526" cy="663136"/>
          </a:xfrm>
        </p:grpSpPr>
        <p:sp>
          <p:nvSpPr>
            <p:cNvPr id="251" name="Shape 251"/>
            <p:cNvSpPr/>
            <p:nvPr/>
          </p:nvSpPr>
          <p:spPr>
            <a:xfrm>
              <a:off x="-21" y="-17"/>
              <a:ext cx="822527" cy="663138"/>
            </a:xfrm>
            <a:prstGeom prst="ellipse">
              <a:avLst/>
            </a:prstGeom>
            <a:solidFill>
              <a:srgbClr val="264461"/>
            </a:solidFill>
            <a:ln w="12700" cap="flat">
              <a:noFill/>
              <a:miter lim="400000"/>
            </a:ln>
            <a:effectLst/>
          </p:spPr>
          <p:txBody>
            <a:bodyPr wrap="square" lIns="36000" tIns="36000" rIns="36000" bIns="36000" numCol="1" anchor="ctr">
              <a:noAutofit/>
            </a:bodyPr>
            <a:lstStyle/>
            <a:p>
              <a:pPr>
                <a:defRPr sz="2400">
                  <a:solidFill>
                    <a:srgbClr val="000000"/>
                  </a:solidFill>
                </a:defRPr>
              </a:pPr>
              <a:endParaRPr/>
            </a:p>
          </p:txBody>
        </p:sp>
        <p:pic>
          <p:nvPicPr>
            <p:cNvPr id="252" name="image15.png" descr="City.eps"/>
            <p:cNvPicPr>
              <a:picLocks noChangeAspect="1"/>
            </p:cNvPicPr>
            <p:nvPr/>
          </p:nvPicPr>
          <p:blipFill>
            <a:blip r:embed="rId15">
              <a:extLst/>
            </a:blip>
            <a:stretch>
              <a:fillRect/>
            </a:stretch>
          </p:blipFill>
          <p:spPr>
            <a:xfrm>
              <a:off x="215365" y="131829"/>
              <a:ext cx="391902" cy="357171"/>
            </a:xfrm>
            <a:prstGeom prst="rect">
              <a:avLst/>
            </a:prstGeom>
            <a:ln w="12700" cap="flat">
              <a:noFill/>
              <a:miter lim="400000"/>
            </a:ln>
            <a:effectLst/>
          </p:spPr>
        </p:pic>
      </p:grpSp>
      <p:sp>
        <p:nvSpPr>
          <p:cNvPr id="254" name="Shape 254"/>
          <p:cNvSpPr/>
          <p:nvPr/>
        </p:nvSpPr>
        <p:spPr>
          <a:xfrm flipH="1" flipV="1">
            <a:off x="5097712" y="2600528"/>
            <a:ext cx="126778" cy="866776"/>
          </a:xfrm>
          <a:prstGeom prst="line">
            <a:avLst/>
          </a:prstGeom>
          <a:ln>
            <a:solidFill>
              <a:srgbClr val="A6A6A6"/>
            </a:solidFill>
          </a:ln>
        </p:spPr>
        <p:txBody>
          <a:bodyPr lIns="45719" rIns="45719"/>
          <a:lstStyle/>
          <a:p>
            <a:endParaRPr/>
          </a:p>
        </p:txBody>
      </p:sp>
      <p:sp>
        <p:nvSpPr>
          <p:cNvPr id="255" name="Shape 255"/>
          <p:cNvSpPr/>
          <p:nvPr/>
        </p:nvSpPr>
        <p:spPr>
          <a:xfrm rot="13500000">
            <a:off x="5094600" y="2838069"/>
            <a:ext cx="95083" cy="134938"/>
          </a:xfrm>
          <a:prstGeom prst="ellipse">
            <a:avLst/>
          </a:prstGeom>
          <a:solidFill>
            <a:srgbClr val="264461"/>
          </a:solidFill>
          <a:ln w="12700">
            <a:miter lim="400000"/>
          </a:ln>
        </p:spPr>
        <p:txBody>
          <a:bodyPr lIns="36000" tIns="36000" rIns="36000" bIns="36000" anchor="ctr"/>
          <a:lstStyle/>
          <a:p>
            <a:pPr>
              <a:defRPr sz="2400">
                <a:solidFill>
                  <a:srgbClr val="000000"/>
                </a:solidFill>
              </a:defRPr>
            </a:pPr>
            <a:endParaRPr/>
          </a:p>
        </p:txBody>
      </p:sp>
      <p:sp>
        <p:nvSpPr>
          <p:cNvPr id="256" name="Shape 256"/>
          <p:cNvSpPr/>
          <p:nvPr/>
        </p:nvSpPr>
        <p:spPr>
          <a:xfrm>
            <a:off x="4907426" y="2496938"/>
            <a:ext cx="315449" cy="254779"/>
          </a:xfrm>
          <a:prstGeom prst="ellipse">
            <a:avLst/>
          </a:prstGeom>
          <a:solidFill>
            <a:srgbClr val="264461"/>
          </a:solidFill>
          <a:ln w="12700">
            <a:miter lim="400000"/>
          </a:ln>
        </p:spPr>
        <p:txBody>
          <a:bodyPr lIns="36000" tIns="36000" rIns="36000" bIns="36000" anchor="ctr"/>
          <a:lstStyle/>
          <a:p>
            <a:pPr>
              <a:defRPr sz="2400">
                <a:solidFill>
                  <a:srgbClr val="000000"/>
                </a:solidFill>
              </a:defRPr>
            </a:pPr>
            <a:endParaRPr/>
          </a:p>
        </p:txBody>
      </p:sp>
      <p:pic>
        <p:nvPicPr>
          <p:cNvPr id="257" name="image16.png" descr="E:\Icons_weiss\Icon_heating.png"/>
          <p:cNvPicPr>
            <a:picLocks noChangeAspect="1"/>
          </p:cNvPicPr>
          <p:nvPr/>
        </p:nvPicPr>
        <p:blipFill>
          <a:blip r:embed="rId16">
            <a:extLst/>
          </a:blip>
          <a:stretch>
            <a:fillRect/>
          </a:stretch>
        </p:blipFill>
        <p:spPr>
          <a:xfrm>
            <a:off x="4910039" y="2487420"/>
            <a:ext cx="349375" cy="283370"/>
          </a:xfrm>
          <a:prstGeom prst="rect">
            <a:avLst/>
          </a:prstGeom>
          <a:ln w="12700">
            <a:miter lim="400000"/>
          </a:ln>
        </p:spPr>
      </p:pic>
      <p:sp>
        <p:nvSpPr>
          <p:cNvPr id="258" name="Shape 258"/>
          <p:cNvSpPr/>
          <p:nvPr/>
        </p:nvSpPr>
        <p:spPr>
          <a:xfrm>
            <a:off x="3551756" y="1782568"/>
            <a:ext cx="1534596" cy="4431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ctr">
              <a:lnSpc>
                <a:spcPct val="90000"/>
              </a:lnSpc>
              <a:defRPr sz="1600" b="1">
                <a:solidFill>
                  <a:srgbClr val="0778A5"/>
                </a:solidFill>
                <a:latin typeface="+mn-lt"/>
                <a:ea typeface="+mn-ea"/>
                <a:cs typeface="+mn-cs"/>
                <a:sym typeface="Helvetica"/>
              </a:defRPr>
            </a:pPr>
            <a:r>
              <a:rPr lang="ru-RU" dirty="0" smtClean="0"/>
              <a:t>Умный дом и умные здания</a:t>
            </a:r>
            <a:endParaRPr dirty="0"/>
          </a:p>
        </p:txBody>
      </p:sp>
      <p:sp>
        <p:nvSpPr>
          <p:cNvPr id="259" name="Shape 259"/>
          <p:cNvSpPr/>
          <p:nvPr/>
        </p:nvSpPr>
        <p:spPr>
          <a:xfrm>
            <a:off x="2316385" y="2456463"/>
            <a:ext cx="952305" cy="431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1400">
                <a:solidFill>
                  <a:srgbClr val="0778A5"/>
                </a:solidFill>
                <a:latin typeface="+mn-lt"/>
                <a:ea typeface="+mn-ea"/>
                <a:cs typeface="+mn-cs"/>
                <a:sym typeface="Helvetica"/>
              </a:defRPr>
            </a:lvl1pPr>
          </a:lstStyle>
          <a:p>
            <a:r>
              <a:t>Smart Meter</a:t>
            </a:r>
          </a:p>
        </p:txBody>
      </p:sp>
      <p:sp>
        <p:nvSpPr>
          <p:cNvPr id="260" name="Shape 260"/>
          <p:cNvSpPr/>
          <p:nvPr/>
        </p:nvSpPr>
        <p:spPr>
          <a:xfrm>
            <a:off x="5270846" y="2181429"/>
            <a:ext cx="602931" cy="5816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r">
              <a:lnSpc>
                <a:spcPct val="90000"/>
              </a:lnSpc>
              <a:defRPr sz="1400">
                <a:solidFill>
                  <a:srgbClr val="0778A5"/>
                </a:solidFill>
                <a:latin typeface="+mn-lt"/>
                <a:ea typeface="+mn-ea"/>
                <a:cs typeface="+mn-cs"/>
                <a:sym typeface="Helvetica"/>
              </a:defRPr>
            </a:pPr>
            <a:r>
              <a:rPr lang="ru-RU" dirty="0" smtClean="0"/>
              <a:t>Умное производство</a:t>
            </a:r>
            <a:endParaRPr dirty="0"/>
          </a:p>
        </p:txBody>
      </p:sp>
      <p:sp>
        <p:nvSpPr>
          <p:cNvPr id="261" name="Shape 261"/>
          <p:cNvSpPr/>
          <p:nvPr/>
        </p:nvSpPr>
        <p:spPr>
          <a:xfrm>
            <a:off x="2457913" y="3929259"/>
            <a:ext cx="315454" cy="255973"/>
          </a:xfrm>
          <a:prstGeom prst="ellipse">
            <a:avLst/>
          </a:prstGeom>
          <a:solidFill>
            <a:srgbClr val="85CEE4"/>
          </a:solidFill>
          <a:ln w="12700">
            <a:miter lim="400000"/>
          </a:ln>
        </p:spPr>
        <p:txBody>
          <a:bodyPr lIns="36000" tIns="36000" rIns="36000" bIns="36000" anchor="ctr"/>
          <a:lstStyle/>
          <a:p>
            <a:pPr>
              <a:defRPr sz="2400">
                <a:solidFill>
                  <a:srgbClr val="000000"/>
                </a:solidFill>
              </a:defRPr>
            </a:pPr>
            <a:endParaRPr/>
          </a:p>
        </p:txBody>
      </p:sp>
      <p:pic>
        <p:nvPicPr>
          <p:cNvPr id="262" name="image10.png" descr="E:\Icons_weiss\Icon_Charging-station.png"/>
          <p:cNvPicPr>
            <a:picLocks noChangeAspect="1"/>
          </p:cNvPicPr>
          <p:nvPr/>
        </p:nvPicPr>
        <p:blipFill>
          <a:blip r:embed="rId10">
            <a:extLst/>
          </a:blip>
          <a:stretch>
            <a:fillRect/>
          </a:stretch>
        </p:blipFill>
        <p:spPr>
          <a:xfrm>
            <a:off x="2461999" y="3919740"/>
            <a:ext cx="347902" cy="283370"/>
          </a:xfrm>
          <a:prstGeom prst="rect">
            <a:avLst/>
          </a:prstGeom>
          <a:ln w="12700">
            <a:miter lim="400000"/>
          </a:ln>
        </p:spPr>
      </p:pic>
      <p:grpSp>
        <p:nvGrpSpPr>
          <p:cNvPr id="265" name="Group 265"/>
          <p:cNvGrpSpPr/>
          <p:nvPr/>
        </p:nvGrpSpPr>
        <p:grpSpPr>
          <a:xfrm>
            <a:off x="1102308" y="2367165"/>
            <a:ext cx="378858" cy="309564"/>
            <a:chOff x="0" y="0"/>
            <a:chExt cx="378856" cy="309563"/>
          </a:xfrm>
        </p:grpSpPr>
        <p:sp>
          <p:nvSpPr>
            <p:cNvPr id="263" name="Shape 263"/>
            <p:cNvSpPr/>
            <p:nvPr/>
          </p:nvSpPr>
          <p:spPr>
            <a:xfrm>
              <a:off x="31571" y="28229"/>
              <a:ext cx="315650" cy="255462"/>
            </a:xfrm>
            <a:prstGeom prst="ellipse">
              <a:avLst/>
            </a:prstGeom>
            <a:solidFill>
              <a:srgbClr val="DF0024"/>
            </a:solidFill>
            <a:ln w="12700" cap="flat">
              <a:noFill/>
              <a:miter lim="400000"/>
            </a:ln>
            <a:effectLst/>
          </p:spPr>
          <p:txBody>
            <a:bodyPr wrap="square" lIns="36000" tIns="36000" rIns="36000" bIns="36000" numCol="1" anchor="ctr">
              <a:noAutofit/>
            </a:bodyPr>
            <a:lstStyle/>
            <a:p>
              <a:pPr>
                <a:defRPr sz="2400">
                  <a:solidFill>
                    <a:srgbClr val="000000"/>
                  </a:solidFill>
                </a:defRPr>
              </a:pPr>
              <a:endParaRPr/>
            </a:p>
          </p:txBody>
        </p:sp>
        <p:pic>
          <p:nvPicPr>
            <p:cNvPr id="264" name="image6.png" descr="E:\Icons_weiss\Icon_Manikin.png"/>
            <p:cNvPicPr>
              <a:picLocks noChangeAspect="1"/>
            </p:cNvPicPr>
            <p:nvPr/>
          </p:nvPicPr>
          <p:blipFill>
            <a:blip r:embed="rId6">
              <a:extLst/>
            </a:blip>
            <a:stretch>
              <a:fillRect/>
            </a:stretch>
          </p:blipFill>
          <p:spPr>
            <a:xfrm>
              <a:off x="0" y="0"/>
              <a:ext cx="378857" cy="309564"/>
            </a:xfrm>
            <a:prstGeom prst="rect">
              <a:avLst/>
            </a:prstGeom>
            <a:ln w="12700" cap="flat">
              <a:noFill/>
              <a:miter lim="400000"/>
            </a:ln>
            <a:effectLst/>
          </p:spPr>
        </p:pic>
      </p:grpSp>
      <p:grpSp>
        <p:nvGrpSpPr>
          <p:cNvPr id="268" name="Group 268"/>
          <p:cNvGrpSpPr/>
          <p:nvPr/>
        </p:nvGrpSpPr>
        <p:grpSpPr>
          <a:xfrm>
            <a:off x="2465969" y="2854131"/>
            <a:ext cx="378859" cy="309564"/>
            <a:chOff x="0" y="0"/>
            <a:chExt cx="378858" cy="309563"/>
          </a:xfrm>
        </p:grpSpPr>
        <p:sp>
          <p:nvSpPr>
            <p:cNvPr id="266" name="Shape 266"/>
            <p:cNvSpPr/>
            <p:nvPr/>
          </p:nvSpPr>
          <p:spPr>
            <a:xfrm>
              <a:off x="31571" y="28229"/>
              <a:ext cx="315651" cy="255462"/>
            </a:xfrm>
            <a:prstGeom prst="ellipse">
              <a:avLst/>
            </a:prstGeom>
            <a:solidFill>
              <a:srgbClr val="DF0024"/>
            </a:solidFill>
            <a:ln w="12700" cap="flat">
              <a:noFill/>
              <a:miter lim="400000"/>
            </a:ln>
            <a:effectLst/>
          </p:spPr>
          <p:txBody>
            <a:bodyPr wrap="square" lIns="36000" tIns="36000" rIns="36000" bIns="36000" numCol="1" anchor="ctr">
              <a:noAutofit/>
            </a:bodyPr>
            <a:lstStyle/>
            <a:p>
              <a:pPr>
                <a:defRPr sz="2400">
                  <a:solidFill>
                    <a:srgbClr val="000000"/>
                  </a:solidFill>
                </a:defRPr>
              </a:pPr>
              <a:endParaRPr/>
            </a:p>
          </p:txBody>
        </p:sp>
        <p:pic>
          <p:nvPicPr>
            <p:cNvPr id="267" name="image6.png" descr="E:\Icons_weiss\Icon_Manikin.png"/>
            <p:cNvPicPr>
              <a:picLocks noChangeAspect="1"/>
            </p:cNvPicPr>
            <p:nvPr/>
          </p:nvPicPr>
          <p:blipFill>
            <a:blip r:embed="rId6">
              <a:extLst/>
            </a:blip>
            <a:stretch>
              <a:fillRect/>
            </a:stretch>
          </p:blipFill>
          <p:spPr>
            <a:xfrm>
              <a:off x="0" y="0"/>
              <a:ext cx="378859" cy="309564"/>
            </a:xfrm>
            <a:prstGeom prst="rect">
              <a:avLst/>
            </a:prstGeom>
            <a:ln w="12700" cap="flat">
              <a:noFill/>
              <a:miter lim="400000"/>
            </a:ln>
            <a:effectLst/>
          </p:spPr>
        </p:pic>
      </p:grpSp>
      <p:grpSp>
        <p:nvGrpSpPr>
          <p:cNvPr id="271" name="Group 271"/>
          <p:cNvGrpSpPr/>
          <p:nvPr/>
        </p:nvGrpSpPr>
        <p:grpSpPr>
          <a:xfrm>
            <a:off x="3365962" y="3069638"/>
            <a:ext cx="315450" cy="257172"/>
            <a:chOff x="-8" y="3"/>
            <a:chExt cx="315448" cy="257171"/>
          </a:xfrm>
        </p:grpSpPr>
        <p:sp>
          <p:nvSpPr>
            <p:cNvPr id="269" name="Shape 269"/>
            <p:cNvSpPr/>
            <p:nvPr/>
          </p:nvSpPr>
          <p:spPr>
            <a:xfrm>
              <a:off x="-9" y="3"/>
              <a:ext cx="315450" cy="254780"/>
            </a:xfrm>
            <a:prstGeom prst="ellipse">
              <a:avLst/>
            </a:prstGeom>
            <a:solidFill>
              <a:srgbClr val="264461"/>
            </a:solidFill>
            <a:ln w="12700" cap="flat">
              <a:noFill/>
              <a:miter lim="400000"/>
            </a:ln>
            <a:effectLst/>
          </p:spPr>
          <p:txBody>
            <a:bodyPr wrap="square" lIns="36000" tIns="36000" rIns="36000" bIns="36000" numCol="1" anchor="ctr">
              <a:noAutofit/>
            </a:bodyPr>
            <a:lstStyle/>
            <a:p>
              <a:pPr>
                <a:defRPr sz="2400">
                  <a:solidFill>
                    <a:srgbClr val="000000"/>
                  </a:solidFill>
                </a:defRPr>
              </a:pPr>
              <a:endParaRPr/>
            </a:p>
          </p:txBody>
        </p:sp>
        <p:pic>
          <p:nvPicPr>
            <p:cNvPr id="270" name="image17.png" descr="E:\Icons_weiss\Icon_wlan.png"/>
            <p:cNvPicPr>
              <a:picLocks noChangeAspect="1"/>
            </p:cNvPicPr>
            <p:nvPr/>
          </p:nvPicPr>
          <p:blipFill>
            <a:blip r:embed="rId17">
              <a:extLst/>
            </a:blip>
            <a:stretch>
              <a:fillRect/>
            </a:stretch>
          </p:blipFill>
          <p:spPr>
            <a:xfrm>
              <a:off x="13354" y="17520"/>
              <a:ext cx="293077" cy="239655"/>
            </a:xfrm>
            <a:prstGeom prst="rect">
              <a:avLst/>
            </a:prstGeom>
            <a:ln w="12700" cap="flat">
              <a:noFill/>
              <a:miter lim="400000"/>
            </a:ln>
            <a:effectLst/>
          </p:spPr>
        </p:pic>
      </p:grpSp>
      <p:grpSp>
        <p:nvGrpSpPr>
          <p:cNvPr id="274" name="Group 274"/>
          <p:cNvGrpSpPr/>
          <p:nvPr/>
        </p:nvGrpSpPr>
        <p:grpSpPr>
          <a:xfrm>
            <a:off x="4667148" y="3031534"/>
            <a:ext cx="411290" cy="330995"/>
            <a:chOff x="0" y="0"/>
            <a:chExt cx="411288" cy="330993"/>
          </a:xfrm>
        </p:grpSpPr>
        <p:sp>
          <p:nvSpPr>
            <p:cNvPr id="272" name="Shape 272"/>
            <p:cNvSpPr/>
            <p:nvPr/>
          </p:nvSpPr>
          <p:spPr>
            <a:xfrm>
              <a:off x="43292" y="39640"/>
              <a:ext cx="316180" cy="254453"/>
            </a:xfrm>
            <a:prstGeom prst="ellipse">
              <a:avLst/>
            </a:prstGeom>
            <a:solidFill>
              <a:srgbClr val="264461"/>
            </a:solidFill>
            <a:ln w="12700" cap="flat">
              <a:noFill/>
              <a:miter lim="400000"/>
            </a:ln>
            <a:effectLst/>
          </p:spPr>
          <p:txBody>
            <a:bodyPr wrap="square" lIns="36000" tIns="36000" rIns="36000" bIns="36000" numCol="1" anchor="ctr">
              <a:noAutofit/>
            </a:bodyPr>
            <a:lstStyle/>
            <a:p>
              <a:pPr>
                <a:defRPr sz="2400">
                  <a:solidFill>
                    <a:srgbClr val="000000"/>
                  </a:solidFill>
                </a:defRPr>
              </a:pPr>
              <a:endParaRPr/>
            </a:p>
          </p:txBody>
        </p:sp>
        <p:pic>
          <p:nvPicPr>
            <p:cNvPr id="273" name="image18.png" descr="E:\Icons_weiss\Icon_refrigerator.png"/>
            <p:cNvPicPr>
              <a:picLocks noChangeAspect="1"/>
            </p:cNvPicPr>
            <p:nvPr/>
          </p:nvPicPr>
          <p:blipFill>
            <a:blip r:embed="rId18">
              <a:extLst/>
            </a:blip>
            <a:stretch>
              <a:fillRect/>
            </a:stretch>
          </p:blipFill>
          <p:spPr>
            <a:xfrm>
              <a:off x="0" y="0"/>
              <a:ext cx="411289" cy="330994"/>
            </a:xfrm>
            <a:prstGeom prst="rect">
              <a:avLst/>
            </a:prstGeom>
            <a:ln w="12700" cap="flat">
              <a:noFill/>
              <a:miter lim="400000"/>
            </a:ln>
            <a:effectLst/>
          </p:spPr>
        </p:pic>
      </p:grpSp>
      <p:grpSp>
        <p:nvGrpSpPr>
          <p:cNvPr id="277" name="Group 277"/>
          <p:cNvGrpSpPr/>
          <p:nvPr/>
        </p:nvGrpSpPr>
        <p:grpSpPr>
          <a:xfrm>
            <a:off x="4089298" y="3144643"/>
            <a:ext cx="473205" cy="385764"/>
            <a:chOff x="0" y="0"/>
            <a:chExt cx="473204" cy="385763"/>
          </a:xfrm>
        </p:grpSpPr>
        <p:sp>
          <p:nvSpPr>
            <p:cNvPr id="275" name="Shape 275"/>
            <p:cNvSpPr/>
            <p:nvPr/>
          </p:nvSpPr>
          <p:spPr>
            <a:xfrm>
              <a:off x="83334" y="68059"/>
              <a:ext cx="315550" cy="255278"/>
            </a:xfrm>
            <a:prstGeom prst="ellipse">
              <a:avLst/>
            </a:prstGeom>
            <a:solidFill>
              <a:srgbClr val="264461"/>
            </a:solidFill>
            <a:ln w="12700" cap="flat">
              <a:noFill/>
              <a:miter lim="400000"/>
            </a:ln>
            <a:effectLst/>
          </p:spPr>
          <p:txBody>
            <a:bodyPr wrap="square" lIns="36000" tIns="36000" rIns="36000" bIns="36000" numCol="1" anchor="ctr">
              <a:noAutofit/>
            </a:bodyPr>
            <a:lstStyle/>
            <a:p>
              <a:pPr>
                <a:defRPr sz="2400">
                  <a:solidFill>
                    <a:srgbClr val="000000"/>
                  </a:solidFill>
                </a:defRPr>
              </a:pPr>
              <a:endParaRPr/>
            </a:p>
          </p:txBody>
        </p:sp>
        <p:pic>
          <p:nvPicPr>
            <p:cNvPr id="276" name="image19.png" descr="E:\Icons_weiss\Icon_washing-maschine.png"/>
            <p:cNvPicPr>
              <a:picLocks noChangeAspect="1"/>
            </p:cNvPicPr>
            <p:nvPr/>
          </p:nvPicPr>
          <p:blipFill>
            <a:blip r:embed="rId19">
              <a:extLst/>
            </a:blip>
            <a:stretch>
              <a:fillRect/>
            </a:stretch>
          </p:blipFill>
          <p:spPr>
            <a:xfrm>
              <a:off x="0" y="0"/>
              <a:ext cx="473205" cy="385764"/>
            </a:xfrm>
            <a:prstGeom prst="rect">
              <a:avLst/>
            </a:prstGeom>
            <a:ln w="12700" cap="flat">
              <a:noFill/>
              <a:miter lim="400000"/>
            </a:ln>
            <a:effectLst/>
          </p:spPr>
        </p:pic>
      </p:grpSp>
      <p:grpSp>
        <p:nvGrpSpPr>
          <p:cNvPr id="280" name="Group 280"/>
          <p:cNvGrpSpPr/>
          <p:nvPr/>
        </p:nvGrpSpPr>
        <p:grpSpPr>
          <a:xfrm>
            <a:off x="4982266" y="3313712"/>
            <a:ext cx="442248" cy="360760"/>
            <a:chOff x="0" y="0"/>
            <a:chExt cx="442246" cy="360759"/>
          </a:xfrm>
        </p:grpSpPr>
        <p:sp>
          <p:nvSpPr>
            <p:cNvPr id="278" name="Shape 278"/>
            <p:cNvSpPr/>
            <p:nvPr/>
          </p:nvSpPr>
          <p:spPr>
            <a:xfrm>
              <a:off x="68020" y="53790"/>
              <a:ext cx="315827" cy="255521"/>
            </a:xfrm>
            <a:prstGeom prst="ellipse">
              <a:avLst/>
            </a:prstGeom>
            <a:solidFill>
              <a:srgbClr val="C0D090"/>
            </a:solidFill>
            <a:ln w="12700" cap="flat">
              <a:noFill/>
              <a:miter lim="400000"/>
            </a:ln>
            <a:effectLst/>
          </p:spPr>
          <p:txBody>
            <a:bodyPr wrap="square" lIns="36000" tIns="36000" rIns="36000" bIns="36000" numCol="1" anchor="ctr">
              <a:noAutofit/>
            </a:bodyPr>
            <a:lstStyle/>
            <a:p>
              <a:pPr>
                <a:defRPr sz="2400">
                  <a:solidFill>
                    <a:srgbClr val="000000"/>
                  </a:solidFill>
                </a:defRPr>
              </a:pPr>
              <a:endParaRPr/>
            </a:p>
          </p:txBody>
        </p:sp>
        <p:pic>
          <p:nvPicPr>
            <p:cNvPr id="279" name="image5.png" descr="E:\Icons_weiss\Icon_Battery.png"/>
            <p:cNvPicPr>
              <a:picLocks noChangeAspect="1"/>
            </p:cNvPicPr>
            <p:nvPr/>
          </p:nvPicPr>
          <p:blipFill>
            <a:blip r:embed="rId5">
              <a:extLst/>
            </a:blip>
            <a:stretch>
              <a:fillRect/>
            </a:stretch>
          </p:blipFill>
          <p:spPr>
            <a:xfrm>
              <a:off x="0" y="0"/>
              <a:ext cx="442247" cy="360760"/>
            </a:xfrm>
            <a:prstGeom prst="rect">
              <a:avLst/>
            </a:prstGeom>
            <a:ln w="12700" cap="flat">
              <a:noFill/>
              <a:miter lim="400000"/>
            </a:ln>
            <a:effectLst/>
          </p:spPr>
        </p:pic>
      </p:grpSp>
      <p:grpSp>
        <p:nvGrpSpPr>
          <p:cNvPr id="283" name="Group 283"/>
          <p:cNvGrpSpPr/>
          <p:nvPr/>
        </p:nvGrpSpPr>
        <p:grpSpPr>
          <a:xfrm>
            <a:off x="7629988" y="3007716"/>
            <a:ext cx="315450" cy="254779"/>
            <a:chOff x="-8" y="-6"/>
            <a:chExt cx="315448" cy="254777"/>
          </a:xfrm>
        </p:grpSpPr>
        <p:sp>
          <p:nvSpPr>
            <p:cNvPr id="281" name="Shape 281"/>
            <p:cNvSpPr/>
            <p:nvPr/>
          </p:nvSpPr>
          <p:spPr>
            <a:xfrm>
              <a:off x="-9" y="-7"/>
              <a:ext cx="315450" cy="254779"/>
            </a:xfrm>
            <a:prstGeom prst="ellipse">
              <a:avLst/>
            </a:prstGeom>
            <a:solidFill>
              <a:srgbClr val="85CEE4"/>
            </a:solidFill>
            <a:ln w="12700" cap="flat">
              <a:noFill/>
              <a:miter lim="400000"/>
            </a:ln>
            <a:effectLst/>
          </p:spPr>
          <p:txBody>
            <a:bodyPr wrap="square" lIns="36000" tIns="36000" rIns="36000" bIns="36000" numCol="1" anchor="ctr">
              <a:noAutofit/>
            </a:bodyPr>
            <a:lstStyle/>
            <a:p>
              <a:pPr>
                <a:defRPr sz="2400">
                  <a:solidFill>
                    <a:srgbClr val="000000"/>
                  </a:solidFill>
                </a:defRPr>
              </a:pPr>
              <a:endParaRPr/>
            </a:p>
          </p:txBody>
        </p:sp>
        <p:pic>
          <p:nvPicPr>
            <p:cNvPr id="282" name="image12.png" descr="E:\Icons_weiss\Icon_Handel_und_Logistik.png"/>
            <p:cNvPicPr>
              <a:picLocks noChangeAspect="1"/>
            </p:cNvPicPr>
            <p:nvPr/>
          </p:nvPicPr>
          <p:blipFill>
            <a:blip r:embed="rId12">
              <a:extLst/>
            </a:blip>
            <a:stretch>
              <a:fillRect/>
            </a:stretch>
          </p:blipFill>
          <p:spPr>
            <a:xfrm>
              <a:off x="35236" y="11259"/>
              <a:ext cx="248234" cy="197541"/>
            </a:xfrm>
            <a:prstGeom prst="rect">
              <a:avLst/>
            </a:prstGeom>
            <a:ln w="12700" cap="flat">
              <a:noFill/>
              <a:miter lim="400000"/>
            </a:ln>
            <a:effectLst/>
          </p:spPr>
        </p:pic>
      </p:grpSp>
      <p:sp>
        <p:nvSpPr>
          <p:cNvPr id="284" name="Shape 284"/>
          <p:cNvSpPr/>
          <p:nvPr/>
        </p:nvSpPr>
        <p:spPr>
          <a:xfrm>
            <a:off x="509106" y="5437554"/>
            <a:ext cx="8671560"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b="1"/>
            </a:lvl1pPr>
          </a:lstStyle>
          <a:p>
            <a:r>
              <a:rPr lang="ru-RU" dirty="0" smtClean="0"/>
              <a:t>Индустрия</a:t>
            </a:r>
            <a:r>
              <a:rPr dirty="0" smtClean="0"/>
              <a:t> </a:t>
            </a:r>
            <a:r>
              <a:rPr dirty="0"/>
              <a:t>4.0 </a:t>
            </a:r>
            <a:r>
              <a:rPr lang="ru-RU" dirty="0" smtClean="0"/>
              <a:t>предмет Интернета вещей и услуг</a:t>
            </a:r>
            <a:endParaRPr dirty="0"/>
          </a:p>
        </p:txBody>
      </p:sp>
    </p:spTree>
    <p:extLst>
      <p:ext uri="{BB962C8B-B14F-4D97-AF65-F5344CB8AC3E}">
        <p14:creationId xmlns:p14="http://schemas.microsoft.com/office/powerpoint/2010/main" val="3881988337"/>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1" name="Group 291"/>
          <p:cNvGrpSpPr/>
          <p:nvPr/>
        </p:nvGrpSpPr>
        <p:grpSpPr>
          <a:xfrm>
            <a:off x="-1" y="719999"/>
            <a:ext cx="126002" cy="3417386"/>
            <a:chOff x="0" y="0"/>
            <a:chExt cx="126000" cy="3417384"/>
          </a:xfrm>
        </p:grpSpPr>
        <p:sp>
          <p:nvSpPr>
            <p:cNvPr id="286" name="Shape 286"/>
            <p:cNvSpPr/>
            <p:nvPr/>
          </p:nvSpPr>
          <p:spPr>
            <a:xfrm>
              <a:off x="-1" y="-1"/>
              <a:ext cx="126002" cy="685828"/>
            </a:xfrm>
            <a:prstGeom prst="rect">
              <a:avLst/>
            </a:prstGeom>
            <a:solidFill>
              <a:srgbClr val="97BB3A"/>
            </a:solidFill>
            <a:ln w="12700" cap="flat">
              <a:noFill/>
              <a:miter lim="400000"/>
            </a:ln>
            <a:effectLst/>
          </p:spPr>
          <p:txBody>
            <a:bodyPr wrap="square" lIns="36000" tIns="36000" rIns="36000" bIns="36000" numCol="1" anchor="ctr">
              <a:noAutofit/>
            </a:bodyPr>
            <a:lstStyle/>
            <a:p>
              <a:pPr algn="ctr">
                <a:defRPr>
                  <a:solidFill>
                    <a:srgbClr val="FFFFFF"/>
                  </a:solidFill>
                </a:defRPr>
              </a:pPr>
              <a:endParaRPr/>
            </a:p>
          </p:txBody>
        </p:sp>
        <p:sp>
          <p:nvSpPr>
            <p:cNvPr id="287" name="Shape 287"/>
            <p:cNvSpPr/>
            <p:nvPr/>
          </p:nvSpPr>
          <p:spPr>
            <a:xfrm>
              <a:off x="-1" y="685826"/>
              <a:ext cx="126002" cy="685827"/>
            </a:xfrm>
            <a:prstGeom prst="rect">
              <a:avLst/>
            </a:prstGeom>
            <a:solidFill>
              <a:srgbClr val="396EB3"/>
            </a:solidFill>
            <a:ln w="12700" cap="flat">
              <a:noFill/>
              <a:miter lim="400000"/>
            </a:ln>
            <a:effectLst/>
          </p:spPr>
          <p:txBody>
            <a:bodyPr wrap="square" lIns="36000" tIns="36000" rIns="36000" bIns="36000" numCol="1" anchor="ctr">
              <a:noAutofit/>
            </a:bodyPr>
            <a:lstStyle/>
            <a:p>
              <a:pPr algn="ctr">
                <a:defRPr>
                  <a:solidFill>
                    <a:srgbClr val="FFFFFF"/>
                  </a:solidFill>
                </a:defRPr>
              </a:pPr>
              <a:endParaRPr/>
            </a:p>
          </p:txBody>
        </p:sp>
        <p:sp>
          <p:nvSpPr>
            <p:cNvPr id="288" name="Shape 288"/>
            <p:cNvSpPr/>
            <p:nvPr/>
          </p:nvSpPr>
          <p:spPr>
            <a:xfrm>
              <a:off x="-1" y="1359904"/>
              <a:ext cx="126002" cy="685827"/>
            </a:xfrm>
            <a:prstGeom prst="rect">
              <a:avLst/>
            </a:prstGeom>
            <a:solidFill>
              <a:schemeClr val="accent6"/>
            </a:solidFill>
            <a:ln w="12700" cap="flat">
              <a:noFill/>
              <a:miter lim="400000"/>
            </a:ln>
            <a:effectLst/>
          </p:spPr>
          <p:txBody>
            <a:bodyPr wrap="square" lIns="36000" tIns="36000" rIns="36000" bIns="36000" numCol="1" anchor="ctr">
              <a:noAutofit/>
            </a:bodyPr>
            <a:lstStyle/>
            <a:p>
              <a:pPr algn="ctr">
                <a:defRPr>
                  <a:solidFill>
                    <a:srgbClr val="FFFFFF"/>
                  </a:solidFill>
                </a:defRPr>
              </a:pPr>
              <a:endParaRPr/>
            </a:p>
          </p:txBody>
        </p:sp>
        <p:sp>
          <p:nvSpPr>
            <p:cNvPr id="289" name="Shape 289"/>
            <p:cNvSpPr/>
            <p:nvPr/>
          </p:nvSpPr>
          <p:spPr>
            <a:xfrm>
              <a:off x="-1" y="2045730"/>
              <a:ext cx="126002" cy="685827"/>
            </a:xfrm>
            <a:prstGeom prst="rect">
              <a:avLst/>
            </a:prstGeom>
            <a:solidFill>
              <a:schemeClr val="accent5"/>
            </a:solidFill>
            <a:ln w="12700" cap="flat">
              <a:noFill/>
              <a:miter lim="400000"/>
            </a:ln>
            <a:effectLst/>
          </p:spPr>
          <p:txBody>
            <a:bodyPr wrap="square" lIns="36000" tIns="36000" rIns="36000" bIns="36000" numCol="1" anchor="ctr">
              <a:noAutofit/>
            </a:bodyPr>
            <a:lstStyle/>
            <a:p>
              <a:pPr algn="ctr">
                <a:defRPr>
                  <a:solidFill>
                    <a:srgbClr val="FFFFFF"/>
                  </a:solidFill>
                </a:defRPr>
              </a:pPr>
              <a:endParaRPr/>
            </a:p>
          </p:txBody>
        </p:sp>
        <p:sp>
          <p:nvSpPr>
            <p:cNvPr id="290" name="Shape 290"/>
            <p:cNvSpPr/>
            <p:nvPr/>
          </p:nvSpPr>
          <p:spPr>
            <a:xfrm>
              <a:off x="-1" y="2731558"/>
              <a:ext cx="126002" cy="685827"/>
            </a:xfrm>
            <a:prstGeom prst="rect">
              <a:avLst/>
            </a:prstGeom>
            <a:solidFill>
              <a:srgbClr val="F2CB13"/>
            </a:solidFill>
            <a:ln w="12700" cap="flat">
              <a:noFill/>
              <a:miter lim="400000"/>
            </a:ln>
            <a:effectLst/>
          </p:spPr>
          <p:txBody>
            <a:bodyPr wrap="square" lIns="36000" tIns="36000" rIns="36000" bIns="36000" numCol="1" anchor="ctr">
              <a:noAutofit/>
            </a:bodyPr>
            <a:lstStyle/>
            <a:p>
              <a:pPr algn="ctr">
                <a:defRPr>
                  <a:solidFill>
                    <a:srgbClr val="FFFFFF"/>
                  </a:solidFill>
                </a:defRPr>
              </a:pPr>
              <a:endParaRPr/>
            </a:p>
          </p:txBody>
        </p:sp>
      </p:grpSp>
      <p:sp>
        <p:nvSpPr>
          <p:cNvPr id="292" name="Shape 292"/>
          <p:cNvSpPr/>
          <p:nvPr/>
        </p:nvSpPr>
        <p:spPr>
          <a:xfrm>
            <a:off x="251459" y="574829"/>
            <a:ext cx="8724901" cy="8309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lvl1pPr>
          </a:lstStyle>
          <a:p>
            <a:pPr algn="ctr"/>
            <a:r>
              <a:rPr lang="ru-RU" sz="2400" dirty="0" smtClean="0">
                <a:solidFill>
                  <a:srgbClr val="C00000"/>
                </a:solidFill>
              </a:rPr>
              <a:t>Платформа Индустрия </a:t>
            </a:r>
            <a:r>
              <a:rPr sz="2400" dirty="0" smtClean="0">
                <a:solidFill>
                  <a:srgbClr val="C00000"/>
                </a:solidFill>
              </a:rPr>
              <a:t>4.0 </a:t>
            </a:r>
            <a:r>
              <a:rPr lang="ru-RU" sz="2400" dirty="0" smtClean="0">
                <a:solidFill>
                  <a:srgbClr val="C00000"/>
                </a:solidFill>
              </a:rPr>
              <a:t>и вовлечённые заинтересованные стороны</a:t>
            </a:r>
            <a:endParaRPr sz="2400" dirty="0">
              <a:solidFill>
                <a:srgbClr val="C00000"/>
              </a:solidFill>
            </a:endParaRPr>
          </a:p>
        </p:txBody>
      </p:sp>
      <p:pic>
        <p:nvPicPr>
          <p:cNvPr id="293" name="image20.png"/>
          <p:cNvPicPr>
            <a:picLocks noChangeAspect="1"/>
          </p:cNvPicPr>
          <p:nvPr/>
        </p:nvPicPr>
        <p:blipFill>
          <a:blip r:embed="rId2">
            <a:extLst/>
          </a:blip>
          <a:stretch>
            <a:fillRect/>
          </a:stretch>
        </p:blipFill>
        <p:spPr>
          <a:xfrm>
            <a:off x="292786" y="2077048"/>
            <a:ext cx="3029904" cy="536613"/>
          </a:xfrm>
          <a:prstGeom prst="rect">
            <a:avLst/>
          </a:prstGeom>
          <a:ln w="12700">
            <a:miter lim="400000"/>
          </a:ln>
        </p:spPr>
      </p:pic>
      <p:pic>
        <p:nvPicPr>
          <p:cNvPr id="294" name="image21.pdf"/>
          <p:cNvPicPr>
            <a:picLocks noChangeAspect="1"/>
          </p:cNvPicPr>
          <p:nvPr/>
        </p:nvPicPr>
        <p:blipFill>
          <a:blip r:embed="rId3">
            <a:extLst/>
          </a:blip>
          <a:stretch>
            <a:fillRect/>
          </a:stretch>
        </p:blipFill>
        <p:spPr>
          <a:xfrm>
            <a:off x="2259170" y="3240041"/>
            <a:ext cx="601663" cy="212726"/>
          </a:xfrm>
          <a:prstGeom prst="rect">
            <a:avLst/>
          </a:prstGeom>
          <a:ln w="12700">
            <a:miter lim="400000"/>
          </a:ln>
        </p:spPr>
      </p:pic>
      <p:pic>
        <p:nvPicPr>
          <p:cNvPr id="295" name="image22.pdf"/>
          <p:cNvPicPr>
            <a:picLocks noChangeAspect="1"/>
          </p:cNvPicPr>
          <p:nvPr/>
        </p:nvPicPr>
        <p:blipFill>
          <a:blip r:embed="rId4">
            <a:extLst/>
          </a:blip>
          <a:stretch>
            <a:fillRect/>
          </a:stretch>
        </p:blipFill>
        <p:spPr>
          <a:xfrm>
            <a:off x="459740" y="4460874"/>
            <a:ext cx="846138" cy="190501"/>
          </a:xfrm>
          <a:prstGeom prst="rect">
            <a:avLst/>
          </a:prstGeom>
          <a:ln w="12700">
            <a:miter lim="400000"/>
          </a:ln>
        </p:spPr>
      </p:pic>
      <p:pic>
        <p:nvPicPr>
          <p:cNvPr id="296" name="image23.pdf"/>
          <p:cNvPicPr>
            <a:picLocks noChangeAspect="1"/>
          </p:cNvPicPr>
          <p:nvPr/>
        </p:nvPicPr>
        <p:blipFill>
          <a:blip r:embed="rId5">
            <a:extLst/>
          </a:blip>
          <a:stretch>
            <a:fillRect/>
          </a:stretch>
        </p:blipFill>
        <p:spPr>
          <a:xfrm>
            <a:off x="1107441" y="3794471"/>
            <a:ext cx="846138" cy="312738"/>
          </a:xfrm>
          <a:prstGeom prst="rect">
            <a:avLst/>
          </a:prstGeom>
          <a:ln w="12700">
            <a:miter lim="400000"/>
          </a:ln>
        </p:spPr>
      </p:pic>
      <p:pic>
        <p:nvPicPr>
          <p:cNvPr id="297" name="image24.pdf"/>
          <p:cNvPicPr>
            <a:picLocks noChangeAspect="1"/>
          </p:cNvPicPr>
          <p:nvPr/>
        </p:nvPicPr>
        <p:blipFill>
          <a:blip r:embed="rId6">
            <a:extLst/>
          </a:blip>
          <a:stretch>
            <a:fillRect/>
          </a:stretch>
        </p:blipFill>
        <p:spPr>
          <a:xfrm>
            <a:off x="2320289" y="3794471"/>
            <a:ext cx="479426" cy="258764"/>
          </a:xfrm>
          <a:prstGeom prst="rect">
            <a:avLst/>
          </a:prstGeom>
          <a:ln w="12700">
            <a:miter lim="400000"/>
          </a:ln>
        </p:spPr>
      </p:pic>
      <p:pic>
        <p:nvPicPr>
          <p:cNvPr id="298" name="image25.pdf"/>
          <p:cNvPicPr>
            <a:picLocks noChangeAspect="1"/>
          </p:cNvPicPr>
          <p:nvPr/>
        </p:nvPicPr>
        <p:blipFill>
          <a:blip r:embed="rId7">
            <a:extLst/>
          </a:blip>
          <a:stretch>
            <a:fillRect/>
          </a:stretch>
        </p:blipFill>
        <p:spPr>
          <a:xfrm>
            <a:off x="348155" y="3253119"/>
            <a:ext cx="1518571" cy="198438"/>
          </a:xfrm>
          <a:prstGeom prst="rect">
            <a:avLst/>
          </a:prstGeom>
          <a:ln w="12700">
            <a:miter lim="400000"/>
          </a:ln>
        </p:spPr>
      </p:pic>
      <p:pic>
        <p:nvPicPr>
          <p:cNvPr id="299" name="image26.pdf"/>
          <p:cNvPicPr>
            <a:picLocks noChangeAspect="1"/>
          </p:cNvPicPr>
          <p:nvPr/>
        </p:nvPicPr>
        <p:blipFill>
          <a:blip r:embed="rId8">
            <a:extLst/>
          </a:blip>
          <a:stretch>
            <a:fillRect/>
          </a:stretch>
        </p:blipFill>
        <p:spPr>
          <a:xfrm>
            <a:off x="2320289" y="4556125"/>
            <a:ext cx="541338" cy="427038"/>
          </a:xfrm>
          <a:prstGeom prst="rect">
            <a:avLst/>
          </a:prstGeom>
          <a:ln w="12700">
            <a:miter lim="400000"/>
          </a:ln>
        </p:spPr>
      </p:pic>
      <p:pic>
        <p:nvPicPr>
          <p:cNvPr id="300" name="image27.pdf"/>
          <p:cNvPicPr>
            <a:picLocks noChangeAspect="1"/>
          </p:cNvPicPr>
          <p:nvPr/>
        </p:nvPicPr>
        <p:blipFill>
          <a:blip r:embed="rId9">
            <a:extLst/>
          </a:blip>
          <a:stretch>
            <a:fillRect/>
          </a:stretch>
        </p:blipFill>
        <p:spPr>
          <a:xfrm>
            <a:off x="1613268" y="4803773"/>
            <a:ext cx="388938" cy="358776"/>
          </a:xfrm>
          <a:prstGeom prst="rect">
            <a:avLst/>
          </a:prstGeom>
          <a:ln w="12700">
            <a:miter lim="400000"/>
          </a:ln>
        </p:spPr>
      </p:pic>
      <p:pic>
        <p:nvPicPr>
          <p:cNvPr id="301" name="image28.pdf"/>
          <p:cNvPicPr>
            <a:picLocks noChangeAspect="1"/>
          </p:cNvPicPr>
          <p:nvPr/>
        </p:nvPicPr>
        <p:blipFill>
          <a:blip r:embed="rId10">
            <a:extLst/>
          </a:blip>
          <a:stretch>
            <a:fillRect/>
          </a:stretch>
        </p:blipFill>
        <p:spPr>
          <a:xfrm>
            <a:off x="459740" y="3750021"/>
            <a:ext cx="388938" cy="365126"/>
          </a:xfrm>
          <a:prstGeom prst="rect">
            <a:avLst/>
          </a:prstGeom>
          <a:ln w="12700">
            <a:miter lim="400000"/>
          </a:ln>
        </p:spPr>
      </p:pic>
      <p:pic>
        <p:nvPicPr>
          <p:cNvPr id="302" name="image29.pdf"/>
          <p:cNvPicPr>
            <a:picLocks noChangeAspect="1"/>
          </p:cNvPicPr>
          <p:nvPr/>
        </p:nvPicPr>
        <p:blipFill>
          <a:blip r:embed="rId11">
            <a:extLst/>
          </a:blip>
          <a:stretch>
            <a:fillRect/>
          </a:stretch>
        </p:blipFill>
        <p:spPr>
          <a:xfrm>
            <a:off x="784861" y="4935220"/>
            <a:ext cx="390843" cy="390843"/>
          </a:xfrm>
          <a:prstGeom prst="rect">
            <a:avLst/>
          </a:prstGeom>
          <a:ln w="12700">
            <a:miter lim="400000"/>
          </a:ln>
        </p:spPr>
      </p:pic>
      <p:pic>
        <p:nvPicPr>
          <p:cNvPr id="303" name="image30.pdf"/>
          <p:cNvPicPr>
            <a:picLocks noChangeAspect="1"/>
          </p:cNvPicPr>
          <p:nvPr/>
        </p:nvPicPr>
        <p:blipFill>
          <a:blip r:embed="rId12">
            <a:extLst/>
          </a:blip>
          <a:stretch>
            <a:fillRect/>
          </a:stretch>
        </p:blipFill>
        <p:spPr>
          <a:xfrm>
            <a:off x="2229007" y="5386387"/>
            <a:ext cx="723901" cy="198438"/>
          </a:xfrm>
          <a:prstGeom prst="rect">
            <a:avLst/>
          </a:prstGeom>
          <a:ln w="12700">
            <a:miter lim="400000"/>
          </a:ln>
        </p:spPr>
      </p:pic>
      <p:pic>
        <p:nvPicPr>
          <p:cNvPr id="304" name="image31.pdf"/>
          <p:cNvPicPr>
            <a:picLocks noChangeAspect="1"/>
          </p:cNvPicPr>
          <p:nvPr/>
        </p:nvPicPr>
        <p:blipFill>
          <a:blip r:embed="rId13">
            <a:extLst/>
          </a:blip>
          <a:stretch>
            <a:fillRect/>
          </a:stretch>
        </p:blipFill>
        <p:spPr>
          <a:xfrm>
            <a:off x="1290796" y="5584826"/>
            <a:ext cx="519435" cy="239079"/>
          </a:xfrm>
          <a:prstGeom prst="rect">
            <a:avLst/>
          </a:prstGeom>
          <a:ln w="12700">
            <a:miter lim="400000"/>
          </a:ln>
        </p:spPr>
      </p:pic>
      <p:pic>
        <p:nvPicPr>
          <p:cNvPr id="305" name="image32.pdf"/>
          <p:cNvPicPr>
            <a:picLocks noChangeAspect="1"/>
          </p:cNvPicPr>
          <p:nvPr/>
        </p:nvPicPr>
        <p:blipFill>
          <a:blip r:embed="rId14">
            <a:extLst/>
          </a:blip>
          <a:stretch>
            <a:fillRect/>
          </a:stretch>
        </p:blipFill>
        <p:spPr>
          <a:xfrm>
            <a:off x="292786" y="5707858"/>
            <a:ext cx="723901" cy="130176"/>
          </a:xfrm>
          <a:prstGeom prst="rect">
            <a:avLst/>
          </a:prstGeom>
          <a:ln w="12700">
            <a:miter lim="400000"/>
          </a:ln>
        </p:spPr>
      </p:pic>
      <p:pic>
        <p:nvPicPr>
          <p:cNvPr id="306" name="image33.jpeg" descr="Structure of the Plattform Industrie 4.0"/>
          <p:cNvPicPr>
            <a:picLocks noChangeAspect="1"/>
          </p:cNvPicPr>
          <p:nvPr/>
        </p:nvPicPr>
        <p:blipFill>
          <a:blip r:embed="rId15">
            <a:extLst/>
          </a:blip>
          <a:stretch>
            <a:fillRect/>
          </a:stretch>
        </p:blipFill>
        <p:spPr>
          <a:xfrm>
            <a:off x="3419871" y="1533024"/>
            <a:ext cx="5698563" cy="4777105"/>
          </a:xfrm>
          <a:prstGeom prst="rect">
            <a:avLst/>
          </a:prstGeom>
          <a:ln w="12700">
            <a:miter lim="400000"/>
          </a:ln>
        </p:spPr>
      </p:pic>
    </p:spTree>
    <p:extLst>
      <p:ext uri="{BB962C8B-B14F-4D97-AF65-F5344CB8AC3E}">
        <p14:creationId xmlns:p14="http://schemas.microsoft.com/office/powerpoint/2010/main" val="3911262039"/>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Shape 383"/>
          <p:cNvSpPr>
            <a:spLocks noGrp="1"/>
          </p:cNvSpPr>
          <p:nvPr>
            <p:ph type="title" idx="4294967295"/>
          </p:nvPr>
        </p:nvSpPr>
        <p:spPr>
          <a:xfrm>
            <a:off x="255124" y="404664"/>
            <a:ext cx="8061291" cy="864097"/>
          </a:xfrm>
          <a:prstGeom prst="rect">
            <a:avLst/>
          </a:prstGeom>
        </p:spPr>
        <p:txBody>
          <a:bodyPr anchor="t">
            <a:normAutofit/>
          </a:bodyPr>
          <a:lstStyle/>
          <a:p>
            <a:r>
              <a:rPr lang="ru-RU" sz="2400" b="1" dirty="0" smtClean="0">
                <a:solidFill>
                  <a:srgbClr val="C00000"/>
                </a:solidFill>
              </a:rPr>
              <a:t>Сотрудничество Германии при создании платформы ИНДУСТРИИ 4.0</a:t>
            </a:r>
            <a:endParaRPr sz="2400" b="1" dirty="0">
              <a:solidFill>
                <a:srgbClr val="C00000"/>
              </a:solidFill>
            </a:endParaRPr>
          </a:p>
        </p:txBody>
      </p:sp>
      <p:pic>
        <p:nvPicPr>
          <p:cNvPr id="384" name="image43.png"/>
          <p:cNvPicPr>
            <a:picLocks noChangeAspect="1"/>
          </p:cNvPicPr>
          <p:nvPr/>
        </p:nvPicPr>
        <p:blipFill>
          <a:blip r:embed="rId3">
            <a:extLst/>
          </a:blip>
          <a:stretch>
            <a:fillRect/>
          </a:stretch>
        </p:blipFill>
        <p:spPr>
          <a:xfrm>
            <a:off x="3827981" y="1571142"/>
            <a:ext cx="589475" cy="470107"/>
          </a:xfrm>
          <a:prstGeom prst="rect">
            <a:avLst/>
          </a:prstGeom>
          <a:ln w="3175">
            <a:solidFill>
              <a:srgbClr val="272727"/>
            </a:solidFill>
            <a:miter/>
          </a:ln>
        </p:spPr>
      </p:pic>
      <p:pic>
        <p:nvPicPr>
          <p:cNvPr id="385" name="image44.png"/>
          <p:cNvPicPr>
            <a:picLocks noChangeAspect="1"/>
          </p:cNvPicPr>
          <p:nvPr/>
        </p:nvPicPr>
        <p:blipFill>
          <a:blip r:embed="rId4">
            <a:extLst/>
          </a:blip>
          <a:stretch>
            <a:fillRect/>
          </a:stretch>
        </p:blipFill>
        <p:spPr>
          <a:xfrm>
            <a:off x="4747259" y="1538224"/>
            <a:ext cx="731921" cy="536475"/>
          </a:xfrm>
          <a:prstGeom prst="rect">
            <a:avLst/>
          </a:prstGeom>
          <a:ln w="3175">
            <a:solidFill>
              <a:srgbClr val="272727"/>
            </a:solidFill>
            <a:miter/>
          </a:ln>
        </p:spPr>
      </p:pic>
      <p:pic>
        <p:nvPicPr>
          <p:cNvPr id="386" name="image45.png"/>
          <p:cNvPicPr>
            <a:picLocks noChangeAspect="1"/>
          </p:cNvPicPr>
          <p:nvPr/>
        </p:nvPicPr>
        <p:blipFill>
          <a:blip r:embed="rId5">
            <a:extLst/>
          </a:blip>
          <a:stretch>
            <a:fillRect/>
          </a:stretch>
        </p:blipFill>
        <p:spPr>
          <a:xfrm>
            <a:off x="650152" y="1571142"/>
            <a:ext cx="677270" cy="515432"/>
          </a:xfrm>
          <a:prstGeom prst="rect">
            <a:avLst/>
          </a:prstGeom>
          <a:ln w="12700">
            <a:miter lim="400000"/>
          </a:ln>
        </p:spPr>
      </p:pic>
      <p:pic>
        <p:nvPicPr>
          <p:cNvPr id="387" name="image46.png"/>
          <p:cNvPicPr>
            <a:picLocks noChangeAspect="1"/>
          </p:cNvPicPr>
          <p:nvPr/>
        </p:nvPicPr>
        <p:blipFill>
          <a:blip r:embed="rId6">
            <a:extLst/>
          </a:blip>
          <a:stretch>
            <a:fillRect/>
          </a:stretch>
        </p:blipFill>
        <p:spPr>
          <a:xfrm>
            <a:off x="5656417" y="1571142"/>
            <a:ext cx="690075" cy="526073"/>
          </a:xfrm>
          <a:prstGeom prst="rect">
            <a:avLst/>
          </a:prstGeom>
          <a:ln w="12700">
            <a:miter lim="400000"/>
          </a:ln>
        </p:spPr>
      </p:pic>
      <p:pic>
        <p:nvPicPr>
          <p:cNvPr id="388" name="image47.png"/>
          <p:cNvPicPr>
            <a:picLocks noChangeAspect="1"/>
          </p:cNvPicPr>
          <p:nvPr/>
        </p:nvPicPr>
        <p:blipFill>
          <a:blip r:embed="rId7">
            <a:extLst/>
          </a:blip>
          <a:stretch>
            <a:fillRect/>
          </a:stretch>
        </p:blipFill>
        <p:spPr>
          <a:xfrm>
            <a:off x="1778787" y="1571142"/>
            <a:ext cx="644372" cy="515672"/>
          </a:xfrm>
          <a:prstGeom prst="rect">
            <a:avLst/>
          </a:prstGeom>
          <a:ln w="12700">
            <a:miter lim="400000"/>
          </a:ln>
        </p:spPr>
      </p:pic>
      <p:sp>
        <p:nvSpPr>
          <p:cNvPr id="389" name="Shape 389"/>
          <p:cNvSpPr/>
          <p:nvPr/>
        </p:nvSpPr>
        <p:spPr>
          <a:xfrm rot="5400000">
            <a:off x="4109268" y="2051502"/>
            <a:ext cx="4478449" cy="4944904"/>
          </a:xfrm>
          <a:custGeom>
            <a:avLst/>
            <a:gdLst/>
            <a:ahLst/>
            <a:cxnLst>
              <a:cxn ang="0">
                <a:pos x="wd2" y="hd2"/>
              </a:cxn>
              <a:cxn ang="5400000">
                <a:pos x="wd2" y="hd2"/>
              </a:cxn>
              <a:cxn ang="10800000">
                <a:pos x="wd2" y="hd2"/>
              </a:cxn>
              <a:cxn ang="16200000">
                <a:pos x="wd2" y="hd2"/>
              </a:cxn>
            </a:cxnLst>
            <a:rect l="0" t="0" r="r" b="b"/>
            <a:pathLst>
              <a:path w="19640" h="19680" extrusionOk="0">
                <a:moveTo>
                  <a:pt x="19376" y="7583"/>
                </a:moveTo>
                <a:lnTo>
                  <a:pt x="19376" y="7583"/>
                </a:lnTo>
                <a:cubicBezTo>
                  <a:pt x="20620" y="12871"/>
                  <a:pt x="17350" y="18169"/>
                  <a:pt x="12072" y="19415"/>
                </a:cubicBezTo>
                <a:cubicBezTo>
                  <a:pt x="6795" y="20662"/>
                  <a:pt x="1508" y="17385"/>
                  <a:pt x="264" y="12097"/>
                </a:cubicBezTo>
                <a:cubicBezTo>
                  <a:pt x="-980" y="6808"/>
                  <a:pt x="2290" y="1511"/>
                  <a:pt x="7568" y="264"/>
                </a:cubicBezTo>
                <a:cubicBezTo>
                  <a:pt x="12658" y="-938"/>
                  <a:pt x="17795" y="2069"/>
                  <a:pt x="19250" y="7103"/>
                </a:cubicBezTo>
                <a:lnTo>
                  <a:pt x="19250" y="7103"/>
                </a:lnTo>
                <a:lnTo>
                  <a:pt x="18971" y="9840"/>
                </a:lnTo>
                <a:lnTo>
                  <a:pt x="17865" y="7103"/>
                </a:lnTo>
                <a:lnTo>
                  <a:pt x="17865" y="7103"/>
                </a:lnTo>
                <a:cubicBezTo>
                  <a:pt x="16379" y="2585"/>
                  <a:pt x="11572" y="147"/>
                  <a:pt x="7129" y="1659"/>
                </a:cubicBezTo>
                <a:cubicBezTo>
                  <a:pt x="2685" y="3170"/>
                  <a:pt x="288" y="8058"/>
                  <a:pt x="1775" y="12577"/>
                </a:cubicBezTo>
                <a:cubicBezTo>
                  <a:pt x="3261" y="17095"/>
                  <a:pt x="8068" y="19533"/>
                  <a:pt x="12511" y="18021"/>
                </a:cubicBezTo>
                <a:cubicBezTo>
                  <a:pt x="16660" y="16610"/>
                  <a:pt x="19073" y="12222"/>
                  <a:pt x="18083" y="7888"/>
                </a:cubicBezTo>
                <a:close/>
              </a:path>
            </a:pathLst>
          </a:custGeom>
          <a:solidFill>
            <a:srgbClr val="D9D9D9"/>
          </a:solidFill>
          <a:ln w="12700">
            <a:miter lim="400000"/>
          </a:ln>
        </p:spPr>
        <p:txBody>
          <a:bodyPr lIns="36000" tIns="36000" rIns="36000" bIns="36000" anchor="ctr"/>
          <a:lstStyle/>
          <a:p>
            <a:pPr algn="ctr"/>
            <a:endParaRPr/>
          </a:p>
        </p:txBody>
      </p:sp>
      <p:sp>
        <p:nvSpPr>
          <p:cNvPr id="390" name="Shape 390"/>
          <p:cNvSpPr/>
          <p:nvPr/>
        </p:nvSpPr>
        <p:spPr>
          <a:xfrm rot="5400000">
            <a:off x="5681635" y="2270262"/>
            <a:ext cx="676593" cy="344978"/>
          </a:xfrm>
          <a:prstGeom prst="triangle">
            <a:avLst/>
          </a:prstGeom>
          <a:solidFill>
            <a:srgbClr val="D9D9D9"/>
          </a:solidFill>
          <a:ln w="12700">
            <a:miter lim="400000"/>
          </a:ln>
        </p:spPr>
        <p:txBody>
          <a:bodyPr lIns="36000" tIns="36000" rIns="36000" bIns="36000" anchor="ctr"/>
          <a:lstStyle/>
          <a:p>
            <a:pPr algn="ctr">
              <a:defRPr>
                <a:solidFill>
                  <a:srgbClr val="FFFFFF"/>
                </a:solidFill>
              </a:defRPr>
            </a:pPr>
            <a:endParaRPr/>
          </a:p>
        </p:txBody>
      </p:sp>
      <p:sp>
        <p:nvSpPr>
          <p:cNvPr id="391" name="Shape 391"/>
          <p:cNvSpPr/>
          <p:nvPr/>
        </p:nvSpPr>
        <p:spPr>
          <a:xfrm rot="16200000">
            <a:off x="5835706" y="6416718"/>
            <a:ext cx="676594" cy="344979"/>
          </a:xfrm>
          <a:prstGeom prst="triangle">
            <a:avLst/>
          </a:prstGeom>
          <a:solidFill>
            <a:srgbClr val="D9D9D9"/>
          </a:solidFill>
          <a:ln w="12700">
            <a:miter lim="400000"/>
          </a:ln>
        </p:spPr>
        <p:txBody>
          <a:bodyPr lIns="36000" tIns="36000" rIns="36000" bIns="36000" anchor="ctr"/>
          <a:lstStyle/>
          <a:p>
            <a:pPr algn="ctr">
              <a:defRPr>
                <a:solidFill>
                  <a:srgbClr val="FFFFFF"/>
                </a:solidFill>
              </a:defRPr>
            </a:pPr>
            <a:endParaRPr/>
          </a:p>
        </p:txBody>
      </p:sp>
      <p:sp>
        <p:nvSpPr>
          <p:cNvPr id="392" name="Shape 392"/>
          <p:cNvSpPr/>
          <p:nvPr/>
        </p:nvSpPr>
        <p:spPr>
          <a:xfrm>
            <a:off x="3745186" y="4190472"/>
            <a:ext cx="507445" cy="459969"/>
          </a:xfrm>
          <a:prstGeom prst="triangle">
            <a:avLst/>
          </a:prstGeom>
          <a:solidFill>
            <a:srgbClr val="D9D9D9"/>
          </a:solidFill>
          <a:ln w="12700">
            <a:miter lim="400000"/>
          </a:ln>
        </p:spPr>
        <p:txBody>
          <a:bodyPr lIns="36000" tIns="36000" rIns="36000" bIns="36000" anchor="ctr"/>
          <a:lstStyle/>
          <a:p>
            <a:pPr algn="ctr">
              <a:defRPr>
                <a:solidFill>
                  <a:srgbClr val="FFFFFF"/>
                </a:solidFill>
              </a:defRPr>
            </a:pPr>
            <a:endParaRPr/>
          </a:p>
        </p:txBody>
      </p:sp>
      <p:sp>
        <p:nvSpPr>
          <p:cNvPr id="393" name="Shape 393"/>
          <p:cNvSpPr/>
          <p:nvPr/>
        </p:nvSpPr>
        <p:spPr>
          <a:xfrm rot="10800000">
            <a:off x="8389094" y="4420456"/>
            <a:ext cx="507444" cy="459970"/>
          </a:xfrm>
          <a:prstGeom prst="triangle">
            <a:avLst/>
          </a:prstGeom>
          <a:solidFill>
            <a:srgbClr val="D9D9D9"/>
          </a:solidFill>
          <a:ln w="12700">
            <a:miter lim="400000"/>
          </a:ln>
        </p:spPr>
        <p:txBody>
          <a:bodyPr lIns="36000" tIns="36000" rIns="36000" bIns="36000" anchor="ctr"/>
          <a:lstStyle/>
          <a:p>
            <a:pPr algn="ctr">
              <a:defRPr>
                <a:solidFill>
                  <a:srgbClr val="FFFFFF"/>
                </a:solidFill>
              </a:defRPr>
            </a:pPr>
            <a:endParaRPr/>
          </a:p>
        </p:txBody>
      </p:sp>
      <p:pic>
        <p:nvPicPr>
          <p:cNvPr id="394" name="image48.png"/>
          <p:cNvPicPr>
            <a:picLocks noChangeAspect="1"/>
          </p:cNvPicPr>
          <p:nvPr/>
        </p:nvPicPr>
        <p:blipFill>
          <a:blip r:embed="rId8">
            <a:extLst/>
          </a:blip>
          <a:stretch>
            <a:fillRect/>
          </a:stretch>
        </p:blipFill>
        <p:spPr>
          <a:xfrm>
            <a:off x="2842260" y="1571142"/>
            <a:ext cx="617221" cy="503556"/>
          </a:xfrm>
          <a:prstGeom prst="rect">
            <a:avLst/>
          </a:prstGeom>
          <a:ln w="12700">
            <a:miter lim="400000"/>
          </a:ln>
        </p:spPr>
      </p:pic>
      <p:pic>
        <p:nvPicPr>
          <p:cNvPr id="395" name="image49.png"/>
          <p:cNvPicPr>
            <a:picLocks noChangeAspect="1"/>
          </p:cNvPicPr>
          <p:nvPr/>
        </p:nvPicPr>
        <p:blipFill>
          <a:blip r:embed="rId9">
            <a:extLst/>
          </a:blip>
          <a:stretch>
            <a:fillRect/>
          </a:stretch>
        </p:blipFill>
        <p:spPr>
          <a:xfrm>
            <a:off x="353713" y="2086814"/>
            <a:ext cx="3744419" cy="4512502"/>
          </a:xfrm>
          <a:prstGeom prst="rect">
            <a:avLst/>
          </a:prstGeom>
          <a:ln w="12700">
            <a:miter lim="400000"/>
          </a:ln>
        </p:spPr>
      </p:pic>
      <p:sp>
        <p:nvSpPr>
          <p:cNvPr id="396" name="Shape 396"/>
          <p:cNvSpPr/>
          <p:nvPr/>
        </p:nvSpPr>
        <p:spPr>
          <a:xfrm rot="16200000">
            <a:off x="-880778" y="5595414"/>
            <a:ext cx="2491581" cy="22698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000"/>
            </a:lvl1pPr>
          </a:lstStyle>
          <a:p>
            <a:r>
              <a:t>Source: AIF&amp;PI4.0</a:t>
            </a:r>
          </a:p>
        </p:txBody>
      </p:sp>
      <p:pic>
        <p:nvPicPr>
          <p:cNvPr id="397" name="image50.pdf" descr="LOGO CE-EN-quadri.eps"/>
          <p:cNvPicPr>
            <a:picLocks noChangeAspect="1"/>
          </p:cNvPicPr>
          <p:nvPr/>
        </p:nvPicPr>
        <p:blipFill>
          <a:blip r:embed="rId10">
            <a:extLst/>
          </a:blip>
          <a:stretch>
            <a:fillRect/>
          </a:stretch>
        </p:blipFill>
        <p:spPr>
          <a:xfrm>
            <a:off x="6652131" y="1348134"/>
            <a:ext cx="1261685" cy="876906"/>
          </a:xfrm>
          <a:prstGeom prst="rect">
            <a:avLst/>
          </a:prstGeom>
          <a:ln w="12700">
            <a:miter lim="400000"/>
          </a:ln>
        </p:spPr>
      </p:pic>
      <p:sp>
        <p:nvSpPr>
          <p:cNvPr id="398" name="Shape 398"/>
          <p:cNvSpPr/>
          <p:nvPr/>
        </p:nvSpPr>
        <p:spPr>
          <a:xfrm>
            <a:off x="4544886" y="3451219"/>
            <a:ext cx="4032449" cy="307776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85750" indent="-285750">
              <a:buClr>
                <a:srgbClr val="DF6421"/>
              </a:buClr>
              <a:buSzPct val="100000"/>
              <a:buFont typeface="Wingdings"/>
              <a:buChar char="▪"/>
              <a:defRPr b="1">
                <a:solidFill>
                  <a:srgbClr val="474746"/>
                </a:solidFill>
              </a:defRPr>
            </a:pPr>
            <a:r>
              <a:rPr lang="ru-RU" dirty="0" smtClean="0"/>
              <a:t>Связь промышленного сообщества</a:t>
            </a:r>
            <a:endParaRPr sz="1400" dirty="0"/>
          </a:p>
          <a:p>
            <a:pPr marL="285750" indent="-285750">
              <a:buClr>
                <a:srgbClr val="DF6421"/>
              </a:buClr>
              <a:buSzPct val="100000"/>
              <a:buFont typeface="Wingdings"/>
              <a:buChar char="▪"/>
              <a:defRPr b="1">
                <a:solidFill>
                  <a:srgbClr val="474746"/>
                </a:solidFill>
              </a:defRPr>
            </a:pPr>
            <a:r>
              <a:rPr lang="ru-RU" dirty="0" smtClean="0"/>
              <a:t>Определение совместных рабочих элементов</a:t>
            </a:r>
            <a:endParaRPr sz="1400" dirty="0"/>
          </a:p>
          <a:p>
            <a:pPr marL="285750" indent="-285750">
              <a:buClr>
                <a:srgbClr val="DF6421"/>
              </a:buClr>
              <a:buSzPct val="100000"/>
              <a:buFont typeface="Wingdings"/>
              <a:buChar char="▪"/>
              <a:defRPr b="1">
                <a:solidFill>
                  <a:srgbClr val="474746"/>
                </a:solidFill>
              </a:defRPr>
            </a:pPr>
            <a:r>
              <a:rPr lang="ru-RU" dirty="0" smtClean="0"/>
              <a:t>Установление партнёрских отношений</a:t>
            </a:r>
            <a:endParaRPr dirty="0"/>
          </a:p>
          <a:p>
            <a:pPr marL="285750" indent="-285750">
              <a:buClr>
                <a:srgbClr val="DF6421"/>
              </a:buClr>
              <a:buSzPct val="100000"/>
              <a:buFont typeface="Wingdings"/>
              <a:buChar char="▪"/>
              <a:defRPr b="1">
                <a:solidFill>
                  <a:srgbClr val="474746"/>
                </a:solidFill>
              </a:defRPr>
            </a:pPr>
            <a:r>
              <a:rPr lang="ru-RU" dirty="0" smtClean="0"/>
              <a:t>Создание рабочих групп</a:t>
            </a:r>
            <a:endParaRPr sz="1400" dirty="0"/>
          </a:p>
          <a:p>
            <a:pPr marL="285750" indent="-285750">
              <a:buClr>
                <a:srgbClr val="DF6421"/>
              </a:buClr>
              <a:buSzPct val="100000"/>
              <a:buFont typeface="Wingdings"/>
              <a:buChar char="▪"/>
              <a:defRPr b="1">
                <a:solidFill>
                  <a:srgbClr val="474746"/>
                </a:solidFill>
              </a:defRPr>
            </a:pPr>
            <a:r>
              <a:rPr lang="ru-RU" dirty="0" smtClean="0"/>
              <a:t>Более тесное сотрудничество на международном уровне</a:t>
            </a:r>
            <a:endParaRPr sz="1400" dirty="0"/>
          </a:p>
          <a:p>
            <a:pPr>
              <a:defRPr b="1">
                <a:solidFill>
                  <a:srgbClr val="474746"/>
                </a:solidFill>
              </a:defRPr>
            </a:pPr>
            <a:endParaRPr sz="1400" dirty="0"/>
          </a:p>
          <a:p>
            <a:pPr>
              <a:defRPr b="1">
                <a:solidFill>
                  <a:srgbClr val="474746"/>
                </a:solidFill>
              </a:defRPr>
            </a:pPr>
            <a:r>
              <a:rPr dirty="0" smtClean="0"/>
              <a:t>…</a:t>
            </a:r>
            <a:r>
              <a:rPr lang="ru-RU" dirty="0" smtClean="0"/>
              <a:t>по стандартизации</a:t>
            </a:r>
            <a:endParaRPr dirty="0"/>
          </a:p>
        </p:txBody>
      </p:sp>
    </p:spTree>
    <p:extLst>
      <p:ext uri="{BB962C8B-B14F-4D97-AF65-F5344CB8AC3E}">
        <p14:creationId xmlns:p14="http://schemas.microsoft.com/office/powerpoint/2010/main" val="1953027557"/>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6876256" y="261039"/>
            <a:ext cx="2232248" cy="6192297"/>
          </a:xfrm>
        </p:spPr>
        <p:txBody>
          <a:bodyPr>
            <a:noAutofit/>
          </a:bodyPr>
          <a:lstStyle/>
          <a:p>
            <a:r>
              <a:rPr lang="ru-RU" sz="2000" b="1" dirty="0" smtClean="0">
                <a:solidFill>
                  <a:srgbClr val="C00000"/>
                </a:solidFill>
              </a:rPr>
              <a:t/>
            </a:r>
            <a:br>
              <a:rPr lang="ru-RU" sz="2000" b="1" dirty="0" smtClean="0">
                <a:solidFill>
                  <a:srgbClr val="C00000"/>
                </a:solidFill>
              </a:rPr>
            </a:br>
            <a:r>
              <a:rPr lang="ru-RU" sz="2000" b="1" dirty="0">
                <a:solidFill>
                  <a:srgbClr val="C00000"/>
                </a:solidFill>
              </a:rPr>
              <a:t/>
            </a:r>
            <a:br>
              <a:rPr lang="ru-RU" sz="2000" b="1" dirty="0">
                <a:solidFill>
                  <a:srgbClr val="C00000"/>
                </a:solidFill>
              </a:rPr>
            </a:br>
            <a:r>
              <a:rPr lang="ru-RU" sz="2000" b="1" dirty="0" smtClean="0">
                <a:solidFill>
                  <a:srgbClr val="C00000"/>
                </a:solidFill>
              </a:rPr>
              <a:t>Сотрудничество Комитета РСПП с </a:t>
            </a:r>
            <a:br>
              <a:rPr lang="ru-RU" sz="2000" b="1" dirty="0" smtClean="0">
                <a:solidFill>
                  <a:srgbClr val="C00000"/>
                </a:solidFill>
              </a:rPr>
            </a:br>
            <a:r>
              <a:rPr lang="ru-RU" sz="2000" b="1" dirty="0" smtClean="0">
                <a:solidFill>
                  <a:srgbClr val="C00000"/>
                </a:solidFill>
              </a:rPr>
              <a:t>Европейскими органами по стандартизации и Немецкой ассоциацией промышленников</a:t>
            </a:r>
            <a:r>
              <a:rPr lang="en-US" sz="2000" b="1" dirty="0" smtClean="0">
                <a:solidFill>
                  <a:srgbClr val="C00000"/>
                </a:solidFill>
              </a:rPr>
              <a:t> (BDI)</a:t>
            </a:r>
            <a:r>
              <a:rPr lang="ru-RU" sz="2000" b="1" dirty="0" smtClean="0">
                <a:solidFill>
                  <a:srgbClr val="C00000"/>
                </a:solidFill>
              </a:rPr>
              <a:t> </a:t>
            </a:r>
            <a:br>
              <a:rPr lang="ru-RU" sz="2000" b="1" dirty="0" smtClean="0">
                <a:solidFill>
                  <a:srgbClr val="C00000"/>
                </a:solidFill>
              </a:rPr>
            </a:br>
            <a:r>
              <a:rPr lang="ru-RU" sz="1200" b="1" dirty="0">
                <a:solidFill>
                  <a:srgbClr val="C00000"/>
                </a:solidFill>
              </a:rPr>
              <a:t/>
            </a:r>
            <a:br>
              <a:rPr lang="ru-RU" sz="1200" b="1" dirty="0">
                <a:solidFill>
                  <a:srgbClr val="C00000"/>
                </a:solidFill>
              </a:rPr>
            </a:br>
            <a:r>
              <a:rPr lang="ru-RU" sz="1400" b="1" dirty="0">
                <a:solidFill>
                  <a:srgbClr val="112FB0"/>
                </a:solidFill>
              </a:rPr>
              <a:t>26 апреля 2017 г. </a:t>
            </a:r>
            <a:br>
              <a:rPr lang="ru-RU" sz="1400" b="1" dirty="0">
                <a:solidFill>
                  <a:srgbClr val="112FB0"/>
                </a:solidFill>
              </a:rPr>
            </a:br>
            <a:r>
              <a:rPr lang="ru-RU" sz="1400" b="1" dirty="0">
                <a:solidFill>
                  <a:srgbClr val="112FB0"/>
                </a:solidFill>
              </a:rPr>
              <a:t>г. </a:t>
            </a:r>
            <a:r>
              <a:rPr lang="ru-RU" sz="1400" b="1" dirty="0" err="1">
                <a:solidFill>
                  <a:srgbClr val="112FB0"/>
                </a:solidFill>
              </a:rPr>
              <a:t>Гослар</a:t>
            </a:r>
            <a:r>
              <a:rPr lang="ru-RU" sz="1400" b="1" dirty="0">
                <a:solidFill>
                  <a:srgbClr val="112FB0"/>
                </a:solidFill>
              </a:rPr>
              <a:t>, Германия</a:t>
            </a:r>
            <a:r>
              <a:rPr lang="ru-RU" sz="1600" b="1" dirty="0">
                <a:solidFill>
                  <a:srgbClr val="112FB0"/>
                </a:solidFill>
              </a:rPr>
              <a:t/>
            </a:r>
            <a:br>
              <a:rPr lang="ru-RU" sz="1600" b="1" dirty="0">
                <a:solidFill>
                  <a:srgbClr val="112FB0"/>
                </a:solidFill>
              </a:rPr>
            </a:br>
            <a:r>
              <a:rPr lang="ru-RU" sz="1600" b="1" dirty="0" smtClean="0">
                <a:solidFill>
                  <a:srgbClr val="112FB0"/>
                </a:solidFill>
              </a:rPr>
              <a:t/>
            </a:r>
            <a:br>
              <a:rPr lang="ru-RU" sz="1600" b="1" dirty="0" smtClean="0">
                <a:solidFill>
                  <a:srgbClr val="112FB0"/>
                </a:solidFill>
              </a:rPr>
            </a:br>
            <a:r>
              <a:rPr lang="ru-RU" sz="2000" b="1" dirty="0" smtClean="0">
                <a:solidFill>
                  <a:srgbClr val="112FB0"/>
                </a:solidFill>
              </a:rPr>
              <a:t>Б. Тис </a:t>
            </a:r>
            <a:r>
              <a:rPr lang="ru-RU" sz="1600" b="1" dirty="0" smtClean="0">
                <a:solidFill>
                  <a:srgbClr val="112FB0"/>
                </a:solidFill>
              </a:rPr>
              <a:t/>
            </a:r>
            <a:br>
              <a:rPr lang="ru-RU" sz="1600" b="1" dirty="0" smtClean="0">
                <a:solidFill>
                  <a:srgbClr val="112FB0"/>
                </a:solidFill>
              </a:rPr>
            </a:br>
            <a:r>
              <a:rPr lang="ru-RU" sz="1600" b="1" dirty="0" smtClean="0">
                <a:solidFill>
                  <a:srgbClr val="112FB0"/>
                </a:solidFill>
              </a:rPr>
              <a:t>Президент </a:t>
            </a:r>
            <a:r>
              <a:rPr lang="en-US" sz="1600" b="1" dirty="0" smtClean="0">
                <a:solidFill>
                  <a:srgbClr val="112FB0"/>
                </a:solidFill>
              </a:rPr>
              <a:t>CENELEC</a:t>
            </a:r>
            <a:r>
              <a:rPr lang="ru-RU" sz="1600" b="1" dirty="0" smtClean="0">
                <a:solidFill>
                  <a:srgbClr val="112FB0"/>
                </a:solidFill>
              </a:rPr>
              <a:t/>
            </a:r>
            <a:br>
              <a:rPr lang="ru-RU" sz="1600" b="1" dirty="0" smtClean="0">
                <a:solidFill>
                  <a:srgbClr val="112FB0"/>
                </a:solidFill>
              </a:rPr>
            </a:br>
            <a:r>
              <a:rPr lang="ru-RU" sz="1600" b="1" dirty="0">
                <a:solidFill>
                  <a:srgbClr val="112FB0"/>
                </a:solidFill>
              </a:rPr>
              <a:t/>
            </a:r>
            <a:br>
              <a:rPr lang="ru-RU" sz="1600" b="1" dirty="0">
                <a:solidFill>
                  <a:srgbClr val="112FB0"/>
                </a:solidFill>
              </a:rPr>
            </a:br>
            <a:r>
              <a:rPr lang="ru-RU" sz="2000" b="1" dirty="0" smtClean="0">
                <a:solidFill>
                  <a:srgbClr val="112FB0"/>
                </a:solidFill>
              </a:rPr>
              <a:t>Лоцманов А.Н</a:t>
            </a:r>
            <a:r>
              <a:rPr lang="ru-RU" sz="1600" b="1" dirty="0" smtClean="0">
                <a:solidFill>
                  <a:srgbClr val="112FB0"/>
                </a:solidFill>
              </a:rPr>
              <a:t>. Комитет РСПП</a:t>
            </a:r>
            <a:br>
              <a:rPr lang="ru-RU" sz="1600" b="1" dirty="0" smtClean="0">
                <a:solidFill>
                  <a:srgbClr val="112FB0"/>
                </a:solidFill>
              </a:rPr>
            </a:br>
            <a:r>
              <a:rPr lang="ru-RU" sz="1600" b="1" dirty="0" smtClean="0">
                <a:solidFill>
                  <a:srgbClr val="112FB0"/>
                </a:solidFill>
              </a:rPr>
              <a:t> </a:t>
            </a:r>
            <a:br>
              <a:rPr lang="ru-RU" sz="1600" b="1" dirty="0" smtClean="0">
                <a:solidFill>
                  <a:srgbClr val="112FB0"/>
                </a:solidFill>
              </a:rPr>
            </a:br>
            <a:r>
              <a:rPr lang="ru-RU" sz="2000" b="1" dirty="0" smtClean="0">
                <a:solidFill>
                  <a:srgbClr val="112FB0"/>
                </a:solidFill>
              </a:rPr>
              <a:t>М. </a:t>
            </a:r>
            <a:r>
              <a:rPr lang="ru-RU" sz="2000" b="1" dirty="0" err="1" smtClean="0">
                <a:solidFill>
                  <a:srgbClr val="112FB0"/>
                </a:solidFill>
              </a:rPr>
              <a:t>Райгль</a:t>
            </a:r>
            <a:r>
              <a:rPr lang="en-US" sz="2000" b="1" dirty="0" smtClean="0">
                <a:solidFill>
                  <a:srgbClr val="112FB0"/>
                </a:solidFill>
              </a:rPr>
              <a:t> </a:t>
            </a:r>
            <a:r>
              <a:rPr lang="ru-RU" sz="2000" b="1" dirty="0" smtClean="0">
                <a:solidFill>
                  <a:srgbClr val="112FB0"/>
                </a:solidFill>
              </a:rPr>
              <a:t/>
            </a:r>
            <a:br>
              <a:rPr lang="ru-RU" sz="2000" b="1" dirty="0" smtClean="0">
                <a:solidFill>
                  <a:srgbClr val="112FB0"/>
                </a:solidFill>
              </a:rPr>
            </a:br>
            <a:r>
              <a:rPr lang="ru-RU" sz="1400" b="1" dirty="0" smtClean="0">
                <a:solidFill>
                  <a:srgbClr val="112FB0"/>
                </a:solidFill>
              </a:rPr>
              <a:t>Директор по техническому регулированию и стандартизации </a:t>
            </a:r>
            <a:r>
              <a:rPr lang="en-US" sz="1400" b="1" dirty="0" smtClean="0">
                <a:solidFill>
                  <a:srgbClr val="112FB0"/>
                </a:solidFill>
              </a:rPr>
              <a:t/>
            </a:r>
            <a:br>
              <a:rPr lang="en-US" sz="1400" b="1" dirty="0" smtClean="0">
                <a:solidFill>
                  <a:srgbClr val="112FB0"/>
                </a:solidFill>
              </a:rPr>
            </a:br>
            <a:r>
              <a:rPr lang="en-US" sz="1600" b="1" dirty="0" smtClean="0">
                <a:solidFill>
                  <a:srgbClr val="112FB0"/>
                </a:solidFill>
              </a:rPr>
              <a:t>SIEMENS</a:t>
            </a:r>
            <a:r>
              <a:rPr lang="ru-RU" sz="1600" b="1" dirty="0" smtClean="0">
                <a:solidFill>
                  <a:srgbClr val="112FB0"/>
                </a:solidFill>
              </a:rPr>
              <a:t/>
            </a:r>
            <a:br>
              <a:rPr lang="ru-RU" sz="1600" b="1" dirty="0" smtClean="0">
                <a:solidFill>
                  <a:srgbClr val="112FB0"/>
                </a:solidFill>
              </a:rPr>
            </a:br>
            <a:r>
              <a:rPr lang="ru-RU" sz="1600" b="1" dirty="0" smtClean="0">
                <a:solidFill>
                  <a:srgbClr val="112FB0"/>
                </a:solidFill>
              </a:rPr>
              <a:t/>
            </a:r>
            <a:br>
              <a:rPr lang="ru-RU" sz="1600" b="1" dirty="0" smtClean="0">
                <a:solidFill>
                  <a:srgbClr val="112FB0"/>
                </a:solidFill>
              </a:rPr>
            </a:br>
            <a:endParaRPr lang="ru-RU" sz="1600" b="1" dirty="0">
              <a:solidFill>
                <a:srgbClr val="112FB0"/>
              </a:solidFill>
            </a:endParaRPr>
          </a:p>
        </p:txBody>
      </p:sp>
      <p:pic>
        <p:nvPicPr>
          <p:cNvPr id="2051" name="Picture 3" descr="\\Stor\ktr\Общая папка\МЕРОПРИЯТИЯ\2017\Ганновер, 24-26 апреля 2017\Фото\IMG_0158_313213213213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61039"/>
            <a:ext cx="6408712" cy="6406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0468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42826" y="404664"/>
            <a:ext cx="8147248" cy="765868"/>
          </a:xfrm>
        </p:spPr>
        <p:txBody>
          <a:bodyPr>
            <a:noAutofit/>
          </a:bodyPr>
          <a:lstStyle/>
          <a:p>
            <a:r>
              <a:rPr lang="ru-RU" sz="2400" b="1" dirty="0" smtClean="0">
                <a:solidFill>
                  <a:srgbClr val="C00000"/>
                </a:solidFill>
              </a:rPr>
              <a:t>РАБОЧАЯ ГРУППА ПО ТЕХНИЧЕСКОМУ РЕГУЛИРОВАНИЮ КРУГЛОГО СТОЛА ПРОМЫШЛЕННОСТИ РОССИИ И ЕС</a:t>
            </a:r>
            <a:r>
              <a:rPr lang="en-US" sz="2400" b="1" dirty="0" smtClean="0">
                <a:solidFill>
                  <a:srgbClr val="C00000"/>
                </a:solidFill>
              </a:rPr>
              <a:t/>
            </a:r>
            <a:br>
              <a:rPr lang="en-US" sz="2400" b="1" dirty="0" smtClean="0">
                <a:solidFill>
                  <a:srgbClr val="C00000"/>
                </a:solidFill>
              </a:rPr>
            </a:br>
            <a:r>
              <a:rPr lang="en-US" sz="1800" b="1" dirty="0" smtClean="0">
                <a:solidFill>
                  <a:srgbClr val="C00000"/>
                </a:solidFill>
              </a:rPr>
              <a:t>2011 – 2013 </a:t>
            </a:r>
            <a:r>
              <a:rPr lang="ru-RU" sz="1800" b="1" dirty="0" err="1" smtClean="0">
                <a:solidFill>
                  <a:srgbClr val="C00000"/>
                </a:solidFill>
              </a:rPr>
              <a:t>г.г</a:t>
            </a:r>
            <a:r>
              <a:rPr lang="ru-RU" sz="1800" b="1" dirty="0" smtClean="0">
                <a:solidFill>
                  <a:srgbClr val="C00000"/>
                </a:solidFill>
              </a:rPr>
              <a:t>.</a:t>
            </a:r>
            <a:br>
              <a:rPr lang="ru-RU" sz="1800" b="1" dirty="0" smtClean="0">
                <a:solidFill>
                  <a:srgbClr val="C00000"/>
                </a:solidFill>
              </a:rPr>
            </a:br>
            <a:endParaRPr lang="en-US" sz="1800" b="1" dirty="0">
              <a:solidFill>
                <a:srgbClr val="C00000"/>
              </a:solidFill>
            </a:endParaRPr>
          </a:p>
        </p:txBody>
      </p:sp>
      <p:pic>
        <p:nvPicPr>
          <p:cNvPr id="1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763" y="1443038"/>
            <a:ext cx="414178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5"/>
          <p:cNvSpPr txBox="1">
            <a:spLocks noChangeArrowheads="1"/>
          </p:cNvSpPr>
          <p:nvPr/>
        </p:nvSpPr>
        <p:spPr bwMode="auto">
          <a:xfrm>
            <a:off x="701675" y="2224088"/>
            <a:ext cx="3095625"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spAutoFit/>
          </a:bodyPr>
          <a:lstStyle>
            <a:lvl1pPr marL="269875" indent="-269875" eaLnBrk="0" hangingPunct="0">
              <a:tabLst>
                <a:tab pos="269875" algn="l"/>
              </a:tabLst>
              <a:defRPr sz="1200" b="1">
                <a:solidFill>
                  <a:schemeClr val="tx1"/>
                </a:solidFill>
                <a:latin typeface="Arial" charset="0"/>
              </a:defRPr>
            </a:lvl1pPr>
            <a:lvl2pPr marL="742950" indent="-285750" eaLnBrk="0" hangingPunct="0">
              <a:tabLst>
                <a:tab pos="269875" algn="l"/>
              </a:tabLst>
              <a:defRPr sz="1200" b="1">
                <a:solidFill>
                  <a:schemeClr val="tx1"/>
                </a:solidFill>
                <a:latin typeface="Arial" charset="0"/>
              </a:defRPr>
            </a:lvl2pPr>
            <a:lvl3pPr marL="1143000" indent="-228600" eaLnBrk="0" hangingPunct="0">
              <a:tabLst>
                <a:tab pos="269875" algn="l"/>
              </a:tabLst>
              <a:defRPr sz="1200" b="1">
                <a:solidFill>
                  <a:schemeClr val="tx1"/>
                </a:solidFill>
                <a:latin typeface="Arial" charset="0"/>
              </a:defRPr>
            </a:lvl3pPr>
            <a:lvl4pPr marL="1600200" indent="-228600" eaLnBrk="0" hangingPunct="0">
              <a:tabLst>
                <a:tab pos="269875" algn="l"/>
              </a:tabLst>
              <a:defRPr sz="1200" b="1">
                <a:solidFill>
                  <a:schemeClr val="tx1"/>
                </a:solidFill>
                <a:latin typeface="Arial" charset="0"/>
              </a:defRPr>
            </a:lvl4pPr>
            <a:lvl5pPr marL="2057400" indent="-228600" eaLnBrk="0" hangingPunct="0">
              <a:tabLst>
                <a:tab pos="269875" algn="l"/>
              </a:tabLst>
              <a:defRPr sz="1200" b="1">
                <a:solidFill>
                  <a:schemeClr val="tx1"/>
                </a:solidFill>
                <a:latin typeface="Arial" charset="0"/>
              </a:defRPr>
            </a:lvl5pPr>
            <a:lvl6pPr marL="2514600" indent="-228600" eaLnBrk="0" fontAlgn="base" hangingPunct="0">
              <a:lnSpc>
                <a:spcPct val="120000"/>
              </a:lnSpc>
              <a:spcBef>
                <a:spcPct val="0"/>
              </a:spcBef>
              <a:spcAft>
                <a:spcPct val="0"/>
              </a:spcAft>
              <a:buFont typeface="Wingdings" pitchFamily="2" charset="2"/>
              <a:buChar char="§"/>
              <a:tabLst>
                <a:tab pos="269875" algn="l"/>
              </a:tabLst>
              <a:defRPr sz="1200" b="1">
                <a:solidFill>
                  <a:schemeClr val="tx1"/>
                </a:solidFill>
                <a:latin typeface="Arial" charset="0"/>
              </a:defRPr>
            </a:lvl6pPr>
            <a:lvl7pPr marL="2971800" indent="-228600" eaLnBrk="0" fontAlgn="base" hangingPunct="0">
              <a:lnSpc>
                <a:spcPct val="120000"/>
              </a:lnSpc>
              <a:spcBef>
                <a:spcPct val="0"/>
              </a:spcBef>
              <a:spcAft>
                <a:spcPct val="0"/>
              </a:spcAft>
              <a:buFont typeface="Wingdings" pitchFamily="2" charset="2"/>
              <a:buChar char="§"/>
              <a:tabLst>
                <a:tab pos="269875" algn="l"/>
              </a:tabLst>
              <a:defRPr sz="1200" b="1">
                <a:solidFill>
                  <a:schemeClr val="tx1"/>
                </a:solidFill>
                <a:latin typeface="Arial" charset="0"/>
              </a:defRPr>
            </a:lvl7pPr>
            <a:lvl8pPr marL="3429000" indent="-228600" eaLnBrk="0" fontAlgn="base" hangingPunct="0">
              <a:lnSpc>
                <a:spcPct val="120000"/>
              </a:lnSpc>
              <a:spcBef>
                <a:spcPct val="0"/>
              </a:spcBef>
              <a:spcAft>
                <a:spcPct val="0"/>
              </a:spcAft>
              <a:buFont typeface="Wingdings" pitchFamily="2" charset="2"/>
              <a:buChar char="§"/>
              <a:tabLst>
                <a:tab pos="269875" algn="l"/>
              </a:tabLst>
              <a:defRPr sz="1200" b="1">
                <a:solidFill>
                  <a:schemeClr val="tx1"/>
                </a:solidFill>
                <a:latin typeface="Arial" charset="0"/>
              </a:defRPr>
            </a:lvl8pPr>
            <a:lvl9pPr marL="3886200" indent="-228600" eaLnBrk="0" fontAlgn="base" hangingPunct="0">
              <a:lnSpc>
                <a:spcPct val="120000"/>
              </a:lnSpc>
              <a:spcBef>
                <a:spcPct val="0"/>
              </a:spcBef>
              <a:spcAft>
                <a:spcPct val="0"/>
              </a:spcAft>
              <a:buFont typeface="Wingdings" pitchFamily="2" charset="2"/>
              <a:buChar char="§"/>
              <a:tabLst>
                <a:tab pos="269875" algn="l"/>
              </a:tabLst>
              <a:defRPr sz="1200" b="1">
                <a:solidFill>
                  <a:schemeClr val="tx1"/>
                </a:solidFill>
                <a:latin typeface="Arial" charset="0"/>
              </a:defRPr>
            </a:lvl9pPr>
          </a:lstStyle>
          <a:p>
            <a:pPr eaLnBrk="1" hangingPunct="1">
              <a:buFont typeface="Arial" charset="0"/>
              <a:buAutoNum type="arabicPeriod"/>
            </a:pPr>
            <a:r>
              <a:rPr lang="ru-RU" dirty="0"/>
              <a:t>Инновации</a:t>
            </a:r>
          </a:p>
          <a:p>
            <a:pPr eaLnBrk="1" hangingPunct="1">
              <a:buFont typeface="Arial" charset="0"/>
              <a:buAutoNum type="arabicPeriod"/>
            </a:pPr>
            <a:r>
              <a:rPr lang="ru-RU" dirty="0"/>
              <a:t>Строительство</a:t>
            </a:r>
          </a:p>
          <a:p>
            <a:pPr eaLnBrk="1" hangingPunct="1">
              <a:buFont typeface="Arial" charset="0"/>
              <a:buAutoNum type="arabicPeriod"/>
            </a:pPr>
            <a:r>
              <a:rPr lang="ru-RU" dirty="0"/>
              <a:t>Энергетика</a:t>
            </a:r>
          </a:p>
          <a:p>
            <a:pPr eaLnBrk="1" hangingPunct="1">
              <a:buFont typeface="Arial" charset="0"/>
              <a:buAutoNum type="arabicPeriod"/>
            </a:pPr>
            <a:r>
              <a:rPr lang="ru-RU" dirty="0"/>
              <a:t>Лесная промышленность</a:t>
            </a:r>
          </a:p>
          <a:p>
            <a:pPr eaLnBrk="1" hangingPunct="1">
              <a:buFont typeface="Arial" charset="0"/>
              <a:buAutoNum type="arabicPeriod"/>
            </a:pPr>
            <a:r>
              <a:rPr lang="ru-RU" dirty="0"/>
              <a:t>Транспорт</a:t>
            </a:r>
            <a:r>
              <a:rPr lang="en-US" dirty="0"/>
              <a:t> </a:t>
            </a:r>
            <a:endParaRPr lang="ru-RU" dirty="0"/>
          </a:p>
          <a:p>
            <a:pPr eaLnBrk="1" hangingPunct="1">
              <a:buFont typeface="Arial" charset="0"/>
              <a:buAutoNum type="arabicPeriod"/>
            </a:pPr>
            <a:r>
              <a:rPr lang="ru-RU" dirty="0"/>
              <a:t>ИТ, телекоммуникации и космос</a:t>
            </a:r>
          </a:p>
          <a:p>
            <a:pPr eaLnBrk="1" hangingPunct="1">
              <a:buFont typeface="Arial" charset="0"/>
              <a:buAutoNum type="arabicPeriod"/>
            </a:pPr>
            <a:r>
              <a:rPr lang="ru-RU" dirty="0"/>
              <a:t>Финансовые услуги</a:t>
            </a:r>
          </a:p>
        </p:txBody>
      </p:sp>
      <p:sp>
        <p:nvSpPr>
          <p:cNvPr id="17" name="Rectangle 6"/>
          <p:cNvSpPr>
            <a:spLocks noChangeArrowheads="1"/>
          </p:cNvSpPr>
          <p:nvPr/>
        </p:nvSpPr>
        <p:spPr bwMode="auto">
          <a:xfrm>
            <a:off x="657225" y="4014788"/>
            <a:ext cx="1935163" cy="247650"/>
          </a:xfrm>
          <a:prstGeom prst="rect">
            <a:avLst/>
          </a:prstGeom>
          <a:noFill/>
          <a:ln w="38100" algn="ctr">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ru-RU"/>
          </a:p>
        </p:txBody>
      </p:sp>
      <p:sp>
        <p:nvSpPr>
          <p:cNvPr id="18" name="Rectangle 9"/>
          <p:cNvSpPr>
            <a:spLocks noChangeArrowheads="1"/>
          </p:cNvSpPr>
          <p:nvPr/>
        </p:nvSpPr>
        <p:spPr bwMode="auto">
          <a:xfrm>
            <a:off x="5293282" y="4362082"/>
            <a:ext cx="2686120" cy="152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spAutoFit/>
          </a:bodyPr>
          <a:lstStyle/>
          <a:p>
            <a:pPr>
              <a:buFont typeface="Wingdings" pitchFamily="2" charset="2"/>
              <a:buNone/>
            </a:pPr>
            <a:r>
              <a:rPr lang="ru-RU" dirty="0" smtClean="0"/>
              <a:t>Др. Дмитрий </a:t>
            </a:r>
            <a:r>
              <a:rPr lang="ru-RU" dirty="0"/>
              <a:t>Пумпянский</a:t>
            </a:r>
            <a:r>
              <a:rPr lang="en-US" dirty="0" smtClean="0"/>
              <a:t>,</a:t>
            </a:r>
            <a:endParaRPr lang="ru-RU" dirty="0" smtClean="0"/>
          </a:p>
          <a:p>
            <a:pPr>
              <a:buFont typeface="Wingdings" pitchFamily="2" charset="2"/>
              <a:buNone/>
            </a:pPr>
            <a:r>
              <a:rPr lang="en-US" dirty="0" smtClean="0"/>
              <a:t> </a:t>
            </a:r>
            <a:r>
              <a:rPr lang="ru-RU" dirty="0"/>
              <a:t>П</a:t>
            </a:r>
            <a:r>
              <a:rPr lang="ru-RU" dirty="0" smtClean="0"/>
              <a:t>АО «ТМК»</a:t>
            </a:r>
            <a:r>
              <a:rPr lang="en-US" dirty="0"/>
              <a:t/>
            </a:r>
            <a:br>
              <a:rPr lang="en-US" dirty="0"/>
            </a:br>
            <a:endParaRPr lang="en-US" dirty="0"/>
          </a:p>
          <a:p>
            <a:pPr>
              <a:buFont typeface="Wingdings" pitchFamily="2" charset="2"/>
              <a:buNone/>
            </a:pPr>
            <a:endParaRPr lang="en-US" b="0" dirty="0"/>
          </a:p>
          <a:p>
            <a:pPr>
              <a:buFont typeface="Wingdings" pitchFamily="2" charset="2"/>
              <a:buNone/>
            </a:pPr>
            <a:r>
              <a:rPr lang="ru-RU" sz="1200" b="0" dirty="0"/>
              <a:t>Координатор</a:t>
            </a:r>
            <a:r>
              <a:rPr lang="en-US" sz="1200" b="0" dirty="0"/>
              <a:t>: </a:t>
            </a:r>
            <a:endParaRPr lang="ru-RU" sz="1200" b="0" dirty="0"/>
          </a:p>
          <a:p>
            <a:pPr>
              <a:buFont typeface="Wingdings" pitchFamily="2" charset="2"/>
              <a:buNone/>
            </a:pPr>
            <a:r>
              <a:rPr lang="en-US" sz="1200" b="0" dirty="0"/>
              <a:t>A. </a:t>
            </a:r>
            <a:r>
              <a:rPr lang="ru-RU" sz="1200" b="0" dirty="0"/>
              <a:t>Лоцманов</a:t>
            </a:r>
            <a:r>
              <a:rPr lang="en-US" sz="1200" b="0" dirty="0"/>
              <a:t>, </a:t>
            </a:r>
            <a:r>
              <a:rPr lang="ru-RU" sz="1200" b="0" dirty="0"/>
              <a:t>РСПП</a:t>
            </a:r>
            <a:endParaRPr lang="en-US" sz="1200" b="0" dirty="0"/>
          </a:p>
        </p:txBody>
      </p:sp>
      <p:sp>
        <p:nvSpPr>
          <p:cNvPr id="19" name="Rectangle 10"/>
          <p:cNvSpPr>
            <a:spLocks noChangeArrowheads="1"/>
          </p:cNvSpPr>
          <p:nvPr/>
        </p:nvSpPr>
        <p:spPr bwMode="auto">
          <a:xfrm>
            <a:off x="1468438" y="4329113"/>
            <a:ext cx="2968625" cy="2816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spAutoFit/>
          </a:bodyPr>
          <a:lstStyle/>
          <a:p>
            <a:pPr>
              <a:buFont typeface="Wingdings" pitchFamily="2" charset="2"/>
              <a:buNone/>
            </a:pPr>
            <a:r>
              <a:rPr lang="ru-RU" dirty="0" err="1" smtClean="0"/>
              <a:t>Др</a:t>
            </a:r>
            <a:r>
              <a:rPr lang="en-US" dirty="0" smtClean="0"/>
              <a:t>. </a:t>
            </a:r>
            <a:r>
              <a:rPr lang="ru-RU" dirty="0" err="1" smtClean="0"/>
              <a:t>Ханс</a:t>
            </a:r>
            <a:r>
              <a:rPr lang="en-US" dirty="0" smtClean="0"/>
              <a:t>-</a:t>
            </a:r>
            <a:r>
              <a:rPr lang="ru-RU" dirty="0" err="1" smtClean="0"/>
              <a:t>Йорг</a:t>
            </a:r>
            <a:r>
              <a:rPr lang="en-US" dirty="0" smtClean="0"/>
              <a:t> </a:t>
            </a:r>
            <a:r>
              <a:rPr lang="ru-RU" dirty="0" smtClean="0"/>
              <a:t> </a:t>
            </a:r>
            <a:r>
              <a:rPr lang="ru-RU" dirty="0" err="1" smtClean="0"/>
              <a:t>Грундманн</a:t>
            </a:r>
            <a:r>
              <a:rPr lang="en-US" dirty="0" smtClean="0"/>
              <a:t>, </a:t>
            </a:r>
            <a:r>
              <a:rPr lang="ru-RU" dirty="0"/>
              <a:t>Сименс АГ</a:t>
            </a:r>
            <a:endParaRPr lang="de-DE" b="0" dirty="0"/>
          </a:p>
          <a:p>
            <a:pPr>
              <a:buFont typeface="Wingdings" pitchFamily="2" charset="2"/>
              <a:buNone/>
            </a:pPr>
            <a:endParaRPr lang="en-US" b="0" dirty="0"/>
          </a:p>
          <a:p>
            <a:pPr>
              <a:buFont typeface="Wingdings" pitchFamily="2" charset="2"/>
              <a:buNone/>
            </a:pPr>
            <a:endParaRPr lang="en-US" b="0" dirty="0"/>
          </a:p>
          <a:p>
            <a:pPr>
              <a:lnSpc>
                <a:spcPct val="100000"/>
              </a:lnSpc>
            </a:pPr>
            <a:r>
              <a:rPr lang="ru-RU" sz="1200" b="0" dirty="0" smtClean="0"/>
              <a:t>Координатор  </a:t>
            </a:r>
          </a:p>
          <a:p>
            <a:pPr>
              <a:lnSpc>
                <a:spcPct val="100000"/>
              </a:lnSpc>
              <a:buNone/>
            </a:pPr>
            <a:r>
              <a:rPr lang="ru-RU" sz="1200" b="0" dirty="0" smtClean="0"/>
              <a:t>М. </a:t>
            </a:r>
            <a:r>
              <a:rPr lang="ru-RU" sz="1200" b="0" dirty="0" err="1" smtClean="0"/>
              <a:t>Райгл</a:t>
            </a:r>
            <a:r>
              <a:rPr lang="ru-RU" sz="1200" b="0" dirty="0" smtClean="0"/>
              <a:t> </a:t>
            </a:r>
          </a:p>
          <a:p>
            <a:pPr>
              <a:lnSpc>
                <a:spcPct val="100000"/>
              </a:lnSpc>
              <a:buNone/>
            </a:pPr>
            <a:r>
              <a:rPr lang="ru-RU" sz="1200" b="0" dirty="0" smtClean="0"/>
              <a:t>Вопросы технического регулирования, подотчетные СИМЕНС </a:t>
            </a:r>
          </a:p>
          <a:p>
            <a:pPr>
              <a:lnSpc>
                <a:spcPct val="100000"/>
              </a:lnSpc>
              <a:buNone/>
            </a:pPr>
            <a:endParaRPr lang="ru-RU" b="0" dirty="0" smtClean="0"/>
          </a:p>
          <a:p>
            <a:pPr>
              <a:lnSpc>
                <a:spcPct val="100000"/>
              </a:lnSpc>
              <a:buNone/>
            </a:pPr>
            <a:endParaRPr lang="ru-RU" b="0" dirty="0"/>
          </a:p>
          <a:p>
            <a:pPr>
              <a:buFont typeface="Wingdings" pitchFamily="2" charset="2"/>
              <a:buNone/>
            </a:pPr>
            <a:endParaRPr lang="en-US" b="0" dirty="0"/>
          </a:p>
        </p:txBody>
      </p:sp>
      <p:sp>
        <p:nvSpPr>
          <p:cNvPr id="20" name="Text Box 11"/>
          <p:cNvSpPr txBox="1">
            <a:spLocks noChangeArrowheads="1"/>
          </p:cNvSpPr>
          <p:nvPr/>
        </p:nvSpPr>
        <p:spPr bwMode="auto">
          <a:xfrm>
            <a:off x="4572001" y="1724025"/>
            <a:ext cx="4320480" cy="1807400"/>
          </a:xfrm>
          <a:prstGeom prst="rect">
            <a:avLst/>
          </a:prstGeom>
          <a:noFill/>
          <a:ln w="38100" algn="ctr">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lvl1pPr eaLnBrk="0" hangingPunct="0">
              <a:tabLst>
                <a:tab pos="355600" algn="l"/>
              </a:tabLst>
              <a:defRPr sz="1200" b="1">
                <a:solidFill>
                  <a:schemeClr val="tx1"/>
                </a:solidFill>
                <a:latin typeface="Arial" charset="0"/>
              </a:defRPr>
            </a:lvl1pPr>
            <a:lvl2pPr marL="742950" indent="-285750" eaLnBrk="0" hangingPunct="0">
              <a:tabLst>
                <a:tab pos="355600" algn="l"/>
              </a:tabLst>
              <a:defRPr sz="1200" b="1">
                <a:solidFill>
                  <a:schemeClr val="tx1"/>
                </a:solidFill>
                <a:latin typeface="Arial" charset="0"/>
              </a:defRPr>
            </a:lvl2pPr>
            <a:lvl3pPr marL="1143000" indent="-228600" eaLnBrk="0" hangingPunct="0">
              <a:tabLst>
                <a:tab pos="355600" algn="l"/>
              </a:tabLst>
              <a:defRPr sz="1200" b="1">
                <a:solidFill>
                  <a:schemeClr val="tx1"/>
                </a:solidFill>
                <a:latin typeface="Arial" charset="0"/>
              </a:defRPr>
            </a:lvl3pPr>
            <a:lvl4pPr marL="1600200" indent="-228600" eaLnBrk="0" hangingPunct="0">
              <a:tabLst>
                <a:tab pos="355600" algn="l"/>
              </a:tabLst>
              <a:defRPr sz="1200" b="1">
                <a:solidFill>
                  <a:schemeClr val="tx1"/>
                </a:solidFill>
                <a:latin typeface="Arial" charset="0"/>
              </a:defRPr>
            </a:lvl4pPr>
            <a:lvl5pPr marL="2057400" indent="-228600" eaLnBrk="0" hangingPunct="0">
              <a:tabLst>
                <a:tab pos="355600" algn="l"/>
              </a:tabLst>
              <a:defRPr sz="1200" b="1">
                <a:solidFill>
                  <a:schemeClr val="tx1"/>
                </a:solidFill>
                <a:latin typeface="Arial" charset="0"/>
              </a:defRPr>
            </a:lvl5pPr>
            <a:lvl6pPr marL="2514600" indent="-228600" eaLnBrk="0" fontAlgn="base" hangingPunct="0">
              <a:lnSpc>
                <a:spcPct val="120000"/>
              </a:lnSpc>
              <a:spcBef>
                <a:spcPct val="0"/>
              </a:spcBef>
              <a:spcAft>
                <a:spcPct val="0"/>
              </a:spcAft>
              <a:buFont typeface="Wingdings" pitchFamily="2" charset="2"/>
              <a:buChar char="§"/>
              <a:tabLst>
                <a:tab pos="355600" algn="l"/>
              </a:tabLst>
              <a:defRPr sz="1200" b="1">
                <a:solidFill>
                  <a:schemeClr val="tx1"/>
                </a:solidFill>
                <a:latin typeface="Arial" charset="0"/>
              </a:defRPr>
            </a:lvl6pPr>
            <a:lvl7pPr marL="2971800" indent="-228600" eaLnBrk="0" fontAlgn="base" hangingPunct="0">
              <a:lnSpc>
                <a:spcPct val="120000"/>
              </a:lnSpc>
              <a:spcBef>
                <a:spcPct val="0"/>
              </a:spcBef>
              <a:spcAft>
                <a:spcPct val="0"/>
              </a:spcAft>
              <a:buFont typeface="Wingdings" pitchFamily="2" charset="2"/>
              <a:buChar char="§"/>
              <a:tabLst>
                <a:tab pos="355600" algn="l"/>
              </a:tabLst>
              <a:defRPr sz="1200" b="1">
                <a:solidFill>
                  <a:schemeClr val="tx1"/>
                </a:solidFill>
                <a:latin typeface="Arial" charset="0"/>
              </a:defRPr>
            </a:lvl7pPr>
            <a:lvl8pPr marL="3429000" indent="-228600" eaLnBrk="0" fontAlgn="base" hangingPunct="0">
              <a:lnSpc>
                <a:spcPct val="120000"/>
              </a:lnSpc>
              <a:spcBef>
                <a:spcPct val="0"/>
              </a:spcBef>
              <a:spcAft>
                <a:spcPct val="0"/>
              </a:spcAft>
              <a:buFont typeface="Wingdings" pitchFamily="2" charset="2"/>
              <a:buChar char="§"/>
              <a:tabLst>
                <a:tab pos="355600" algn="l"/>
              </a:tabLst>
              <a:defRPr sz="1200" b="1">
                <a:solidFill>
                  <a:schemeClr val="tx1"/>
                </a:solidFill>
                <a:latin typeface="Arial" charset="0"/>
              </a:defRPr>
            </a:lvl8pPr>
            <a:lvl9pPr marL="3886200" indent="-228600" eaLnBrk="0" fontAlgn="base" hangingPunct="0">
              <a:lnSpc>
                <a:spcPct val="120000"/>
              </a:lnSpc>
              <a:spcBef>
                <a:spcPct val="0"/>
              </a:spcBef>
              <a:spcAft>
                <a:spcPct val="0"/>
              </a:spcAft>
              <a:buFont typeface="Wingdings" pitchFamily="2" charset="2"/>
              <a:buChar char="§"/>
              <a:tabLst>
                <a:tab pos="355600" algn="l"/>
              </a:tabLst>
              <a:defRPr sz="1200" b="1">
                <a:solidFill>
                  <a:schemeClr val="tx1"/>
                </a:solidFill>
                <a:latin typeface="Arial" charset="0"/>
              </a:defRPr>
            </a:lvl9pPr>
          </a:lstStyle>
          <a:p>
            <a:pPr eaLnBrk="1" hangingPunct="1">
              <a:buFont typeface="Wingdings" pitchFamily="2" charset="2"/>
              <a:buNone/>
            </a:pPr>
            <a:r>
              <a:rPr lang="ru-RU" dirty="0">
                <a:solidFill>
                  <a:srgbClr val="0070C0"/>
                </a:solidFill>
              </a:rPr>
              <a:t>Цели РГ</a:t>
            </a:r>
            <a:r>
              <a:rPr lang="en-US" dirty="0">
                <a:solidFill>
                  <a:srgbClr val="0070C0"/>
                </a:solidFill>
              </a:rPr>
              <a:t>8</a:t>
            </a:r>
            <a:r>
              <a:rPr lang="ru-RU" dirty="0">
                <a:solidFill>
                  <a:srgbClr val="0070C0"/>
                </a:solidFill>
              </a:rPr>
              <a:t>КСП</a:t>
            </a:r>
            <a:r>
              <a:rPr lang="en-GB" dirty="0"/>
              <a:t>:</a:t>
            </a:r>
          </a:p>
          <a:p>
            <a:pPr eaLnBrk="1" hangingPunct="1">
              <a:lnSpc>
                <a:spcPct val="100000"/>
              </a:lnSpc>
              <a:buFont typeface="Wingdings" pitchFamily="2" charset="2"/>
              <a:buNone/>
            </a:pPr>
            <a:r>
              <a:rPr lang="ru-RU" b="0" dirty="0"/>
              <a:t>Сформулированы в Требованиях и приоритетах промышленности по гармонизации технического регулирования России-ЕС:</a:t>
            </a:r>
          </a:p>
          <a:p>
            <a:pPr eaLnBrk="1" hangingPunct="1">
              <a:buFont typeface="Wingdings" pitchFamily="2" charset="2"/>
              <a:buNone/>
            </a:pPr>
            <a:endParaRPr lang="en-GB" b="0" dirty="0"/>
          </a:p>
          <a:p>
            <a:pPr eaLnBrk="1" hangingPunct="1">
              <a:buFont typeface="Wingdings" pitchFamily="2" charset="2"/>
              <a:buNone/>
            </a:pPr>
            <a:endParaRPr lang="en-GB" b="0" dirty="0"/>
          </a:p>
          <a:p>
            <a:pPr eaLnBrk="1" hangingPunct="1">
              <a:buFont typeface="Wingdings" pitchFamily="2" charset="2"/>
              <a:buNone/>
            </a:pPr>
            <a:endParaRPr lang="en-GB" dirty="0"/>
          </a:p>
          <a:p>
            <a:pPr eaLnBrk="1" hangingPunct="1">
              <a:buFont typeface="Wingdings" pitchFamily="2" charset="2"/>
              <a:buNone/>
            </a:pPr>
            <a:endParaRPr lang="en-GB" dirty="0"/>
          </a:p>
          <a:p>
            <a:pPr eaLnBrk="1" hangingPunct="1">
              <a:buFont typeface="Wingdings" pitchFamily="2" charset="2"/>
              <a:buNone/>
            </a:pPr>
            <a:endParaRPr lang="en-GB" dirty="0"/>
          </a:p>
        </p:txBody>
      </p:sp>
      <p:sp>
        <p:nvSpPr>
          <p:cNvPr id="21" name="AutoShape 12"/>
          <p:cNvSpPr>
            <a:spLocks/>
          </p:cNvSpPr>
          <p:nvPr/>
        </p:nvSpPr>
        <p:spPr bwMode="auto">
          <a:xfrm>
            <a:off x="7968183" y="3995622"/>
            <a:ext cx="276225" cy="1754187"/>
          </a:xfrm>
          <a:prstGeom prst="rightBrace">
            <a:avLst>
              <a:gd name="adj1" fmla="val 52921"/>
              <a:gd name="adj2" fmla="val 50000"/>
            </a:avLst>
          </a:prstGeom>
          <a:noFill/>
          <a:ln w="38100">
            <a:solidFill>
              <a:srgbClr val="007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ru-RU"/>
          </a:p>
        </p:txBody>
      </p:sp>
      <p:sp>
        <p:nvSpPr>
          <p:cNvPr id="22" name="Line 13"/>
          <p:cNvSpPr>
            <a:spLocks noChangeShapeType="1"/>
          </p:cNvSpPr>
          <p:nvPr/>
        </p:nvSpPr>
        <p:spPr bwMode="auto">
          <a:xfrm flipV="1">
            <a:off x="2586038" y="4012272"/>
            <a:ext cx="5391940" cy="2515"/>
          </a:xfrm>
          <a:prstGeom prst="line">
            <a:avLst/>
          </a:prstGeom>
          <a:noFill/>
          <a:ln w="12700">
            <a:solidFill>
              <a:srgbClr val="007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lstStyle/>
          <a:p>
            <a:endParaRPr lang="ru-RU"/>
          </a:p>
        </p:txBody>
      </p:sp>
      <p:sp>
        <p:nvSpPr>
          <p:cNvPr id="24" name="Line 14"/>
          <p:cNvSpPr>
            <a:spLocks noChangeShapeType="1"/>
          </p:cNvSpPr>
          <p:nvPr/>
        </p:nvSpPr>
        <p:spPr bwMode="auto">
          <a:xfrm flipV="1">
            <a:off x="657225" y="6462352"/>
            <a:ext cx="7320753" cy="26988"/>
          </a:xfrm>
          <a:prstGeom prst="line">
            <a:avLst/>
          </a:prstGeom>
          <a:noFill/>
          <a:ln w="12700">
            <a:solidFill>
              <a:srgbClr val="007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lstStyle/>
          <a:p>
            <a:endParaRPr lang="ru-RU"/>
          </a:p>
        </p:txBody>
      </p:sp>
      <p:sp>
        <p:nvSpPr>
          <p:cNvPr id="25" name="Line 15"/>
          <p:cNvSpPr>
            <a:spLocks noChangeShapeType="1"/>
          </p:cNvSpPr>
          <p:nvPr/>
        </p:nvSpPr>
        <p:spPr bwMode="auto">
          <a:xfrm>
            <a:off x="657225" y="4233863"/>
            <a:ext cx="0" cy="2255477"/>
          </a:xfrm>
          <a:prstGeom prst="line">
            <a:avLst/>
          </a:prstGeom>
          <a:noFill/>
          <a:ln w="12700">
            <a:solidFill>
              <a:srgbClr val="007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lstStyle/>
          <a:p>
            <a:endParaRPr lang="ru-RU"/>
          </a:p>
        </p:txBody>
      </p:sp>
      <p:pic>
        <p:nvPicPr>
          <p:cNvPr id="26" name="Picture 19" descr="lotsmano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5049837"/>
            <a:ext cx="675640" cy="67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3" descr="ANd9GcTTssQZxnx9PHtfP-OQSt2Dt2JTbf8aVjTMKJWpfCBoXj0kV3m-iUGUPQ">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3263" y="4373563"/>
            <a:ext cx="722312"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Line 28"/>
          <p:cNvSpPr>
            <a:spLocks noChangeShapeType="1"/>
          </p:cNvSpPr>
          <p:nvPr/>
        </p:nvSpPr>
        <p:spPr bwMode="auto">
          <a:xfrm>
            <a:off x="7958388" y="3981450"/>
            <a:ext cx="19590" cy="2480902"/>
          </a:xfrm>
          <a:prstGeom prst="line">
            <a:avLst/>
          </a:prstGeom>
          <a:noFill/>
          <a:ln w="12700">
            <a:solidFill>
              <a:srgbClr val="007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lstStyle/>
          <a:p>
            <a:endParaRPr lang="ru-RU"/>
          </a:p>
        </p:txBody>
      </p:sp>
      <p:sp>
        <p:nvSpPr>
          <p:cNvPr id="30" name="Freeform 29"/>
          <p:cNvSpPr>
            <a:spLocks/>
          </p:cNvSpPr>
          <p:nvPr/>
        </p:nvSpPr>
        <p:spPr bwMode="auto">
          <a:xfrm>
            <a:off x="8244408" y="3557587"/>
            <a:ext cx="585787" cy="1334293"/>
          </a:xfrm>
          <a:custGeom>
            <a:avLst/>
            <a:gdLst>
              <a:gd name="T0" fmla="*/ 0 w 369"/>
              <a:gd name="T1" fmla="*/ 1260475 h 765"/>
              <a:gd name="T2" fmla="*/ 585787 w 369"/>
              <a:gd name="T3" fmla="*/ 1260475 h 765"/>
              <a:gd name="T4" fmla="*/ 585787 w 369"/>
              <a:gd name="T5" fmla="*/ 0 h 765"/>
              <a:gd name="T6" fmla="*/ 0 60000 65536"/>
              <a:gd name="T7" fmla="*/ 0 60000 65536"/>
              <a:gd name="T8" fmla="*/ 0 60000 65536"/>
            </a:gdLst>
            <a:ahLst/>
            <a:cxnLst>
              <a:cxn ang="T6">
                <a:pos x="T0" y="T1"/>
              </a:cxn>
              <a:cxn ang="T7">
                <a:pos x="T2" y="T3"/>
              </a:cxn>
              <a:cxn ang="T8">
                <a:pos x="T4" y="T5"/>
              </a:cxn>
            </a:cxnLst>
            <a:rect l="0" t="0" r="r" b="b"/>
            <a:pathLst>
              <a:path w="369" h="765">
                <a:moveTo>
                  <a:pt x="0" y="765"/>
                </a:moveTo>
                <a:lnTo>
                  <a:pt x="369" y="765"/>
                </a:lnTo>
                <a:lnTo>
                  <a:pt x="369" y="0"/>
                </a:lnTo>
              </a:path>
            </a:pathLst>
          </a:custGeom>
          <a:noFill/>
          <a:ln w="38100" cap="flat" cmpd="sng">
            <a:solidFill>
              <a:srgbClr val="0070C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lstStyle/>
          <a:p>
            <a:endParaRPr lang="ru-RU"/>
          </a:p>
        </p:txBody>
      </p:sp>
      <p:grpSp>
        <p:nvGrpSpPr>
          <p:cNvPr id="31" name="Group 34"/>
          <p:cNvGrpSpPr>
            <a:grpSpLocks/>
          </p:cNvGrpSpPr>
          <p:nvPr/>
        </p:nvGrpSpPr>
        <p:grpSpPr bwMode="auto">
          <a:xfrm>
            <a:off x="4616450" y="3203575"/>
            <a:ext cx="269875" cy="254000"/>
            <a:chOff x="3617" y="1178"/>
            <a:chExt cx="170" cy="160"/>
          </a:xfrm>
        </p:grpSpPr>
        <p:sp>
          <p:nvSpPr>
            <p:cNvPr id="32" name="Oval 33"/>
            <p:cNvSpPr>
              <a:spLocks noChangeArrowheads="1"/>
            </p:cNvSpPr>
            <p:nvPr/>
          </p:nvSpPr>
          <p:spPr bwMode="auto">
            <a:xfrm>
              <a:off x="3617" y="1178"/>
              <a:ext cx="170" cy="160"/>
            </a:xfrm>
            <a:prstGeom prst="ellipse">
              <a:avLst/>
            </a:prstGeom>
            <a:solidFill>
              <a:srgbClr val="FF33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ru-RU"/>
            </a:p>
          </p:txBody>
        </p:sp>
        <p:sp>
          <p:nvSpPr>
            <p:cNvPr id="33" name="Text Box 32"/>
            <p:cNvSpPr txBox="1">
              <a:spLocks noChangeArrowheads="1"/>
            </p:cNvSpPr>
            <p:nvPr/>
          </p:nvSpPr>
          <p:spPr bwMode="auto">
            <a:xfrm>
              <a:off x="3674" y="1178"/>
              <a:ext cx="53"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176213" indent="-176213"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lnSpc>
                  <a:spcPct val="120000"/>
                </a:lnSpc>
                <a:spcBef>
                  <a:spcPct val="0"/>
                </a:spcBef>
                <a:spcAft>
                  <a:spcPct val="0"/>
                </a:spcAft>
                <a:buFont typeface="Wingdings" pitchFamily="2" charset="2"/>
                <a:buChar char="§"/>
                <a:defRPr sz="1200" b="1">
                  <a:solidFill>
                    <a:schemeClr val="tx1"/>
                  </a:solidFill>
                  <a:latin typeface="Arial" charset="0"/>
                </a:defRPr>
              </a:lvl6pPr>
              <a:lvl7pPr marL="2971800" indent="-228600" eaLnBrk="0" fontAlgn="base" hangingPunct="0">
                <a:lnSpc>
                  <a:spcPct val="120000"/>
                </a:lnSpc>
                <a:spcBef>
                  <a:spcPct val="0"/>
                </a:spcBef>
                <a:spcAft>
                  <a:spcPct val="0"/>
                </a:spcAft>
                <a:buFont typeface="Wingdings" pitchFamily="2" charset="2"/>
                <a:buChar char="§"/>
                <a:defRPr sz="1200" b="1">
                  <a:solidFill>
                    <a:schemeClr val="tx1"/>
                  </a:solidFill>
                  <a:latin typeface="Arial" charset="0"/>
                </a:defRPr>
              </a:lvl7pPr>
              <a:lvl8pPr marL="3429000" indent="-228600" eaLnBrk="0" fontAlgn="base" hangingPunct="0">
                <a:lnSpc>
                  <a:spcPct val="120000"/>
                </a:lnSpc>
                <a:spcBef>
                  <a:spcPct val="0"/>
                </a:spcBef>
                <a:spcAft>
                  <a:spcPct val="0"/>
                </a:spcAft>
                <a:buFont typeface="Wingdings" pitchFamily="2" charset="2"/>
                <a:buChar char="§"/>
                <a:defRPr sz="1200" b="1">
                  <a:solidFill>
                    <a:schemeClr val="tx1"/>
                  </a:solidFill>
                  <a:latin typeface="Arial" charset="0"/>
                </a:defRPr>
              </a:lvl8pPr>
              <a:lvl9pPr marL="3886200" indent="-228600" eaLnBrk="0" fontAlgn="base" hangingPunct="0">
                <a:lnSpc>
                  <a:spcPct val="120000"/>
                </a:lnSpc>
                <a:spcBef>
                  <a:spcPct val="0"/>
                </a:spcBef>
                <a:spcAft>
                  <a:spcPct val="0"/>
                </a:spcAft>
                <a:buFont typeface="Wingdings" pitchFamily="2" charset="2"/>
                <a:buChar char="§"/>
                <a:defRPr sz="1200" b="1">
                  <a:solidFill>
                    <a:schemeClr val="tx1"/>
                  </a:solidFill>
                  <a:latin typeface="Arial" charset="0"/>
                </a:defRPr>
              </a:lvl9pPr>
            </a:lstStyle>
            <a:p>
              <a:pPr eaLnBrk="1" hangingPunct="1">
                <a:buFont typeface="Wingdings" pitchFamily="2" charset="2"/>
                <a:buNone/>
              </a:pPr>
              <a:r>
                <a:rPr lang="de-DE">
                  <a:solidFill>
                    <a:srgbClr val="FFFF00"/>
                  </a:solidFill>
                </a:rPr>
                <a:t>2</a:t>
              </a:r>
              <a:endParaRPr lang="en-US">
                <a:solidFill>
                  <a:srgbClr val="FFFF00"/>
                </a:solidFill>
              </a:endParaRPr>
            </a:p>
          </p:txBody>
        </p:sp>
      </p:grpSp>
      <p:grpSp>
        <p:nvGrpSpPr>
          <p:cNvPr id="34" name="Group 35"/>
          <p:cNvGrpSpPr>
            <a:grpSpLocks/>
          </p:cNvGrpSpPr>
          <p:nvPr/>
        </p:nvGrpSpPr>
        <p:grpSpPr bwMode="auto">
          <a:xfrm>
            <a:off x="4618038" y="2605088"/>
            <a:ext cx="269875" cy="254000"/>
            <a:chOff x="3617" y="1178"/>
            <a:chExt cx="170" cy="160"/>
          </a:xfrm>
        </p:grpSpPr>
        <p:sp>
          <p:nvSpPr>
            <p:cNvPr id="35" name="Oval 36"/>
            <p:cNvSpPr>
              <a:spLocks noChangeArrowheads="1"/>
            </p:cNvSpPr>
            <p:nvPr/>
          </p:nvSpPr>
          <p:spPr bwMode="auto">
            <a:xfrm>
              <a:off x="3617" y="1178"/>
              <a:ext cx="170" cy="160"/>
            </a:xfrm>
            <a:prstGeom prst="ellipse">
              <a:avLst/>
            </a:prstGeom>
            <a:solidFill>
              <a:srgbClr val="FF33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ru-RU"/>
            </a:p>
          </p:txBody>
        </p:sp>
        <p:sp>
          <p:nvSpPr>
            <p:cNvPr id="36" name="Text Box 37"/>
            <p:cNvSpPr txBox="1">
              <a:spLocks noChangeArrowheads="1"/>
            </p:cNvSpPr>
            <p:nvPr/>
          </p:nvSpPr>
          <p:spPr bwMode="auto">
            <a:xfrm>
              <a:off x="3674" y="1178"/>
              <a:ext cx="53"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marL="176213" indent="-176213"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lnSpc>
                  <a:spcPct val="120000"/>
                </a:lnSpc>
                <a:spcBef>
                  <a:spcPct val="0"/>
                </a:spcBef>
                <a:spcAft>
                  <a:spcPct val="0"/>
                </a:spcAft>
                <a:buFont typeface="Wingdings" pitchFamily="2" charset="2"/>
                <a:buChar char="§"/>
                <a:defRPr sz="1200" b="1">
                  <a:solidFill>
                    <a:schemeClr val="tx1"/>
                  </a:solidFill>
                  <a:latin typeface="Arial" charset="0"/>
                </a:defRPr>
              </a:lvl6pPr>
              <a:lvl7pPr marL="2971800" indent="-228600" eaLnBrk="0" fontAlgn="base" hangingPunct="0">
                <a:lnSpc>
                  <a:spcPct val="120000"/>
                </a:lnSpc>
                <a:spcBef>
                  <a:spcPct val="0"/>
                </a:spcBef>
                <a:spcAft>
                  <a:spcPct val="0"/>
                </a:spcAft>
                <a:buFont typeface="Wingdings" pitchFamily="2" charset="2"/>
                <a:buChar char="§"/>
                <a:defRPr sz="1200" b="1">
                  <a:solidFill>
                    <a:schemeClr val="tx1"/>
                  </a:solidFill>
                  <a:latin typeface="Arial" charset="0"/>
                </a:defRPr>
              </a:lvl7pPr>
              <a:lvl8pPr marL="3429000" indent="-228600" eaLnBrk="0" fontAlgn="base" hangingPunct="0">
                <a:lnSpc>
                  <a:spcPct val="120000"/>
                </a:lnSpc>
                <a:spcBef>
                  <a:spcPct val="0"/>
                </a:spcBef>
                <a:spcAft>
                  <a:spcPct val="0"/>
                </a:spcAft>
                <a:buFont typeface="Wingdings" pitchFamily="2" charset="2"/>
                <a:buChar char="§"/>
                <a:defRPr sz="1200" b="1">
                  <a:solidFill>
                    <a:schemeClr val="tx1"/>
                  </a:solidFill>
                  <a:latin typeface="Arial" charset="0"/>
                </a:defRPr>
              </a:lvl8pPr>
              <a:lvl9pPr marL="3886200" indent="-228600" eaLnBrk="0" fontAlgn="base" hangingPunct="0">
                <a:lnSpc>
                  <a:spcPct val="120000"/>
                </a:lnSpc>
                <a:spcBef>
                  <a:spcPct val="0"/>
                </a:spcBef>
                <a:spcAft>
                  <a:spcPct val="0"/>
                </a:spcAft>
                <a:buFont typeface="Wingdings" pitchFamily="2" charset="2"/>
                <a:buChar char="§"/>
                <a:defRPr sz="1200" b="1">
                  <a:solidFill>
                    <a:schemeClr val="tx1"/>
                  </a:solidFill>
                  <a:latin typeface="Arial" charset="0"/>
                </a:defRPr>
              </a:lvl9pPr>
            </a:lstStyle>
            <a:p>
              <a:pPr eaLnBrk="1" hangingPunct="1">
                <a:buFont typeface="Wingdings" pitchFamily="2" charset="2"/>
                <a:buNone/>
              </a:pPr>
              <a:r>
                <a:rPr lang="de-DE">
                  <a:solidFill>
                    <a:srgbClr val="FFFF00"/>
                  </a:solidFill>
                </a:rPr>
                <a:t>1</a:t>
              </a:r>
              <a:endParaRPr lang="en-US">
                <a:solidFill>
                  <a:srgbClr val="FFFF00"/>
                </a:solidFill>
              </a:endParaRPr>
            </a:p>
          </p:txBody>
        </p:sp>
      </p:grpSp>
      <p:sp>
        <p:nvSpPr>
          <p:cNvPr id="37" name="TextBox 36"/>
          <p:cNvSpPr txBox="1"/>
          <p:nvPr/>
        </p:nvSpPr>
        <p:spPr>
          <a:xfrm>
            <a:off x="1223728" y="1443038"/>
            <a:ext cx="3286125" cy="572464"/>
          </a:xfrm>
          <a:prstGeom prst="rect">
            <a:avLst/>
          </a:prstGeom>
          <a:solidFill>
            <a:schemeClr val="bg1">
              <a:lumMod val="85000"/>
            </a:schemeClr>
          </a:solidFill>
        </p:spPr>
        <p:txBody>
          <a:bodyPr>
            <a:spAutoFit/>
          </a:bodyPr>
          <a:lstStyle/>
          <a:p>
            <a:pPr algn="ctr">
              <a:buFont typeface="Wingdings" pitchFamily="2" charset="2"/>
              <a:buNone/>
              <a:defRPr/>
            </a:pPr>
            <a:r>
              <a:rPr lang="ru-RU" sz="1300" dirty="0">
                <a:solidFill>
                  <a:srgbClr val="002060"/>
                </a:solidFill>
              </a:rPr>
              <a:t>Круглый стол Промышленников Россия-ЕС</a:t>
            </a:r>
          </a:p>
        </p:txBody>
      </p:sp>
      <p:sp>
        <p:nvSpPr>
          <p:cNvPr id="38" name="TextBox 3"/>
          <p:cNvSpPr txBox="1">
            <a:spLocks noChangeArrowheads="1"/>
          </p:cNvSpPr>
          <p:nvPr/>
        </p:nvSpPr>
        <p:spPr bwMode="auto">
          <a:xfrm>
            <a:off x="657225" y="4012273"/>
            <a:ext cx="1928813" cy="3143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lnSpc>
                <a:spcPct val="120000"/>
              </a:lnSpc>
              <a:spcBef>
                <a:spcPct val="0"/>
              </a:spcBef>
              <a:spcAft>
                <a:spcPct val="0"/>
              </a:spcAft>
              <a:buFont typeface="Wingdings" pitchFamily="2" charset="2"/>
              <a:buChar char="§"/>
              <a:defRPr sz="1200" b="1">
                <a:solidFill>
                  <a:schemeClr val="tx1"/>
                </a:solidFill>
                <a:latin typeface="Arial" charset="0"/>
              </a:defRPr>
            </a:lvl6pPr>
            <a:lvl7pPr marL="2971800" indent="-228600" eaLnBrk="0" fontAlgn="base" hangingPunct="0">
              <a:lnSpc>
                <a:spcPct val="120000"/>
              </a:lnSpc>
              <a:spcBef>
                <a:spcPct val="0"/>
              </a:spcBef>
              <a:spcAft>
                <a:spcPct val="0"/>
              </a:spcAft>
              <a:buFont typeface="Wingdings" pitchFamily="2" charset="2"/>
              <a:buChar char="§"/>
              <a:defRPr sz="1200" b="1">
                <a:solidFill>
                  <a:schemeClr val="tx1"/>
                </a:solidFill>
                <a:latin typeface="Arial" charset="0"/>
              </a:defRPr>
            </a:lvl7pPr>
            <a:lvl8pPr marL="3429000" indent="-228600" eaLnBrk="0" fontAlgn="base" hangingPunct="0">
              <a:lnSpc>
                <a:spcPct val="120000"/>
              </a:lnSpc>
              <a:spcBef>
                <a:spcPct val="0"/>
              </a:spcBef>
              <a:spcAft>
                <a:spcPct val="0"/>
              </a:spcAft>
              <a:buFont typeface="Wingdings" pitchFamily="2" charset="2"/>
              <a:buChar char="§"/>
              <a:defRPr sz="1200" b="1">
                <a:solidFill>
                  <a:schemeClr val="tx1"/>
                </a:solidFill>
                <a:latin typeface="Arial" charset="0"/>
              </a:defRPr>
            </a:lvl8pPr>
            <a:lvl9pPr marL="3886200" indent="-228600" eaLnBrk="0" fontAlgn="base" hangingPunct="0">
              <a:lnSpc>
                <a:spcPct val="120000"/>
              </a:lnSpc>
              <a:spcBef>
                <a:spcPct val="0"/>
              </a:spcBef>
              <a:spcAft>
                <a:spcPct val="0"/>
              </a:spcAft>
              <a:buFont typeface="Wingdings" pitchFamily="2" charset="2"/>
              <a:buChar char="§"/>
              <a:defRPr sz="1200" b="1">
                <a:solidFill>
                  <a:schemeClr val="tx1"/>
                </a:solidFill>
                <a:latin typeface="Arial" charset="0"/>
              </a:defRPr>
            </a:lvl9pPr>
          </a:lstStyle>
          <a:p>
            <a:pPr eaLnBrk="1" hangingPunct="1">
              <a:buFont typeface="Wingdings" pitchFamily="2" charset="2"/>
              <a:buNone/>
            </a:pPr>
            <a:r>
              <a:rPr lang="ru-RU" dirty="0"/>
              <a:t>8. </a:t>
            </a:r>
            <a:r>
              <a:rPr lang="ru-RU" dirty="0" err="1" smtClean="0"/>
              <a:t>Техрегулирование</a:t>
            </a:r>
            <a:endParaRPr lang="ru-RU" dirty="0"/>
          </a:p>
        </p:txBody>
      </p:sp>
      <p:pic>
        <p:nvPicPr>
          <p:cNvPr id="39" name="Picture 2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675" y="5049838"/>
            <a:ext cx="722313" cy="6477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matsaevalv\РСПП\КЛЮБАНОВА\МОИ РИСУНКИ\Персоны (www)\Малыши\60pumpiansky_3.jpg"/>
          <p:cNvPicPr>
            <a:picLocks noChangeAspect="1" noChangeArrowheads="1"/>
          </p:cNvPicPr>
          <p:nvPr/>
        </p:nvPicPr>
        <p:blipFill>
          <a:blip r:embed="rId7" cstate="print">
            <a:extLst>
              <a:ext uri="{BEBA8EAE-BF5A-486C-A8C5-ECC9F3942E4B}">
                <a14:imgProps xmlns:a14="http://schemas.microsoft.com/office/drawing/2010/main">
                  <a14:imgLayer r:embed="rId8">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570534" y="4277900"/>
            <a:ext cx="678180" cy="678180"/>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38"/>
          <p:cNvSpPr>
            <a:spLocks noChangeArrowheads="1"/>
          </p:cNvSpPr>
          <p:nvPr/>
        </p:nvSpPr>
        <p:spPr bwMode="auto">
          <a:xfrm>
            <a:off x="4887913" y="2561929"/>
            <a:ext cx="4257675"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spAutoFit/>
          </a:bodyPr>
          <a:lstStyle/>
          <a:p>
            <a:pPr indent="-176213">
              <a:lnSpc>
                <a:spcPct val="100000"/>
              </a:lnSpc>
              <a:buFont typeface="Wingdings" pitchFamily="2" charset="2"/>
              <a:buNone/>
              <a:defRPr/>
            </a:pPr>
            <a:r>
              <a:rPr lang="ru-RU" sz="1200" dirty="0" smtClean="0"/>
              <a:t>Сотрудничество </a:t>
            </a:r>
            <a:r>
              <a:rPr lang="ru-RU" sz="1200" dirty="0"/>
              <a:t>по гармонизации </a:t>
            </a:r>
            <a:r>
              <a:rPr lang="ru-RU" sz="1200" dirty="0" smtClean="0"/>
              <a:t>технического законодательства и </a:t>
            </a:r>
            <a:r>
              <a:rPr lang="ru-RU" sz="1200" dirty="0"/>
              <a:t>снижению технических </a:t>
            </a:r>
            <a:r>
              <a:rPr lang="ru-RU" sz="1200" dirty="0" smtClean="0"/>
              <a:t>барьеров</a:t>
            </a:r>
          </a:p>
          <a:p>
            <a:pPr>
              <a:lnSpc>
                <a:spcPct val="100000"/>
              </a:lnSpc>
              <a:buFont typeface="Wingdings" pitchFamily="2" charset="2"/>
              <a:buNone/>
              <a:defRPr/>
            </a:pPr>
            <a:endParaRPr lang="ru-RU" sz="1200" dirty="0" smtClean="0"/>
          </a:p>
          <a:p>
            <a:pPr>
              <a:lnSpc>
                <a:spcPct val="100000"/>
              </a:lnSpc>
              <a:buFont typeface="Wingdings" pitchFamily="2" charset="2"/>
              <a:buNone/>
              <a:defRPr/>
            </a:pPr>
            <a:r>
              <a:rPr lang="ru-RU" sz="1200" dirty="0" smtClean="0"/>
              <a:t>Стремление </a:t>
            </a:r>
            <a:r>
              <a:rPr lang="ru-RU" sz="1200" dirty="0"/>
              <a:t>к единому </a:t>
            </a:r>
            <a:r>
              <a:rPr lang="ru-RU" sz="1200" dirty="0" smtClean="0"/>
              <a:t>рыночному пространству </a:t>
            </a:r>
          </a:p>
          <a:p>
            <a:pPr>
              <a:lnSpc>
                <a:spcPct val="100000"/>
              </a:lnSpc>
              <a:buFont typeface="Wingdings" pitchFamily="2" charset="2"/>
              <a:buNone/>
              <a:defRPr/>
            </a:pPr>
            <a:r>
              <a:rPr lang="ru-RU" sz="1200" dirty="0" smtClean="0"/>
              <a:t>Россия-ЕС</a:t>
            </a:r>
            <a:r>
              <a:rPr lang="ru-RU" sz="1200" dirty="0"/>
              <a:t>.</a:t>
            </a:r>
          </a:p>
        </p:txBody>
      </p:sp>
      <p:sp>
        <p:nvSpPr>
          <p:cNvPr id="2" name="Номер слайда 1"/>
          <p:cNvSpPr>
            <a:spLocks noGrp="1"/>
          </p:cNvSpPr>
          <p:nvPr>
            <p:ph type="sldNum" sz="quarter" idx="12"/>
          </p:nvPr>
        </p:nvSpPr>
        <p:spPr/>
        <p:txBody>
          <a:bodyPr/>
          <a:lstStyle/>
          <a:p>
            <a:r>
              <a:rPr lang="en-US" dirty="0" smtClean="0"/>
              <a:t>4</a:t>
            </a:r>
            <a:endParaRPr lang="en-US" dirty="0"/>
          </a:p>
        </p:txBody>
      </p:sp>
    </p:spTree>
    <p:extLst>
      <p:ext uri="{BB962C8B-B14F-4D97-AF65-F5344CB8AC3E}">
        <p14:creationId xmlns:p14="http://schemas.microsoft.com/office/powerpoint/2010/main" val="117482454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TextBox 2"/>
          <p:cNvSpPr txBox="1"/>
          <p:nvPr/>
        </p:nvSpPr>
        <p:spPr>
          <a:xfrm>
            <a:off x="0" y="3068960"/>
            <a:ext cx="5436096" cy="2585323"/>
          </a:xfrm>
          <a:prstGeom prst="rect">
            <a:avLst/>
          </a:prstGeom>
          <a:solidFill>
            <a:schemeClr val="bg1"/>
          </a:solidFill>
        </p:spPr>
        <p:txBody>
          <a:bodyPr wrap="square" rtlCol="0">
            <a:spAutoFit/>
          </a:bodyPr>
          <a:lstStyle/>
          <a:p>
            <a:pPr algn="just">
              <a:buFontTx/>
              <a:buChar char="-"/>
            </a:pPr>
            <a:r>
              <a:rPr lang="ru-RU" dirty="0" smtClean="0"/>
              <a:t> Стандартизация в строительстве и производстве строительных материалов;</a:t>
            </a:r>
          </a:p>
          <a:p>
            <a:pPr algn="just">
              <a:buFontTx/>
              <a:buChar char="-"/>
            </a:pPr>
            <a:r>
              <a:rPr lang="ru-RU" dirty="0" smtClean="0"/>
              <a:t> Сертификация строительных материалов;</a:t>
            </a:r>
          </a:p>
          <a:p>
            <a:pPr algn="just">
              <a:buFontTx/>
              <a:buChar char="-"/>
            </a:pPr>
            <a:r>
              <a:rPr lang="ru-RU" dirty="0" smtClean="0"/>
              <a:t> Механизмы вывода на рынок инновационных строительных материалов;</a:t>
            </a:r>
          </a:p>
          <a:p>
            <a:pPr algn="just">
              <a:buFontTx/>
              <a:buChar char="-"/>
            </a:pPr>
            <a:r>
              <a:rPr lang="ru-RU" dirty="0" smtClean="0"/>
              <a:t> Применение </a:t>
            </a:r>
            <a:r>
              <a:rPr lang="en-US" dirty="0" smtClean="0"/>
              <a:t>BIM-</a:t>
            </a:r>
            <a:r>
              <a:rPr lang="ru-RU" dirty="0" smtClean="0"/>
              <a:t>технологий;</a:t>
            </a:r>
          </a:p>
          <a:p>
            <a:pPr algn="just">
              <a:buFontTx/>
              <a:buChar char="-"/>
            </a:pPr>
            <a:r>
              <a:rPr lang="ru-RU" dirty="0" smtClean="0"/>
              <a:t> Энергосбережение;</a:t>
            </a:r>
          </a:p>
          <a:p>
            <a:pPr algn="just">
              <a:buFontTx/>
              <a:buChar char="-"/>
            </a:pPr>
            <a:r>
              <a:rPr lang="ru-RU" dirty="0" smtClean="0"/>
              <a:t> Профессиональное образование и подготовка кадров</a:t>
            </a:r>
            <a:endParaRPr lang="ru-RU" dirty="0"/>
          </a:p>
        </p:txBody>
      </p:sp>
      <p:sp>
        <p:nvSpPr>
          <p:cNvPr id="4" name="TextBox 3"/>
          <p:cNvSpPr txBox="1"/>
          <p:nvPr/>
        </p:nvSpPr>
        <p:spPr>
          <a:xfrm>
            <a:off x="5436096" y="188640"/>
            <a:ext cx="3707904" cy="1354217"/>
          </a:xfrm>
          <a:prstGeom prst="rect">
            <a:avLst/>
          </a:prstGeom>
          <a:solidFill>
            <a:schemeClr val="bg1"/>
          </a:solidFill>
        </p:spPr>
        <p:txBody>
          <a:bodyPr wrap="square" rtlCol="0">
            <a:spAutoFit/>
          </a:bodyPr>
          <a:lstStyle/>
          <a:p>
            <a:r>
              <a:rPr lang="ru-RU" sz="2800" b="1" dirty="0" smtClean="0"/>
              <a:t>20-22 </a:t>
            </a:r>
            <a:r>
              <a:rPr lang="ru-RU" sz="2800" b="1" dirty="0" smtClean="0"/>
              <a:t>февраля 2018 г.</a:t>
            </a:r>
          </a:p>
          <a:p>
            <a:r>
              <a:rPr lang="ru-RU" b="1" dirty="0" smtClean="0"/>
              <a:t>г. Берлин (Германия)</a:t>
            </a:r>
          </a:p>
          <a:p>
            <a:r>
              <a:rPr lang="ru-RU" b="1" dirty="0" smtClean="0"/>
              <a:t>Выставочный комплекс</a:t>
            </a:r>
          </a:p>
          <a:p>
            <a:r>
              <a:rPr lang="en-US" b="1" dirty="0" smtClean="0"/>
              <a:t>“</a:t>
            </a:r>
            <a:r>
              <a:rPr lang="en-US" b="1" dirty="0" err="1" smtClean="0"/>
              <a:t>Messe</a:t>
            </a:r>
            <a:r>
              <a:rPr lang="en-US" b="1" dirty="0" smtClean="0"/>
              <a:t> Berlin”</a:t>
            </a:r>
            <a:endParaRPr lang="ru-RU" b="1" dirty="0"/>
          </a:p>
        </p:txBody>
      </p:sp>
    </p:spTree>
    <p:extLst>
      <p:ext uri="{BB962C8B-B14F-4D97-AF65-F5344CB8AC3E}">
        <p14:creationId xmlns:p14="http://schemas.microsoft.com/office/powerpoint/2010/main" val="816174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Заголовок 1"/>
          <p:cNvSpPr>
            <a:spLocks noGrp="1"/>
          </p:cNvSpPr>
          <p:nvPr>
            <p:ph type="title"/>
          </p:nvPr>
        </p:nvSpPr>
        <p:spPr>
          <a:xfrm>
            <a:off x="457200" y="142875"/>
            <a:ext cx="8229600" cy="792163"/>
          </a:xfrm>
        </p:spPr>
        <p:txBody>
          <a:bodyPr/>
          <a:lstStyle/>
          <a:p>
            <a:pPr eaLnBrk="1" hangingPunct="1"/>
            <a:r>
              <a:rPr lang="ru-RU" sz="1800" b="1" dirty="0" smtClean="0">
                <a:solidFill>
                  <a:srgbClr val="C00000"/>
                </a:solidFill>
              </a:rPr>
              <a:t>РАБОТА КОМИТЕТА РСПП ПО ТЕХНИЧЕСКОМУ РЕГУЛИРОВАНИЮ, СТАНДАРТИЗАЦИИ И ОЦЕНКЕ СООТВЕТСТВИЯ</a:t>
            </a:r>
          </a:p>
        </p:txBody>
      </p:sp>
      <p:sp>
        <p:nvSpPr>
          <p:cNvPr id="3" name="Rectangle 3"/>
          <p:cNvSpPr txBox="1">
            <a:spLocks noChangeArrowheads="1"/>
          </p:cNvSpPr>
          <p:nvPr/>
        </p:nvSpPr>
        <p:spPr bwMode="gray">
          <a:xfrm>
            <a:off x="3203575" y="2420938"/>
            <a:ext cx="5689600" cy="4032250"/>
          </a:xfrm>
          <a:prstGeom prst="rect">
            <a:avLst/>
          </a:prstGeom>
          <a:noFill/>
          <a:ln w="9525">
            <a:noFill/>
            <a:miter lim="800000"/>
            <a:headEnd/>
            <a:tailEnd/>
          </a:ln>
          <a:effectLst/>
        </p:spPr>
        <p:txBody>
          <a:bodyPr/>
          <a:lstStyle/>
          <a:p>
            <a:pPr marL="357188" indent="-357188" algn="just">
              <a:lnSpc>
                <a:spcPct val="80000"/>
              </a:lnSpc>
              <a:spcBef>
                <a:spcPct val="20000"/>
              </a:spcBef>
              <a:buClr>
                <a:schemeClr val="accent2"/>
              </a:buClr>
              <a:buFont typeface="Wingdings" pitchFamily="2" charset="2"/>
              <a:buNone/>
              <a:defRPr/>
            </a:pPr>
            <a:r>
              <a:rPr lang="ru-RU" sz="1600" b="1" kern="0" dirty="0">
                <a:latin typeface="+mn-lt"/>
                <a:cs typeface="Arial" charset="0"/>
              </a:rPr>
              <a:t>     </a:t>
            </a:r>
            <a:r>
              <a:rPr lang="ru-RU" sz="1600" b="1" kern="0" dirty="0" smtClean="0">
                <a:latin typeface="+mn-lt"/>
                <a:cs typeface="Arial" charset="0"/>
              </a:rPr>
              <a:t> </a:t>
            </a:r>
            <a:r>
              <a:rPr lang="ru-RU" sz="1600" b="1" u="sng" kern="0" dirty="0" smtClean="0">
                <a:latin typeface="+mn-lt"/>
                <a:cs typeface="Arial" charset="0"/>
              </a:rPr>
              <a:t>Работа Комитета РСПП позволяет промышленности:</a:t>
            </a:r>
          </a:p>
          <a:p>
            <a:pPr marL="285750" indent="-285750">
              <a:lnSpc>
                <a:spcPct val="150000"/>
              </a:lnSpc>
              <a:spcBef>
                <a:spcPct val="20000"/>
              </a:spcBef>
              <a:buClr>
                <a:schemeClr val="tx1"/>
              </a:buClr>
              <a:buFont typeface="Wingdings" panose="05000000000000000000" pitchFamily="2" charset="2"/>
              <a:buChar char="q"/>
              <a:defRPr/>
            </a:pPr>
            <a:r>
              <a:rPr lang="ru-RU" sz="1600" b="1" kern="0" dirty="0" smtClean="0">
                <a:latin typeface="+mn-lt"/>
                <a:cs typeface="Arial" charset="0"/>
              </a:rPr>
              <a:t>Активно участвовать в разработке технических регламентов и нормативных правовых документов.</a:t>
            </a:r>
            <a:endParaRPr lang="ru-RU" sz="1600" b="1" kern="0" dirty="0">
              <a:latin typeface="+mn-lt"/>
              <a:cs typeface="Arial" charset="0"/>
            </a:endParaRPr>
          </a:p>
          <a:p>
            <a:pPr marL="285750" indent="-285750">
              <a:lnSpc>
                <a:spcPct val="150000"/>
              </a:lnSpc>
              <a:spcBef>
                <a:spcPct val="20000"/>
              </a:spcBef>
              <a:buClr>
                <a:schemeClr val="tx1"/>
              </a:buClr>
              <a:buFont typeface="Wingdings" panose="05000000000000000000" pitchFamily="2" charset="2"/>
              <a:buChar char="q"/>
              <a:defRPr/>
            </a:pPr>
            <a:r>
              <a:rPr lang="ru-RU" sz="1600" b="1" kern="0" dirty="0" smtClean="0">
                <a:latin typeface="+mn-lt"/>
                <a:cs typeface="Arial" charset="0"/>
              </a:rPr>
              <a:t>Вырабатывать консолидированное мнение различных отраслей по вопросам технического регулирования, стандартизации и оценки соответствия.</a:t>
            </a:r>
            <a:endParaRPr lang="ru-RU" sz="1600" b="1" kern="0" dirty="0">
              <a:latin typeface="+mn-lt"/>
              <a:cs typeface="Arial" charset="0"/>
            </a:endParaRPr>
          </a:p>
          <a:p>
            <a:pPr marL="285750" indent="-285750">
              <a:lnSpc>
                <a:spcPct val="150000"/>
              </a:lnSpc>
              <a:spcBef>
                <a:spcPct val="20000"/>
              </a:spcBef>
              <a:buClr>
                <a:schemeClr val="tx1"/>
              </a:buClr>
              <a:buFont typeface="Wingdings" panose="05000000000000000000" pitchFamily="2" charset="2"/>
              <a:buChar char="q"/>
              <a:defRPr/>
            </a:pPr>
            <a:r>
              <a:rPr lang="ru-RU" sz="1600" b="1" kern="0" dirty="0" smtClean="0">
                <a:latin typeface="+mn-lt"/>
                <a:cs typeface="Arial" charset="0"/>
              </a:rPr>
              <a:t>Осуществлять взаимодействие </a:t>
            </a:r>
            <a:r>
              <a:rPr lang="ru-RU" sz="1600" b="1" kern="0" dirty="0">
                <a:latin typeface="+mn-lt"/>
                <a:cs typeface="Arial" charset="0"/>
              </a:rPr>
              <a:t>промышленных ассоциаций с органами государственной </a:t>
            </a:r>
            <a:r>
              <a:rPr lang="ru-RU" sz="1600" b="1" kern="0" dirty="0" smtClean="0">
                <a:latin typeface="+mn-lt"/>
                <a:cs typeface="Arial" charset="0"/>
              </a:rPr>
              <a:t>власти.</a:t>
            </a:r>
            <a:endParaRPr lang="ru-RU" sz="1600" b="1" kern="0" dirty="0">
              <a:latin typeface="+mn-lt"/>
              <a:cs typeface="Arial" charset="0"/>
            </a:endParaRPr>
          </a:p>
          <a:p>
            <a:pPr marL="285750" indent="-285750">
              <a:lnSpc>
                <a:spcPct val="150000"/>
              </a:lnSpc>
              <a:spcBef>
                <a:spcPct val="20000"/>
              </a:spcBef>
              <a:buClr>
                <a:schemeClr val="tx1"/>
              </a:buClr>
              <a:buFont typeface="Wingdings" panose="05000000000000000000" pitchFamily="2" charset="2"/>
              <a:buChar char="q"/>
              <a:defRPr/>
            </a:pPr>
            <a:r>
              <a:rPr lang="ru-RU" sz="1600" b="1" kern="0" dirty="0" smtClean="0">
                <a:latin typeface="+mn-lt"/>
                <a:cs typeface="Arial" charset="0"/>
              </a:rPr>
              <a:t>Расширять международное сотрудничество </a:t>
            </a:r>
            <a:r>
              <a:rPr lang="ru-RU" sz="1600" b="1" kern="0" dirty="0">
                <a:latin typeface="+mn-lt"/>
                <a:cs typeface="Arial" charset="0"/>
              </a:rPr>
              <a:t>в области технического </a:t>
            </a:r>
            <a:r>
              <a:rPr lang="ru-RU" sz="1600" b="1" kern="0" dirty="0" smtClean="0">
                <a:latin typeface="+mn-lt"/>
                <a:cs typeface="Arial" charset="0"/>
              </a:rPr>
              <a:t>регулирования и стандартизации.</a:t>
            </a:r>
            <a:r>
              <a:rPr lang="ru-RU" sz="1600" kern="0" dirty="0" smtClean="0">
                <a:latin typeface="+mn-lt"/>
                <a:cs typeface="Arial" charset="0"/>
              </a:rPr>
              <a:t> </a:t>
            </a:r>
            <a:endParaRPr lang="ru-RU" sz="1600" kern="0" dirty="0">
              <a:latin typeface="+mn-lt"/>
              <a:cs typeface="Arial" charset="0"/>
            </a:endParaRPr>
          </a:p>
          <a:p>
            <a:pPr marL="357188" indent="-357188">
              <a:lnSpc>
                <a:spcPct val="80000"/>
              </a:lnSpc>
              <a:spcBef>
                <a:spcPct val="20000"/>
              </a:spcBef>
              <a:defRPr/>
            </a:pPr>
            <a:endParaRPr lang="ru-RU" sz="1400" kern="0" dirty="0">
              <a:latin typeface="+mn-lt"/>
              <a:cs typeface="Arial" charset="0"/>
            </a:endParaRPr>
          </a:p>
        </p:txBody>
      </p:sp>
      <p:sp>
        <p:nvSpPr>
          <p:cNvPr id="5" name="Rectangle 5"/>
          <p:cNvSpPr>
            <a:spLocks noChangeArrowheads="1"/>
          </p:cNvSpPr>
          <p:nvPr/>
        </p:nvSpPr>
        <p:spPr bwMode="auto">
          <a:xfrm>
            <a:off x="285721" y="5032374"/>
            <a:ext cx="2786082" cy="1103892"/>
          </a:xfrm>
          <a:prstGeom prst="rect">
            <a:avLst/>
          </a:prstGeom>
          <a:solidFill>
            <a:srgbClr val="DDDDDD"/>
          </a:solidFill>
          <a:ln>
            <a:headEnd/>
            <a:tailEnd/>
          </a:ln>
        </p:spPr>
        <p:style>
          <a:lnRef idx="0">
            <a:schemeClr val="accent5"/>
          </a:lnRef>
          <a:fillRef idx="3">
            <a:schemeClr val="accent5"/>
          </a:fillRef>
          <a:effectRef idx="3">
            <a:schemeClr val="accent5"/>
          </a:effectRef>
          <a:fontRef idx="minor">
            <a:schemeClr val="lt1"/>
          </a:fontRef>
        </p:style>
        <p:txBody>
          <a:bodyPr>
            <a:spAutoFit/>
          </a:bodyPr>
          <a:lstStyle/>
          <a:p>
            <a:pPr>
              <a:lnSpc>
                <a:spcPct val="80000"/>
              </a:lnSpc>
              <a:spcBef>
                <a:spcPct val="20000"/>
              </a:spcBef>
              <a:buClr>
                <a:schemeClr val="accent2"/>
              </a:buClr>
              <a:buFont typeface="Wingdings" pitchFamily="2" charset="2"/>
              <a:buNone/>
              <a:defRPr/>
            </a:pPr>
            <a:endParaRPr lang="ru-RU" sz="600" b="1" dirty="0">
              <a:solidFill>
                <a:srgbClr val="C00000"/>
              </a:solidFill>
              <a:latin typeface="Tahoma" pitchFamily="34" charset="0"/>
              <a:cs typeface="Tahoma" pitchFamily="34" charset="0"/>
            </a:endParaRPr>
          </a:p>
          <a:p>
            <a:pPr>
              <a:lnSpc>
                <a:spcPct val="80000"/>
              </a:lnSpc>
              <a:spcBef>
                <a:spcPct val="20000"/>
              </a:spcBef>
              <a:buClr>
                <a:schemeClr val="accent2"/>
              </a:buClr>
              <a:buFont typeface="Wingdings" pitchFamily="2" charset="2"/>
              <a:buNone/>
              <a:defRPr/>
            </a:pPr>
            <a:r>
              <a:rPr lang="ru-RU" b="1" dirty="0">
                <a:solidFill>
                  <a:schemeClr val="bg1">
                    <a:lumMod val="25000"/>
                  </a:schemeClr>
                </a:solidFill>
                <a:latin typeface="Tahoma" pitchFamily="34" charset="0"/>
                <a:cs typeface="Tahoma" pitchFamily="34" charset="0"/>
              </a:rPr>
              <a:t>Д.А. ПУМПЯНСКИЙ</a:t>
            </a:r>
          </a:p>
          <a:p>
            <a:pPr>
              <a:lnSpc>
                <a:spcPct val="80000"/>
              </a:lnSpc>
              <a:spcBef>
                <a:spcPts val="200"/>
              </a:spcBef>
              <a:buClr>
                <a:schemeClr val="accent2"/>
              </a:buClr>
              <a:buFont typeface="Wingdings" pitchFamily="2" charset="2"/>
              <a:buNone/>
              <a:defRPr/>
            </a:pPr>
            <a:r>
              <a:rPr lang="ru-RU" sz="1400" dirty="0" smtClean="0">
                <a:solidFill>
                  <a:schemeClr val="bg1">
                    <a:lumMod val="25000"/>
                  </a:schemeClr>
                </a:solidFill>
                <a:latin typeface="Tahoma" pitchFamily="34" charset="0"/>
                <a:cs typeface="Tahoma" pitchFamily="34" charset="0"/>
              </a:rPr>
              <a:t>Председатель Комитета РСПП, </a:t>
            </a:r>
            <a:r>
              <a:rPr lang="ru-RU" sz="1400" dirty="0">
                <a:solidFill>
                  <a:schemeClr val="bg1">
                    <a:lumMod val="25000"/>
                  </a:schemeClr>
                </a:solidFill>
                <a:latin typeface="Tahoma" pitchFamily="34" charset="0"/>
                <a:cs typeface="Tahoma" pitchFamily="34" charset="0"/>
              </a:rPr>
              <a:t>Председатель </a:t>
            </a:r>
          </a:p>
          <a:p>
            <a:pPr>
              <a:lnSpc>
                <a:spcPct val="80000"/>
              </a:lnSpc>
              <a:spcBef>
                <a:spcPts val="200"/>
              </a:spcBef>
              <a:buClr>
                <a:schemeClr val="accent2"/>
              </a:buClr>
              <a:buFont typeface="Wingdings" pitchFamily="2" charset="2"/>
              <a:buNone/>
              <a:defRPr/>
            </a:pPr>
            <a:r>
              <a:rPr lang="ru-RU" sz="1400" dirty="0">
                <a:solidFill>
                  <a:schemeClr val="bg1">
                    <a:lumMod val="25000"/>
                  </a:schemeClr>
                </a:solidFill>
                <a:latin typeface="Tahoma" pitchFamily="34" charset="0"/>
                <a:cs typeface="Tahoma" pitchFamily="34" charset="0"/>
              </a:rPr>
              <a:t>Совета директоров </a:t>
            </a:r>
            <a:r>
              <a:rPr lang="ru-RU" sz="1400" dirty="0" smtClean="0">
                <a:solidFill>
                  <a:schemeClr val="bg1">
                    <a:lumMod val="25000"/>
                  </a:schemeClr>
                </a:solidFill>
                <a:latin typeface="Tahoma" pitchFamily="34" charset="0"/>
                <a:cs typeface="Tahoma" pitchFamily="34" charset="0"/>
              </a:rPr>
              <a:t>ПАО </a:t>
            </a:r>
            <a:r>
              <a:rPr lang="ru-RU" sz="1400" dirty="0">
                <a:solidFill>
                  <a:schemeClr val="bg1">
                    <a:lumMod val="25000"/>
                  </a:schemeClr>
                </a:solidFill>
                <a:latin typeface="Tahoma" pitchFamily="34" charset="0"/>
                <a:cs typeface="Tahoma" pitchFamily="34" charset="0"/>
              </a:rPr>
              <a:t>«ТМК»</a:t>
            </a:r>
          </a:p>
          <a:p>
            <a:pPr>
              <a:lnSpc>
                <a:spcPct val="80000"/>
              </a:lnSpc>
              <a:spcBef>
                <a:spcPct val="20000"/>
              </a:spcBef>
              <a:buClr>
                <a:schemeClr val="accent2"/>
              </a:buClr>
              <a:buFont typeface="Wingdings" pitchFamily="2" charset="2"/>
              <a:buNone/>
              <a:defRPr/>
            </a:pPr>
            <a:endParaRPr lang="en-GB" sz="600" dirty="0">
              <a:solidFill>
                <a:schemeClr val="bg1">
                  <a:lumMod val="25000"/>
                </a:schemeClr>
              </a:solidFill>
              <a:latin typeface="Tahoma" pitchFamily="34" charset="0"/>
              <a:cs typeface="Tahoma" pitchFamily="34" charset="0"/>
            </a:endParaRPr>
          </a:p>
        </p:txBody>
      </p:sp>
      <p:sp>
        <p:nvSpPr>
          <p:cNvPr id="82951" name="Rectangle 6"/>
          <p:cNvSpPr>
            <a:spLocks noChangeArrowheads="1"/>
          </p:cNvSpPr>
          <p:nvPr/>
        </p:nvSpPr>
        <p:spPr bwMode="auto">
          <a:xfrm>
            <a:off x="3492500" y="1177925"/>
            <a:ext cx="5183188" cy="1077218"/>
          </a:xfrm>
          <a:prstGeom prst="rect">
            <a:avLst/>
          </a:prstGeom>
          <a:noFill/>
          <a:ln w="9525">
            <a:noFill/>
            <a:miter lim="800000"/>
            <a:headEnd/>
            <a:tailEnd/>
          </a:ln>
        </p:spPr>
        <p:txBody>
          <a:bodyPr>
            <a:spAutoFit/>
          </a:bodyPr>
          <a:lstStyle/>
          <a:p>
            <a:r>
              <a:rPr lang="ru-RU" sz="1600" b="1" dirty="0">
                <a:cs typeface="Arial" charset="0"/>
              </a:rPr>
              <a:t>Комитет создан в </a:t>
            </a:r>
            <a:r>
              <a:rPr lang="ru-RU" sz="1600" b="1" dirty="0" smtClean="0">
                <a:cs typeface="Arial" charset="0"/>
              </a:rPr>
              <a:t>2004 году. </a:t>
            </a:r>
            <a:endParaRPr lang="ru-RU" sz="1600" b="1" dirty="0">
              <a:cs typeface="Arial" charset="0"/>
            </a:endParaRPr>
          </a:p>
          <a:p>
            <a:endParaRPr lang="ru-RU" sz="1600" b="1" dirty="0">
              <a:cs typeface="Arial" charset="0"/>
            </a:endParaRPr>
          </a:p>
          <a:p>
            <a:r>
              <a:rPr lang="ru-RU" sz="1600" b="1" dirty="0"/>
              <a:t>В работе Комитета РСПП принимает участие более 2500 экспертов из всех отраслей промышленности.</a:t>
            </a:r>
            <a:endParaRPr lang="ru-RU" sz="1600" dirty="0">
              <a:cs typeface="Arial" charset="0"/>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583" y="1268760"/>
            <a:ext cx="2486079" cy="3545912"/>
          </a:xfrm>
          <a:prstGeom prst="rect">
            <a:avLst/>
          </a:prstGeom>
        </p:spPr>
      </p:pic>
    </p:spTree>
    <p:extLst>
      <p:ext uri="{BB962C8B-B14F-4D97-AF65-F5344CB8AC3E}">
        <p14:creationId xmlns:p14="http://schemas.microsoft.com/office/powerpoint/2010/main" val="35147814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 y="3286125"/>
            <a:ext cx="3200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Заголовок 1"/>
          <p:cNvSpPr txBox="1">
            <a:spLocks/>
          </p:cNvSpPr>
          <p:nvPr/>
        </p:nvSpPr>
        <p:spPr bwMode="gray">
          <a:xfrm>
            <a:off x="3243282" y="3429000"/>
            <a:ext cx="4614866" cy="857256"/>
          </a:xfrm>
          <a:prstGeom prst="rect">
            <a:avLst/>
          </a:prstGeom>
          <a:noFill/>
          <a:ln w="9525">
            <a:noFill/>
            <a:miter lim="800000"/>
            <a:headEnd/>
            <a:tailEnd/>
          </a:ln>
          <a:effectLst>
            <a:innerShdw blurRad="114300">
              <a:prstClr val="black"/>
            </a:innerShdw>
          </a:effectLst>
        </p:spPr>
        <p:txBody>
          <a:bodyPr anchor="ctr">
            <a:scene3d>
              <a:camera prst="orthographicFront"/>
              <a:lightRig rig="balanced" dir="t">
                <a:rot lat="0" lon="0" rev="2100000"/>
              </a:lightRig>
            </a:scene3d>
            <a:sp3d extrusionH="57150" prstMaterial="metal">
              <a:bevelT w="38100" h="25400" prst="coolSlant"/>
              <a:contourClr>
                <a:schemeClr val="bg2"/>
              </a:contourClr>
            </a:sp3d>
          </a:bodyPr>
          <a:lstStyle/>
          <a:p>
            <a:pPr algn="ctr">
              <a:spcBef>
                <a:spcPts val="4800"/>
              </a:spcBef>
              <a:defRPr/>
            </a:pPr>
            <a:r>
              <a:rPr lang="ru-RU" sz="4000" b="1" kern="0" dirty="0">
                <a:ln w="50800"/>
                <a:solidFill>
                  <a:srgbClr val="0070C0">
                    <a:alpha val="42000"/>
                  </a:srgbClr>
                </a:solidFill>
                <a:effectLst>
                  <a:outerShdw blurRad="50800" dist="50800" dir="5400000" algn="ctr" rotWithShape="0">
                    <a:schemeClr val="bg1">
                      <a:lumMod val="75000"/>
                    </a:schemeClr>
                  </a:outerShdw>
                </a:effectLst>
                <a:latin typeface="+mj-lt"/>
                <a:ea typeface="+mj-ea"/>
                <a:cs typeface="+mj-cs"/>
              </a:rPr>
              <a:t>(495) 663-04-50</a:t>
            </a:r>
          </a:p>
        </p:txBody>
      </p:sp>
      <p:sp>
        <p:nvSpPr>
          <p:cNvPr id="12" name="Заголовок 1"/>
          <p:cNvSpPr txBox="1">
            <a:spLocks/>
          </p:cNvSpPr>
          <p:nvPr/>
        </p:nvSpPr>
        <p:spPr bwMode="gray">
          <a:xfrm>
            <a:off x="3457596" y="4500570"/>
            <a:ext cx="4757742" cy="857256"/>
          </a:xfrm>
          <a:prstGeom prst="rect">
            <a:avLst/>
          </a:prstGeom>
          <a:noFill/>
          <a:ln w="9525">
            <a:noFill/>
            <a:miter lim="800000"/>
            <a:headEnd/>
            <a:tailEnd/>
          </a:ln>
          <a:effectLst>
            <a:innerShdw blurRad="114300">
              <a:prstClr val="black"/>
            </a:innerShdw>
            <a:reflection blurRad="6350" stA="52000" endA="300" endPos="35000" dir="5400000" sy="-100000" algn="bl" rotWithShape="0"/>
          </a:effectLst>
        </p:spPr>
        <p:txBody>
          <a:bodyPr anchor="ctr">
            <a:scene3d>
              <a:camera prst="orthographicFront"/>
              <a:lightRig rig="balanced" dir="t">
                <a:rot lat="0" lon="0" rev="2100000"/>
              </a:lightRig>
            </a:scene3d>
            <a:sp3d extrusionH="57150" prstMaterial="metal">
              <a:bevelT w="38100" h="25400" prst="coolSlant"/>
              <a:contourClr>
                <a:schemeClr val="bg2"/>
              </a:contourClr>
            </a:sp3d>
          </a:bodyPr>
          <a:lstStyle/>
          <a:p>
            <a:pPr algn="ctr">
              <a:spcBef>
                <a:spcPts val="4800"/>
              </a:spcBef>
              <a:defRPr/>
            </a:pPr>
            <a:r>
              <a:rPr lang="en-US" sz="4000" b="1" kern="0" dirty="0">
                <a:ln w="50800"/>
                <a:solidFill>
                  <a:srgbClr val="0070C0">
                    <a:alpha val="42000"/>
                  </a:srgbClr>
                </a:solidFill>
                <a:effectLst>
                  <a:outerShdw blurRad="50800" dist="50800" dir="5400000" algn="ctr" rotWithShape="0">
                    <a:schemeClr val="bg1">
                      <a:lumMod val="75000"/>
                    </a:schemeClr>
                  </a:outerShdw>
                </a:effectLst>
                <a:latin typeface="+mj-lt"/>
                <a:ea typeface="+mj-ea"/>
                <a:cs typeface="+mj-cs"/>
              </a:rPr>
              <a:t>RGTR@RSPP.RU</a:t>
            </a:r>
            <a:endParaRPr lang="ru-RU" sz="4000" b="1" kern="0" dirty="0">
              <a:ln w="50800"/>
              <a:solidFill>
                <a:srgbClr val="0070C0">
                  <a:alpha val="42000"/>
                </a:srgbClr>
              </a:solidFill>
              <a:effectLst>
                <a:outerShdw blurRad="50800" dist="50800" dir="5400000" algn="ctr" rotWithShape="0">
                  <a:schemeClr val="bg1">
                    <a:lumMod val="75000"/>
                  </a:schemeClr>
                </a:outerShdw>
              </a:effectLst>
              <a:latin typeface="+mj-lt"/>
              <a:ea typeface="+mj-ea"/>
              <a:cs typeface="+mj-cs"/>
            </a:endParaRPr>
          </a:p>
        </p:txBody>
      </p:sp>
      <p:sp>
        <p:nvSpPr>
          <p:cNvPr id="13" name="Заголовок 1"/>
          <p:cNvSpPr txBox="1">
            <a:spLocks/>
          </p:cNvSpPr>
          <p:nvPr/>
        </p:nvSpPr>
        <p:spPr bwMode="gray">
          <a:xfrm>
            <a:off x="3214678" y="5500702"/>
            <a:ext cx="4757742" cy="857256"/>
          </a:xfrm>
          <a:prstGeom prst="rect">
            <a:avLst/>
          </a:prstGeom>
          <a:noFill/>
          <a:ln w="9525">
            <a:noFill/>
            <a:miter lim="800000"/>
            <a:headEnd/>
            <a:tailEnd/>
          </a:ln>
          <a:effectLst>
            <a:innerShdw blurRad="114300">
              <a:prstClr val="black"/>
            </a:innerShdw>
          </a:effectLst>
        </p:spPr>
        <p:txBody>
          <a:bodyPr anchor="ctr">
            <a:scene3d>
              <a:camera prst="orthographicFront"/>
              <a:lightRig rig="balanced" dir="t">
                <a:rot lat="0" lon="0" rev="2100000"/>
              </a:lightRig>
            </a:scene3d>
            <a:sp3d extrusionH="57150" prstMaterial="metal">
              <a:bevelT w="38100" h="25400" prst="coolSlant"/>
              <a:contourClr>
                <a:schemeClr val="bg2"/>
              </a:contourClr>
            </a:sp3d>
          </a:bodyPr>
          <a:lstStyle/>
          <a:p>
            <a:pPr algn="ctr">
              <a:spcBef>
                <a:spcPts val="4800"/>
              </a:spcBef>
              <a:defRPr/>
            </a:pPr>
            <a:r>
              <a:rPr lang="en-US" sz="4000" b="1" kern="0" dirty="0">
                <a:ln w="50800"/>
                <a:solidFill>
                  <a:srgbClr val="0070C0">
                    <a:alpha val="42000"/>
                  </a:srgbClr>
                </a:solidFill>
                <a:effectLst>
                  <a:outerShdw blurRad="50800" dist="50800" dir="5400000" algn="ctr" rotWithShape="0">
                    <a:schemeClr val="bg1">
                      <a:lumMod val="75000"/>
                    </a:schemeClr>
                  </a:outerShdw>
                </a:effectLst>
                <a:latin typeface="+mj-lt"/>
                <a:ea typeface="+mj-ea"/>
                <a:cs typeface="+mj-cs"/>
              </a:rPr>
              <a:t>www.RGTR.RU</a:t>
            </a:r>
            <a:endParaRPr lang="ru-RU" sz="4000" b="1" kern="0" dirty="0">
              <a:ln w="50800"/>
              <a:solidFill>
                <a:srgbClr val="0070C0">
                  <a:alpha val="42000"/>
                </a:srgbClr>
              </a:solidFill>
              <a:effectLst>
                <a:outerShdw blurRad="50800" dist="50800" dir="5400000" algn="ctr" rotWithShape="0">
                  <a:schemeClr val="bg1">
                    <a:lumMod val="75000"/>
                  </a:schemeClr>
                </a:outerShdw>
              </a:effectLst>
              <a:latin typeface="+mj-lt"/>
              <a:ea typeface="+mj-ea"/>
              <a:cs typeface="+mj-cs"/>
            </a:endParaRPr>
          </a:p>
        </p:txBody>
      </p:sp>
      <p:sp>
        <p:nvSpPr>
          <p:cNvPr id="15" name="Заголовок 1"/>
          <p:cNvSpPr txBox="1">
            <a:spLocks/>
          </p:cNvSpPr>
          <p:nvPr/>
        </p:nvSpPr>
        <p:spPr bwMode="gray">
          <a:xfrm>
            <a:off x="457200" y="207963"/>
            <a:ext cx="8229600" cy="792162"/>
          </a:xfrm>
          <a:prstGeom prst="rect">
            <a:avLst/>
          </a:prstGeom>
          <a:noFill/>
          <a:ln w="9525">
            <a:noFill/>
            <a:miter lim="800000"/>
            <a:headEnd/>
            <a:tailEnd/>
          </a:ln>
          <a:effectLst/>
        </p:spPr>
        <p:txBody>
          <a:bodyPr anchor="ctr"/>
          <a:lstStyle/>
          <a:p>
            <a:pPr algn="ctr" eaLnBrk="0" hangingPunct="0">
              <a:defRPr/>
            </a:pPr>
            <a:r>
              <a:rPr lang="ru-RU" sz="2400" b="1" kern="0">
                <a:solidFill>
                  <a:srgbClr val="000000"/>
                </a:solidFill>
                <a:latin typeface="+mj-lt"/>
                <a:ea typeface="+mj-ea"/>
                <a:cs typeface="+mj-cs"/>
              </a:rPr>
              <a:t>СХЕМА ВЗАИМОДЕЙСТВИЯ</a:t>
            </a:r>
            <a:endParaRPr lang="ru-RU" sz="2400" b="1" kern="0" dirty="0">
              <a:latin typeface="+mj-lt"/>
              <a:ea typeface="+mj-ea"/>
              <a:cs typeface="+mj-cs"/>
            </a:endParaRPr>
          </a:p>
        </p:txBody>
      </p:sp>
      <p:sp>
        <p:nvSpPr>
          <p:cNvPr id="16" name="Прямоугольник 15"/>
          <p:cNvSpPr/>
          <p:nvPr/>
        </p:nvSpPr>
        <p:spPr>
          <a:xfrm>
            <a:off x="0" y="0"/>
            <a:ext cx="9144000" cy="10001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 name="Прямоугольник 16"/>
          <p:cNvSpPr/>
          <p:nvPr/>
        </p:nvSpPr>
        <p:spPr>
          <a:xfrm>
            <a:off x="0" y="142875"/>
            <a:ext cx="8929688" cy="85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8" name="Прямоугольник 17"/>
          <p:cNvSpPr/>
          <p:nvPr/>
        </p:nvSpPr>
        <p:spPr>
          <a:xfrm>
            <a:off x="8929688" y="3214688"/>
            <a:ext cx="214312" cy="36433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9" name="Прямоугольник 18"/>
          <p:cNvSpPr/>
          <p:nvPr/>
        </p:nvSpPr>
        <p:spPr>
          <a:xfrm>
            <a:off x="8929688" y="1071563"/>
            <a:ext cx="214312" cy="2071687"/>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1" name="Заголовок 20"/>
          <p:cNvSpPr>
            <a:spLocks noGrp="1"/>
          </p:cNvSpPr>
          <p:nvPr>
            <p:ph type="title"/>
          </p:nvPr>
        </p:nvSpPr>
        <p:spPr>
          <a:xfrm>
            <a:off x="1167971" y="1711325"/>
            <a:ext cx="7652501" cy="792162"/>
          </a:xfrm>
          <a:ln>
            <a:miter lim="800000"/>
            <a:headEnd/>
            <a:tailEnd/>
          </a:ln>
        </p:spPr>
        <p:txBody>
          <a:bodyPr>
            <a:normAutofit fontScale="90000"/>
          </a:bodyPr>
          <a:lstStyle/>
          <a:p>
            <a:pPr>
              <a:spcBef>
                <a:spcPts val="4800"/>
              </a:spcBef>
              <a:defRPr/>
            </a:pPr>
            <a:r>
              <a:rPr lang="ru-RU" sz="6000" cap="all" dirty="0" smtClean="0">
                <a:ln w="0"/>
                <a:solidFill>
                  <a:schemeClr val="accent2">
                    <a:lumMod val="60000"/>
                    <a:lumOff val="40000"/>
                  </a:schemeClr>
                </a:solidFill>
                <a:effectLst>
                  <a:reflection blurRad="12700" stA="50000" endPos="50000" dist="5000" dir="5400000" sy="-100000" rotWithShape="0"/>
                </a:effectLst>
              </a:rPr>
              <a:t>ЗА ВНИМАНИЕ!</a:t>
            </a:r>
            <a:endParaRPr lang="ru-RU" sz="6000" cap="all" dirty="0">
              <a:ln w="0"/>
              <a:solidFill>
                <a:schemeClr val="accent2">
                  <a:lumMod val="60000"/>
                  <a:lumOff val="40000"/>
                </a:schemeClr>
              </a:solidFill>
              <a:effectLst>
                <a:reflection blurRad="12700" stA="50000" endPos="50000" dist="5000" dir="5400000" sy="-100000" rotWithShape="0"/>
              </a:effectLst>
            </a:endParaRPr>
          </a:p>
        </p:txBody>
      </p:sp>
      <p:sp>
        <p:nvSpPr>
          <p:cNvPr id="23" name="Заголовок 1"/>
          <p:cNvSpPr txBox="1">
            <a:spLocks/>
          </p:cNvSpPr>
          <p:nvPr/>
        </p:nvSpPr>
        <p:spPr bwMode="gray">
          <a:xfrm>
            <a:off x="1115616" y="647560"/>
            <a:ext cx="8258204" cy="857256"/>
          </a:xfrm>
          <a:prstGeom prst="rect">
            <a:avLst/>
          </a:prstGeom>
          <a:noFill/>
          <a:ln w="9525">
            <a:noFill/>
            <a:miter lim="800000"/>
            <a:headEnd/>
            <a:tailEnd/>
          </a:ln>
          <a:effectLst>
            <a:innerShdw blurRad="114300">
              <a:prstClr val="black"/>
            </a:innerShdw>
          </a:effectLst>
        </p:spPr>
        <p:txBody>
          <a:bodyPr spcFirstLastPara="1" anchor="ctr">
            <a:prstTxWarp prst="textArchUp">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spcBef>
                <a:spcPts val="4800"/>
              </a:spcBef>
              <a:defRPr/>
            </a:pPr>
            <a:r>
              <a:rPr lang="ru-RU" sz="6000" b="1" kern="0" cap="all" dirty="0" smtClean="0">
                <a:ln w="0"/>
                <a:solidFill>
                  <a:schemeClr val="accent2">
                    <a:lumMod val="60000"/>
                    <a:lumOff val="40000"/>
                  </a:schemeClr>
                </a:solidFill>
                <a:effectLst>
                  <a:reflection blurRad="12700" stA="50000" endPos="50000" dist="5000" dir="5400000" sy="-100000" rotWithShape="0"/>
                </a:effectLst>
                <a:latin typeface="+mj-lt"/>
                <a:ea typeface="+mj-ea"/>
                <a:cs typeface="+mj-cs"/>
              </a:rPr>
              <a:t>СПАСИБО</a:t>
            </a:r>
            <a:endParaRPr lang="ru-RU" sz="6000" b="1" kern="0" cap="all" dirty="0">
              <a:ln w="0"/>
              <a:solidFill>
                <a:schemeClr val="accent2">
                  <a:lumMod val="60000"/>
                  <a:lumOff val="40000"/>
                </a:schemeClr>
              </a:solidFill>
              <a:effectLst>
                <a:reflection blurRad="12700" stA="50000" endPos="50000" dist="5000" dir="5400000" sy="-100000" rotWithShape="0"/>
              </a:effectLst>
              <a:latin typeface="+mj-lt"/>
              <a:ea typeface="+mj-ea"/>
              <a:cs typeface="+mj-cs"/>
            </a:endParaRPr>
          </a:p>
        </p:txBody>
      </p:sp>
    </p:spTree>
    <p:extLst>
      <p:ext uri="{BB962C8B-B14F-4D97-AF65-F5344CB8AC3E}">
        <p14:creationId xmlns:p14="http://schemas.microsoft.com/office/powerpoint/2010/main" val="1677765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6"/>
          <p:cNvSpPr>
            <a:spLocks noGrp="1" noChangeArrowheads="1"/>
          </p:cNvSpPr>
          <p:nvPr>
            <p:ph type="title"/>
          </p:nvPr>
        </p:nvSpPr>
        <p:spPr>
          <a:xfrm>
            <a:off x="428625" y="142875"/>
            <a:ext cx="8258175" cy="792163"/>
          </a:xfrm>
        </p:spPr>
        <p:txBody>
          <a:bodyPr>
            <a:normAutofit/>
          </a:bodyPr>
          <a:lstStyle/>
          <a:p>
            <a:pPr eaLnBrk="1" hangingPunct="1"/>
            <a:r>
              <a:rPr lang="ru-RU" sz="2000" b="1" dirty="0" smtClean="0">
                <a:solidFill>
                  <a:srgbClr val="C00000"/>
                </a:solidFill>
              </a:rPr>
              <a:t>СТРУКТУРА  КОМИТЕТА  РСПП</a:t>
            </a:r>
            <a:endParaRPr lang="en-US" sz="2000" b="1" dirty="0" smtClean="0">
              <a:solidFill>
                <a:srgbClr val="C00000"/>
              </a:solidFill>
            </a:endParaRPr>
          </a:p>
        </p:txBody>
      </p:sp>
      <p:grpSp>
        <p:nvGrpSpPr>
          <p:cNvPr id="25602" name="Group 2"/>
          <p:cNvGrpSpPr>
            <a:grpSpLocks/>
          </p:cNvGrpSpPr>
          <p:nvPr/>
        </p:nvGrpSpPr>
        <p:grpSpPr bwMode="auto">
          <a:xfrm>
            <a:off x="1357313" y="2857500"/>
            <a:ext cx="3929062" cy="533400"/>
            <a:chOff x="1304" y="1878"/>
            <a:chExt cx="3178" cy="336"/>
          </a:xfrm>
        </p:grpSpPr>
        <p:cxnSp>
          <p:nvCxnSpPr>
            <p:cNvPr id="25658" name="AutoShape 4"/>
            <p:cNvCxnSpPr>
              <a:cxnSpLocks noChangeShapeType="1"/>
            </p:cNvCxnSpPr>
            <p:nvPr/>
          </p:nvCxnSpPr>
          <p:spPr bwMode="auto">
            <a:xfrm>
              <a:off x="2864" y="1878"/>
              <a:ext cx="0" cy="336"/>
            </a:xfrm>
            <a:prstGeom prst="straightConnector1">
              <a:avLst/>
            </a:prstGeom>
            <a:noFill/>
            <a:ln w="19050">
              <a:solidFill>
                <a:schemeClr val="tx1"/>
              </a:solidFill>
              <a:round/>
              <a:headEnd/>
              <a:tailEnd/>
            </a:ln>
          </p:spPr>
        </p:cxnSp>
        <p:cxnSp>
          <p:nvCxnSpPr>
            <p:cNvPr id="25659" name="AutoShape 5"/>
            <p:cNvCxnSpPr>
              <a:cxnSpLocks noChangeShapeType="1"/>
            </p:cNvCxnSpPr>
            <p:nvPr/>
          </p:nvCxnSpPr>
          <p:spPr bwMode="auto">
            <a:xfrm rot="5400000" flipV="1">
              <a:off x="2892" y="604"/>
              <a:ext cx="1" cy="3178"/>
            </a:xfrm>
            <a:prstGeom prst="bentConnector3">
              <a:avLst>
                <a:gd name="adj1" fmla="val -14400005"/>
              </a:avLst>
            </a:prstGeom>
            <a:noFill/>
            <a:ln w="19050">
              <a:solidFill>
                <a:schemeClr val="tx1"/>
              </a:solidFill>
              <a:miter lim="800000"/>
              <a:headEnd/>
              <a:tailEnd/>
            </a:ln>
          </p:spPr>
        </p:cxnSp>
      </p:grpSp>
      <p:cxnSp>
        <p:nvCxnSpPr>
          <p:cNvPr id="25603" name="AutoShape 4"/>
          <p:cNvCxnSpPr>
            <a:cxnSpLocks noChangeShapeType="1"/>
          </p:cNvCxnSpPr>
          <p:nvPr/>
        </p:nvCxnSpPr>
        <p:spPr bwMode="auto">
          <a:xfrm>
            <a:off x="7020272" y="1714500"/>
            <a:ext cx="0" cy="285750"/>
          </a:xfrm>
          <a:prstGeom prst="straightConnector1">
            <a:avLst/>
          </a:prstGeom>
          <a:noFill/>
          <a:ln w="19050">
            <a:solidFill>
              <a:schemeClr val="tx1"/>
            </a:solidFill>
            <a:round/>
            <a:headEnd/>
            <a:tailEnd/>
          </a:ln>
        </p:spPr>
      </p:cxnSp>
      <p:cxnSp>
        <p:nvCxnSpPr>
          <p:cNvPr id="25604" name="AutoShape 4"/>
          <p:cNvCxnSpPr>
            <a:cxnSpLocks noChangeShapeType="1"/>
          </p:cNvCxnSpPr>
          <p:nvPr/>
        </p:nvCxnSpPr>
        <p:spPr bwMode="auto">
          <a:xfrm>
            <a:off x="3276181" y="1633538"/>
            <a:ext cx="0" cy="533400"/>
          </a:xfrm>
          <a:prstGeom prst="straightConnector1">
            <a:avLst/>
          </a:prstGeom>
          <a:noFill/>
          <a:ln w="19050">
            <a:solidFill>
              <a:schemeClr val="tx1"/>
            </a:solidFill>
            <a:round/>
            <a:headEnd/>
            <a:tailEnd/>
          </a:ln>
        </p:spPr>
      </p:cxnSp>
      <p:grpSp>
        <p:nvGrpSpPr>
          <p:cNvPr id="25605" name="Group 31"/>
          <p:cNvGrpSpPr>
            <a:grpSpLocks/>
          </p:cNvGrpSpPr>
          <p:nvPr/>
        </p:nvGrpSpPr>
        <p:grpSpPr bwMode="auto">
          <a:xfrm>
            <a:off x="1475656" y="2020968"/>
            <a:ext cx="3286125" cy="822325"/>
            <a:chOff x="3964" y="2064"/>
            <a:chExt cx="1484" cy="337"/>
          </a:xfrm>
        </p:grpSpPr>
        <p:sp>
          <p:nvSpPr>
            <p:cNvPr id="25656" name="AutoShape 32"/>
            <p:cNvSpPr>
              <a:spLocks noChangeArrowheads="1"/>
            </p:cNvSpPr>
            <p:nvPr/>
          </p:nvSpPr>
          <p:spPr bwMode="ltGray">
            <a:xfrm>
              <a:off x="3964" y="2071"/>
              <a:ext cx="1484" cy="330"/>
            </a:xfrm>
            <a:prstGeom prst="roundRect">
              <a:avLst>
                <a:gd name="adj" fmla="val 16667"/>
              </a:avLst>
            </a:prstGeom>
            <a:solidFill>
              <a:schemeClr val="hlink"/>
            </a:solidFill>
            <a:ln w="12700" algn="ctr">
              <a:solidFill>
                <a:srgbClr val="808080"/>
              </a:solidFill>
              <a:round/>
              <a:headEnd/>
              <a:tailEnd/>
            </a:ln>
          </p:spPr>
          <p:txBody>
            <a:bodyPr wrap="none" anchor="ctr"/>
            <a:lstStyle/>
            <a:p>
              <a:endParaRPr lang="ru-RU"/>
            </a:p>
          </p:txBody>
        </p:sp>
        <p:sp>
          <p:nvSpPr>
            <p:cNvPr id="25657" name="AutoShape 33"/>
            <p:cNvSpPr>
              <a:spLocks noChangeArrowheads="1"/>
            </p:cNvSpPr>
            <p:nvPr/>
          </p:nvSpPr>
          <p:spPr bwMode="ltGray">
            <a:xfrm>
              <a:off x="3964" y="2064"/>
              <a:ext cx="1484" cy="132"/>
            </a:xfrm>
            <a:prstGeom prst="roundRect">
              <a:avLst>
                <a:gd name="adj" fmla="val 28356"/>
              </a:avLst>
            </a:prstGeom>
            <a:gradFill rotWithShape="1">
              <a:gsLst>
                <a:gs pos="0">
                  <a:srgbClr val="FFFFFF">
                    <a:alpha val="70000"/>
                  </a:srgbClr>
                </a:gs>
                <a:gs pos="100000">
                  <a:schemeClr val="hlink">
                    <a:alpha val="70000"/>
                  </a:schemeClr>
                </a:gs>
              </a:gsLst>
              <a:lin ang="5400000" scaled="1"/>
            </a:gradFill>
            <a:ln w="9525" algn="ctr">
              <a:noFill/>
              <a:round/>
              <a:headEnd/>
              <a:tailEnd/>
            </a:ln>
          </p:spPr>
          <p:txBody>
            <a:bodyPr wrap="none" anchor="ctr"/>
            <a:lstStyle/>
            <a:p>
              <a:endParaRPr lang="ru-RU"/>
            </a:p>
          </p:txBody>
        </p:sp>
      </p:grpSp>
      <p:sp>
        <p:nvSpPr>
          <p:cNvPr id="25606" name="Text Box 34"/>
          <p:cNvSpPr txBox="1">
            <a:spLocks noChangeArrowheads="1"/>
          </p:cNvSpPr>
          <p:nvPr/>
        </p:nvSpPr>
        <p:spPr bwMode="black">
          <a:xfrm>
            <a:off x="1475655" y="2166938"/>
            <a:ext cx="3286125" cy="584200"/>
          </a:xfrm>
          <a:prstGeom prst="rect">
            <a:avLst/>
          </a:prstGeom>
          <a:noFill/>
          <a:ln w="9525" algn="ctr">
            <a:noFill/>
            <a:miter lim="800000"/>
            <a:headEnd/>
            <a:tailEnd/>
          </a:ln>
        </p:spPr>
        <p:txBody>
          <a:bodyPr wrap="square">
            <a:spAutoFit/>
          </a:bodyPr>
          <a:lstStyle/>
          <a:p>
            <a:pPr algn="ctr"/>
            <a:r>
              <a:rPr lang="ru-RU" sz="1600" b="1" dirty="0">
                <a:solidFill>
                  <a:srgbClr val="FFFFFF"/>
                </a:solidFill>
              </a:rPr>
              <a:t>МЕЖОТРАСЛЕВЫЕ </a:t>
            </a:r>
          </a:p>
          <a:p>
            <a:pPr algn="ctr"/>
            <a:r>
              <a:rPr lang="ru-RU" sz="1600" b="1" dirty="0">
                <a:solidFill>
                  <a:srgbClr val="FFFFFF"/>
                </a:solidFill>
              </a:rPr>
              <a:t>СОВЕТЫ</a:t>
            </a:r>
            <a:endParaRPr lang="en-US" sz="1600" b="1" dirty="0">
              <a:solidFill>
                <a:srgbClr val="FFFFFF"/>
              </a:solidFill>
            </a:endParaRPr>
          </a:p>
        </p:txBody>
      </p:sp>
      <p:grpSp>
        <p:nvGrpSpPr>
          <p:cNvPr id="25607" name="Group 2"/>
          <p:cNvGrpSpPr>
            <a:grpSpLocks/>
          </p:cNvGrpSpPr>
          <p:nvPr/>
        </p:nvGrpSpPr>
        <p:grpSpPr bwMode="auto">
          <a:xfrm>
            <a:off x="1357313" y="4500563"/>
            <a:ext cx="3929062" cy="533400"/>
            <a:chOff x="1304" y="1878"/>
            <a:chExt cx="3178" cy="336"/>
          </a:xfrm>
        </p:grpSpPr>
        <p:cxnSp>
          <p:nvCxnSpPr>
            <p:cNvPr id="25654" name="AutoShape 4"/>
            <p:cNvCxnSpPr>
              <a:cxnSpLocks noChangeShapeType="1"/>
            </p:cNvCxnSpPr>
            <p:nvPr/>
          </p:nvCxnSpPr>
          <p:spPr bwMode="auto">
            <a:xfrm>
              <a:off x="2864" y="1878"/>
              <a:ext cx="0" cy="336"/>
            </a:xfrm>
            <a:prstGeom prst="straightConnector1">
              <a:avLst/>
            </a:prstGeom>
            <a:noFill/>
            <a:ln w="19050">
              <a:solidFill>
                <a:schemeClr val="tx1"/>
              </a:solidFill>
              <a:round/>
              <a:headEnd/>
              <a:tailEnd/>
            </a:ln>
          </p:spPr>
        </p:cxnSp>
        <p:cxnSp>
          <p:nvCxnSpPr>
            <p:cNvPr id="25655" name="AutoShape 5"/>
            <p:cNvCxnSpPr>
              <a:cxnSpLocks noChangeShapeType="1"/>
            </p:cNvCxnSpPr>
            <p:nvPr/>
          </p:nvCxnSpPr>
          <p:spPr bwMode="auto">
            <a:xfrm rot="5400000" flipV="1">
              <a:off x="2892" y="604"/>
              <a:ext cx="1" cy="3178"/>
            </a:xfrm>
            <a:prstGeom prst="bentConnector3">
              <a:avLst>
                <a:gd name="adj1" fmla="val -14400005"/>
              </a:avLst>
            </a:prstGeom>
            <a:noFill/>
            <a:ln w="19050">
              <a:solidFill>
                <a:schemeClr val="tx1"/>
              </a:solidFill>
              <a:miter lim="800000"/>
              <a:headEnd/>
              <a:tailEnd/>
            </a:ln>
          </p:spPr>
        </p:cxnSp>
      </p:grpSp>
      <p:cxnSp>
        <p:nvCxnSpPr>
          <p:cNvPr id="25608" name="AutoShape 5"/>
          <p:cNvCxnSpPr>
            <a:cxnSpLocks noChangeShapeType="1"/>
          </p:cNvCxnSpPr>
          <p:nvPr/>
        </p:nvCxnSpPr>
        <p:spPr bwMode="auto">
          <a:xfrm rot="5400000" flipV="1">
            <a:off x="5249863" y="3036887"/>
            <a:ext cx="1588" cy="3929063"/>
          </a:xfrm>
          <a:prstGeom prst="bentConnector3">
            <a:avLst>
              <a:gd name="adj1" fmla="val -14400005"/>
            </a:avLst>
          </a:prstGeom>
          <a:noFill/>
          <a:ln w="19050">
            <a:solidFill>
              <a:schemeClr val="tx1"/>
            </a:solidFill>
            <a:miter lim="800000"/>
            <a:headEnd/>
            <a:tailEnd/>
          </a:ln>
        </p:spPr>
      </p:cxnSp>
      <p:sp>
        <p:nvSpPr>
          <p:cNvPr id="57" name="Rectangle 8"/>
          <p:cNvSpPr>
            <a:spLocks noChangeArrowheads="1"/>
          </p:cNvSpPr>
          <p:nvPr/>
        </p:nvSpPr>
        <p:spPr bwMode="ltGray">
          <a:xfrm>
            <a:off x="391547" y="3286124"/>
            <a:ext cx="1822999" cy="1310893"/>
          </a:xfrm>
          <a:prstGeom prst="rect">
            <a:avLst/>
          </a:prstGeom>
          <a:solidFill>
            <a:srgbClr val="92D050"/>
          </a:solidFill>
          <a:ln w="9525" algn="ctr">
            <a:solidFill>
              <a:srgbClr val="FFFFFF"/>
            </a:solidFill>
            <a:miter lim="800000"/>
            <a:headEnd/>
            <a:tailEnd/>
          </a:ln>
          <a:effectLst>
            <a:innerShdw blurRad="114300">
              <a:prstClr val="black"/>
            </a:innerShdw>
          </a:effectLst>
        </p:spPr>
        <p:txBody>
          <a:bodyPr wrap="none" anchor="ctr"/>
          <a:lstStyle/>
          <a:p>
            <a:pPr>
              <a:defRPr/>
            </a:pPr>
            <a:endParaRPr lang="ru-RU"/>
          </a:p>
        </p:txBody>
      </p:sp>
      <p:sp>
        <p:nvSpPr>
          <p:cNvPr id="60" name="Rectangle 8"/>
          <p:cNvSpPr>
            <a:spLocks noChangeArrowheads="1"/>
          </p:cNvSpPr>
          <p:nvPr/>
        </p:nvSpPr>
        <p:spPr bwMode="ltGray">
          <a:xfrm>
            <a:off x="2463249" y="3286124"/>
            <a:ext cx="1822999" cy="1310893"/>
          </a:xfrm>
          <a:prstGeom prst="rect">
            <a:avLst/>
          </a:prstGeom>
          <a:solidFill>
            <a:srgbClr val="92D050"/>
          </a:solidFill>
          <a:ln w="9525" algn="ctr">
            <a:solidFill>
              <a:srgbClr val="FFFFFF"/>
            </a:solidFill>
            <a:miter lim="800000"/>
            <a:headEnd/>
            <a:tailEnd/>
          </a:ln>
          <a:effectLst>
            <a:innerShdw blurRad="114300">
              <a:prstClr val="black"/>
            </a:innerShdw>
          </a:effectLst>
        </p:spPr>
        <p:txBody>
          <a:bodyPr wrap="none" anchor="ctr"/>
          <a:lstStyle/>
          <a:p>
            <a:pPr>
              <a:defRPr/>
            </a:pPr>
            <a:endParaRPr lang="ru-RU"/>
          </a:p>
        </p:txBody>
      </p:sp>
      <p:sp>
        <p:nvSpPr>
          <p:cNvPr id="61" name="Rectangle 8"/>
          <p:cNvSpPr>
            <a:spLocks noChangeArrowheads="1"/>
          </p:cNvSpPr>
          <p:nvPr/>
        </p:nvSpPr>
        <p:spPr bwMode="ltGray">
          <a:xfrm>
            <a:off x="4606389" y="3286124"/>
            <a:ext cx="1822999" cy="1310893"/>
          </a:xfrm>
          <a:prstGeom prst="rect">
            <a:avLst/>
          </a:prstGeom>
          <a:solidFill>
            <a:srgbClr val="92D050"/>
          </a:solidFill>
          <a:ln w="9525" algn="ctr">
            <a:solidFill>
              <a:srgbClr val="FFFFFF"/>
            </a:solidFill>
            <a:miter lim="800000"/>
            <a:headEnd/>
            <a:tailEnd/>
          </a:ln>
          <a:effectLst>
            <a:innerShdw blurRad="114300">
              <a:prstClr val="black"/>
            </a:innerShdw>
          </a:effectLst>
        </p:spPr>
        <p:txBody>
          <a:bodyPr wrap="none" anchor="ctr"/>
          <a:lstStyle/>
          <a:p>
            <a:pPr>
              <a:defRPr/>
            </a:pPr>
            <a:endParaRPr lang="ru-RU"/>
          </a:p>
        </p:txBody>
      </p:sp>
      <p:sp>
        <p:nvSpPr>
          <p:cNvPr id="62" name="Rectangle 8"/>
          <p:cNvSpPr>
            <a:spLocks noChangeArrowheads="1"/>
          </p:cNvSpPr>
          <p:nvPr/>
        </p:nvSpPr>
        <p:spPr bwMode="ltGray">
          <a:xfrm>
            <a:off x="2428860" y="5000636"/>
            <a:ext cx="1822999" cy="1310893"/>
          </a:xfrm>
          <a:prstGeom prst="rect">
            <a:avLst/>
          </a:prstGeom>
          <a:solidFill>
            <a:srgbClr val="92D050"/>
          </a:solidFill>
          <a:ln w="9525" algn="ctr">
            <a:solidFill>
              <a:srgbClr val="FFFFFF"/>
            </a:solidFill>
            <a:miter lim="800000"/>
            <a:headEnd/>
            <a:tailEnd/>
          </a:ln>
          <a:effectLst>
            <a:innerShdw blurRad="114300">
              <a:prstClr val="black"/>
            </a:innerShdw>
          </a:effectLst>
        </p:spPr>
        <p:txBody>
          <a:bodyPr wrap="none" anchor="ctr"/>
          <a:lstStyle/>
          <a:p>
            <a:pPr>
              <a:defRPr/>
            </a:pPr>
            <a:endParaRPr lang="ru-RU"/>
          </a:p>
        </p:txBody>
      </p:sp>
      <p:sp>
        <p:nvSpPr>
          <p:cNvPr id="63" name="Text Box 22"/>
          <p:cNvSpPr txBox="1">
            <a:spLocks noChangeArrowheads="1"/>
          </p:cNvSpPr>
          <p:nvPr/>
        </p:nvSpPr>
        <p:spPr bwMode="black">
          <a:xfrm>
            <a:off x="428625" y="3643313"/>
            <a:ext cx="1785938" cy="600075"/>
          </a:xfrm>
          <a:prstGeom prst="rect">
            <a:avLst/>
          </a:prstGeom>
          <a:noFill/>
          <a:ln w="9525" algn="ctr">
            <a:noFill/>
            <a:miter lim="800000"/>
            <a:headEnd/>
            <a:tailEnd/>
          </a:ln>
          <a:effectLst>
            <a:outerShdw dist="17961" dir="2700000" algn="ctr" rotWithShape="0">
              <a:srgbClr val="182326"/>
            </a:outerShdw>
          </a:effectLst>
        </p:spPr>
        <p:txBody>
          <a:bodyPr>
            <a:spAutoFit/>
          </a:bodyPr>
          <a:lstStyle/>
          <a:p>
            <a:pPr algn="ctr">
              <a:spcBef>
                <a:spcPts val="0"/>
              </a:spcBef>
              <a:defRPr/>
            </a:pPr>
            <a:r>
              <a:rPr lang="ru-RU" sz="1100" b="1" dirty="0">
                <a:solidFill>
                  <a:srgbClr val="3C14AC"/>
                </a:solidFill>
              </a:rPr>
              <a:t>В  </a:t>
            </a:r>
          </a:p>
          <a:p>
            <a:pPr algn="ctr">
              <a:spcBef>
                <a:spcPts val="0"/>
              </a:spcBef>
              <a:defRPr/>
            </a:pPr>
            <a:r>
              <a:rPr lang="ru-RU" sz="1100" b="1" dirty="0">
                <a:solidFill>
                  <a:srgbClr val="3C14AC"/>
                </a:solidFill>
              </a:rPr>
              <a:t>СТРОИТЕЛЬНОМ КОМПЛЕКСЕ</a:t>
            </a:r>
            <a:endParaRPr lang="en-US" sz="1100" b="1" dirty="0">
              <a:solidFill>
                <a:srgbClr val="3C14AC"/>
              </a:solidFill>
            </a:endParaRPr>
          </a:p>
        </p:txBody>
      </p:sp>
      <p:sp>
        <p:nvSpPr>
          <p:cNvPr id="65" name="Text Box 23"/>
          <p:cNvSpPr txBox="1">
            <a:spLocks noChangeArrowheads="1"/>
          </p:cNvSpPr>
          <p:nvPr/>
        </p:nvSpPr>
        <p:spPr bwMode="black">
          <a:xfrm>
            <a:off x="2428875" y="3643313"/>
            <a:ext cx="1785938" cy="600075"/>
          </a:xfrm>
          <a:prstGeom prst="rect">
            <a:avLst/>
          </a:prstGeom>
          <a:noFill/>
          <a:ln w="9525" algn="ctr">
            <a:noFill/>
            <a:miter lim="800000"/>
            <a:headEnd/>
            <a:tailEnd/>
          </a:ln>
          <a:effectLst>
            <a:outerShdw dist="17961" dir="2700000" algn="ctr" rotWithShape="0">
              <a:srgbClr val="182326"/>
            </a:outerShdw>
          </a:effectLst>
        </p:spPr>
        <p:txBody>
          <a:bodyPr>
            <a:spAutoFit/>
          </a:bodyPr>
          <a:lstStyle/>
          <a:p>
            <a:pPr algn="ctr">
              <a:spcBef>
                <a:spcPct val="50000"/>
              </a:spcBef>
              <a:defRPr/>
            </a:pPr>
            <a:r>
              <a:rPr lang="ru-RU" sz="1100" b="1" dirty="0">
                <a:solidFill>
                  <a:srgbClr val="3C14AC"/>
                </a:solidFill>
              </a:rPr>
              <a:t>В  МЕТАЛЛУРГИЧЕСКОЙ СФЕРЕ</a:t>
            </a:r>
            <a:endParaRPr lang="en-US" sz="1100" b="1" dirty="0">
              <a:solidFill>
                <a:srgbClr val="3C14AC"/>
              </a:solidFill>
            </a:endParaRPr>
          </a:p>
        </p:txBody>
      </p:sp>
      <p:sp>
        <p:nvSpPr>
          <p:cNvPr id="66" name="Text Box 30"/>
          <p:cNvSpPr txBox="1">
            <a:spLocks noChangeArrowheads="1"/>
          </p:cNvSpPr>
          <p:nvPr/>
        </p:nvSpPr>
        <p:spPr bwMode="black">
          <a:xfrm>
            <a:off x="2536825" y="5357813"/>
            <a:ext cx="1571625" cy="600075"/>
          </a:xfrm>
          <a:prstGeom prst="rect">
            <a:avLst/>
          </a:prstGeom>
          <a:noFill/>
          <a:ln w="9525" algn="ctr">
            <a:noFill/>
            <a:miter lim="800000"/>
            <a:headEnd/>
            <a:tailEnd/>
          </a:ln>
          <a:effectLst>
            <a:outerShdw dist="17961" dir="2700000" algn="ctr" rotWithShape="0">
              <a:srgbClr val="182326"/>
            </a:outerShdw>
          </a:effectLst>
        </p:spPr>
        <p:txBody>
          <a:bodyPr>
            <a:spAutoFit/>
          </a:bodyPr>
          <a:lstStyle/>
          <a:p>
            <a:pPr algn="ctr">
              <a:spcBef>
                <a:spcPts val="0"/>
              </a:spcBef>
              <a:defRPr/>
            </a:pPr>
            <a:r>
              <a:rPr lang="ru-RU" sz="1100" b="1" dirty="0">
                <a:solidFill>
                  <a:srgbClr val="3C14AC"/>
                </a:solidFill>
              </a:rPr>
              <a:t>В </a:t>
            </a:r>
          </a:p>
          <a:p>
            <a:pPr algn="ctr">
              <a:spcBef>
                <a:spcPts val="0"/>
              </a:spcBef>
              <a:defRPr/>
            </a:pPr>
            <a:r>
              <a:rPr lang="ru-RU" sz="1100" b="1" dirty="0">
                <a:solidFill>
                  <a:srgbClr val="3C14AC"/>
                </a:solidFill>
              </a:rPr>
              <a:t>НЕФТЕГАЗОВОЙ ОТРАСЛИ</a:t>
            </a:r>
            <a:endParaRPr lang="en-US" sz="1100" b="1" dirty="0">
              <a:solidFill>
                <a:srgbClr val="3C14AC"/>
              </a:solidFill>
            </a:endParaRPr>
          </a:p>
        </p:txBody>
      </p:sp>
      <p:sp>
        <p:nvSpPr>
          <p:cNvPr id="73" name="Text Box 29"/>
          <p:cNvSpPr txBox="1">
            <a:spLocks noChangeArrowheads="1"/>
          </p:cNvSpPr>
          <p:nvPr/>
        </p:nvSpPr>
        <p:spPr bwMode="black">
          <a:xfrm>
            <a:off x="4643438" y="3643313"/>
            <a:ext cx="1714500" cy="600075"/>
          </a:xfrm>
          <a:prstGeom prst="rect">
            <a:avLst/>
          </a:prstGeom>
          <a:noFill/>
          <a:ln w="9525" algn="ctr">
            <a:noFill/>
            <a:miter lim="800000"/>
            <a:headEnd/>
            <a:tailEnd/>
          </a:ln>
          <a:effectLst>
            <a:outerShdw dist="17961" dir="2700000" algn="ctr" rotWithShape="0">
              <a:srgbClr val="182326"/>
            </a:outerShdw>
          </a:effectLst>
        </p:spPr>
        <p:txBody>
          <a:bodyPr>
            <a:spAutoFit/>
          </a:bodyPr>
          <a:lstStyle/>
          <a:p>
            <a:pPr algn="ctr">
              <a:spcBef>
                <a:spcPct val="50000"/>
              </a:spcBef>
              <a:defRPr/>
            </a:pPr>
            <a:r>
              <a:rPr lang="ru-RU" sz="1100" b="1" dirty="0">
                <a:solidFill>
                  <a:srgbClr val="3C14AC"/>
                </a:solidFill>
              </a:rPr>
              <a:t>В </a:t>
            </a:r>
          </a:p>
          <a:p>
            <a:pPr algn="ctr">
              <a:spcBef>
                <a:spcPts val="0"/>
              </a:spcBef>
              <a:defRPr/>
            </a:pPr>
            <a:r>
              <a:rPr lang="ru-RU" sz="1100" b="1" dirty="0">
                <a:solidFill>
                  <a:srgbClr val="3C14AC"/>
                </a:solidFill>
              </a:rPr>
              <a:t>ХИМИЧЕСКОЙ ПРОМЫШЛЕННОСТИ</a:t>
            </a:r>
            <a:endParaRPr lang="en-US" sz="1100" b="1" dirty="0">
              <a:solidFill>
                <a:srgbClr val="3C14AC"/>
              </a:solidFill>
            </a:endParaRPr>
          </a:p>
        </p:txBody>
      </p:sp>
      <p:sp>
        <p:nvSpPr>
          <p:cNvPr id="75" name="Rectangle 8"/>
          <p:cNvSpPr>
            <a:spLocks noChangeArrowheads="1"/>
          </p:cNvSpPr>
          <p:nvPr/>
        </p:nvSpPr>
        <p:spPr bwMode="ltGray">
          <a:xfrm>
            <a:off x="391547" y="5000636"/>
            <a:ext cx="1822999" cy="1310893"/>
          </a:xfrm>
          <a:prstGeom prst="rect">
            <a:avLst/>
          </a:prstGeom>
          <a:solidFill>
            <a:srgbClr val="92D050"/>
          </a:solidFill>
          <a:ln w="9525" algn="ctr">
            <a:solidFill>
              <a:srgbClr val="FFFFFF"/>
            </a:solidFill>
            <a:miter lim="800000"/>
            <a:headEnd/>
            <a:tailEnd/>
          </a:ln>
          <a:effectLst>
            <a:innerShdw blurRad="114300">
              <a:prstClr val="black"/>
            </a:innerShdw>
          </a:effectLst>
        </p:spPr>
        <p:txBody>
          <a:bodyPr wrap="none" anchor="ctr"/>
          <a:lstStyle/>
          <a:p>
            <a:pPr>
              <a:defRPr/>
            </a:pPr>
            <a:endParaRPr lang="ru-RU"/>
          </a:p>
        </p:txBody>
      </p:sp>
      <p:sp>
        <p:nvSpPr>
          <p:cNvPr id="81" name="Rectangle 8"/>
          <p:cNvSpPr>
            <a:spLocks noChangeArrowheads="1"/>
          </p:cNvSpPr>
          <p:nvPr/>
        </p:nvSpPr>
        <p:spPr bwMode="ltGray">
          <a:xfrm>
            <a:off x="4606389" y="5000636"/>
            <a:ext cx="1822999" cy="1310893"/>
          </a:xfrm>
          <a:prstGeom prst="rect">
            <a:avLst/>
          </a:prstGeom>
          <a:solidFill>
            <a:srgbClr val="92D050"/>
          </a:solidFill>
          <a:ln w="9525" algn="ctr">
            <a:solidFill>
              <a:srgbClr val="FFFFFF"/>
            </a:solidFill>
            <a:miter lim="800000"/>
            <a:headEnd/>
            <a:tailEnd/>
          </a:ln>
          <a:effectLst>
            <a:innerShdw blurRad="114300">
              <a:prstClr val="black"/>
            </a:innerShdw>
          </a:effectLst>
        </p:spPr>
        <p:txBody>
          <a:bodyPr wrap="none" anchor="ctr"/>
          <a:lstStyle/>
          <a:p>
            <a:pPr>
              <a:defRPr/>
            </a:pPr>
            <a:endParaRPr lang="ru-RU"/>
          </a:p>
        </p:txBody>
      </p:sp>
      <p:sp>
        <p:nvSpPr>
          <p:cNvPr id="82" name="Rectangle 8"/>
          <p:cNvSpPr>
            <a:spLocks noChangeArrowheads="1"/>
          </p:cNvSpPr>
          <p:nvPr/>
        </p:nvSpPr>
        <p:spPr bwMode="ltGray">
          <a:xfrm>
            <a:off x="6678091" y="5000636"/>
            <a:ext cx="1822999" cy="1310893"/>
          </a:xfrm>
          <a:prstGeom prst="rect">
            <a:avLst/>
          </a:prstGeom>
          <a:solidFill>
            <a:srgbClr val="92D050"/>
          </a:solidFill>
          <a:ln w="9525" algn="ctr">
            <a:solidFill>
              <a:srgbClr val="FFFFFF"/>
            </a:solidFill>
            <a:miter lim="800000"/>
            <a:headEnd/>
            <a:tailEnd/>
          </a:ln>
          <a:effectLst>
            <a:innerShdw blurRad="114300">
              <a:prstClr val="black"/>
            </a:innerShdw>
          </a:effectLst>
        </p:spPr>
        <p:txBody>
          <a:bodyPr wrap="none" anchor="ctr"/>
          <a:lstStyle/>
          <a:p>
            <a:pPr>
              <a:defRPr/>
            </a:pPr>
            <a:endParaRPr lang="ru-RU"/>
          </a:p>
        </p:txBody>
      </p:sp>
      <p:sp>
        <p:nvSpPr>
          <p:cNvPr id="83" name="Text Box 22"/>
          <p:cNvSpPr txBox="1">
            <a:spLocks noChangeArrowheads="1"/>
          </p:cNvSpPr>
          <p:nvPr/>
        </p:nvSpPr>
        <p:spPr bwMode="black">
          <a:xfrm>
            <a:off x="428625" y="5286375"/>
            <a:ext cx="1714500" cy="600075"/>
          </a:xfrm>
          <a:prstGeom prst="rect">
            <a:avLst/>
          </a:prstGeom>
          <a:noFill/>
          <a:ln w="9525" algn="ctr">
            <a:noFill/>
            <a:miter lim="800000"/>
            <a:headEnd/>
            <a:tailEnd/>
          </a:ln>
          <a:effectLst>
            <a:outerShdw dist="17961" dir="2700000" algn="ctr" rotWithShape="0">
              <a:srgbClr val="182326"/>
            </a:outerShdw>
          </a:effectLst>
        </p:spPr>
        <p:txBody>
          <a:bodyPr>
            <a:spAutoFit/>
          </a:bodyPr>
          <a:lstStyle/>
          <a:p>
            <a:pPr algn="ctr">
              <a:spcBef>
                <a:spcPct val="50000"/>
              </a:spcBef>
              <a:defRPr/>
            </a:pPr>
            <a:r>
              <a:rPr lang="ru-RU" sz="1100" b="1" dirty="0">
                <a:solidFill>
                  <a:srgbClr val="3C14AC"/>
                </a:solidFill>
              </a:rPr>
              <a:t>В ОБЛАСТИ ПРИКЛАДНОЙ МЕТРОЛОГИИ</a:t>
            </a:r>
            <a:endParaRPr lang="en-US" sz="1100" b="1" dirty="0">
              <a:solidFill>
                <a:srgbClr val="3C14AC"/>
              </a:solidFill>
            </a:endParaRPr>
          </a:p>
        </p:txBody>
      </p:sp>
      <p:sp>
        <p:nvSpPr>
          <p:cNvPr id="84" name="Text Box 29"/>
          <p:cNvSpPr txBox="1">
            <a:spLocks noChangeArrowheads="1"/>
          </p:cNvSpPr>
          <p:nvPr/>
        </p:nvSpPr>
        <p:spPr bwMode="black">
          <a:xfrm>
            <a:off x="4643438" y="5357813"/>
            <a:ext cx="1714500" cy="600075"/>
          </a:xfrm>
          <a:prstGeom prst="rect">
            <a:avLst/>
          </a:prstGeom>
          <a:noFill/>
          <a:ln w="9525" algn="ctr">
            <a:noFill/>
            <a:miter lim="800000"/>
            <a:headEnd/>
            <a:tailEnd/>
          </a:ln>
          <a:effectLst>
            <a:outerShdw dist="17961" dir="2700000" algn="ctr" rotWithShape="0">
              <a:srgbClr val="182326"/>
            </a:outerShdw>
          </a:effectLst>
        </p:spPr>
        <p:txBody>
          <a:bodyPr>
            <a:spAutoFit/>
          </a:bodyPr>
          <a:lstStyle/>
          <a:p>
            <a:pPr algn="ctr">
              <a:spcBef>
                <a:spcPct val="50000"/>
              </a:spcBef>
              <a:defRPr/>
            </a:pPr>
            <a:r>
              <a:rPr lang="ru-RU" sz="1100" b="1" dirty="0">
                <a:solidFill>
                  <a:srgbClr val="3C14AC"/>
                </a:solidFill>
              </a:rPr>
              <a:t>В СФЕРЕ ИННОВАЦИОННЫХ ТЕХНОЛОГИЙ</a:t>
            </a:r>
            <a:endParaRPr lang="en-US" sz="1100" b="1" dirty="0">
              <a:solidFill>
                <a:srgbClr val="3C14AC"/>
              </a:solidFill>
            </a:endParaRPr>
          </a:p>
        </p:txBody>
      </p:sp>
      <p:sp>
        <p:nvSpPr>
          <p:cNvPr id="85" name="Text Box 30"/>
          <p:cNvSpPr txBox="1">
            <a:spLocks noChangeArrowheads="1"/>
          </p:cNvSpPr>
          <p:nvPr/>
        </p:nvSpPr>
        <p:spPr bwMode="black">
          <a:xfrm>
            <a:off x="6715125" y="5357813"/>
            <a:ext cx="1714500" cy="600075"/>
          </a:xfrm>
          <a:prstGeom prst="rect">
            <a:avLst/>
          </a:prstGeom>
          <a:noFill/>
          <a:ln w="9525" algn="ctr">
            <a:noFill/>
            <a:miter lim="800000"/>
            <a:headEnd/>
            <a:tailEnd/>
          </a:ln>
          <a:effectLst>
            <a:outerShdw dist="17961" dir="2700000" algn="ctr" rotWithShape="0">
              <a:srgbClr val="182326"/>
            </a:outerShdw>
          </a:effectLst>
        </p:spPr>
        <p:txBody>
          <a:bodyPr>
            <a:spAutoFit/>
          </a:bodyPr>
          <a:lstStyle/>
          <a:p>
            <a:pPr algn="ctr">
              <a:spcBef>
                <a:spcPts val="0"/>
              </a:spcBef>
              <a:defRPr/>
            </a:pPr>
            <a:r>
              <a:rPr lang="ru-RU" sz="1100" b="1" dirty="0">
                <a:solidFill>
                  <a:srgbClr val="3C14AC"/>
                </a:solidFill>
              </a:rPr>
              <a:t>В СФЕРЕ</a:t>
            </a:r>
          </a:p>
          <a:p>
            <a:pPr algn="ctr">
              <a:spcBef>
                <a:spcPts val="0"/>
              </a:spcBef>
              <a:defRPr/>
            </a:pPr>
            <a:r>
              <a:rPr lang="ru-RU" sz="1100" b="1" dirty="0">
                <a:solidFill>
                  <a:srgbClr val="3C14AC"/>
                </a:solidFill>
              </a:rPr>
              <a:t> ИНФОРМАЦИОННЫХ ТЕХНОЛОГИЙ</a:t>
            </a:r>
            <a:endParaRPr lang="en-US" sz="1100" b="1" dirty="0">
              <a:solidFill>
                <a:srgbClr val="3C14AC"/>
              </a:solidFill>
            </a:endParaRPr>
          </a:p>
        </p:txBody>
      </p:sp>
      <p:grpSp>
        <p:nvGrpSpPr>
          <p:cNvPr id="25637" name="Group 31"/>
          <p:cNvGrpSpPr>
            <a:grpSpLocks/>
          </p:cNvGrpSpPr>
          <p:nvPr/>
        </p:nvGrpSpPr>
        <p:grpSpPr bwMode="auto">
          <a:xfrm>
            <a:off x="5004048" y="2017331"/>
            <a:ext cx="3571875" cy="830262"/>
            <a:chOff x="3964" y="2056"/>
            <a:chExt cx="1484" cy="345"/>
          </a:xfrm>
          <a:solidFill>
            <a:schemeClr val="accent6">
              <a:lumMod val="75000"/>
            </a:schemeClr>
          </a:solidFill>
        </p:grpSpPr>
        <p:sp>
          <p:nvSpPr>
            <p:cNvPr id="87" name="AutoShape 32"/>
            <p:cNvSpPr>
              <a:spLocks noChangeArrowheads="1"/>
            </p:cNvSpPr>
            <p:nvPr/>
          </p:nvSpPr>
          <p:spPr bwMode="ltGray">
            <a:xfrm>
              <a:off x="3964" y="2071"/>
              <a:ext cx="1484" cy="330"/>
            </a:xfrm>
            <a:prstGeom prst="roundRect">
              <a:avLst>
                <a:gd name="adj" fmla="val 16667"/>
              </a:avLst>
            </a:prstGeom>
            <a:grp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ru-RU"/>
            </a:p>
          </p:txBody>
        </p:sp>
        <p:sp>
          <p:nvSpPr>
            <p:cNvPr id="88" name="AutoShape 33"/>
            <p:cNvSpPr>
              <a:spLocks noChangeArrowheads="1"/>
            </p:cNvSpPr>
            <p:nvPr/>
          </p:nvSpPr>
          <p:spPr bwMode="ltGray">
            <a:xfrm>
              <a:off x="3964" y="2056"/>
              <a:ext cx="1484" cy="149"/>
            </a:xfrm>
            <a:prstGeom prst="roundRect">
              <a:avLst>
                <a:gd name="adj" fmla="val 47309"/>
              </a:avLst>
            </a:prstGeom>
            <a:grpFill/>
            <a:ln w="9525" algn="ctr">
              <a:noFill/>
              <a:round/>
              <a:headEnd/>
              <a:tailEnd/>
            </a:ln>
            <a:effectLst/>
          </p:spPr>
          <p:txBody>
            <a:bodyPr wrap="none" anchor="ctr"/>
            <a:lstStyle/>
            <a:p>
              <a:pPr>
                <a:defRPr/>
              </a:pPr>
              <a:endParaRPr lang="ru-RU"/>
            </a:p>
          </p:txBody>
        </p:sp>
      </p:grpSp>
      <p:sp>
        <p:nvSpPr>
          <p:cNvPr id="25638" name="Text Box 34"/>
          <p:cNvSpPr txBox="1">
            <a:spLocks noChangeArrowheads="1"/>
          </p:cNvSpPr>
          <p:nvPr/>
        </p:nvSpPr>
        <p:spPr bwMode="black">
          <a:xfrm>
            <a:off x="5076056" y="2187963"/>
            <a:ext cx="3425034" cy="338554"/>
          </a:xfrm>
          <a:prstGeom prst="rect">
            <a:avLst/>
          </a:prstGeom>
          <a:noFill/>
          <a:ln w="9525" algn="ctr">
            <a:noFill/>
            <a:miter lim="800000"/>
            <a:headEnd/>
            <a:tailEnd/>
          </a:ln>
        </p:spPr>
        <p:txBody>
          <a:bodyPr wrap="square">
            <a:spAutoFit/>
          </a:bodyPr>
          <a:lstStyle/>
          <a:p>
            <a:pPr algn="ctr"/>
            <a:r>
              <a:rPr lang="ru-RU" sz="1600" b="1" dirty="0" smtClean="0">
                <a:solidFill>
                  <a:srgbClr val="FFFFFF"/>
                </a:solidFill>
              </a:rPr>
              <a:t>СОВЕТ ПО АККРЕДИТАЦИИ</a:t>
            </a:r>
            <a:endParaRPr lang="en-US" sz="1600" b="1" dirty="0">
              <a:solidFill>
                <a:srgbClr val="FFFFFF"/>
              </a:solidFill>
            </a:endParaRPr>
          </a:p>
        </p:txBody>
      </p:sp>
      <p:sp>
        <p:nvSpPr>
          <p:cNvPr id="25640" name="AutoShape 36"/>
          <p:cNvSpPr>
            <a:spLocks noChangeArrowheads="1"/>
          </p:cNvSpPr>
          <p:nvPr/>
        </p:nvSpPr>
        <p:spPr bwMode="gray">
          <a:xfrm>
            <a:off x="428625" y="857250"/>
            <a:ext cx="8072438" cy="857250"/>
          </a:xfrm>
          <a:prstGeom prst="roundRect">
            <a:avLst>
              <a:gd name="adj" fmla="val 16667"/>
            </a:avLst>
          </a:prstGeom>
          <a:solidFill>
            <a:srgbClr val="FE2F2A"/>
          </a:solidFill>
          <a:ln w="12700" algn="ctr">
            <a:solidFill>
              <a:schemeClr val="tx2"/>
            </a:solidFill>
            <a:round/>
            <a:headEnd/>
            <a:tailEnd/>
          </a:ln>
        </p:spPr>
        <p:txBody>
          <a:bodyPr wrap="none" anchor="ctr"/>
          <a:lstStyle/>
          <a:p>
            <a:endParaRPr lang="ru-RU"/>
          </a:p>
        </p:txBody>
      </p:sp>
      <p:sp>
        <p:nvSpPr>
          <p:cNvPr id="25641" name="Text Box 38"/>
          <p:cNvSpPr txBox="1">
            <a:spLocks noChangeArrowheads="1"/>
          </p:cNvSpPr>
          <p:nvPr/>
        </p:nvSpPr>
        <p:spPr bwMode="gray">
          <a:xfrm>
            <a:off x="642938" y="1000125"/>
            <a:ext cx="7643812" cy="615950"/>
          </a:xfrm>
          <a:prstGeom prst="rect">
            <a:avLst/>
          </a:prstGeom>
          <a:noFill/>
          <a:ln w="9525" algn="ctr">
            <a:noFill/>
            <a:miter lim="800000"/>
            <a:headEnd/>
            <a:tailEnd/>
          </a:ln>
        </p:spPr>
        <p:txBody>
          <a:bodyPr>
            <a:spAutoFit/>
          </a:bodyPr>
          <a:lstStyle/>
          <a:p>
            <a:pPr algn="ctr">
              <a:spcBef>
                <a:spcPct val="50000"/>
              </a:spcBef>
            </a:pPr>
            <a:r>
              <a:rPr lang="ru-RU" sz="1700" b="1">
                <a:solidFill>
                  <a:srgbClr val="FFFFFF"/>
                </a:solidFill>
              </a:rPr>
              <a:t>КОМИТЕТ РСПП ПО ТЕХНИЧЕСКОМУ РЕГУЛИРОВАНИЮ, СТАНДАРТИЗАЦИИ И ОЦЕНКЕ СООТВЕТСТВИЯ</a:t>
            </a:r>
            <a:endParaRPr lang="en-US" sz="1700" b="1">
              <a:solidFill>
                <a:srgbClr val="FFFFFF"/>
              </a:solidFill>
            </a:endParaRPr>
          </a:p>
        </p:txBody>
      </p:sp>
      <p:sp>
        <p:nvSpPr>
          <p:cNvPr id="25643" name="Text Box 34"/>
          <p:cNvSpPr txBox="1">
            <a:spLocks noChangeArrowheads="1"/>
          </p:cNvSpPr>
          <p:nvPr/>
        </p:nvSpPr>
        <p:spPr bwMode="black">
          <a:xfrm>
            <a:off x="6929438" y="3500438"/>
            <a:ext cx="2000250" cy="523875"/>
          </a:xfrm>
          <a:prstGeom prst="rect">
            <a:avLst/>
          </a:prstGeom>
          <a:noFill/>
          <a:ln w="9525" algn="ctr">
            <a:noFill/>
            <a:miter lim="800000"/>
            <a:headEnd/>
            <a:tailEnd/>
          </a:ln>
        </p:spPr>
        <p:txBody>
          <a:bodyPr>
            <a:spAutoFit/>
          </a:bodyPr>
          <a:lstStyle/>
          <a:p>
            <a:pPr algn="ctr"/>
            <a:r>
              <a:rPr lang="ru-RU" sz="1400" b="1" dirty="0">
                <a:solidFill>
                  <a:srgbClr val="FFFFFF"/>
                </a:solidFill>
              </a:rPr>
              <a:t>СОВЕТ </a:t>
            </a:r>
          </a:p>
          <a:p>
            <a:pPr algn="ctr"/>
            <a:r>
              <a:rPr lang="ru-RU" sz="1400" b="1" dirty="0">
                <a:solidFill>
                  <a:srgbClr val="FFFFFF"/>
                </a:solidFill>
              </a:rPr>
              <a:t>ПО АККРЕДИТАЦИИ</a:t>
            </a:r>
            <a:endParaRPr lang="en-US" sz="1400" b="1" dirty="0">
              <a:solidFill>
                <a:srgbClr val="FFFFFF"/>
              </a:solidFill>
            </a:endParaRPr>
          </a:p>
        </p:txBody>
      </p:sp>
    </p:spTree>
    <p:extLst>
      <p:ext uri="{BB962C8B-B14F-4D97-AF65-F5344CB8AC3E}">
        <p14:creationId xmlns:p14="http://schemas.microsoft.com/office/powerpoint/2010/main" val="329217201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400442" y="404664"/>
            <a:ext cx="8713788" cy="626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lgn="ctr">
              <a:lnSpc>
                <a:spcPct val="80000"/>
              </a:lnSpc>
              <a:buNone/>
            </a:pPr>
            <a:r>
              <a:rPr lang="ru-RU" altLang="ru-RU" sz="2400" b="1" dirty="0" smtClean="0">
                <a:solidFill>
                  <a:srgbClr val="C00000"/>
                </a:solidFill>
              </a:rPr>
              <a:t>ВСЕЛЕННАЯ БИМ </a:t>
            </a:r>
            <a:r>
              <a:rPr lang="ru-RU" altLang="ru-RU" sz="2000" dirty="0">
                <a:solidFill>
                  <a:srgbClr val="C00000"/>
                </a:solidFill>
              </a:rPr>
              <a:t>	</a:t>
            </a:r>
            <a:endParaRPr lang="ru-RU" altLang="ru-RU" sz="2000" dirty="0" smtClean="0">
              <a:solidFill>
                <a:srgbClr val="C00000"/>
              </a:solidFill>
            </a:endParaRPr>
          </a:p>
          <a:p>
            <a:pPr marL="0" indent="0" algn="ctr">
              <a:lnSpc>
                <a:spcPct val="80000"/>
              </a:lnSpc>
              <a:buNone/>
            </a:pPr>
            <a:endParaRPr lang="ru-RU" altLang="ru-RU" sz="2000" dirty="0" smtClean="0">
              <a:solidFill>
                <a:srgbClr val="C00000"/>
              </a:solidFill>
            </a:endParaRPr>
          </a:p>
          <a:p>
            <a:pPr marL="0" indent="0">
              <a:buNone/>
            </a:pPr>
            <a:endParaRPr lang="ru-RU" altLang="ru-RU" sz="2200" dirty="0">
              <a:effectLst>
                <a:outerShdw blurRad="38100" dist="38100" dir="2700000" algn="tl">
                  <a:srgbClr val="C0C0C0"/>
                </a:outerShdw>
              </a:effectLst>
              <a:cs typeface="Times New Roman" pitchFamily="18" charset="0"/>
            </a:endParaRPr>
          </a:p>
          <a:p>
            <a:pPr marL="0" indent="0">
              <a:buNone/>
            </a:pPr>
            <a:endParaRPr lang="ru-RU" altLang="ru-RU" sz="2200" dirty="0"/>
          </a:p>
          <a:p>
            <a:pPr>
              <a:lnSpc>
                <a:spcPct val="80000"/>
              </a:lnSpc>
            </a:pPr>
            <a:endParaRPr lang="ru-RU" altLang="ru-RU" sz="2200" dirty="0"/>
          </a:p>
          <a:p>
            <a:pPr>
              <a:lnSpc>
                <a:spcPct val="80000"/>
              </a:lnSpc>
            </a:pPr>
            <a:endParaRPr lang="ru-RU" altLang="ru-RU"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80714"/>
            <a:ext cx="9158003" cy="6498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1681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gray">
          <a:xfrm>
            <a:off x="611560" y="4404357"/>
            <a:ext cx="6942410" cy="857250"/>
          </a:xfrm>
          <a:prstGeom prst="rect">
            <a:avLst/>
          </a:prstGeom>
          <a:noFill/>
          <a:ln w="9525">
            <a:noFill/>
            <a:miter lim="800000"/>
            <a:headEnd/>
            <a:tailEnd/>
          </a:ln>
          <a:effectLst/>
        </p:spPr>
        <p:txBody>
          <a:bodyPr anchor="ctr"/>
          <a:lstStyle/>
          <a:p>
            <a:pPr algn="ctr">
              <a:defRPr/>
            </a:pPr>
            <a:endParaRPr lang="ru-RU" sz="2800" b="1" kern="0" dirty="0">
              <a:latin typeface="+mj-lt"/>
              <a:ea typeface="+mj-ea"/>
              <a:cs typeface="+mj-cs"/>
            </a:endParaRPr>
          </a:p>
        </p:txBody>
      </p:sp>
      <p:sp>
        <p:nvSpPr>
          <p:cNvPr id="7" name="Rectangle 5"/>
          <p:cNvSpPr>
            <a:spLocks noChangeArrowheads="1"/>
          </p:cNvSpPr>
          <p:nvPr/>
        </p:nvSpPr>
        <p:spPr bwMode="auto">
          <a:xfrm>
            <a:off x="373194" y="980728"/>
            <a:ext cx="8303262" cy="5544616"/>
          </a:xfrm>
          <a:prstGeom prst="rect">
            <a:avLst/>
          </a:prstGeom>
          <a:noFill/>
          <a:ln w="9525">
            <a:noFill/>
            <a:miter lim="800000"/>
            <a:headEnd/>
            <a:tailEnd/>
          </a:ln>
        </p:spPr>
        <p:txBody>
          <a:bodyPr anchor="ctr"/>
          <a:lstStyle/>
          <a:p>
            <a:pPr fontAlgn="t"/>
            <a:r>
              <a:rPr lang="ru-RU" sz="2800" b="1" dirty="0" smtClean="0"/>
              <a:t>Информационная </a:t>
            </a:r>
            <a:r>
              <a:rPr lang="ru-RU" sz="2800" b="1" dirty="0"/>
              <a:t>модель здания </a:t>
            </a:r>
            <a:endParaRPr lang="ru-RU" sz="2800" b="1" dirty="0" smtClean="0"/>
          </a:p>
          <a:p>
            <a:pPr fontAlgn="t"/>
            <a:r>
              <a:rPr lang="ru-RU" sz="2400" b="1" dirty="0" smtClean="0"/>
              <a:t>–</a:t>
            </a:r>
            <a:r>
              <a:rPr lang="ru-RU" sz="2400" dirty="0" smtClean="0"/>
              <a:t> </a:t>
            </a:r>
            <a:r>
              <a:rPr lang="ru-RU" sz="2400" b="1" dirty="0"/>
              <a:t>это некоторая база данных</a:t>
            </a:r>
            <a:r>
              <a:rPr lang="ru-RU" sz="2400" dirty="0"/>
              <a:t> об этом здании, управляемая с помощью соответствующей компьютерной </a:t>
            </a:r>
            <a:r>
              <a:rPr lang="ru-RU" sz="2400" dirty="0" smtClean="0"/>
              <a:t>программы. </a:t>
            </a:r>
          </a:p>
          <a:p>
            <a:pPr fontAlgn="t"/>
            <a:r>
              <a:rPr lang="ru-RU" sz="2400" b="1" u="sng" dirty="0" smtClean="0"/>
              <a:t>Эта </a:t>
            </a:r>
            <a:r>
              <a:rPr lang="ru-RU" sz="2400" b="1" u="sng" dirty="0"/>
              <a:t>информация </a:t>
            </a:r>
            <a:r>
              <a:rPr lang="ru-RU" sz="2400" b="1" u="sng" dirty="0" smtClean="0"/>
              <a:t>предназначена </a:t>
            </a:r>
            <a:r>
              <a:rPr lang="ru-RU" sz="2400" b="1" u="sng" dirty="0"/>
              <a:t>и может использоваться для:</a:t>
            </a:r>
            <a:endParaRPr lang="ru-RU" sz="2400" dirty="0"/>
          </a:p>
          <a:p>
            <a:pPr marL="285750" lvl="0" indent="-285750" fontAlgn="t">
              <a:buFont typeface="Arial" panose="020B0604020202020204" pitchFamily="34" charset="0"/>
              <a:buChar char="•"/>
            </a:pPr>
            <a:r>
              <a:rPr lang="ru-RU" sz="2400" dirty="0"/>
              <a:t>принятия конкретных проектных решений,</a:t>
            </a:r>
          </a:p>
          <a:p>
            <a:pPr marL="285750" lvl="0" indent="-285750" fontAlgn="t">
              <a:buFont typeface="Arial" panose="020B0604020202020204" pitchFamily="34" charset="0"/>
              <a:buChar char="•"/>
            </a:pPr>
            <a:r>
              <a:rPr lang="ru-RU" sz="2400" dirty="0"/>
              <a:t>расчета узлов и компонентов здания,</a:t>
            </a:r>
          </a:p>
          <a:p>
            <a:pPr marL="285750" lvl="0" indent="-285750" fontAlgn="t">
              <a:buFont typeface="Arial" panose="020B0604020202020204" pitchFamily="34" charset="0"/>
              <a:buChar char="•"/>
            </a:pPr>
            <a:r>
              <a:rPr lang="ru-RU" sz="2400" dirty="0" smtClean="0"/>
              <a:t>создания </a:t>
            </a:r>
            <a:r>
              <a:rPr lang="ru-RU" sz="2400" dirty="0"/>
              <a:t>проектной и иной документации,</a:t>
            </a:r>
          </a:p>
          <a:p>
            <a:pPr marL="285750" lvl="0" indent="-285750" fontAlgn="t">
              <a:buFont typeface="Arial" panose="020B0604020202020204" pitchFamily="34" charset="0"/>
              <a:buChar char="•"/>
            </a:pPr>
            <a:r>
              <a:rPr lang="ru-RU" sz="2400" b="1" i="1" dirty="0">
                <a:solidFill>
                  <a:srgbClr val="C00000"/>
                </a:solidFill>
              </a:rPr>
              <a:t>составления смет и строительных планов,</a:t>
            </a:r>
          </a:p>
          <a:p>
            <a:pPr marL="285750" lvl="0" indent="-285750" fontAlgn="t">
              <a:buFont typeface="Arial" panose="020B0604020202020204" pitchFamily="34" charset="0"/>
              <a:buChar char="•"/>
            </a:pPr>
            <a:r>
              <a:rPr lang="ru-RU" sz="2400" b="1" i="1" dirty="0">
                <a:solidFill>
                  <a:srgbClr val="C00000"/>
                </a:solidFill>
              </a:rPr>
              <a:t>заказа и </a:t>
            </a:r>
            <a:r>
              <a:rPr lang="ru-RU" sz="2400" b="1" i="1" dirty="0" smtClean="0">
                <a:solidFill>
                  <a:srgbClr val="C00000"/>
                </a:solidFill>
              </a:rPr>
              <a:t>изготовление </a:t>
            </a:r>
            <a:r>
              <a:rPr lang="ru-RU" sz="2400" b="1" i="1" dirty="0">
                <a:solidFill>
                  <a:srgbClr val="C00000"/>
                </a:solidFill>
              </a:rPr>
              <a:t>материалов и оборудования,</a:t>
            </a:r>
          </a:p>
          <a:p>
            <a:pPr marL="285750" lvl="0" indent="-285750" fontAlgn="t">
              <a:buFont typeface="Arial" panose="020B0604020202020204" pitchFamily="34" charset="0"/>
              <a:buChar char="•"/>
            </a:pPr>
            <a:r>
              <a:rPr lang="ru-RU" sz="2400" dirty="0"/>
              <a:t>управления возведением </a:t>
            </a:r>
            <a:r>
              <a:rPr lang="ru-RU" sz="2400" dirty="0" smtClean="0"/>
              <a:t>здания и его эксплуатацией </a:t>
            </a:r>
            <a:r>
              <a:rPr lang="ru-RU" sz="2400" dirty="0"/>
              <a:t>в течение всего жизненного </a:t>
            </a:r>
            <a:r>
              <a:rPr lang="ru-RU" sz="2400" dirty="0" smtClean="0"/>
              <a:t>цикла.</a:t>
            </a:r>
            <a:endParaRPr lang="ru-RU" sz="2400" dirty="0"/>
          </a:p>
        </p:txBody>
      </p:sp>
      <p:sp>
        <p:nvSpPr>
          <p:cNvPr id="2" name="Заголовок 1"/>
          <p:cNvSpPr>
            <a:spLocks noGrp="1"/>
          </p:cNvSpPr>
          <p:nvPr>
            <p:ph type="title"/>
          </p:nvPr>
        </p:nvSpPr>
        <p:spPr>
          <a:xfrm>
            <a:off x="277685" y="260648"/>
            <a:ext cx="8409115" cy="720080"/>
          </a:xfrm>
          <a:ln>
            <a:miter lim="800000"/>
            <a:headEnd/>
            <a:tailEnd/>
          </a:ln>
          <a:scene3d>
            <a:camera prst="orthographicFront"/>
            <a:lightRig rig="threePt" dir="t"/>
          </a:scene3d>
          <a:sp3d>
            <a:bevelT prst="relaxedInset"/>
          </a:sp3d>
        </p:spPr>
        <p:txBody>
          <a:bodyPr>
            <a:normAutofit/>
            <a:sp3d extrusionH="57150">
              <a:bevelT w="38100" h="38100"/>
            </a:sp3d>
          </a:bodyPr>
          <a:lstStyle/>
          <a:p>
            <a:pPr>
              <a:defRPr/>
            </a:pPr>
            <a:r>
              <a:rPr lang="ru-RU" sz="4000" b="1" dirty="0">
                <a:solidFill>
                  <a:srgbClr val="C00000"/>
                </a:solidFill>
                <a:effectLst>
                  <a:innerShdw blurRad="63500" dist="50800" dir="18900000">
                    <a:prstClr val="black">
                      <a:alpha val="50000"/>
                    </a:prstClr>
                  </a:innerShdw>
                </a:effectLst>
              </a:rPr>
              <a:t>Информационная модель </a:t>
            </a:r>
            <a:endParaRPr lang="ru-RU" sz="6600" b="1" dirty="0">
              <a:solidFill>
                <a:srgbClr val="C00000"/>
              </a:solidFill>
              <a:effectLst>
                <a:innerShdw blurRad="63500" dist="50800" dir="18900000">
                  <a:prstClr val="black">
                    <a:alpha val="50000"/>
                  </a:prstClr>
                </a:innerShdw>
              </a:effectLst>
            </a:endParaRPr>
          </a:p>
        </p:txBody>
      </p:sp>
    </p:spTree>
    <p:extLst>
      <p:ext uri="{BB962C8B-B14F-4D97-AF65-F5344CB8AC3E}">
        <p14:creationId xmlns:p14="http://schemas.microsoft.com/office/powerpoint/2010/main" val="2566468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gray">
          <a:xfrm>
            <a:off x="611560" y="4404357"/>
            <a:ext cx="6942410" cy="857250"/>
          </a:xfrm>
          <a:prstGeom prst="rect">
            <a:avLst/>
          </a:prstGeom>
          <a:noFill/>
          <a:ln w="9525">
            <a:noFill/>
            <a:miter lim="800000"/>
            <a:headEnd/>
            <a:tailEnd/>
          </a:ln>
          <a:effectLst/>
        </p:spPr>
        <p:txBody>
          <a:bodyPr anchor="ctr"/>
          <a:lstStyle/>
          <a:p>
            <a:pPr algn="ctr">
              <a:defRPr/>
            </a:pPr>
            <a:endParaRPr lang="ru-RU" sz="2800" b="1" kern="0" dirty="0">
              <a:latin typeface="+mj-lt"/>
              <a:ea typeface="+mj-ea"/>
              <a:cs typeface="+mj-cs"/>
            </a:endParaRPr>
          </a:p>
        </p:txBody>
      </p:sp>
      <p:sp>
        <p:nvSpPr>
          <p:cNvPr id="7" name="Rectangle 5"/>
          <p:cNvSpPr>
            <a:spLocks noChangeArrowheads="1"/>
          </p:cNvSpPr>
          <p:nvPr/>
        </p:nvSpPr>
        <p:spPr bwMode="auto">
          <a:xfrm>
            <a:off x="373194" y="2996952"/>
            <a:ext cx="7416800" cy="503709"/>
          </a:xfrm>
          <a:prstGeom prst="rect">
            <a:avLst/>
          </a:prstGeom>
          <a:noFill/>
          <a:ln w="9525">
            <a:noFill/>
            <a:miter lim="800000"/>
            <a:headEnd/>
            <a:tailEnd/>
          </a:ln>
        </p:spPr>
        <p:txBody>
          <a:bodyPr anchor="ctr"/>
          <a:lstStyle/>
          <a:p>
            <a:endParaRPr lang="ru-RU" sz="1600" b="1" dirty="0" smtClean="0">
              <a:solidFill>
                <a:schemeClr val="bg1">
                  <a:lumMod val="50000"/>
                </a:schemeClr>
              </a:solidFill>
              <a:latin typeface="+mn-lt"/>
              <a:cs typeface="+mn-cs"/>
            </a:endParaRPr>
          </a:p>
        </p:txBody>
      </p:sp>
      <p:sp>
        <p:nvSpPr>
          <p:cNvPr id="2" name="Заголовок 1"/>
          <p:cNvSpPr>
            <a:spLocks noGrp="1"/>
          </p:cNvSpPr>
          <p:nvPr>
            <p:ph type="title"/>
          </p:nvPr>
        </p:nvSpPr>
        <p:spPr>
          <a:xfrm>
            <a:off x="277685" y="260648"/>
            <a:ext cx="8409115" cy="720080"/>
          </a:xfrm>
          <a:ln>
            <a:miter lim="800000"/>
            <a:headEnd/>
            <a:tailEnd/>
          </a:ln>
          <a:scene3d>
            <a:camera prst="orthographicFront"/>
            <a:lightRig rig="threePt" dir="t"/>
          </a:scene3d>
          <a:sp3d>
            <a:bevelT prst="relaxedInset"/>
          </a:sp3d>
        </p:spPr>
        <p:txBody>
          <a:bodyPr>
            <a:normAutofit/>
            <a:sp3d extrusionH="57150">
              <a:bevelT w="38100" h="38100"/>
            </a:sp3d>
          </a:bodyPr>
          <a:lstStyle/>
          <a:p>
            <a:pPr>
              <a:defRPr/>
            </a:pPr>
            <a:r>
              <a:rPr lang="ru-RU" sz="4000" b="1" dirty="0" smtClean="0">
                <a:solidFill>
                  <a:srgbClr val="C00000"/>
                </a:solidFill>
                <a:effectLst>
                  <a:innerShdw blurRad="63500" dist="50800" dir="18900000">
                    <a:prstClr val="black">
                      <a:alpha val="50000"/>
                    </a:prstClr>
                  </a:innerShdw>
                </a:effectLst>
              </a:rPr>
              <a:t>Новый подход к проектированию</a:t>
            </a:r>
            <a:endParaRPr lang="ru-RU" sz="4000" b="1" dirty="0">
              <a:solidFill>
                <a:srgbClr val="C00000"/>
              </a:solidFill>
              <a:effectLst>
                <a:innerShdw blurRad="63500" dist="50800" dir="18900000">
                  <a:prstClr val="black">
                    <a:alpha val="50000"/>
                  </a:prstClr>
                </a:innerShdw>
              </a:effectLst>
            </a:endParaRPr>
          </a:p>
        </p:txBody>
      </p:sp>
      <p:pic>
        <p:nvPicPr>
          <p:cNvPr id="6" name="Рисунок 5" descr="eaae7484e49324612b275aaa992f1f99.png"/>
          <p:cNvPicPr/>
          <p:nvPr/>
        </p:nvPicPr>
        <p:blipFill>
          <a:blip r:embed="rId2">
            <a:extLst>
              <a:ext uri="{28A0092B-C50C-407E-A947-70E740481C1C}">
                <a14:useLocalDpi xmlns:a14="http://schemas.microsoft.com/office/drawing/2010/main" val="0"/>
              </a:ext>
            </a:extLst>
          </a:blip>
          <a:srcRect/>
          <a:stretch>
            <a:fillRect/>
          </a:stretch>
        </p:blipFill>
        <p:spPr bwMode="auto">
          <a:xfrm>
            <a:off x="340494" y="1378469"/>
            <a:ext cx="8770806" cy="5484923"/>
          </a:xfrm>
          <a:prstGeom prst="rect">
            <a:avLst/>
          </a:prstGeom>
          <a:noFill/>
          <a:ln>
            <a:noFill/>
          </a:ln>
        </p:spPr>
      </p:pic>
    </p:spTree>
    <p:extLst>
      <p:ext uri="{BB962C8B-B14F-4D97-AF65-F5344CB8AC3E}">
        <p14:creationId xmlns:p14="http://schemas.microsoft.com/office/powerpoint/2010/main" val="2342667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gray">
          <a:xfrm>
            <a:off x="611560" y="4404357"/>
            <a:ext cx="6942410" cy="857250"/>
          </a:xfrm>
          <a:prstGeom prst="rect">
            <a:avLst/>
          </a:prstGeom>
          <a:noFill/>
          <a:ln w="9525">
            <a:noFill/>
            <a:miter lim="800000"/>
            <a:headEnd/>
            <a:tailEnd/>
          </a:ln>
          <a:effectLst/>
        </p:spPr>
        <p:txBody>
          <a:bodyPr anchor="ctr"/>
          <a:lstStyle/>
          <a:p>
            <a:pPr algn="ctr">
              <a:defRPr/>
            </a:pPr>
            <a:endParaRPr lang="ru-RU" sz="2800" b="1" kern="0" dirty="0">
              <a:latin typeface="+mj-lt"/>
              <a:ea typeface="+mj-ea"/>
              <a:cs typeface="+mj-cs"/>
            </a:endParaRPr>
          </a:p>
        </p:txBody>
      </p:sp>
      <p:sp>
        <p:nvSpPr>
          <p:cNvPr id="7" name="Rectangle 5"/>
          <p:cNvSpPr>
            <a:spLocks noChangeArrowheads="1"/>
          </p:cNvSpPr>
          <p:nvPr/>
        </p:nvSpPr>
        <p:spPr bwMode="auto">
          <a:xfrm>
            <a:off x="373194" y="2996952"/>
            <a:ext cx="7416800" cy="503709"/>
          </a:xfrm>
          <a:prstGeom prst="rect">
            <a:avLst/>
          </a:prstGeom>
          <a:noFill/>
          <a:ln w="9525">
            <a:noFill/>
            <a:miter lim="800000"/>
            <a:headEnd/>
            <a:tailEnd/>
          </a:ln>
        </p:spPr>
        <p:txBody>
          <a:bodyPr anchor="ctr"/>
          <a:lstStyle/>
          <a:p>
            <a:endParaRPr lang="ru-RU" sz="1600" b="1" dirty="0" smtClean="0">
              <a:solidFill>
                <a:schemeClr val="bg1">
                  <a:lumMod val="50000"/>
                </a:schemeClr>
              </a:solidFill>
              <a:latin typeface="+mn-lt"/>
              <a:cs typeface="+mn-cs"/>
            </a:endParaRPr>
          </a:p>
        </p:txBody>
      </p:sp>
      <p:sp>
        <p:nvSpPr>
          <p:cNvPr id="2" name="Заголовок 1"/>
          <p:cNvSpPr>
            <a:spLocks noGrp="1"/>
          </p:cNvSpPr>
          <p:nvPr>
            <p:ph type="title"/>
          </p:nvPr>
        </p:nvSpPr>
        <p:spPr>
          <a:xfrm>
            <a:off x="277685" y="260648"/>
            <a:ext cx="8409115" cy="720080"/>
          </a:xfrm>
          <a:ln>
            <a:miter lim="800000"/>
            <a:headEnd/>
            <a:tailEnd/>
          </a:ln>
          <a:scene3d>
            <a:camera prst="orthographicFront"/>
            <a:lightRig rig="threePt" dir="t"/>
          </a:scene3d>
          <a:sp3d>
            <a:bevelT prst="relaxedInset"/>
          </a:sp3d>
        </p:spPr>
        <p:txBody>
          <a:bodyPr>
            <a:normAutofit/>
            <a:sp3d extrusionH="57150">
              <a:bevelT w="38100" h="38100"/>
            </a:sp3d>
          </a:bodyPr>
          <a:lstStyle/>
          <a:p>
            <a:pPr>
              <a:defRPr/>
            </a:pPr>
            <a:r>
              <a:rPr lang="ru-RU" sz="4000" b="1" dirty="0">
                <a:solidFill>
                  <a:srgbClr val="C00000"/>
                </a:solidFill>
                <a:effectLst>
                  <a:innerShdw blurRad="63500" dist="50800" dir="18900000">
                    <a:prstClr val="black">
                      <a:alpha val="50000"/>
                    </a:prstClr>
                  </a:innerShdw>
                </a:effectLst>
              </a:rPr>
              <a:t>Детализация</a:t>
            </a:r>
            <a:endParaRPr lang="ru-RU" sz="6600" b="1" dirty="0">
              <a:solidFill>
                <a:srgbClr val="C00000"/>
              </a:solidFill>
              <a:effectLst>
                <a:innerShdw blurRad="63500" dist="50800" dir="18900000">
                  <a:prstClr val="black">
                    <a:alpha val="50000"/>
                  </a:prstClr>
                </a:innerShdw>
              </a:effectLst>
            </a:endParaRPr>
          </a:p>
        </p:txBody>
      </p:sp>
      <p:pic>
        <p:nvPicPr>
          <p:cNvPr id="5" name="Рисунок 4" descr="f3340446d5a3e052c9575ac517bd6aa1.jpg"/>
          <p:cNvPicPr/>
          <p:nvPr/>
        </p:nvPicPr>
        <p:blipFill>
          <a:blip r:embed="rId2">
            <a:extLst>
              <a:ext uri="{28A0092B-C50C-407E-A947-70E740481C1C}">
                <a14:useLocalDpi xmlns:a14="http://schemas.microsoft.com/office/drawing/2010/main" val="0"/>
              </a:ext>
            </a:extLst>
          </a:blip>
          <a:srcRect/>
          <a:stretch>
            <a:fillRect/>
          </a:stretch>
        </p:blipFill>
        <p:spPr bwMode="auto">
          <a:xfrm>
            <a:off x="-16129" y="1530350"/>
            <a:ext cx="9144000" cy="5327650"/>
          </a:xfrm>
          <a:prstGeom prst="rect">
            <a:avLst/>
          </a:prstGeom>
          <a:noFill/>
          <a:ln>
            <a:noFill/>
          </a:ln>
        </p:spPr>
      </p:pic>
    </p:spTree>
    <p:extLst>
      <p:ext uri="{BB962C8B-B14F-4D97-AF65-F5344CB8AC3E}">
        <p14:creationId xmlns:p14="http://schemas.microsoft.com/office/powerpoint/2010/main" val="788238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gray">
          <a:xfrm>
            <a:off x="611560" y="4404357"/>
            <a:ext cx="6942410" cy="857250"/>
          </a:xfrm>
          <a:prstGeom prst="rect">
            <a:avLst/>
          </a:prstGeom>
          <a:noFill/>
          <a:ln w="9525">
            <a:noFill/>
            <a:miter lim="800000"/>
            <a:headEnd/>
            <a:tailEnd/>
          </a:ln>
          <a:effectLst/>
        </p:spPr>
        <p:txBody>
          <a:bodyPr anchor="ctr"/>
          <a:lstStyle/>
          <a:p>
            <a:pPr algn="ctr">
              <a:defRPr/>
            </a:pPr>
            <a:endParaRPr lang="ru-RU" sz="2800" b="1" kern="0" dirty="0">
              <a:latin typeface="+mj-lt"/>
              <a:ea typeface="+mj-ea"/>
              <a:cs typeface="+mj-cs"/>
            </a:endParaRPr>
          </a:p>
        </p:txBody>
      </p:sp>
      <p:sp>
        <p:nvSpPr>
          <p:cNvPr id="7" name="Rectangle 5"/>
          <p:cNvSpPr>
            <a:spLocks noChangeArrowheads="1"/>
          </p:cNvSpPr>
          <p:nvPr/>
        </p:nvSpPr>
        <p:spPr bwMode="auto">
          <a:xfrm>
            <a:off x="373194" y="980728"/>
            <a:ext cx="8303262" cy="5544616"/>
          </a:xfrm>
          <a:prstGeom prst="rect">
            <a:avLst/>
          </a:prstGeom>
          <a:noFill/>
          <a:ln w="9525">
            <a:noFill/>
            <a:miter lim="800000"/>
            <a:headEnd/>
            <a:tailEnd/>
          </a:ln>
        </p:spPr>
        <p:txBody>
          <a:bodyPr anchor="ctr"/>
          <a:lstStyle/>
          <a:p>
            <a:pPr fontAlgn="t"/>
            <a:r>
              <a:rPr lang="ru-RU" dirty="0" smtClean="0"/>
              <a:t>. </a:t>
            </a:r>
            <a:endParaRPr lang="ru-RU" dirty="0"/>
          </a:p>
        </p:txBody>
      </p:sp>
      <p:sp>
        <p:nvSpPr>
          <p:cNvPr id="2" name="Заголовок 1"/>
          <p:cNvSpPr>
            <a:spLocks noGrp="1"/>
          </p:cNvSpPr>
          <p:nvPr>
            <p:ph type="title"/>
          </p:nvPr>
        </p:nvSpPr>
        <p:spPr>
          <a:xfrm>
            <a:off x="277685" y="260648"/>
            <a:ext cx="8409115" cy="720080"/>
          </a:xfrm>
          <a:ln>
            <a:miter lim="800000"/>
            <a:headEnd/>
            <a:tailEnd/>
          </a:ln>
          <a:scene3d>
            <a:camera prst="orthographicFront"/>
            <a:lightRig rig="threePt" dir="t"/>
          </a:scene3d>
          <a:sp3d>
            <a:bevelT prst="relaxedInset"/>
          </a:sp3d>
        </p:spPr>
        <p:txBody>
          <a:bodyPr>
            <a:normAutofit fontScale="90000"/>
            <a:sp3d extrusionH="57150">
              <a:bevelT w="38100" h="38100"/>
            </a:sp3d>
          </a:bodyPr>
          <a:lstStyle/>
          <a:p>
            <a:pPr>
              <a:defRPr/>
            </a:pPr>
            <a:r>
              <a:rPr lang="ru-RU" sz="4000" b="1" dirty="0" smtClean="0">
                <a:solidFill>
                  <a:srgbClr val="C00000"/>
                </a:solidFill>
                <a:effectLst>
                  <a:innerShdw blurRad="63500" dist="50800" dir="18900000">
                    <a:prstClr val="black">
                      <a:alpha val="50000"/>
                    </a:prstClr>
                  </a:innerShdw>
                </a:effectLst>
              </a:rPr>
              <a:t>  Что выбрать?</a:t>
            </a:r>
            <a:br>
              <a:rPr lang="ru-RU" sz="4000" b="1" dirty="0" smtClean="0">
                <a:solidFill>
                  <a:srgbClr val="C00000"/>
                </a:solidFill>
                <a:effectLst>
                  <a:innerShdw blurRad="63500" dist="50800" dir="18900000">
                    <a:prstClr val="black">
                      <a:alpha val="50000"/>
                    </a:prstClr>
                  </a:innerShdw>
                </a:effectLst>
              </a:rPr>
            </a:br>
            <a:endParaRPr lang="ru-RU" sz="4000" b="1" dirty="0">
              <a:solidFill>
                <a:srgbClr val="C00000"/>
              </a:solidFill>
              <a:effectLst>
                <a:innerShdw blurRad="63500" dist="50800" dir="18900000">
                  <a:prstClr val="black">
                    <a:alpha val="50000"/>
                  </a:prstClr>
                </a:innerShdw>
              </a:effectLst>
            </a:endParaRPr>
          </a:p>
        </p:txBody>
      </p:sp>
      <p:sp>
        <p:nvSpPr>
          <p:cNvPr id="8" name="Прямоугольник 7"/>
          <p:cNvSpPr/>
          <p:nvPr/>
        </p:nvSpPr>
        <p:spPr>
          <a:xfrm>
            <a:off x="6182369" y="1184003"/>
            <a:ext cx="1629991"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smtClean="0">
                <a:solidFill>
                  <a:schemeClr val="tx1"/>
                </a:solidFill>
              </a:rPr>
              <a:t>ГОСТ Р</a:t>
            </a:r>
            <a:endParaRPr lang="ru-RU" sz="4000" dirty="0">
              <a:solidFill>
                <a:schemeClr val="tx1"/>
              </a:solidFill>
            </a:endParaRPr>
          </a:p>
        </p:txBody>
      </p:sp>
      <p:sp>
        <p:nvSpPr>
          <p:cNvPr id="9" name="Прямоугольник 8"/>
          <p:cNvSpPr/>
          <p:nvPr/>
        </p:nvSpPr>
        <p:spPr>
          <a:xfrm>
            <a:off x="7181521" y="2484993"/>
            <a:ext cx="9144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JIS</a:t>
            </a:r>
            <a:endParaRPr lang="ru-RU" sz="4000" dirty="0">
              <a:solidFill>
                <a:schemeClr val="tx1"/>
              </a:solidFill>
            </a:endParaRPr>
          </a:p>
        </p:txBody>
      </p:sp>
      <p:sp>
        <p:nvSpPr>
          <p:cNvPr id="10" name="Прямоугольник 9"/>
          <p:cNvSpPr/>
          <p:nvPr/>
        </p:nvSpPr>
        <p:spPr>
          <a:xfrm>
            <a:off x="4716016" y="980728"/>
            <a:ext cx="108012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DIN</a:t>
            </a:r>
            <a:endParaRPr lang="ru-RU" sz="4000" dirty="0">
              <a:solidFill>
                <a:schemeClr val="tx1"/>
              </a:solidFill>
            </a:endParaRPr>
          </a:p>
        </p:txBody>
      </p:sp>
      <p:sp>
        <p:nvSpPr>
          <p:cNvPr id="11" name="Прямоугольник 10"/>
          <p:cNvSpPr/>
          <p:nvPr/>
        </p:nvSpPr>
        <p:spPr>
          <a:xfrm>
            <a:off x="2915816" y="980728"/>
            <a:ext cx="1477543"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ASTM</a:t>
            </a:r>
            <a:endParaRPr lang="ru-RU" sz="4000" dirty="0">
              <a:solidFill>
                <a:schemeClr val="tx1"/>
              </a:solidFill>
            </a:endParaRPr>
          </a:p>
        </p:txBody>
      </p:sp>
      <p:sp>
        <p:nvSpPr>
          <p:cNvPr id="12" name="Прямоугольник 11"/>
          <p:cNvSpPr/>
          <p:nvPr/>
        </p:nvSpPr>
        <p:spPr>
          <a:xfrm>
            <a:off x="1331640" y="1184003"/>
            <a:ext cx="1372347" cy="9544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smtClean="0">
                <a:solidFill>
                  <a:schemeClr val="tx1"/>
                </a:solidFill>
              </a:rPr>
              <a:t>ГОСТ</a:t>
            </a:r>
            <a:endParaRPr lang="ru-RU" sz="4000" dirty="0">
              <a:solidFill>
                <a:schemeClr val="tx1"/>
              </a:solidFill>
            </a:endParaRPr>
          </a:p>
        </p:txBody>
      </p:sp>
      <p:sp>
        <p:nvSpPr>
          <p:cNvPr id="13" name="Прямоугольник 12"/>
          <p:cNvSpPr/>
          <p:nvPr/>
        </p:nvSpPr>
        <p:spPr>
          <a:xfrm>
            <a:off x="1043608" y="2530451"/>
            <a:ext cx="9144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EN</a:t>
            </a:r>
            <a:endParaRPr lang="ru-RU" sz="4000" dirty="0">
              <a:solidFill>
                <a:schemeClr val="tx1"/>
              </a:solidFill>
            </a:endParaRPr>
          </a:p>
        </p:txBody>
      </p:sp>
      <p:sp>
        <p:nvSpPr>
          <p:cNvPr id="14" name="Прямоугольник 13"/>
          <p:cNvSpPr/>
          <p:nvPr/>
        </p:nvSpPr>
        <p:spPr>
          <a:xfrm>
            <a:off x="7181522" y="3918582"/>
            <a:ext cx="1710958"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r>
              <a:rPr lang="en-US" sz="4000" dirty="0" smtClean="0">
                <a:solidFill>
                  <a:schemeClr val="tx1"/>
                </a:solidFill>
              </a:rPr>
              <a:t>FNOR</a:t>
            </a:r>
            <a:endParaRPr lang="ru-RU" sz="4000" dirty="0">
              <a:solidFill>
                <a:schemeClr val="tx1"/>
              </a:solidFill>
            </a:endParaRPr>
          </a:p>
        </p:txBody>
      </p:sp>
      <p:sp>
        <p:nvSpPr>
          <p:cNvPr id="15" name="Прямоугольник 14"/>
          <p:cNvSpPr/>
          <p:nvPr/>
        </p:nvSpPr>
        <p:spPr>
          <a:xfrm>
            <a:off x="611560" y="3849142"/>
            <a:ext cx="9144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BSI</a:t>
            </a:r>
            <a:endParaRPr lang="ru-RU" sz="4000" dirty="0">
              <a:solidFill>
                <a:schemeClr val="tx1"/>
              </a:solidFill>
            </a:endParaRPr>
          </a:p>
        </p:txBody>
      </p:sp>
      <p:cxnSp>
        <p:nvCxnSpPr>
          <p:cNvPr id="17" name="Прямая со стрелкой 16"/>
          <p:cNvCxnSpPr>
            <a:stCxn id="11" idx="2"/>
            <a:endCxn id="26" idx="0"/>
          </p:cNvCxnSpPr>
          <p:nvPr/>
        </p:nvCxnSpPr>
        <p:spPr>
          <a:xfrm>
            <a:off x="3654588" y="1895128"/>
            <a:ext cx="949608" cy="15830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2703987" y="2138454"/>
            <a:ext cx="1507973" cy="13063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13" idx="3"/>
          </p:cNvCxnSpPr>
          <p:nvPr/>
        </p:nvCxnSpPr>
        <p:spPr>
          <a:xfrm>
            <a:off x="1958008" y="2987651"/>
            <a:ext cx="1893912"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15" idx="3"/>
          </p:cNvCxnSpPr>
          <p:nvPr/>
        </p:nvCxnSpPr>
        <p:spPr>
          <a:xfrm flipV="1">
            <a:off x="1525960" y="4149080"/>
            <a:ext cx="1130226" cy="157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10" idx="2"/>
          </p:cNvCxnSpPr>
          <p:nvPr/>
        </p:nvCxnSpPr>
        <p:spPr>
          <a:xfrm flipH="1">
            <a:off x="4986046" y="1895128"/>
            <a:ext cx="270030" cy="15830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stCxn id="8" idx="2"/>
          </p:cNvCxnSpPr>
          <p:nvPr/>
        </p:nvCxnSpPr>
        <p:spPr>
          <a:xfrm flipH="1">
            <a:off x="5450079" y="2098403"/>
            <a:ext cx="1547286" cy="1379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stCxn id="9" idx="1"/>
          </p:cNvCxnSpPr>
          <p:nvPr/>
        </p:nvCxnSpPr>
        <p:spPr>
          <a:xfrm flipH="1">
            <a:off x="5796136" y="2942193"/>
            <a:ext cx="1385385" cy="535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flipH="1" flipV="1">
            <a:off x="6552206" y="4149080"/>
            <a:ext cx="629315" cy="4198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6" name="Picture 2" descr="http://www.ekant.ru/wp-content/uploads/2014/04/Samoproizvolnaya-perezagruzka-kompyutera.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6186" y="3478143"/>
            <a:ext cx="3896020" cy="2586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808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gray">
          <a:xfrm>
            <a:off x="611560" y="4404357"/>
            <a:ext cx="6942410" cy="857250"/>
          </a:xfrm>
          <a:prstGeom prst="rect">
            <a:avLst/>
          </a:prstGeom>
          <a:noFill/>
          <a:ln w="9525">
            <a:noFill/>
            <a:miter lim="800000"/>
            <a:headEnd/>
            <a:tailEnd/>
          </a:ln>
          <a:effectLst/>
        </p:spPr>
        <p:txBody>
          <a:bodyPr anchor="ctr"/>
          <a:lstStyle/>
          <a:p>
            <a:pPr algn="ctr">
              <a:defRPr/>
            </a:pPr>
            <a:endParaRPr lang="ru-RU" sz="2800" b="1" kern="0" dirty="0">
              <a:latin typeface="+mj-lt"/>
              <a:ea typeface="+mj-ea"/>
              <a:cs typeface="+mj-cs"/>
            </a:endParaRPr>
          </a:p>
        </p:txBody>
      </p:sp>
      <p:sp>
        <p:nvSpPr>
          <p:cNvPr id="7" name="Rectangle 5"/>
          <p:cNvSpPr>
            <a:spLocks noChangeArrowheads="1"/>
          </p:cNvSpPr>
          <p:nvPr/>
        </p:nvSpPr>
        <p:spPr bwMode="auto">
          <a:xfrm>
            <a:off x="373194" y="980728"/>
            <a:ext cx="8303262" cy="5544616"/>
          </a:xfrm>
          <a:prstGeom prst="rect">
            <a:avLst/>
          </a:prstGeom>
          <a:noFill/>
          <a:ln w="9525">
            <a:noFill/>
            <a:miter lim="800000"/>
            <a:headEnd/>
            <a:tailEnd/>
          </a:ln>
        </p:spPr>
        <p:txBody>
          <a:bodyPr anchor="ctr"/>
          <a:lstStyle/>
          <a:p>
            <a:pPr marL="514350" indent="-514350" fontAlgn="t">
              <a:buFont typeface="+mj-lt"/>
              <a:buAutoNum type="arabicPeriod"/>
            </a:pPr>
            <a:r>
              <a:rPr lang="ru-RU" sz="2800" b="1" dirty="0" smtClean="0">
                <a:solidFill>
                  <a:srgbClr val="002060"/>
                </a:solidFill>
              </a:rPr>
              <a:t>Какие стандарты войдут в «библиотеки»?</a:t>
            </a:r>
          </a:p>
          <a:p>
            <a:pPr marL="514350" indent="-514350" fontAlgn="t">
              <a:buFont typeface="+mj-lt"/>
              <a:buAutoNum type="arabicPeriod"/>
            </a:pPr>
            <a:r>
              <a:rPr lang="ru-RU" sz="2800" b="1" dirty="0" smtClean="0">
                <a:solidFill>
                  <a:srgbClr val="002060"/>
                </a:solidFill>
              </a:rPr>
              <a:t>Какие строительные материалы, кабель, трубы, стальные конструкции и т.д. будут заложены </a:t>
            </a:r>
          </a:p>
          <a:p>
            <a:pPr fontAlgn="t"/>
            <a:r>
              <a:rPr lang="ru-RU" sz="2800" b="1" dirty="0" smtClean="0">
                <a:solidFill>
                  <a:srgbClr val="002060"/>
                </a:solidFill>
              </a:rPr>
              <a:t>      в </a:t>
            </a:r>
            <a:r>
              <a:rPr lang="en-US" sz="2800" b="1" dirty="0" smtClean="0">
                <a:solidFill>
                  <a:srgbClr val="002060"/>
                </a:solidFill>
              </a:rPr>
              <a:t>BIM</a:t>
            </a:r>
            <a:r>
              <a:rPr lang="ru-RU" sz="2800" b="1" dirty="0" smtClean="0">
                <a:solidFill>
                  <a:srgbClr val="002060"/>
                </a:solidFill>
              </a:rPr>
              <a:t>-проект?</a:t>
            </a:r>
          </a:p>
          <a:p>
            <a:pPr marL="514350" indent="-514350" fontAlgn="t">
              <a:buAutoNum type="arabicPeriod" startAt="3"/>
            </a:pPr>
            <a:r>
              <a:rPr lang="ru-RU" sz="2800" b="1" dirty="0" smtClean="0">
                <a:solidFill>
                  <a:srgbClr val="002060"/>
                </a:solidFill>
              </a:rPr>
              <a:t>Не будут ли для здания в Салехарде использованы нормативы для Валенсии или Калифорнии?</a:t>
            </a:r>
          </a:p>
          <a:p>
            <a:pPr marL="514350" indent="-514350" fontAlgn="t">
              <a:buAutoNum type="arabicPeriod" startAt="4"/>
            </a:pPr>
            <a:r>
              <a:rPr lang="ru-RU" sz="2800" b="1" dirty="0" smtClean="0">
                <a:solidFill>
                  <a:srgbClr val="002060"/>
                </a:solidFill>
              </a:rPr>
              <a:t>Будет ли у российских специалистов возможность вносить изменения в программы, «библиотеки» и стандарты?</a:t>
            </a:r>
          </a:p>
          <a:p>
            <a:pPr marL="514350" indent="-514350" fontAlgn="t">
              <a:buAutoNum type="arabicPeriod" startAt="4"/>
            </a:pPr>
            <a:r>
              <a:rPr lang="ru-RU" sz="2800" b="1" dirty="0" smtClean="0">
                <a:solidFill>
                  <a:srgbClr val="002060"/>
                </a:solidFill>
              </a:rPr>
              <a:t>Не будет ли программа отключена после введения очередных санкций?</a:t>
            </a:r>
          </a:p>
        </p:txBody>
      </p:sp>
      <p:sp>
        <p:nvSpPr>
          <p:cNvPr id="2" name="Заголовок 1"/>
          <p:cNvSpPr>
            <a:spLocks noGrp="1"/>
          </p:cNvSpPr>
          <p:nvPr>
            <p:ph type="title"/>
          </p:nvPr>
        </p:nvSpPr>
        <p:spPr>
          <a:xfrm>
            <a:off x="277685" y="260648"/>
            <a:ext cx="8409115" cy="720080"/>
          </a:xfrm>
          <a:ln>
            <a:miter lim="800000"/>
            <a:headEnd/>
            <a:tailEnd/>
          </a:ln>
          <a:scene3d>
            <a:camera prst="orthographicFront"/>
            <a:lightRig rig="threePt" dir="t"/>
          </a:scene3d>
          <a:sp3d>
            <a:bevelT prst="relaxedInset"/>
          </a:sp3d>
        </p:spPr>
        <p:txBody>
          <a:bodyPr>
            <a:normAutofit/>
            <a:sp3d extrusionH="57150">
              <a:bevelT w="38100" h="38100"/>
            </a:sp3d>
          </a:bodyPr>
          <a:lstStyle/>
          <a:p>
            <a:pPr>
              <a:defRPr/>
            </a:pPr>
            <a:r>
              <a:rPr lang="ru-RU" sz="4000" b="1" dirty="0" smtClean="0">
                <a:solidFill>
                  <a:srgbClr val="C00000"/>
                </a:solidFill>
                <a:effectLst>
                  <a:innerShdw blurRad="63500" dist="50800" dir="18900000">
                    <a:prstClr val="black">
                      <a:alpha val="50000"/>
                    </a:prstClr>
                  </a:innerShdw>
                </a:effectLst>
              </a:rPr>
              <a:t>ВОПРОСЫ:</a:t>
            </a:r>
            <a:endParaRPr lang="ru-RU" sz="6600" b="1" dirty="0">
              <a:solidFill>
                <a:srgbClr val="C00000"/>
              </a:solidFill>
              <a:effectLst>
                <a:innerShdw blurRad="63500" dist="50800" dir="18900000">
                  <a:prstClr val="black">
                    <a:alpha val="50000"/>
                  </a:prstClr>
                </a:innerShdw>
              </a:effectLst>
            </a:endParaRPr>
          </a:p>
        </p:txBody>
      </p:sp>
    </p:spTree>
    <p:extLst>
      <p:ext uri="{BB962C8B-B14F-4D97-AF65-F5344CB8AC3E}">
        <p14:creationId xmlns:p14="http://schemas.microsoft.com/office/powerpoint/2010/main" val="2289621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1908</TotalTime>
  <Words>858</Words>
  <Application>Microsoft Office PowerPoint</Application>
  <PresentationFormat>Экран (4:3)</PresentationFormat>
  <Paragraphs>227</Paragraphs>
  <Slides>20</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 2004 -  КОМИТЕТУ РСПП 14 ЛЕТ  - 2017  СТАНДАРТИЗАЦИЯ ДЕЛАЕТ ГОРОДА УМНЕЕ  </vt:lpstr>
      <vt:lpstr>РАБОТА КОМИТЕТА РСПП ПО ТЕХНИЧЕСКОМУ РЕГУЛИРОВАНИЮ, СТАНДАРТИЗАЦИИ И ОЦЕНКЕ СООТВЕТСТВИЯ</vt:lpstr>
      <vt:lpstr>СТРУКТУРА  КОМИТЕТА  РСПП</vt:lpstr>
      <vt:lpstr>Презентация PowerPoint</vt:lpstr>
      <vt:lpstr>Информационная модель </vt:lpstr>
      <vt:lpstr>Новый подход к проектированию</vt:lpstr>
      <vt:lpstr>Детализация</vt:lpstr>
      <vt:lpstr>  Что выбрать? </vt:lpstr>
      <vt:lpstr>ВОПРОСЫ:</vt:lpstr>
      <vt:lpstr>Какие материалы будут выбраны?</vt:lpstr>
      <vt:lpstr>Конференция Комитета РСПП  «Техническое нормирование и стандартизация в Германии и ЕАЭС» г. Гослар,  апрель 2017года </vt:lpstr>
      <vt:lpstr>Презентация PowerPoint</vt:lpstr>
      <vt:lpstr>Дигитализация экономики: Зоопарк стандартизации</vt:lpstr>
      <vt:lpstr>Презентация PowerPoint</vt:lpstr>
      <vt:lpstr>Презентация PowerPoint</vt:lpstr>
      <vt:lpstr>Сотрудничество Германии при создании платформы ИНДУСТРИИ 4.0</vt:lpstr>
      <vt:lpstr>  Сотрудничество Комитета РСПП с  Европейскими органами по стандартизации и Немецкой ассоциацией промышленников (BDI)   26 апреля 2017 г.  г. Гослар, Германия  Б. Тис  Президент CENELEC  Лоцманов А.Н. Комитет РСПП   М. Райгль  Директор по техническому регулированию и стандартизации  SIEMENS  </vt:lpstr>
      <vt:lpstr>РАБОЧАЯ ГРУППА ПО ТЕХНИЧЕСКОМУ РЕГУЛИРОВАНИЮ КРУГЛОГО СТОЛА ПРОМЫШЛЕННОСТИ РОССИИ И ЕС 2011 – 2013 г.г. </vt:lpstr>
      <vt:lpstr>Презентация PowerPoint</vt:lpstr>
      <vt:lpstr>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Реформирование системы технического регулирования</dc:title>
  <dc:creator>user</dc:creator>
  <cp:lastModifiedBy>Клюбанова Ирина Николаевна</cp:lastModifiedBy>
  <cp:revision>300</cp:revision>
  <dcterms:created xsi:type="dcterms:W3CDTF">2014-05-23T08:41:31Z</dcterms:created>
  <dcterms:modified xsi:type="dcterms:W3CDTF">2017-10-20T09:15:29Z</dcterms:modified>
</cp:coreProperties>
</file>