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62" r:id="rId3"/>
    <p:sldId id="301" r:id="rId4"/>
    <p:sldId id="298" r:id="rId5"/>
    <p:sldId id="279" r:id="rId6"/>
    <p:sldId id="273" r:id="rId7"/>
    <p:sldId id="274" r:id="rId8"/>
    <p:sldId id="280" r:id="rId9"/>
    <p:sldId id="281" r:id="rId10"/>
    <p:sldId id="282" r:id="rId11"/>
    <p:sldId id="299" r:id="rId12"/>
    <p:sldId id="283" r:id="rId13"/>
    <p:sldId id="300" r:id="rId14"/>
    <p:sldId id="284" r:id="rId15"/>
    <p:sldId id="285" r:id="rId16"/>
    <p:sldId id="286" r:id="rId17"/>
    <p:sldId id="288" r:id="rId18"/>
    <p:sldId id="289" r:id="rId19"/>
    <p:sldId id="295" r:id="rId20"/>
    <p:sldId id="291" r:id="rId21"/>
    <p:sldId id="292" r:id="rId22"/>
    <p:sldId id="293" r:id="rId23"/>
    <p:sldId id="268" r:id="rId24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orient="horz" pos="3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E48"/>
    <a:srgbClr val="6B8EA2"/>
    <a:srgbClr val="336699"/>
    <a:srgbClr val="044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73" autoAdjust="0"/>
  </p:normalViewPr>
  <p:slideViewPr>
    <p:cSldViewPr>
      <p:cViewPr varScale="1">
        <p:scale>
          <a:sx n="97" d="100"/>
          <a:sy n="97" d="100"/>
        </p:scale>
        <p:origin x="876" y="96"/>
      </p:cViewPr>
      <p:guideLst>
        <p:guide orient="horz" pos="2160"/>
        <p:guide pos="3120"/>
        <p:guide orient="horz" pos="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B903-305B-428F-B75B-24308EEABE6E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0A9EB-6CBD-4FAD-89F3-F8D9AA6D3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8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C1954-FC60-4EE7-B410-F99B6B88F2A9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0E0C-9CAA-41A7-979B-A65FF42F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1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0E0C-9CAA-41A7-979B-A65FF42F11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1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65368" y="5728171"/>
            <a:ext cx="1440160" cy="365125"/>
          </a:xfrm>
        </p:spPr>
        <p:txBody>
          <a:bodyPr/>
          <a:lstStyle>
            <a:lvl1pPr algn="r">
              <a:defRPr b="0">
                <a:solidFill>
                  <a:srgbClr val="911E48"/>
                </a:solidFill>
              </a:defRPr>
            </a:lvl1pPr>
          </a:lstStyle>
          <a:p>
            <a:r>
              <a:rPr lang="ru-RU"/>
              <a:t>дата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83784" y="6068044"/>
            <a:ext cx="144017" cy="134004"/>
          </a:xfrm>
          <a:custGeom>
            <a:avLst/>
            <a:gdLst>
              <a:gd name="connsiteX0" fmla="*/ 0 w 144016"/>
              <a:gd name="connsiteY0" fmla="*/ 0 h 144016"/>
              <a:gd name="connsiteX1" fmla="*/ 144016 w 144016"/>
              <a:gd name="connsiteY1" fmla="*/ 0 h 144016"/>
              <a:gd name="connsiteX2" fmla="*/ 144016 w 144016"/>
              <a:gd name="connsiteY2" fmla="*/ 144016 h 144016"/>
              <a:gd name="connsiteX3" fmla="*/ 0 w 144016"/>
              <a:gd name="connsiteY3" fmla="*/ 144016 h 144016"/>
              <a:gd name="connsiteX4" fmla="*/ 0 w 144016"/>
              <a:gd name="connsiteY4" fmla="*/ 0 h 144016"/>
              <a:gd name="connsiteX0" fmla="*/ 0 w 144016"/>
              <a:gd name="connsiteY0" fmla="*/ 0 h 144016"/>
              <a:gd name="connsiteX1" fmla="*/ 144016 w 144016"/>
              <a:gd name="connsiteY1" fmla="*/ 0 h 144016"/>
              <a:gd name="connsiteX2" fmla="*/ 123992 w 144016"/>
              <a:gd name="connsiteY2" fmla="*/ 120656 h 144016"/>
              <a:gd name="connsiteX3" fmla="*/ 0 w 144016"/>
              <a:gd name="connsiteY3" fmla="*/ 144016 h 144016"/>
              <a:gd name="connsiteX4" fmla="*/ 0 w 144016"/>
              <a:gd name="connsiteY4" fmla="*/ 0 h 144016"/>
              <a:gd name="connsiteX0" fmla="*/ 0 w 127330"/>
              <a:gd name="connsiteY0" fmla="*/ 3337 h 147353"/>
              <a:gd name="connsiteX1" fmla="*/ 127330 w 127330"/>
              <a:gd name="connsiteY1" fmla="*/ 0 h 147353"/>
              <a:gd name="connsiteX2" fmla="*/ 123992 w 127330"/>
              <a:gd name="connsiteY2" fmla="*/ 123993 h 147353"/>
              <a:gd name="connsiteX3" fmla="*/ 0 w 127330"/>
              <a:gd name="connsiteY3" fmla="*/ 147353 h 147353"/>
              <a:gd name="connsiteX4" fmla="*/ 0 w 127330"/>
              <a:gd name="connsiteY4" fmla="*/ 3337 h 147353"/>
              <a:gd name="connsiteX0" fmla="*/ 0 w 127330"/>
              <a:gd name="connsiteY0" fmla="*/ 3337 h 147353"/>
              <a:gd name="connsiteX1" fmla="*/ 127330 w 127330"/>
              <a:gd name="connsiteY1" fmla="*/ 0 h 147353"/>
              <a:gd name="connsiteX2" fmla="*/ 107306 w 127330"/>
              <a:gd name="connsiteY2" fmla="*/ 123993 h 147353"/>
              <a:gd name="connsiteX3" fmla="*/ 0 w 127330"/>
              <a:gd name="connsiteY3" fmla="*/ 147353 h 147353"/>
              <a:gd name="connsiteX4" fmla="*/ 0 w 127330"/>
              <a:gd name="connsiteY4" fmla="*/ 3337 h 147353"/>
              <a:gd name="connsiteX0" fmla="*/ 16687 w 144017"/>
              <a:gd name="connsiteY0" fmla="*/ 3337 h 134004"/>
              <a:gd name="connsiteX1" fmla="*/ 144017 w 144017"/>
              <a:gd name="connsiteY1" fmla="*/ 0 h 134004"/>
              <a:gd name="connsiteX2" fmla="*/ 123993 w 144017"/>
              <a:gd name="connsiteY2" fmla="*/ 123993 h 134004"/>
              <a:gd name="connsiteX3" fmla="*/ 0 w 144017"/>
              <a:gd name="connsiteY3" fmla="*/ 134004 h 134004"/>
              <a:gd name="connsiteX4" fmla="*/ 16687 w 144017"/>
              <a:gd name="connsiteY4" fmla="*/ 3337 h 13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17" h="134004">
                <a:moveTo>
                  <a:pt x="16687" y="3337"/>
                </a:moveTo>
                <a:lnTo>
                  <a:pt x="144017" y="0"/>
                </a:lnTo>
                <a:cubicBezTo>
                  <a:pt x="142904" y="41331"/>
                  <a:pt x="125106" y="82662"/>
                  <a:pt x="123993" y="123993"/>
                </a:cubicBezTo>
                <a:lnTo>
                  <a:pt x="0" y="134004"/>
                </a:lnTo>
                <a:lnTo>
                  <a:pt x="16687" y="33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40" y="620688"/>
            <a:ext cx="618745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3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4A3CD-4F4D-46CE-B1CE-6E4F166C138B}" type="datetime1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9BF1-C8E6-40F9-B5CA-C2B0F89C5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5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86AB-D917-4EC1-8374-CFBDE784061E}" type="datetime1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38D7-8D82-45B2-9E2F-45FEA5C3E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EA58-836A-4FD0-AAAB-F0E35B6ACC31}" type="datetime1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E567-87BF-424F-BF51-D752FDDD0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3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5213-9B5B-4315-9977-20F33971BA92}" type="datetime1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C9F9-6F1A-4B30-ACC7-44C241F6D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5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0CC6-F846-4735-86C7-DF0D0CF37344}" type="datetime1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32FB-A0D6-4FA3-A30C-3B2A221D2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7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728A-E9CE-4299-B4A6-BFFCF763EB76}" type="datetime1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3EE8-BE0D-4B94-A0BD-3EE64DDF8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5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57EC-B86D-4535-8CD0-B10B1FF7B282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C00A-B90F-4461-BA77-464BAB0C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49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7564-9B10-4438-B265-9F9D235A80D4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8DAC-6F3B-4A0A-8174-79B5B8A39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20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разец спис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80593" y="0"/>
            <a:ext cx="8625408" cy="764704"/>
          </a:xfrm>
        </p:spPr>
        <p:txBody>
          <a:bodyPr>
            <a:normAutofit/>
          </a:bodyPr>
          <a:lstStyle>
            <a:lvl1pPr algn="l">
              <a:defRPr sz="147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9464" y="6597352"/>
            <a:ext cx="776536" cy="277462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0" y="6597353"/>
            <a:ext cx="1087264" cy="260648"/>
          </a:xfrm>
        </p:spPr>
        <p:txBody>
          <a:bodyPr/>
          <a:lstStyle>
            <a:lvl1pPr algn="l">
              <a:defRPr/>
            </a:lvl1pPr>
          </a:lstStyle>
          <a:p>
            <a:fld id="{FC7E84E2-CB94-4D95-A9B1-AE94758CC0A1}" type="datetime1">
              <a:rPr lang="ru-RU" smtClean="0"/>
              <a:t>02.10.2017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00472" y="1052736"/>
            <a:ext cx="9505056" cy="5400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11E48"/>
              </a:buClr>
              <a:buFont typeface="Tahoma" pitchFamily="34" charset="0"/>
              <a:buNone/>
              <a:defRPr sz="1108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165593" indent="-165593">
              <a:buClr>
                <a:srgbClr val="911E48"/>
              </a:buClr>
              <a:buFont typeface="Tahoma" pitchFamily="34" charset="0"/>
              <a:buChar char="●"/>
              <a:defRPr sz="1108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65593" indent="-165593">
              <a:buClr>
                <a:srgbClr val="911E48"/>
              </a:buClr>
              <a:buFont typeface="Tahoma" pitchFamily="34" charset="0"/>
              <a:buChar char="●"/>
              <a:defRPr sz="1108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5593" indent="-165593">
              <a:buClr>
                <a:srgbClr val="911E48"/>
              </a:buClr>
              <a:buFont typeface="Tahoma" pitchFamily="34" charset="0"/>
              <a:buChar char="●"/>
              <a:defRPr sz="1108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331185" indent="-165593">
              <a:buClr>
                <a:srgbClr val="911E48"/>
              </a:buClr>
              <a:buFont typeface="Symbol" pitchFamily="18" charset="2"/>
              <a:buChar char=""/>
              <a:defRPr sz="1108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53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слайд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0592" y="0"/>
            <a:ext cx="8625408" cy="764704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597353"/>
            <a:ext cx="1087264" cy="26064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дата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9464" y="6597352"/>
            <a:ext cx="776536" cy="277462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200472" y="1052736"/>
            <a:ext cx="9505056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28664" y="969367"/>
            <a:ext cx="5943600" cy="4907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28664" y="5921378"/>
            <a:ext cx="5943600" cy="675974"/>
          </a:xfrm>
        </p:spPr>
        <p:txBody>
          <a:bodyPr anchor="ctr">
            <a:normAutofit/>
          </a:bodyPr>
          <a:lstStyle>
            <a:lvl1pPr algn="ct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подписи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280592" y="0"/>
            <a:ext cx="862540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9464" y="6597352"/>
            <a:ext cx="776536" cy="277462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0" y="6597353"/>
            <a:ext cx="1087264" cy="26064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дата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пис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80592" y="0"/>
            <a:ext cx="8625408" cy="764704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9464" y="6597352"/>
            <a:ext cx="776536" cy="277462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0" y="6597353"/>
            <a:ext cx="1087264" cy="26064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дата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00472" y="1052736"/>
            <a:ext cx="9505056" cy="5400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11E48"/>
              </a:buClr>
              <a:buFont typeface="Tahoma" pitchFamily="34" charset="0"/>
              <a:buNone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179388" indent="-179388">
              <a:buClr>
                <a:srgbClr val="911E48"/>
              </a:buClr>
              <a:buFont typeface="Tahoma" pitchFamily="34" charset="0"/>
              <a:buChar char="●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9388" indent="-179388">
              <a:buClr>
                <a:srgbClr val="911E48"/>
              </a:buClr>
              <a:buFont typeface="Tahoma" pitchFamily="34" charset="0"/>
              <a:buChar char="●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79388" indent="-179388">
              <a:buClr>
                <a:srgbClr val="911E48"/>
              </a:buClr>
              <a:buFont typeface="Tahoma" pitchFamily="34" charset="0"/>
              <a:buChar char="●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358775" indent="-179388">
              <a:buClr>
                <a:srgbClr val="911E48"/>
              </a:buClr>
              <a:buFont typeface="Symbol" pitchFamily="18" charset="2"/>
              <a:buChar char="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разец спис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280592" y="0"/>
            <a:ext cx="8625408" cy="764704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9464" y="6597352"/>
            <a:ext cx="776536" cy="277462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0" y="6597353"/>
            <a:ext cx="1087264" cy="26064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116978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594" y="0"/>
            <a:ext cx="8625408" cy="764704"/>
          </a:xfrm>
        </p:spPr>
        <p:txBody>
          <a:bodyPr/>
          <a:lstStyle>
            <a:lvl1pPr algn="l">
              <a:defRPr sz="1477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980732"/>
            <a:ext cx="8915400" cy="5145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C00000"/>
              </a:buCl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4B7F-C064-4B71-9285-2376960D9567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58410" y="656651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C14C96A1-0E5B-4E98-A599-98B48D3511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9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B0DD0-4481-477C-9018-EB819BEC9D77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E8D4-EE44-4BBB-A468-C3CBF9701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6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593" y="0"/>
            <a:ext cx="8625408" cy="764704"/>
          </a:xfrm>
        </p:spPr>
        <p:txBody>
          <a:bodyPr/>
          <a:lstStyle>
            <a:lvl1pPr algn="l">
              <a:defRPr sz="1477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980730"/>
            <a:ext cx="8915400" cy="5145441"/>
          </a:xfrm>
        </p:spPr>
        <p:txBody>
          <a:bodyPr/>
          <a:lstStyle>
            <a:lvl1pPr marL="0" indent="0">
              <a:buFontTx/>
              <a:buNone/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C00000"/>
              </a:buCl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4B7F-C064-4B71-9285-2376960D9567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58410" y="6566511"/>
            <a:ext cx="2311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C14C96A1-0E5B-4E98-A599-98B48D3511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3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41FC-D6FD-4A17-9076-54A711A52F78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8F98-3BE3-4588-A214-30FDC39F0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3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695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3400" y="5589240"/>
            <a:ext cx="1087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911E4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дата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7" r:id="rId3"/>
    <p:sldLayoutId id="2147483655" r:id="rId4"/>
    <p:sldLayoutId id="2147483659" r:id="rId5"/>
    <p:sldLayoutId id="2147483660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911E48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64415E-0BC6-4D73-9654-997E55BCBF4B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B51144-2F80-4A7F-96AA-97A00E269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0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0" y="2924944"/>
            <a:ext cx="9906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911E48"/>
                </a:solidFill>
                <a:latin typeface="Tahoma" pitchFamily="34" charset="0"/>
                <a:cs typeface="Tahoma" pitchFamily="34" charset="0"/>
              </a:rPr>
              <a:t>НОВЫЕ СТАНДАРТЫ НА АРМАТУРУ И ФЛАНЦЫ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911E48"/>
                </a:solidFill>
                <a:latin typeface="Tahoma" pitchFamily="34" charset="0"/>
                <a:cs typeface="Tahoma" pitchFamily="34" charset="0"/>
              </a:rPr>
              <a:t>Проблемы применения стандартов в переходный период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911E4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401272" y="5157192"/>
            <a:ext cx="2304256" cy="653157"/>
          </a:xfrm>
        </p:spPr>
        <p:txBody>
          <a:bodyPr/>
          <a:lstStyle/>
          <a:p>
            <a:r>
              <a:rPr lang="ru-RU" sz="1200" dirty="0"/>
              <a:t>С.Н. Дунаевский,</a:t>
            </a:r>
          </a:p>
          <a:p>
            <a:r>
              <a:rPr lang="ru-RU" sz="1200" dirty="0"/>
              <a:t>Зам. директора ЦКБА</a:t>
            </a:r>
          </a:p>
          <a:p>
            <a:endParaRPr lang="ru-RU" sz="1200" dirty="0"/>
          </a:p>
          <a:p>
            <a:r>
              <a:rPr lang="en-US" sz="1200" dirty="0"/>
              <a:t>03</a:t>
            </a:r>
            <a:r>
              <a:rPr lang="ru-RU" sz="1200" dirty="0"/>
              <a:t>.10.201</a:t>
            </a:r>
            <a:r>
              <a:rPr lang="en-US" sz="1200" dirty="0"/>
              <a:t>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6411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" y="871903"/>
            <a:ext cx="3096344" cy="50773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80592" y="0"/>
            <a:ext cx="8625408" cy="7647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Стандарты на фланцы 1954 и 1967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2D42CF-AFC9-44A4-AE9A-270F0E2DF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74" y="1412776"/>
            <a:ext cx="6646326" cy="39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2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Сборник ГОСТ на фланцы 1967 г., 33 стандарта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908720"/>
            <a:ext cx="3672408" cy="5688632"/>
          </a:xfrm>
          <a:prstGeom prst="rect">
            <a:avLst/>
          </a:prstGeom>
          <a:noFill/>
          <a:ln w="38100">
            <a:solidFill>
              <a:srgbClr val="911E48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901691"/>
            <a:ext cx="4104456" cy="5688632"/>
          </a:xfrm>
          <a:prstGeom prst="rect">
            <a:avLst/>
          </a:prstGeom>
          <a:noFill/>
          <a:ln w="38100">
            <a:solidFill>
              <a:srgbClr val="911E48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367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E120A-6A7E-42A6-A2AD-279828DCE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ГОСТ на фланцы 1980 г.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EB147C4-689B-4EF6-8ED3-BD84F985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DBEA4BE2-8ED6-48A8-A898-46A5AF8B0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084" y="293174"/>
            <a:ext cx="4953000" cy="248276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65B876E-E1EA-4E9C-B058-4B33AA319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41" y="1605891"/>
            <a:ext cx="4943723" cy="21701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515AC39-416A-4332-8323-730EBA32A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1035441"/>
            <a:ext cx="3758237" cy="583937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214E33E-A90A-4000-9AD8-D7E817136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08" y="2927837"/>
            <a:ext cx="4353776" cy="285293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AA4DAC4-A5D5-4C39-8AC9-4058B6CB6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952" y="3586002"/>
            <a:ext cx="5232132" cy="260795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2530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ГОСТ Р </a:t>
            </a:r>
            <a:r>
              <a:rPr lang="ru-RU" sz="2000" dirty="0" smtClean="0">
                <a:solidFill>
                  <a:schemeClr val="tx1"/>
                </a:solidFill>
              </a:rPr>
              <a:t>54432–2011 </a:t>
            </a:r>
            <a:r>
              <a:rPr lang="ru-RU" sz="2000" dirty="0">
                <a:solidFill>
                  <a:schemeClr val="tx1"/>
                </a:solidFill>
              </a:rPr>
              <a:t>на фланцы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005478"/>
            <a:ext cx="3787090" cy="5519865"/>
          </a:xfrm>
          <a:prstGeom prst="rect">
            <a:avLst/>
          </a:prstGeom>
          <a:ln w="38100">
            <a:solidFill>
              <a:srgbClr val="911E48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005477"/>
            <a:ext cx="4073109" cy="5519866"/>
          </a:xfrm>
          <a:prstGeom prst="rect">
            <a:avLst/>
          </a:prstGeom>
          <a:noFill/>
          <a:ln w="38100">
            <a:solidFill>
              <a:srgbClr val="911E48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780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ГОСТ 33259–2015 на фланцы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016732"/>
            <a:ext cx="3748027" cy="5535992"/>
          </a:xfrm>
          <a:prstGeom prst="rect">
            <a:avLst/>
          </a:prstGeom>
          <a:ln w="38100">
            <a:solidFill>
              <a:srgbClr val="911E48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08" y="1016732"/>
            <a:ext cx="3767550" cy="5535992"/>
          </a:xfrm>
          <a:prstGeom prst="rect">
            <a:avLst/>
          </a:prstGeom>
          <a:ln w="38100">
            <a:solidFill>
              <a:srgbClr val="911E48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494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600" y="-29607"/>
            <a:ext cx="8625408" cy="7647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Восстановление ГОСТ 12815 – 12822 для обеспечения переходного периода до 01.04.2017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grayscl/>
            <a:lum bright="-2000" contrast="26000"/>
          </a:blip>
          <a:stretch>
            <a:fillRect/>
          </a:stretch>
        </p:blipFill>
        <p:spPr>
          <a:xfrm>
            <a:off x="4808984" y="1412776"/>
            <a:ext cx="4883380" cy="3933056"/>
          </a:xfrm>
          <a:prstGeom prst="rect">
            <a:avLst/>
          </a:prstGeom>
          <a:ln w="38100">
            <a:solidFill>
              <a:srgbClr val="911E48"/>
            </a:solidFill>
          </a:ln>
        </p:spPr>
      </p:pic>
      <p:pic>
        <p:nvPicPr>
          <p:cNvPr id="7" name="Рисунок 6" descr="http://data.normacs.ru/getdocth.jsp?mdocid=11IM0">
            <a:extLst>
              <a:ext uri="{FF2B5EF4-FFF2-40B4-BE49-F238E27FC236}">
                <a16:creationId xmlns:a16="http://schemas.microsoft.com/office/drawing/2014/main" xmlns="" id="{28B9F75F-8833-4468-97DE-9D48B5DB53D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"/>
          <a:stretch/>
        </p:blipFill>
        <p:spPr bwMode="auto">
          <a:xfrm>
            <a:off x="488504" y="978505"/>
            <a:ext cx="4038600" cy="5432253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90752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664" y="0"/>
            <a:ext cx="7977336" cy="7647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 литых фланцах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241032" y="819054"/>
            <a:ext cx="4176147" cy="5799033"/>
            <a:chOff x="1733" y="237"/>
            <a:chExt cx="2967" cy="4120"/>
          </a:xfrm>
        </p:grpSpPr>
        <p:sp>
          <p:nvSpPr>
            <p:cNvPr id="6" name="AutoShape 3"/>
            <p:cNvSpPr>
              <a:spLocks noChangeAspect="1" noTextEdit="1"/>
            </p:cNvSpPr>
            <p:nvPr/>
          </p:nvSpPr>
          <p:spPr bwMode="auto">
            <a:xfrm>
              <a:off x="1733" y="237"/>
              <a:ext cx="2967" cy="4120"/>
            </a:xfrm>
            <a:prstGeom prst="rect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24" y="242"/>
              <a:ext cx="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23" y="315"/>
              <a:ext cx="20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ЕВРАЗИЙСКИЙ СОВЕТ ПО СТАНДАРТИЗАЦИИ, МЕТРОЛОГИИ И</a:t>
              </a:r>
              <a:endParaRPr lang="ru-RU" alt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125" y="315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39" y="388"/>
              <a:ext cx="54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СЕРТИФИКАЦИИ</a:t>
              </a:r>
              <a:endParaRPr lang="ru-RU" alt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71" y="388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289" y="388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(</a:t>
              </a:r>
              <a:endParaRPr lang="ru-RU" alt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310" y="388"/>
              <a:ext cx="18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ЕАСС</a:t>
              </a:r>
              <a:endParaRPr lang="ru-RU" alt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489" y="388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)</a:t>
              </a:r>
              <a:endParaRPr lang="ru-RU" alt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510" y="388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088" y="460"/>
              <a:ext cx="18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EURO</a:t>
              </a:r>
              <a:endParaRPr lang="ru-RU" altLang="ru-RU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270" y="460"/>
              <a:ext cx="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291" y="460"/>
              <a:ext cx="191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ASIAN COUNCIL FOR STANDARDIZATION, METROLOGY AND</a:t>
              </a:r>
              <a:endParaRPr lang="ru-RU" altLang="ru-RU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161" y="460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764" y="533"/>
              <a:ext cx="7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CERTIFICATION (EASC)</a:t>
              </a:r>
              <a:endParaRPr lang="ru-RU" alt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485" y="534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124" y="606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124" y="697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365" y="1165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468" y="862"/>
              <a:ext cx="129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М Е Ж Г О С У Д А Р С Т В Е Н Н Ы Й</a:t>
              </a:r>
              <a:endParaRPr lang="ru-RU" alt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776" y="862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805" y="989"/>
              <a:ext cx="5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С Т А Н Д А Р Т</a:t>
              </a:r>
              <a:endParaRPr lang="ru-RU" altLang="ru-RU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351" y="980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002" y="845"/>
              <a:ext cx="23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ГОСТ</a:t>
              </a:r>
              <a:endParaRPr lang="ru-RU" altLang="ru-RU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227" y="845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81" y="941"/>
              <a:ext cx="43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                 </a:t>
              </a:r>
              <a:endParaRPr lang="ru-RU" alt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300" y="94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–</a:t>
              </a:r>
              <a:endParaRPr lang="ru-RU" alt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4348" y="941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4044" y="1038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201</a:t>
              </a:r>
              <a:endParaRPr lang="ru-RU" alt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184" y="1058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896" y="1223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124" y="1283"/>
              <a:ext cx="1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36" y="1342"/>
              <a:ext cx="5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00" b="1">
                  <a:solidFill>
                    <a:srgbClr val="000000"/>
                  </a:solidFill>
                </a:rPr>
                <a:t>                  </a:t>
              </a:r>
              <a:endParaRPr lang="ru-RU" altLang="ru-RU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462" y="1342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24" y="1526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450" y="1622"/>
              <a:ext cx="13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500" b="1">
                  <a:solidFill>
                    <a:srgbClr val="000000"/>
                  </a:solidFill>
                </a:rPr>
                <a:t>СОСУДЫ И АППАРАТЫ</a:t>
              </a:r>
              <a:endParaRPr lang="ru-RU" altLang="ru-RU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798" y="1622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5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470" y="1822"/>
              <a:ext cx="135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500" b="1">
                  <a:solidFill>
                    <a:srgbClr val="000000"/>
                  </a:solidFill>
                </a:rPr>
                <a:t>СТАЛЬНЫЕ СВАРНЫЕ</a:t>
              </a:r>
              <a:endParaRPr lang="ru-RU" altLang="ru-RU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779" y="1822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5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2372" y="2020"/>
              <a:ext cx="150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00" b="1">
                  <a:solidFill>
                    <a:srgbClr val="000000"/>
                  </a:solidFill>
                </a:rPr>
                <a:t>Общие технические условия</a:t>
              </a:r>
              <a:endParaRPr lang="ru-RU" altLang="ru-RU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876" y="2020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2699" y="2203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2720" y="2203"/>
              <a:ext cx="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(</a:t>
              </a:r>
              <a:endParaRPr lang="ru-RU" altLang="ru-RU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744" y="2203"/>
              <a:ext cx="12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ISO</a:t>
              </a:r>
              <a:endParaRPr lang="ru-RU" altLang="ru-RU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871" y="2203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892" y="2203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16528</a:t>
              </a:r>
              <a:endParaRPr lang="ru-RU" altLang="ru-RU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3096" y="2203"/>
              <a:ext cx="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121" y="2203"/>
              <a:ext cx="26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1:2007, </a:t>
              </a:r>
              <a:endParaRPr lang="ru-RU" altLang="ru-RU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3390" y="2203"/>
              <a:ext cx="15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NEQ</a:t>
              </a:r>
              <a:endParaRPr lang="ru-RU" altLang="ru-RU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549" y="2203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710" y="2287"/>
              <a:ext cx="12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ISO</a:t>
              </a:r>
              <a:endParaRPr lang="ru-RU" altLang="ru-RU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836" y="228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857" y="2287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16528</a:t>
              </a:r>
              <a:endParaRPr lang="ru-RU" altLang="ru-RU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3062" y="2287"/>
              <a:ext cx="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-</a:t>
              </a:r>
              <a:endParaRPr lang="ru-RU" altLang="ru-RU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3087" y="2287"/>
              <a:ext cx="26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2:2007, </a:t>
              </a:r>
              <a:endParaRPr lang="ru-RU" altLang="ru-RU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3356" y="2287"/>
              <a:ext cx="15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NEQ</a:t>
              </a:r>
              <a:endParaRPr lang="ru-RU" altLang="ru-RU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3515" y="2287"/>
              <a:ext cx="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)</a:t>
              </a:r>
              <a:endParaRPr lang="ru-RU" altLang="ru-RU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3539" y="228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3124" y="23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900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3124" y="2458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81" y="2571"/>
              <a:ext cx="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dirty="0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3956" y="2683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896" y="2831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800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816" y="3341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00" b="1">
                  <a:solidFill>
                    <a:srgbClr val="000000"/>
                  </a:solidFill>
                </a:rPr>
                <a:t> </a:t>
              </a:r>
              <a:endParaRPr lang="ru-RU" altLang="ru-RU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541" y="3775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00" b="1">
                  <a:solidFill>
                    <a:srgbClr val="FF0000"/>
                  </a:solidFill>
                </a:rPr>
                <a:t> </a:t>
              </a:r>
              <a:endParaRPr lang="ru-RU" altLang="ru-RU"/>
            </a:p>
          </p:txBody>
        </p:sp>
        <p:pic>
          <p:nvPicPr>
            <p:cNvPr id="94" name="Picture 9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756"/>
              <a:ext cx="46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Line 93"/>
            <p:cNvSpPr>
              <a:spLocks noChangeShapeType="1"/>
            </p:cNvSpPr>
            <p:nvPr/>
          </p:nvSpPr>
          <p:spPr bwMode="auto">
            <a:xfrm>
              <a:off x="1927" y="1303"/>
              <a:ext cx="2519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auto">
            <a:xfrm>
              <a:off x="1927" y="682"/>
              <a:ext cx="2518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>
              <a:off x="1926" y="267"/>
              <a:ext cx="2519" cy="0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7FF1AEE-28DF-4B7D-B193-939B85825E06}"/>
              </a:ext>
            </a:extLst>
          </p:cNvPr>
          <p:cNvSpPr/>
          <p:nvPr/>
        </p:nvSpPr>
        <p:spPr>
          <a:xfrm>
            <a:off x="5576090" y="3913905"/>
            <a:ext cx="3760794" cy="246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b="1" i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Выписка из проекта ГОСТ</a:t>
            </a:r>
          </a:p>
          <a:p>
            <a:pPr algn="just">
              <a:lnSpc>
                <a:spcPts val="16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5.4.5 Приварные встык фланцы необходимо изготовлять из </a:t>
            </a:r>
            <a:r>
              <a:rPr lang="ru-RU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по-ковок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, штампованных заготовок (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деталей)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или раскатных колец.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Применение литых фланцев, в том числе изготовленных из центробежно-литых заготовок, НЕ ДОПУСКАЕТСЯ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 useBgFill="1">
        <p:nvSpPr>
          <p:cNvPr id="99" name="TextBox 98">
            <a:extLst>
              <a:ext uri="{FF2B5EF4-FFF2-40B4-BE49-F238E27FC236}">
                <a16:creationId xmlns:a16="http://schemas.microsoft.com/office/drawing/2014/main" xmlns="" id="{FEA3FA8F-6517-4880-8ECE-1D36ED9B8084}"/>
              </a:ext>
            </a:extLst>
          </p:cNvPr>
          <p:cNvSpPr txBox="1"/>
          <p:nvPr/>
        </p:nvSpPr>
        <p:spPr>
          <a:xfrm>
            <a:off x="229150" y="1281406"/>
            <a:ext cx="4409459" cy="3693319"/>
          </a:xfrm>
          <a:prstGeom prst="rect">
            <a:avLst/>
          </a:prstGeom>
          <a:ln w="38100">
            <a:solidFill>
              <a:srgbClr val="911E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rgbClr val="FF0000"/>
                </a:solidFill>
              </a:rPr>
              <a:t>Из ГОСТ 33259–2015</a:t>
            </a:r>
          </a:p>
          <a:p>
            <a:endParaRPr lang="ru-RU" dirty="0"/>
          </a:p>
          <a:p>
            <a:pPr algn="just"/>
            <a:r>
              <a:rPr lang="ru-RU" dirty="0"/>
              <a:t>   Фланцы типа 11 (стальные приварные встык) изготавливают из поковок или штампованных заготовок.</a:t>
            </a:r>
          </a:p>
          <a:p>
            <a:pPr algn="just"/>
            <a:r>
              <a:rPr lang="ru-RU" dirty="0"/>
              <a:t>   Допускается изготавливать фланцы точением из сортового проката. </a:t>
            </a:r>
          </a:p>
          <a:p>
            <a:pPr algn="just"/>
            <a:r>
              <a:rPr lang="ru-RU" dirty="0"/>
              <a:t>   Изготовление фланцев типа 11 из листового проката не допускается.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    Отливки из чугуна и стали —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только для фланцев типа 21.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68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0000"/>
                </a:solidFill>
              </a:rPr>
              <a:t>О литых фланцах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0472" y="1052736"/>
            <a:ext cx="9505056" cy="720080"/>
          </a:xfrm>
        </p:spPr>
        <p:txBody>
          <a:bodyPr/>
          <a:lstStyle/>
          <a:p>
            <a:r>
              <a:rPr lang="en-US" sz="1600" b="1" i="1" dirty="0"/>
              <a:t>&lt;</a:t>
            </a:r>
            <a:r>
              <a:rPr lang="ru-RU" sz="1600" b="1" i="1" dirty="0"/>
              <a:t>Из сводки замечаний и предложений по </a:t>
            </a:r>
          </a:p>
          <a:p>
            <a:r>
              <a:rPr lang="ru-RU" sz="1600" b="1" i="1" dirty="0"/>
              <a:t>проекту ГОСТ «Сосуды и аппараты стальные сварные. Общие технические условия»</a:t>
            </a:r>
            <a:r>
              <a:rPr lang="en-US" sz="1600" b="1" i="1" dirty="0"/>
              <a:t>&gt;</a:t>
            </a:r>
            <a:endParaRPr lang="ru-RU" sz="1600" b="1" i="1" dirty="0"/>
          </a:p>
          <a:p>
            <a:endParaRPr lang="ru-RU" sz="1600" b="1" i="1" dirty="0"/>
          </a:p>
          <a:p>
            <a:endParaRPr lang="ru-RU" sz="1600" b="1" i="1" dirty="0"/>
          </a:p>
        </p:txBody>
      </p:sp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03724"/>
              </p:ext>
            </p:extLst>
          </p:nvPr>
        </p:nvGraphicFramePr>
        <p:xfrm>
          <a:off x="194458" y="2060848"/>
          <a:ext cx="9579085" cy="4407165"/>
        </p:xfrm>
        <a:graphic>
          <a:graphicData uri="http://schemas.openxmlformats.org/drawingml/2006/table">
            <a:tbl>
              <a:tblPr firstRow="1" firstCol="1" bandRow="1"/>
              <a:tblGrid>
                <a:gridCol w="376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9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4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603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6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Замечание, предложение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Заключение 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разработчика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9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 6.4.2</a:t>
                      </a: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ОАО «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Борхиммаш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Исх. № 01-47/85-05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30.05.2016 г.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Второй абзац пункта 6.4.2 изложить в следующей редакции: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«Применение литых фланцев не допускается. </a:t>
                      </a:r>
                      <a:r>
                        <a:rPr lang="ru-RU" sz="1600" b="1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фланцев, изготовленных из центробежно-литых заготовок допускается»</a:t>
                      </a: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ru-R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далее дополнить ограничениями по пределу применения по давлению, температуре или (и) дополнительному контролю. (Иностранные производители применяют подобные фланцы).</a:t>
                      </a: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Отклонено.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Учитывая </a:t>
                      </a:r>
                      <a:r>
                        <a:rPr lang="ru-RU" sz="16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неоднород-ность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свойств </a:t>
                      </a:r>
                      <a:r>
                        <a:rPr lang="ru-RU" sz="16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центро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бежно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-литых </a:t>
                      </a:r>
                      <a:r>
                        <a:rPr lang="ru-RU" sz="16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загото-вок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наличие ликваций и т. д. предложение об использовании </a:t>
                      </a:r>
                      <a:r>
                        <a:rPr lang="ru-RU" sz="16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флан-цевых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соединений из центробежно-литых заготовок направлено в сторону снижения безопасности фланце-</a:t>
                      </a:r>
                      <a:r>
                        <a:rPr lang="ru-RU" sz="16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вого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соединения.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45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544885"/>
              </p:ext>
            </p:extLst>
          </p:nvPr>
        </p:nvGraphicFramePr>
        <p:xfrm>
          <a:off x="200472" y="1181796"/>
          <a:ext cx="9577064" cy="4855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8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8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1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2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81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9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Типы фланцев и хомутов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Кованые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Литые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Из листов 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Из проката </a:t>
                      </a:r>
                      <a:endParaRPr lang="en-US" sz="1600" b="1" i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или поковок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Гнутые или сваренные</a:t>
                      </a:r>
                      <a:r>
                        <a:rPr lang="ru-RU" sz="1600" b="1" i="1" baseline="30000" dirty="0">
                          <a:effectLst/>
                        </a:rPr>
                        <a:t> 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Штамповки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01 Плоский фланец под сварку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нет </a:t>
                      </a: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нет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02 Свободные плоские фланцы,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     </a:t>
                      </a:r>
                      <a:r>
                        <a:rPr lang="ru-RU" sz="1400" b="1" dirty="0">
                          <a:effectLst/>
                        </a:rPr>
                        <a:t>типы 32—37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нет </a:t>
                      </a: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нет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04 Свободный плоский фланец,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</a:t>
                      </a:r>
                      <a:r>
                        <a:rPr lang="ru-RU" sz="1400" b="1" dirty="0">
                          <a:effectLst/>
                        </a:rPr>
                        <a:t>типы 34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нет </a:t>
                      </a: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нет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05 Глухой фланец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нет </a:t>
                      </a: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нет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нет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 Фланец приварной встык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нет </a:t>
                      </a:r>
                    </a:p>
                  </a:txBody>
                  <a:tcPr marL="62915" marR="6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нет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да, для ≥ DN 700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нет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 Фланец с переходником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</a:t>
                      </a:r>
                      <a:r>
                        <a:rPr lang="ru-RU" sz="1400" b="1" dirty="0">
                          <a:effectLst/>
                        </a:rPr>
                        <a:t> приварной, охватывающий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</a:t>
                      </a:r>
                      <a:r>
                        <a:rPr lang="ru-RU" sz="1400" b="1" dirty="0">
                          <a:effectLst/>
                        </a:rPr>
                        <a:t> конец трубы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нет </a:t>
                      </a: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нет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нет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нет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 Фланец с резьбовым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</a:t>
                      </a:r>
                      <a:r>
                        <a:rPr lang="ru-RU" sz="1400" b="1" dirty="0">
                          <a:effectLst/>
                        </a:rPr>
                        <a:t> переходником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нет </a:t>
                      </a: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нет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нет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нет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56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00"/>
                          </a:highlight>
                        </a:rPr>
                        <a:t>21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Фланец, изготовленный за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   одно целое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изделием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да </a:t>
                      </a:r>
                    </a:p>
                  </a:txBody>
                  <a:tcPr marL="62915" marR="62915" marT="0" marB="0" anchor="ctr">
                    <a:solidFill>
                      <a:srgbClr val="FFFF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нет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нет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нет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 Приварной плоский хомут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нет </a:t>
                      </a: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нет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33 Труба, сваренная внахлестку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нет </a:t>
                      </a: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37 Штампованный хомут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нет </a:t>
                      </a: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нет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5" marR="62915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chemeClr val="tx1">
                  <a:lumMod val="75000"/>
                  <a:lumOff val="25000"/>
                  <a:alpha val="82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C96A1-0E5B-4E98-A599-98B48D3511B7}" type="slidenum">
              <a:rPr lang="ru-RU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01379" y="50518"/>
            <a:ext cx="4612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ru-RU" altLang="ru-RU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1092-1, </a:t>
            </a:r>
            <a:r>
              <a:rPr lang="en-US" altLang="ru-RU" sz="28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ISO 7005-1 </a:t>
            </a:r>
            <a:endParaRPr lang="ru-RU" altLang="ru-RU" sz="2800" dirty="0">
              <a:solidFill>
                <a:prstClr val="black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F8A2D4DB-9725-4A43-BBE1-DD8AB8A99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648" y="927353"/>
            <a:ext cx="6253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Способы изготовления применительно к основным материалам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5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000" dirty="0">
                <a:solidFill>
                  <a:schemeClr val="tx1"/>
                </a:solidFill>
              </a:rPr>
              <a:t>ПРОЕКТ ГОСТ на компактные фланцы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C208C8-7BA3-4E47-9D20-187F4996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918895"/>
            <a:ext cx="4393954" cy="551723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grpSp>
        <p:nvGrpSpPr>
          <p:cNvPr id="6" name="Group 498">
            <a:extLst>
              <a:ext uri="{FF2B5EF4-FFF2-40B4-BE49-F238E27FC236}">
                <a16:creationId xmlns:a16="http://schemas.microsoft.com/office/drawing/2014/main" xmlns="" id="{8CDC5B02-A3FD-4518-B1FD-4DAC6CDECA47}"/>
              </a:ext>
            </a:extLst>
          </p:cNvPr>
          <p:cNvGrpSpPr>
            <a:grpSpLocks/>
          </p:cNvGrpSpPr>
          <p:nvPr/>
        </p:nvGrpSpPr>
        <p:grpSpPr bwMode="auto">
          <a:xfrm>
            <a:off x="5313040" y="1052736"/>
            <a:ext cx="3960440" cy="5328592"/>
            <a:chOff x="0" y="0"/>
            <a:chExt cx="2404" cy="4776"/>
          </a:xfrm>
        </p:grpSpPr>
        <p:pic>
          <p:nvPicPr>
            <p:cNvPr id="7" name="Picture 499">
              <a:extLst>
                <a:ext uri="{FF2B5EF4-FFF2-40B4-BE49-F238E27FC236}">
                  <a16:creationId xmlns:a16="http://schemas.microsoft.com/office/drawing/2014/main" xmlns="" id="{DE68465D-91DF-488A-A9EC-C2CB3BE69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4" cy="4776"/>
            </a:xfrm>
            <a:prstGeom prst="rect">
              <a:avLst/>
            </a:prstGeom>
            <a:noFill/>
            <a:ln w="38100">
              <a:solidFill>
                <a:srgbClr val="911E4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500">
              <a:extLst>
                <a:ext uri="{FF2B5EF4-FFF2-40B4-BE49-F238E27FC236}">
                  <a16:creationId xmlns:a16="http://schemas.microsoft.com/office/drawing/2014/main" xmlns="" id="{2F2ED3D5-A032-4EED-9F25-EC2435BA3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3" y="1955"/>
              <a:ext cx="11" cy="2"/>
              <a:chOff x="1883" y="1955"/>
              <a:chExt cx="11" cy="2"/>
            </a:xfrm>
          </p:grpSpPr>
          <p:sp>
            <p:nvSpPr>
              <p:cNvPr id="29" name="Freeform 501">
                <a:extLst>
                  <a:ext uri="{FF2B5EF4-FFF2-40B4-BE49-F238E27FC236}">
                    <a16:creationId xmlns:a16="http://schemas.microsoft.com/office/drawing/2014/main" xmlns="" id="{57B1D669-4427-4171-8B85-4B31DF8D1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1955"/>
                <a:ext cx="11" cy="2"/>
              </a:xfrm>
              <a:custGeom>
                <a:avLst/>
                <a:gdLst>
                  <a:gd name="T0" fmla="+- 0 1883 1883"/>
                  <a:gd name="T1" fmla="*/ T0 w 11"/>
                  <a:gd name="T2" fmla="+- 0 1893 1883"/>
                  <a:gd name="T3" fmla="*/ T2 w 1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</a:path>
                </a:pathLst>
              </a:custGeom>
              <a:noFill/>
              <a:ln w="1007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502">
              <a:extLst>
                <a:ext uri="{FF2B5EF4-FFF2-40B4-BE49-F238E27FC236}">
                  <a16:creationId xmlns:a16="http://schemas.microsoft.com/office/drawing/2014/main" xmlns="" id="{5A6D9AD9-030C-4990-9566-2CC2B22C2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8" y="1661"/>
              <a:ext cx="2" cy="245"/>
              <a:chOff x="1888" y="1661"/>
              <a:chExt cx="2" cy="245"/>
            </a:xfrm>
          </p:grpSpPr>
          <p:sp>
            <p:nvSpPr>
              <p:cNvPr id="28" name="Freeform 503">
                <a:extLst>
                  <a:ext uri="{FF2B5EF4-FFF2-40B4-BE49-F238E27FC236}">
                    <a16:creationId xmlns:a16="http://schemas.microsoft.com/office/drawing/2014/main" xmlns="" id="{00AFBF49-683D-44AD-A87F-316283B0A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1661"/>
                <a:ext cx="2" cy="245"/>
              </a:xfrm>
              <a:custGeom>
                <a:avLst/>
                <a:gdLst>
                  <a:gd name="T0" fmla="+- 0 1906 1661"/>
                  <a:gd name="T1" fmla="*/ 1906 h 245"/>
                  <a:gd name="T2" fmla="+- 0 1661 1661"/>
                  <a:gd name="T3" fmla="*/ 1661 h 24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5">
                    <a:moveTo>
                      <a:pt x="0" y="245"/>
                    </a:moveTo>
                    <a:lnTo>
                      <a:pt x="0" y="0"/>
                    </a:lnTo>
                  </a:path>
                </a:pathLst>
              </a:custGeom>
              <a:noFill/>
              <a:ln w="647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504">
              <a:extLst>
                <a:ext uri="{FF2B5EF4-FFF2-40B4-BE49-F238E27FC236}">
                  <a16:creationId xmlns:a16="http://schemas.microsoft.com/office/drawing/2014/main" xmlns="" id="{01AA5836-306E-4652-A659-45C1D74150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3" y="1613"/>
              <a:ext cx="11" cy="2"/>
              <a:chOff x="1883" y="1613"/>
              <a:chExt cx="11" cy="2"/>
            </a:xfrm>
          </p:grpSpPr>
          <p:sp>
            <p:nvSpPr>
              <p:cNvPr id="27" name="Freeform 505">
                <a:extLst>
                  <a:ext uri="{FF2B5EF4-FFF2-40B4-BE49-F238E27FC236}">
                    <a16:creationId xmlns:a16="http://schemas.microsoft.com/office/drawing/2014/main" xmlns="" id="{B325D0EC-C5C0-4119-8E0C-6B672EEB2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1613"/>
                <a:ext cx="11" cy="2"/>
              </a:xfrm>
              <a:custGeom>
                <a:avLst/>
                <a:gdLst>
                  <a:gd name="T0" fmla="+- 0 1883 1883"/>
                  <a:gd name="T1" fmla="*/ T0 w 11"/>
                  <a:gd name="T2" fmla="+- 0 1893 1883"/>
                  <a:gd name="T3" fmla="*/ T2 w 1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506">
              <a:extLst>
                <a:ext uri="{FF2B5EF4-FFF2-40B4-BE49-F238E27FC236}">
                  <a16:creationId xmlns:a16="http://schemas.microsoft.com/office/drawing/2014/main" xmlns="" id="{6A0815AF-48A2-4665-BFFD-C0A95A795C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8" y="1320"/>
              <a:ext cx="2" cy="245"/>
              <a:chOff x="1888" y="1320"/>
              <a:chExt cx="2" cy="245"/>
            </a:xfrm>
          </p:grpSpPr>
          <p:sp>
            <p:nvSpPr>
              <p:cNvPr id="26" name="Freeform 507">
                <a:extLst>
                  <a:ext uri="{FF2B5EF4-FFF2-40B4-BE49-F238E27FC236}">
                    <a16:creationId xmlns:a16="http://schemas.microsoft.com/office/drawing/2014/main" xmlns="" id="{B1BEBB15-FCAC-49AB-82F0-12A166165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1320"/>
                <a:ext cx="2" cy="245"/>
              </a:xfrm>
              <a:custGeom>
                <a:avLst/>
                <a:gdLst>
                  <a:gd name="T0" fmla="+- 0 1565 1320"/>
                  <a:gd name="T1" fmla="*/ 1565 h 245"/>
                  <a:gd name="T2" fmla="+- 0 1320 1320"/>
                  <a:gd name="T3" fmla="*/ 1320 h 24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5">
                    <a:moveTo>
                      <a:pt x="0" y="245"/>
                    </a:moveTo>
                    <a:lnTo>
                      <a:pt x="0" y="0"/>
                    </a:lnTo>
                  </a:path>
                </a:pathLst>
              </a:custGeom>
              <a:noFill/>
              <a:ln w="647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508">
              <a:extLst>
                <a:ext uri="{FF2B5EF4-FFF2-40B4-BE49-F238E27FC236}">
                  <a16:creationId xmlns:a16="http://schemas.microsoft.com/office/drawing/2014/main" xmlns="" id="{9A4CD1A4-36F7-4106-A536-1D9E131D3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3" y="1272"/>
              <a:ext cx="11" cy="2"/>
              <a:chOff x="1883" y="1272"/>
              <a:chExt cx="11" cy="2"/>
            </a:xfrm>
          </p:grpSpPr>
          <p:sp>
            <p:nvSpPr>
              <p:cNvPr id="25" name="Freeform 509">
                <a:extLst>
                  <a:ext uri="{FF2B5EF4-FFF2-40B4-BE49-F238E27FC236}">
                    <a16:creationId xmlns:a16="http://schemas.microsoft.com/office/drawing/2014/main" xmlns="" id="{58D9FAAF-CAF1-4E1D-894B-9550DCE4A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1272"/>
                <a:ext cx="11" cy="2"/>
              </a:xfrm>
              <a:custGeom>
                <a:avLst/>
                <a:gdLst>
                  <a:gd name="T0" fmla="+- 0 1883 1883"/>
                  <a:gd name="T1" fmla="*/ T0 w 11"/>
                  <a:gd name="T2" fmla="+- 0 1893 1883"/>
                  <a:gd name="T3" fmla="*/ T2 w 1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</a:path>
                </a:pathLst>
              </a:custGeom>
              <a:noFill/>
              <a:ln w="1008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510">
              <a:extLst>
                <a:ext uri="{FF2B5EF4-FFF2-40B4-BE49-F238E27FC236}">
                  <a16:creationId xmlns:a16="http://schemas.microsoft.com/office/drawing/2014/main" xmlns="" id="{3C78CB03-26A0-47B7-ACD7-EF7A97656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3" y="930"/>
              <a:ext cx="11" cy="2"/>
              <a:chOff x="1883" y="930"/>
              <a:chExt cx="11" cy="2"/>
            </a:xfrm>
          </p:grpSpPr>
          <p:sp>
            <p:nvSpPr>
              <p:cNvPr id="24" name="Freeform 511">
                <a:extLst>
                  <a:ext uri="{FF2B5EF4-FFF2-40B4-BE49-F238E27FC236}">
                    <a16:creationId xmlns:a16="http://schemas.microsoft.com/office/drawing/2014/main" xmlns="" id="{6384CE3B-C0D7-4D82-9A06-D64BF48D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930"/>
                <a:ext cx="11" cy="2"/>
              </a:xfrm>
              <a:custGeom>
                <a:avLst/>
                <a:gdLst>
                  <a:gd name="T0" fmla="+- 0 1883 1883"/>
                  <a:gd name="T1" fmla="*/ T0 w 11"/>
                  <a:gd name="T2" fmla="+- 0 1893 1883"/>
                  <a:gd name="T3" fmla="*/ T2 w 1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512">
              <a:extLst>
                <a:ext uri="{FF2B5EF4-FFF2-40B4-BE49-F238E27FC236}">
                  <a16:creationId xmlns:a16="http://schemas.microsoft.com/office/drawing/2014/main" xmlns="" id="{6AE0AC76-4583-4D28-93D4-3FA9AE75B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3" y="2958"/>
              <a:ext cx="11" cy="2"/>
              <a:chOff x="1883" y="2958"/>
              <a:chExt cx="11" cy="2"/>
            </a:xfrm>
          </p:grpSpPr>
          <p:sp>
            <p:nvSpPr>
              <p:cNvPr id="23" name="Freeform 513">
                <a:extLst>
                  <a:ext uri="{FF2B5EF4-FFF2-40B4-BE49-F238E27FC236}">
                    <a16:creationId xmlns:a16="http://schemas.microsoft.com/office/drawing/2014/main" xmlns="" id="{162CA250-B3AB-45C8-B517-BABE9E088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2958"/>
                <a:ext cx="11" cy="2"/>
              </a:xfrm>
              <a:custGeom>
                <a:avLst/>
                <a:gdLst>
                  <a:gd name="T0" fmla="+- 0 1883 1883"/>
                  <a:gd name="T1" fmla="*/ T0 w 11"/>
                  <a:gd name="T2" fmla="+- 0 1893 1883"/>
                  <a:gd name="T3" fmla="*/ T2 w 1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</a:path>
                </a:pathLst>
              </a:custGeom>
              <a:noFill/>
              <a:ln w="1008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514">
              <a:extLst>
                <a:ext uri="{FF2B5EF4-FFF2-40B4-BE49-F238E27FC236}">
                  <a16:creationId xmlns:a16="http://schemas.microsoft.com/office/drawing/2014/main" xmlns="" id="{5F922AD9-3386-457F-9480-2C230BF90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3" y="3641"/>
              <a:ext cx="11" cy="2"/>
              <a:chOff x="1883" y="3641"/>
              <a:chExt cx="11" cy="2"/>
            </a:xfrm>
          </p:grpSpPr>
          <p:sp>
            <p:nvSpPr>
              <p:cNvPr id="22" name="Freeform 515">
                <a:extLst>
                  <a:ext uri="{FF2B5EF4-FFF2-40B4-BE49-F238E27FC236}">
                    <a16:creationId xmlns:a16="http://schemas.microsoft.com/office/drawing/2014/main" xmlns="" id="{1EFED442-F951-41F6-AB0A-FF126E5B7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3641"/>
                <a:ext cx="11" cy="2"/>
              </a:xfrm>
              <a:custGeom>
                <a:avLst/>
                <a:gdLst>
                  <a:gd name="T0" fmla="+- 0 1883 1883"/>
                  <a:gd name="T1" fmla="*/ T0 w 11"/>
                  <a:gd name="T2" fmla="+- 0 1893 1883"/>
                  <a:gd name="T3" fmla="*/ T2 w 1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</a:path>
                </a:pathLst>
              </a:custGeom>
              <a:noFill/>
              <a:ln w="1007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516">
              <a:extLst>
                <a:ext uri="{FF2B5EF4-FFF2-40B4-BE49-F238E27FC236}">
                  <a16:creationId xmlns:a16="http://schemas.microsoft.com/office/drawing/2014/main" xmlns="" id="{51057A9D-5807-465A-B4B1-116DF3CEE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8" y="3690"/>
              <a:ext cx="2" cy="245"/>
              <a:chOff x="1888" y="3690"/>
              <a:chExt cx="2" cy="245"/>
            </a:xfrm>
          </p:grpSpPr>
          <p:sp>
            <p:nvSpPr>
              <p:cNvPr id="21" name="Freeform 517">
                <a:extLst>
                  <a:ext uri="{FF2B5EF4-FFF2-40B4-BE49-F238E27FC236}">
                    <a16:creationId xmlns:a16="http://schemas.microsoft.com/office/drawing/2014/main" xmlns="" id="{2D8C1F56-BE6E-4926-A636-B89D39E83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3690"/>
                <a:ext cx="2" cy="245"/>
              </a:xfrm>
              <a:custGeom>
                <a:avLst/>
                <a:gdLst>
                  <a:gd name="T0" fmla="+- 0 3690 3690"/>
                  <a:gd name="T1" fmla="*/ 3690 h 245"/>
                  <a:gd name="T2" fmla="+- 0 3935 3690"/>
                  <a:gd name="T3" fmla="*/ 3935 h 24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5">
                    <a:moveTo>
                      <a:pt x="0" y="0"/>
                    </a:moveTo>
                    <a:lnTo>
                      <a:pt x="0" y="245"/>
                    </a:lnTo>
                  </a:path>
                </a:pathLst>
              </a:custGeom>
              <a:noFill/>
              <a:ln w="647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518">
              <a:extLst>
                <a:ext uri="{FF2B5EF4-FFF2-40B4-BE49-F238E27FC236}">
                  <a16:creationId xmlns:a16="http://schemas.microsoft.com/office/drawing/2014/main" xmlns="" id="{5CC5A6DD-1ADD-4522-A328-8B61FC7AD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3" y="3983"/>
              <a:ext cx="11" cy="2"/>
              <a:chOff x="1883" y="3983"/>
              <a:chExt cx="11" cy="2"/>
            </a:xfrm>
          </p:grpSpPr>
          <p:sp>
            <p:nvSpPr>
              <p:cNvPr id="20" name="Freeform 519">
                <a:extLst>
                  <a:ext uri="{FF2B5EF4-FFF2-40B4-BE49-F238E27FC236}">
                    <a16:creationId xmlns:a16="http://schemas.microsoft.com/office/drawing/2014/main" xmlns="" id="{F4B25FF7-E438-4D87-B82B-DF0D396FD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3983"/>
                <a:ext cx="11" cy="2"/>
              </a:xfrm>
              <a:custGeom>
                <a:avLst/>
                <a:gdLst>
                  <a:gd name="T0" fmla="+- 0 1883 1883"/>
                  <a:gd name="T1" fmla="*/ T0 w 11"/>
                  <a:gd name="T2" fmla="+- 0 1893 1883"/>
                  <a:gd name="T3" fmla="*/ T2 w 1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</a:path>
                </a:pathLst>
              </a:custGeom>
              <a:noFill/>
              <a:ln w="93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520">
              <a:extLst>
                <a:ext uri="{FF2B5EF4-FFF2-40B4-BE49-F238E27FC236}">
                  <a16:creationId xmlns:a16="http://schemas.microsoft.com/office/drawing/2014/main" xmlns="" id="{66468279-8229-4067-9850-39D58B8CD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3" y="4325"/>
              <a:ext cx="11" cy="2"/>
              <a:chOff x="1883" y="4325"/>
              <a:chExt cx="11" cy="2"/>
            </a:xfrm>
          </p:grpSpPr>
          <p:sp>
            <p:nvSpPr>
              <p:cNvPr id="19" name="Freeform 521">
                <a:extLst>
                  <a:ext uri="{FF2B5EF4-FFF2-40B4-BE49-F238E27FC236}">
                    <a16:creationId xmlns:a16="http://schemas.microsoft.com/office/drawing/2014/main" xmlns="" id="{5C99521F-ED3C-42C1-A0F7-F41824389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4325"/>
                <a:ext cx="11" cy="2"/>
              </a:xfrm>
              <a:custGeom>
                <a:avLst/>
                <a:gdLst>
                  <a:gd name="T0" fmla="+- 0 1883 1883"/>
                  <a:gd name="T1" fmla="*/ T0 w 11"/>
                  <a:gd name="T2" fmla="+- 0 1893 1883"/>
                  <a:gd name="T3" fmla="*/ T2 w 1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</a:path>
                </a:pathLst>
              </a:custGeom>
              <a:noFill/>
              <a:ln w="1007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152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4536" y="36058"/>
            <a:ext cx="7961915" cy="705881"/>
          </a:xfrm>
        </p:spPr>
        <p:txBody>
          <a:bodyPr>
            <a:noAutofit/>
          </a:bodyPr>
          <a:lstStyle/>
          <a:p>
            <a:pPr>
              <a:lnSpc>
                <a:spcPts val="2769"/>
              </a:lnSpc>
              <a:spcBef>
                <a:spcPts val="0"/>
              </a:spcBef>
              <a:tabLst>
                <a:tab pos="77668" algn="l"/>
              </a:tabLst>
            </a:pPr>
            <a:r>
              <a:rPr lang="ru-RU" sz="3692" dirty="0">
                <a:solidFill>
                  <a:srgbClr val="900634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692" dirty="0">
                <a:solidFill>
                  <a:srgbClr val="900634"/>
                </a:solidFill>
                <a:latin typeface="Calibri"/>
                <a:ea typeface="+mn-ea"/>
                <a:cs typeface="+mn-cs"/>
              </a:rPr>
            </a:br>
            <a:r>
              <a:rPr lang="ru-RU" sz="2000" dirty="0">
                <a:solidFill>
                  <a:schemeClr val="tx1"/>
                </a:solidFill>
              </a:rPr>
              <a:t>Система стандартов по трубопроводной арматуре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108"/>
              <a:pPr/>
              <a:t>2</a:t>
            </a:fld>
            <a:endParaRPr lang="ru-RU" sz="110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4537" y="1235527"/>
            <a:ext cx="8452474" cy="1965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28254"/>
            <a:r>
              <a:rPr lang="ru-RU" sz="1477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477" b="1" dirty="0">
                <a:solidFill>
                  <a:srgbClr val="9006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ТРУБОПРОВОДНАЯ АРМАТУРА </a:t>
            </a:r>
            <a:r>
              <a:rPr lang="ru-RU" sz="147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один из важнейших видов технических устройств, обеспечивающих безопасность магистральных и промысловых трубопроводов, объектов  атомной и тепловой энергетики,  технологических установок по добыче и переработке нефти и газа,  химии и  других технологических установок.</a:t>
            </a:r>
            <a:endParaRPr lang="en-US" sz="147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ru-RU" sz="147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работы по стандартизации трубопроводной арматуры проводит </a:t>
            </a:r>
          </a:p>
          <a:p>
            <a:pPr algn="ctr">
              <a:lnSpc>
                <a:spcPct val="112000"/>
              </a:lnSpc>
            </a:pPr>
            <a:r>
              <a:rPr lang="ru-RU" sz="1477" b="1" u="sng" dirty="0">
                <a:solidFill>
                  <a:srgbClr val="9006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ТК 259 «Трубопроводная арматура и сильфоны»</a:t>
            </a:r>
            <a:r>
              <a:rPr lang="ru-RU" sz="1477" u="sng" dirty="0">
                <a:solidFill>
                  <a:srgbClr val="9006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1477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7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Секретариат этого технического комитета работает на базе </a:t>
            </a:r>
          </a:p>
          <a:p>
            <a:pPr algn="ctr"/>
            <a:r>
              <a:rPr lang="ru-RU" sz="1477" b="1" dirty="0">
                <a:solidFill>
                  <a:srgbClr val="9006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Центрального конструкторского бюро арматуростроения – ЦКБА.</a:t>
            </a:r>
          </a:p>
        </p:txBody>
      </p:sp>
      <p:pic>
        <p:nvPicPr>
          <p:cNvPr id="8" name="il_fi" descr="Описание: http://www.grant-k.ru/pic/info/30%F725%E1%F0%C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3" y="4137132"/>
            <a:ext cx="2259943" cy="221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Описание: http://www.ru.all.biz/img/ru/catalog/167841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8312" y="4027221"/>
            <a:ext cx="1395847" cy="23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Описание: http://baz-rb.ru/files/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734" y="4157479"/>
            <a:ext cx="1806266" cy="18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1948" y="3192859"/>
            <a:ext cx="7643926" cy="60388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6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последние несколько лет полностью обновлена система </a:t>
            </a:r>
          </a:p>
          <a:p>
            <a:pPr algn="ctr"/>
            <a:r>
              <a:rPr lang="ru-RU" sz="166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основных стандартов по трубопроводной арматуре </a:t>
            </a:r>
          </a:p>
        </p:txBody>
      </p:sp>
      <p:pic>
        <p:nvPicPr>
          <p:cNvPr id="12" name="Рисунок 11" descr="http://kran-pro.ru/image/cache/data/РОНЕКС%20ТМ11-3-500x50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3" y="3894283"/>
            <a:ext cx="2459350" cy="235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l_fi" descr="Описание: http://energomash-nov.ru/data/products/rf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5493" y="4537399"/>
            <a:ext cx="1994066" cy="1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12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0000"/>
                </a:solidFill>
              </a:rPr>
              <a:t>ПРОЕКТ ГОСТ на компактные фланцы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0472" y="1052736"/>
            <a:ext cx="9505056" cy="1584176"/>
          </a:xfrm>
        </p:spPr>
        <p:txBody>
          <a:bodyPr/>
          <a:lstStyle/>
          <a:p>
            <a:r>
              <a:rPr lang="ru-RU" altLang="ru-RU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4.4 Стандартные компоненты</a:t>
            </a:r>
            <a:endParaRPr lang="ru-RU" altLang="ru-RU" sz="1600" dirty="0"/>
          </a:p>
          <a:p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Виды фланцев в соответствии с настоящим стандартом приведены в таблице 2. </a:t>
            </a:r>
          </a:p>
          <a:p>
            <a:endParaRPr lang="ru-RU" altLang="ru-RU" sz="1600" dirty="0">
              <a:cs typeface="Arial" panose="020B0604020202020204" pitchFamily="34" charset="0"/>
            </a:endParaRPr>
          </a:p>
          <a:p>
            <a:r>
              <a:rPr lang="ru-RU" altLang="ru-RU" sz="1600" b="1" dirty="0">
                <a:ea typeface="Arial" panose="020B0604020202020204" pitchFamily="34" charset="0"/>
                <a:cs typeface="Arial" panose="020B0604020202020204" pitchFamily="34" charset="0"/>
              </a:rPr>
              <a:t>Таблица 2 — Виды фланцев и принятые формы исходных материалов для изготовления</a:t>
            </a:r>
            <a:endParaRPr lang="ru-RU" altLang="ru-RU" sz="1600" b="1" dirty="0"/>
          </a:p>
          <a:p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19955"/>
              </p:ext>
            </p:extLst>
          </p:nvPr>
        </p:nvGraphicFramePr>
        <p:xfrm>
          <a:off x="200472" y="2564904"/>
          <a:ext cx="9361041" cy="36300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9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7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550">
                <a:tc>
                  <a:txBody>
                    <a:bodyPr/>
                    <a:lstStyle/>
                    <a:p>
                      <a:pPr marR="227330" algn="ctr" defTabSz="10779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Заготовка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274">
                <a:tc>
                  <a:txBody>
                    <a:bodyPr/>
                    <a:lstStyle/>
                    <a:p>
                      <a:pPr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Привар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ой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фланец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Поковка или штамповка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90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Глухой фланец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Поковка или штамповка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32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indent="24765" algn="ctr">
                        <a:spcBef>
                          <a:spcPts val="210"/>
                        </a:spcBef>
                        <a:spcAft>
                          <a:spcPts val="0"/>
                        </a:spcAft>
                        <a:tabLst>
                          <a:tab pos="2355215" algn="l"/>
                        </a:tabLs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Несъёмный фланец, как </a:t>
                      </a:r>
                    </a:p>
                    <a:p>
                      <a:pPr marL="69215" indent="24765" algn="ctr">
                        <a:spcBef>
                          <a:spcPts val="210"/>
                        </a:spcBef>
                        <a:spcAft>
                          <a:spcPts val="0"/>
                        </a:spcAft>
                        <a:tabLst>
                          <a:tab pos="2355215" algn="l"/>
                        </a:tabLs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часть оборудования или компонента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marR="7810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Поковка, пруток  </a:t>
                      </a:r>
                    </a:p>
                    <a:p>
                      <a:pPr marL="5080" marR="7810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(макс.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DN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50)</a:t>
                      </a:r>
                    </a:p>
                    <a:p>
                      <a:pPr marL="5080" marR="7810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литье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10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marR="90805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Твердая поверхность раздела, как </a:t>
                      </a:r>
                    </a:p>
                    <a:p>
                      <a:pPr marL="69215" marR="90805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часть оборудования или компонента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Лист, поковка или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литье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0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Закрытая заглушка с </a:t>
                      </a: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яткой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Лист, поковка или штамповка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0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ткрытая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заглушка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рукояткой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Лист, поковка или штамповка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493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Информационная поддержка пользователей </a:t>
            </a:r>
            <a:br>
              <a:rPr lang="ru-RU" dirty="0"/>
            </a:br>
            <a:r>
              <a:rPr lang="ru-RU" dirty="0"/>
              <a:t>стандартов на трубопроводной арматуру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/>
              <a:t>ЦКБА ежегодно издает Указатель стандартов</a:t>
            </a:r>
          </a:p>
        </p:txBody>
      </p:sp>
      <p:pic>
        <p:nvPicPr>
          <p:cNvPr id="5" name="Рисунок 4" descr="C:\Users\Семён\Downloads\указатель облож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660" y="3916510"/>
            <a:ext cx="1832654" cy="2478164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Рисунок 5" descr="G:\FLASH 32 Гб\ВЫСТУПЛЕНИЯ\2013\+1 ГЕН АССАМБЛ И С О\ОБЛОЖКИ ГОСТ\1\555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031" y="1537478"/>
            <a:ext cx="1896201" cy="271418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48" y="2825907"/>
            <a:ext cx="1910340" cy="2777533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 descr="C:\Users\Семён\Downloads\Снимок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8943" y="3512632"/>
            <a:ext cx="1838741" cy="2632738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H:\F L A S H  9\+2  0  1  5\+ВЫСТУПЛЕНИЯ\2015\+АРМ_ФОРУМ\Указатель 2015 титул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03" y="3143819"/>
            <a:ext cx="1781280" cy="2773183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877" y="2476635"/>
            <a:ext cx="2158530" cy="3299199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672" y="2060848"/>
            <a:ext cx="2222087" cy="34083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>
            <a:off x="704528" y="1537478"/>
            <a:ext cx="2715344" cy="378304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11227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0472" y="4941168"/>
            <a:ext cx="9505056" cy="1656184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1600" b="1" baseline="30000" dirty="0">
                <a:solidFill>
                  <a:srgbClr val="911E48"/>
                </a:solidFill>
              </a:rPr>
              <a:t>Акционерное общество </a:t>
            </a:r>
            <a:br>
              <a:rPr lang="ru-RU" sz="1600" b="1" baseline="30000" dirty="0">
                <a:solidFill>
                  <a:srgbClr val="911E48"/>
                </a:solidFill>
              </a:rPr>
            </a:br>
            <a:r>
              <a:rPr lang="ru-RU" sz="1600" b="1" baseline="30000" dirty="0">
                <a:solidFill>
                  <a:srgbClr val="911E48"/>
                </a:solidFill>
              </a:rPr>
              <a:t>«Научно-­производственная фирма 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ru-RU" sz="1600" b="1" baseline="30000" dirty="0">
                <a:solidFill>
                  <a:srgbClr val="911E48"/>
                </a:solidFill>
              </a:rPr>
              <a:t>«Центральное конструкторское бюро арматуростроения» </a:t>
            </a:r>
            <a:br>
              <a:rPr lang="ru-RU" sz="1600" b="1" baseline="30000" dirty="0">
                <a:solidFill>
                  <a:srgbClr val="911E48"/>
                </a:solidFill>
              </a:rPr>
            </a:br>
            <a:r>
              <a:rPr lang="ru-RU" sz="1600" b="1" baseline="30000" dirty="0">
                <a:solidFill>
                  <a:srgbClr val="911E48"/>
                </a:solidFill>
              </a:rPr>
              <a:t>(АО «НПФ «ЦКБА»)</a:t>
            </a:r>
          </a:p>
          <a:p>
            <a:pPr algn="r"/>
            <a:r>
              <a:rPr lang="ru-RU" sz="1600" baseline="30000" dirty="0">
                <a:solidFill>
                  <a:srgbClr val="911E48"/>
                </a:solidFill>
              </a:rPr>
              <a:t>195027, Санкт­-Петербург, пр. Шаумяна, д. 4, корп. 1, лит. «А»</a:t>
            </a:r>
          </a:p>
          <a:p>
            <a:pPr algn="r"/>
            <a:r>
              <a:rPr lang="ru-RU" sz="1600" baseline="30000" dirty="0">
                <a:solidFill>
                  <a:srgbClr val="911E48"/>
                </a:solidFill>
              </a:rPr>
              <a:t>телефон: (812) 611</a:t>
            </a:r>
            <a:r>
              <a:rPr lang="en-US" sz="1600" baseline="30000" dirty="0">
                <a:solidFill>
                  <a:srgbClr val="911E48"/>
                </a:solidFill>
              </a:rPr>
              <a:t>-</a:t>
            </a:r>
            <a:r>
              <a:rPr lang="ru-RU" sz="1600" baseline="30000" dirty="0">
                <a:solidFill>
                  <a:srgbClr val="911E48"/>
                </a:solidFill>
              </a:rPr>
              <a:t>­10­00 </a:t>
            </a:r>
          </a:p>
          <a:p>
            <a:pPr algn="r"/>
            <a:r>
              <a:rPr lang="ru-RU" sz="1600" baseline="30000" dirty="0">
                <a:solidFill>
                  <a:srgbClr val="911E48"/>
                </a:solidFill>
              </a:rPr>
              <a:t>факс: (812) 458</a:t>
            </a:r>
            <a:r>
              <a:rPr lang="en-US" sz="1600" baseline="30000" dirty="0">
                <a:solidFill>
                  <a:srgbClr val="911E48"/>
                </a:solidFill>
              </a:rPr>
              <a:t>-</a:t>
            </a:r>
            <a:r>
              <a:rPr lang="ru-RU" sz="1600" baseline="30000" dirty="0">
                <a:solidFill>
                  <a:srgbClr val="911E48"/>
                </a:solidFill>
              </a:rPr>
              <a:t>72­22</a:t>
            </a:r>
          </a:p>
          <a:p>
            <a:pPr algn="r"/>
            <a:r>
              <a:rPr lang="ru-RU" sz="1600" baseline="30000" dirty="0">
                <a:solidFill>
                  <a:srgbClr val="911E48"/>
                </a:solidFill>
              </a:rPr>
              <a:t>е­-</a:t>
            </a:r>
            <a:r>
              <a:rPr lang="en-US" sz="1600" baseline="30000" dirty="0">
                <a:solidFill>
                  <a:srgbClr val="911E48"/>
                </a:solidFill>
              </a:rPr>
              <a:t>mail: info@ckba.ru</a:t>
            </a:r>
          </a:p>
          <a:p>
            <a:pPr algn="r">
              <a:spcAft>
                <a:spcPts val="600"/>
              </a:spcAft>
            </a:pPr>
            <a:r>
              <a:rPr lang="en-US" sz="1600" baseline="30000" dirty="0">
                <a:solidFill>
                  <a:srgbClr val="911E48"/>
                </a:solidFill>
              </a:rPr>
              <a:t>www.ckba.ru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72480" y="2276872"/>
            <a:ext cx="9505056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11E48"/>
              </a:buClr>
              <a:buSzTx/>
              <a:buFont typeface="Tahoma" pitchFamily="34" charset="0"/>
              <a:buNone/>
              <a:tabLst/>
              <a:defRPr/>
            </a:pPr>
            <a:r>
              <a:rPr kumimoji="0" lang="ru-RU" sz="2600" b="1" i="0" u="none" strike="noStrike" kern="1200" cap="none" spc="200" normalizeH="0" baseline="30000" noProof="0" dirty="0">
                <a:ln>
                  <a:noFill/>
                </a:ln>
                <a:solidFill>
                  <a:srgbClr val="911E4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БЛАГОДАРЮ</a:t>
            </a:r>
            <a:r>
              <a:rPr kumimoji="0" lang="ru-RU" sz="2600" b="1" i="0" u="none" strike="noStrike" kern="1200" cap="none" spc="0" normalizeH="0" baseline="30000" noProof="0" dirty="0">
                <a:ln>
                  <a:noFill/>
                </a:ln>
                <a:solidFill>
                  <a:srgbClr val="911E4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ЗА ВНИМАНИЕ!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911E48"/>
              </a:buClr>
              <a:defRPr/>
            </a:pPr>
            <a:endParaRPr lang="ru-RU" sz="2600" baseline="30000" dirty="0">
              <a:solidFill>
                <a:srgbClr val="911E4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rgbClr val="911E48"/>
              </a:buClr>
              <a:defRPr/>
            </a:pPr>
            <a:r>
              <a:rPr lang="ru-RU" sz="2400" b="1" baseline="30000" dirty="0">
                <a:solidFill>
                  <a:srgbClr val="911E4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Дунаевский Семён Наумович</a:t>
            </a:r>
          </a:p>
          <a:p>
            <a:pPr algn="ctr">
              <a:buClr>
                <a:srgbClr val="911E48"/>
              </a:buClr>
              <a:defRPr/>
            </a:pPr>
            <a:r>
              <a:rPr lang="ru-RU" sz="2400" b="1" baseline="30000" dirty="0">
                <a:solidFill>
                  <a:srgbClr val="911E4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(812) 6-111-000, доб. 204, </a:t>
            </a:r>
          </a:p>
          <a:p>
            <a:pPr algn="ctr">
              <a:buClr>
                <a:srgbClr val="911E48"/>
              </a:buClr>
              <a:defRPr/>
            </a:pPr>
            <a:r>
              <a:rPr lang="ru-RU" sz="2400" b="1" baseline="30000" dirty="0">
                <a:solidFill>
                  <a:srgbClr val="911E4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tc259@ckba.ru</a:t>
            </a:r>
            <a:r>
              <a:rPr lang="ru-RU" sz="2400" baseline="30000" dirty="0">
                <a:solidFill>
                  <a:srgbClr val="911E4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11E48"/>
              </a:buClr>
              <a:buSzTx/>
              <a:buFont typeface="Tahoma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30000" noProof="0" dirty="0">
              <a:ln>
                <a:noFill/>
              </a:ln>
              <a:solidFill>
                <a:srgbClr val="911E4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8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2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Новые основополагающие стандарты </a:t>
            </a:r>
            <a:br>
              <a:rPr lang="ru-RU" sz="2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на трубопроводную арматуру </a:t>
            </a:r>
            <a:r>
              <a:rPr lang="ru-RU" sz="16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(введены в </a:t>
            </a:r>
            <a:r>
              <a:rPr lang="ru-RU" sz="1600" dirty="0" smtClean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2016 </a:t>
            </a:r>
            <a:r>
              <a:rPr lang="ru-RU" sz="16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г.)</a:t>
            </a:r>
            <a:endParaRPr lang="ru-RU" sz="16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C96A1-0E5B-4E98-A599-98B48D3511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278" y="796077"/>
            <a:ext cx="2707942" cy="3862505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7828" y="796077"/>
            <a:ext cx="2515410" cy="378768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44464" y="859962"/>
            <a:ext cx="2562604" cy="382206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42672" y="2705326"/>
            <a:ext cx="2604544" cy="409874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686" y="2704542"/>
            <a:ext cx="2839934" cy="4099532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265" y="2704542"/>
            <a:ext cx="2636306" cy="4099532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593" y="5445224"/>
            <a:ext cx="437587" cy="3694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913" y="5460950"/>
            <a:ext cx="437587" cy="3694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1884" y="5460950"/>
            <a:ext cx="437587" cy="3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5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672" y="-113165"/>
            <a:ext cx="8625408" cy="7647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Новые стандарты на арматуру, </a:t>
            </a:r>
            <a:r>
              <a:rPr lang="ru-RU" sz="2000" dirty="0" err="1">
                <a:solidFill>
                  <a:schemeClr val="tx1"/>
                </a:solidFill>
              </a:rPr>
              <a:t>введеные</a:t>
            </a:r>
            <a:r>
              <a:rPr lang="ru-RU" sz="2000" dirty="0">
                <a:solidFill>
                  <a:schemeClr val="tx1"/>
                </a:solidFill>
              </a:rPr>
              <a:t> с </a:t>
            </a:r>
            <a:r>
              <a:rPr lang="ru-RU" sz="2000" dirty="0" smtClean="0">
                <a:solidFill>
                  <a:schemeClr val="tx1"/>
                </a:solidFill>
              </a:rPr>
              <a:t>01.10.2017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2480" y="1323227"/>
            <a:ext cx="9705528" cy="54006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ГОСТ 33852-2016   Задвижки шиберные для магистральных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ru-RU" sz="2000" b="1" dirty="0" smtClean="0"/>
              <a:t>                                 </a:t>
            </a:r>
            <a:r>
              <a:rPr lang="ru-RU" sz="2000" b="1" dirty="0"/>
              <a:t>нефтепроводов. </a:t>
            </a:r>
          </a:p>
          <a:p>
            <a:pPr indent="2243138"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        Общие технические условия </a:t>
            </a:r>
            <a:endParaRPr lang="ru-RU" sz="2000" i="1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ГОСТ 33855-2016    Обоснование безопасности.</a:t>
            </a:r>
            <a:r>
              <a:rPr lang="ru-RU" sz="2000" dirty="0"/>
              <a:t>   </a:t>
            </a:r>
          </a:p>
          <a:p>
            <a:pPr indent="2243138"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        Рекомендации по разработке и оформлению </a:t>
            </a:r>
            <a:r>
              <a:rPr lang="ru-RU" sz="2000" i="1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ГОСТ 34029-2016  Арматура обратная для магистральных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ru-RU" sz="2000" b="1" dirty="0" smtClean="0"/>
              <a:t>                               </a:t>
            </a:r>
            <a:r>
              <a:rPr lang="ru-RU" sz="2000" b="1" dirty="0"/>
              <a:t>нефтепроводов и нефтепродуктопроводов.</a:t>
            </a:r>
          </a:p>
          <a:p>
            <a:pPr indent="2243138">
              <a:lnSpc>
                <a:spcPct val="150000"/>
              </a:lnSpc>
              <a:spcBef>
                <a:spcPts val="0"/>
              </a:spcBef>
            </a:pPr>
            <a:r>
              <a:rPr lang="ru-RU" sz="2000" b="1" dirty="0"/>
              <a:t> </a:t>
            </a:r>
            <a:r>
              <a:rPr lang="ru-RU" sz="2000" dirty="0"/>
              <a:t>     Общие технические условия </a:t>
            </a:r>
          </a:p>
        </p:txBody>
      </p:sp>
    </p:spTree>
    <p:extLst>
      <p:ext uri="{BB962C8B-B14F-4D97-AF65-F5344CB8AC3E}">
        <p14:creationId xmlns:p14="http://schemas.microsoft.com/office/powerpoint/2010/main" val="314402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Новые стандарты, утверждённые в 2016 г.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Вводятся в действие с </a:t>
            </a:r>
            <a:r>
              <a:rPr lang="ru-RU" sz="2000" dirty="0" smtClean="0">
                <a:solidFill>
                  <a:schemeClr val="tx1"/>
                </a:solidFill>
              </a:rPr>
              <a:t>01.01.2018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994936"/>
            <a:ext cx="4090420" cy="544082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6" name="Объект 1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5200" y="994936"/>
            <a:ext cx="3974264" cy="544082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1654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Новые стандарты на ТПА, принятые в МГС  25.09.2017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Объект 2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8" y="1340767"/>
            <a:ext cx="3152800" cy="45069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79" y="1345613"/>
            <a:ext cx="3044889" cy="450208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639" y="1340768"/>
            <a:ext cx="3116897" cy="4506925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336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Новые ГОСТ, принятые 25.09.2017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BE50023B-BCBD-400B-AEB1-E7960527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48262"/>
              </p:ext>
            </p:extLst>
          </p:nvPr>
        </p:nvGraphicFramePr>
        <p:xfrm>
          <a:off x="272480" y="941686"/>
          <a:ext cx="9433048" cy="5659471"/>
        </p:xfrm>
        <a:graphic>
          <a:graphicData uri="http://schemas.openxmlformats.org/drawingml/2006/table">
            <a:tbl>
              <a:tblPr firstRow="1" firstCol="1" bandRow="1"/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342204185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xmlns="" val="1487513124"/>
                    </a:ext>
                  </a:extLst>
                </a:gridCol>
              </a:tblGrid>
              <a:tr h="4265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Обозначение ГОСТ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ГОСТ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7447635"/>
                  </a:ext>
                </a:extLst>
              </a:tr>
              <a:tr h="593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12.2.085–2017</a:t>
                      </a:r>
                      <a:endParaRPr lang="ru-RU" sz="1600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Арматура трубопроводная. 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Клапаны предохранительные. </a:t>
                      </a:r>
                      <a:endParaRPr lang="ru-RU" sz="1200" b="1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и расчет пропускной способности</a:t>
                      </a:r>
                      <a:endParaRPr lang="ru-RU" sz="1200" b="1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8816512"/>
                  </a:ext>
                </a:extLst>
              </a:tr>
              <a:tr h="593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34287–2017</a:t>
                      </a:r>
                      <a:endParaRPr lang="ru-RU" sz="1600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Арматура трубопроводная. 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Приводы вращательного действия. </a:t>
                      </a:r>
                      <a:endParaRPr lang="ru-RU" sz="1200" b="1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Присоединительные размеры</a:t>
                      </a:r>
                      <a:endParaRPr lang="ru-RU" sz="1200" b="1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012118"/>
                  </a:ext>
                </a:extLst>
              </a:tr>
              <a:tr h="563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34288–2017</a:t>
                      </a:r>
                      <a:endParaRPr lang="ru-RU" sz="1600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Арматура трубопроводная.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Затворы дисковые из термопластичных материалов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технические условия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3926578"/>
                  </a:ext>
                </a:extLst>
              </a:tr>
              <a:tr h="563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34289–2017</a:t>
                      </a:r>
                      <a:endParaRPr lang="ru-RU" sz="1600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Арматура трубопроводная. 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Задвижки из термопластичных материалов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технические условия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2373556"/>
                  </a:ext>
                </a:extLst>
              </a:tr>
              <a:tr h="563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34290–2017</a:t>
                      </a:r>
                      <a:endParaRPr lang="ru-RU" sz="1600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Арматура трубопроводная.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Клапаны мембранные из термопластичных материалов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технические условия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0059079"/>
                  </a:ext>
                </a:extLst>
              </a:tr>
              <a:tr h="464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34291–2017</a:t>
                      </a:r>
                      <a:endParaRPr lang="ru-RU" sz="1600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Арматура трубопроводная.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Клапаны обратные из термопластичных материалов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технические условия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4122808"/>
                  </a:ext>
                </a:extLst>
              </a:tr>
              <a:tr h="563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</a:t>
                      </a:r>
                      <a:r>
                        <a:rPr lang="ru-RU" sz="16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34292–2017</a:t>
                      </a:r>
                      <a:endParaRPr lang="ru-RU" sz="1600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Арматура трубопроводная.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Краны шаровые из термопластичных материалов.</a:t>
                      </a:r>
                      <a:endParaRPr lang="ru-RU" sz="1200" b="1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технические условия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2359521"/>
                  </a:ext>
                </a:extLst>
              </a:tr>
              <a:tr h="857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34293–2017 </a:t>
                      </a:r>
                      <a:endParaRPr lang="ru-RU" sz="1600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Арматура трубопроводная.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Краны шаровые стальные для нефтяной, нефтехимической и смежных отраслей промышленности.</a:t>
                      </a:r>
                      <a:endParaRPr lang="ru-RU" sz="1200" b="1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технические условия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54733"/>
                  </a:ext>
                </a:extLst>
              </a:tr>
              <a:tr h="38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34294–2017</a:t>
                      </a:r>
                      <a:endParaRPr lang="ru-RU" sz="1600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0063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Арматура трубопроводная криогенная.</a:t>
                      </a:r>
                      <a:endParaRPr lang="ru-RU" sz="1200" b="1" dirty="0">
                        <a:solidFill>
                          <a:srgbClr val="90063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технические условия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60" marR="5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173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0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0632" y="2276872"/>
            <a:ext cx="6408712" cy="8026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ru-RU"/>
            </a:defPPr>
            <a:lvl1pPr marL="358775">
              <a:spcBef>
                <a:spcPts val="1200"/>
              </a:spcBef>
              <a:def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ru-RU" sz="2400" dirty="0"/>
              <a:t>СТАНДАРТЫ НА ФЛАНЦЫ</a:t>
            </a:r>
          </a:p>
        </p:txBody>
      </p:sp>
    </p:spTree>
    <p:extLst>
      <p:ext uri="{BB962C8B-B14F-4D97-AF65-F5344CB8AC3E}">
        <p14:creationId xmlns:p14="http://schemas.microsoft.com/office/powerpoint/2010/main" val="19177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80592" y="0"/>
            <a:ext cx="8625408" cy="7647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Первые стандарты на фланцы 1941 г. – 30 стандартов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E55678-6BB2-4DA7-89B8-72E88BD31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840" y="805812"/>
            <a:ext cx="6292731" cy="26495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1A82A3-0458-420B-BFC6-A3CF6E591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40" y="3425861"/>
            <a:ext cx="6326561" cy="27401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20EC735-B56D-4E52-8390-18B6C581D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8" y="1077340"/>
            <a:ext cx="3725329" cy="5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2060"/>
      </p:ext>
    </p:extLst>
  </p:cSld>
  <p:clrMapOvr>
    <a:masterClrMapping/>
  </p:clrMapOvr>
</p:sld>
</file>

<file path=ppt/theme/theme1.xml><?xml version="1.0" encoding="utf-8"?>
<a:theme xmlns:a="http://schemas.openxmlformats.org/drawingml/2006/main" name="ЦКБА">
  <a:themeElements>
    <a:clrScheme name="ЦКБА">
      <a:dk1>
        <a:srgbClr val="000000"/>
      </a:dk1>
      <a:lt1>
        <a:srgbClr val="FFFFFF"/>
      </a:lt1>
      <a:dk2>
        <a:srgbClr val="ABABAB"/>
      </a:dk2>
      <a:lt2>
        <a:srgbClr val="F2F2F2"/>
      </a:lt2>
      <a:accent1>
        <a:srgbClr val="BFBFBF"/>
      </a:accent1>
      <a:accent2>
        <a:srgbClr val="0070C0"/>
      </a:accent2>
      <a:accent3>
        <a:srgbClr val="6DAA2D"/>
      </a:accent3>
      <a:accent4>
        <a:srgbClr val="B2A2C7"/>
      </a:accent4>
      <a:accent5>
        <a:srgbClr val="4BACC6"/>
      </a:accent5>
      <a:accent6>
        <a:srgbClr val="F3D867"/>
      </a:accent6>
      <a:hlink>
        <a:srgbClr val="911E48"/>
      </a:hlink>
      <a:folHlink>
        <a:srgbClr val="595959"/>
      </a:folHlink>
    </a:clrScheme>
    <a:fontScheme name="ЦКБ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864</Words>
  <Application>Microsoft Office PowerPoint</Application>
  <PresentationFormat>Лист A4 (210x297 мм)</PresentationFormat>
  <Paragraphs>339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Tahoma</vt:lpstr>
      <vt:lpstr>Times New Roman</vt:lpstr>
      <vt:lpstr>ЦКБА</vt:lpstr>
      <vt:lpstr>3_Тема Office</vt:lpstr>
      <vt:lpstr>Презентация PowerPoint</vt:lpstr>
      <vt:lpstr> Система стандартов по трубопроводной арматуре </vt:lpstr>
      <vt:lpstr>Новые основополагающие стандарты  на трубопроводную арматуру (введены в 2016 г.)</vt:lpstr>
      <vt:lpstr>Новые стандарты на арматуру, введеные с 01.10.2017</vt:lpstr>
      <vt:lpstr>Новые стандарты, утверждённые в 2016 г.  Вводятся в действие с 01.01.2018</vt:lpstr>
      <vt:lpstr>Новые стандарты на ТПА, принятые в МГС  25.09.2017 г.</vt:lpstr>
      <vt:lpstr>Новые ГОСТ, принятые 25.09.2017 г.</vt:lpstr>
      <vt:lpstr>Презентация PowerPoint</vt:lpstr>
      <vt:lpstr>Первые стандарты на фланцы 1941 г. – 30 стандартов</vt:lpstr>
      <vt:lpstr>Стандарты на фланцы 1954 и 1967 г.</vt:lpstr>
      <vt:lpstr>Сборник ГОСТ на фланцы 1967 г., 33 стандарта</vt:lpstr>
      <vt:lpstr>ГОСТ на фланцы 1980 г.</vt:lpstr>
      <vt:lpstr>ГОСТ Р 54432–2011 на фланцы</vt:lpstr>
      <vt:lpstr>ГОСТ 33259–2015 на фланцы </vt:lpstr>
      <vt:lpstr>Восстановление ГОСТ 12815 – 12822 для обеспечения переходного периода до 01.04.2017 г.</vt:lpstr>
      <vt:lpstr>О литых фланцах</vt:lpstr>
      <vt:lpstr>О литых фланцах</vt:lpstr>
      <vt:lpstr>Презентация PowerPoint</vt:lpstr>
      <vt:lpstr> ПРОЕКТ ГОСТ на компактные фланцы</vt:lpstr>
      <vt:lpstr>ПРОЕКТ ГОСТ на компактные фланцы</vt:lpstr>
      <vt:lpstr>Информационная поддержка пользователей  стандартов на трубопроводной арматуру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Селютина Мария Ивановна</dc:creator>
  <cp:lastModifiedBy>Дунаевский Семен Наумович</cp:lastModifiedBy>
  <cp:revision>203</cp:revision>
  <cp:lastPrinted>2017-10-02T13:45:56Z</cp:lastPrinted>
  <dcterms:created xsi:type="dcterms:W3CDTF">2013-11-27T08:56:20Z</dcterms:created>
  <dcterms:modified xsi:type="dcterms:W3CDTF">2017-10-02T13:46:24Z</dcterms:modified>
</cp:coreProperties>
</file>