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6"/>
  </p:notesMasterIdLst>
  <p:sldIdLst>
    <p:sldId id="256" r:id="rId2"/>
    <p:sldId id="280" r:id="rId3"/>
    <p:sldId id="278" r:id="rId4"/>
    <p:sldId id="283" r:id="rId5"/>
    <p:sldId id="286" r:id="rId6"/>
    <p:sldId id="287" r:id="rId7"/>
    <p:sldId id="271" r:id="rId8"/>
    <p:sldId id="273" r:id="rId9"/>
    <p:sldId id="263" r:id="rId10"/>
    <p:sldId id="274" r:id="rId11"/>
    <p:sldId id="275" r:id="rId12"/>
    <p:sldId id="284" r:id="rId13"/>
    <p:sldId id="276" r:id="rId14"/>
    <p:sldId id="285" r:id="rId15"/>
  </p:sldIdLst>
  <p:sldSz cx="9906000" cy="6858000" type="A4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BD2"/>
    <a:srgbClr val="46949D"/>
    <a:srgbClr val="0E3C4E"/>
    <a:srgbClr val="3290B5"/>
    <a:srgbClr val="439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05" autoAdjust="0"/>
  </p:normalViewPr>
  <p:slideViewPr>
    <p:cSldViewPr snapToGrid="0">
      <p:cViewPr varScale="1">
        <p:scale>
          <a:sx n="124" d="100"/>
          <a:sy n="124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A919-DD6E-4664-9B2B-F796EC47FB20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25550"/>
            <a:ext cx="47736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422F-D1B6-44AD-8840-D0496CDB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2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422F-D1B6-44AD-8840-D0496CDBF4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E422F-D1B6-44AD-8840-D0496CDBF4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7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906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accent1"/>
            </a:solidFill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234" y="1449147"/>
            <a:ext cx="8153533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234" y="5280847"/>
            <a:ext cx="8153533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E208-A181-4E58-B9FC-7082B4C151C1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2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4800600"/>
            <a:ext cx="815353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906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935" y="5367338"/>
            <a:ext cx="815353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963F-4C9A-42A0-BAA7-5DA929F8EBD0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6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525533" y="1338479"/>
            <a:ext cx="5145088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704" y="1495525"/>
            <a:ext cx="4788745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496" y="4700703"/>
            <a:ext cx="4786954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848791" y="1338479"/>
            <a:ext cx="3577509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72C0-9DB4-42B2-9E64-BC5E5A44B4F6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926968" y="2286585"/>
            <a:ext cx="3977281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02634" y="2435957"/>
            <a:ext cx="3560799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001154" y="2286000"/>
            <a:ext cx="3977879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0120-9227-48C1-A3BB-A1BBB8A6AAD7}" type="datetime1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51B63-0F89-4BDA-9CA5-359487FAE942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2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6231591" y="446089"/>
            <a:ext cx="367440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670154" y="0"/>
            <a:ext cx="423584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9126" y="586171"/>
            <a:ext cx="1843617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934" y="446089"/>
            <a:ext cx="5359657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B3C6-6CD7-4BA2-B7EE-2B535FB3B5C6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20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-985" y="0"/>
            <a:ext cx="9906985" cy="1368000"/>
          </a:xfrm>
          <a:custGeom>
            <a:avLst/>
            <a:gdLst>
              <a:gd name="connsiteX0" fmla="*/ 10000 w 10000"/>
              <a:gd name="connsiteY0" fmla="*/ 0 h 10000"/>
              <a:gd name="connsiteX1" fmla="*/ 0 w 10000"/>
              <a:gd name="connsiteY1" fmla="*/ 2168 h 10000"/>
              <a:gd name="connsiteX2" fmla="*/ 0 w 10000"/>
              <a:gd name="connsiteY2" fmla="*/ 8635 h 10000"/>
              <a:gd name="connsiteX3" fmla="*/ 1637 w 10000"/>
              <a:gd name="connsiteY3" fmla="*/ 8635 h 10000"/>
              <a:gd name="connsiteX4" fmla="*/ 1950 w 10000"/>
              <a:gd name="connsiteY4" fmla="*/ 9942 h 10000"/>
              <a:gd name="connsiteX5" fmla="*/ 1950 w 10000"/>
              <a:gd name="connsiteY5" fmla="*/ 9942 h 10000"/>
              <a:gd name="connsiteX6" fmla="*/ 1957 w 10000"/>
              <a:gd name="connsiteY6" fmla="*/ 9956 h 10000"/>
              <a:gd name="connsiteX7" fmla="*/ 1967 w 10000"/>
              <a:gd name="connsiteY7" fmla="*/ 9978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78 h 10000"/>
              <a:gd name="connsiteX12" fmla="*/ 2016 w 10000"/>
              <a:gd name="connsiteY12" fmla="*/ 9956 h 10000"/>
              <a:gd name="connsiteX13" fmla="*/ 2023 w 10000"/>
              <a:gd name="connsiteY13" fmla="*/ 9942 h 10000"/>
              <a:gd name="connsiteX14" fmla="*/ 2335 w 10000"/>
              <a:gd name="connsiteY14" fmla="*/ 8635 h 10000"/>
              <a:gd name="connsiteX15" fmla="*/ 10000 w 10000"/>
              <a:gd name="connsiteY15" fmla="*/ 8635 h 10000"/>
              <a:gd name="connsiteX16" fmla="*/ 10000 w 10000"/>
              <a:gd name="connsiteY16" fmla="*/ 0 h 10000"/>
              <a:gd name="connsiteX0" fmla="*/ 10000 w 10000"/>
              <a:gd name="connsiteY0" fmla="*/ 0 h 7982"/>
              <a:gd name="connsiteX1" fmla="*/ 0 w 10000"/>
              <a:gd name="connsiteY1" fmla="*/ 150 h 7982"/>
              <a:gd name="connsiteX2" fmla="*/ 0 w 10000"/>
              <a:gd name="connsiteY2" fmla="*/ 6617 h 7982"/>
              <a:gd name="connsiteX3" fmla="*/ 1637 w 10000"/>
              <a:gd name="connsiteY3" fmla="*/ 6617 h 7982"/>
              <a:gd name="connsiteX4" fmla="*/ 1950 w 10000"/>
              <a:gd name="connsiteY4" fmla="*/ 7924 h 7982"/>
              <a:gd name="connsiteX5" fmla="*/ 1950 w 10000"/>
              <a:gd name="connsiteY5" fmla="*/ 7924 h 7982"/>
              <a:gd name="connsiteX6" fmla="*/ 1957 w 10000"/>
              <a:gd name="connsiteY6" fmla="*/ 7938 h 7982"/>
              <a:gd name="connsiteX7" fmla="*/ 1967 w 10000"/>
              <a:gd name="connsiteY7" fmla="*/ 7960 h 7982"/>
              <a:gd name="connsiteX8" fmla="*/ 1977 w 10000"/>
              <a:gd name="connsiteY8" fmla="*/ 7982 h 7982"/>
              <a:gd name="connsiteX9" fmla="*/ 1986 w 10000"/>
              <a:gd name="connsiteY9" fmla="*/ 7982 h 7982"/>
              <a:gd name="connsiteX10" fmla="*/ 1997 w 10000"/>
              <a:gd name="connsiteY10" fmla="*/ 7982 h 7982"/>
              <a:gd name="connsiteX11" fmla="*/ 2005 w 10000"/>
              <a:gd name="connsiteY11" fmla="*/ 7960 h 7982"/>
              <a:gd name="connsiteX12" fmla="*/ 2016 w 10000"/>
              <a:gd name="connsiteY12" fmla="*/ 7938 h 7982"/>
              <a:gd name="connsiteX13" fmla="*/ 2023 w 10000"/>
              <a:gd name="connsiteY13" fmla="*/ 7924 h 7982"/>
              <a:gd name="connsiteX14" fmla="*/ 2335 w 10000"/>
              <a:gd name="connsiteY14" fmla="*/ 6617 h 7982"/>
              <a:gd name="connsiteX15" fmla="*/ 10000 w 10000"/>
              <a:gd name="connsiteY15" fmla="*/ 6617 h 7982"/>
              <a:gd name="connsiteX16" fmla="*/ 10000 w 10000"/>
              <a:gd name="connsiteY16" fmla="*/ 0 h 7982"/>
              <a:gd name="connsiteX0" fmla="*/ 10057 w 10057"/>
              <a:gd name="connsiteY0" fmla="*/ 0 h 10000"/>
              <a:gd name="connsiteX1" fmla="*/ 0 w 10057"/>
              <a:gd name="connsiteY1" fmla="*/ 235 h 10000"/>
              <a:gd name="connsiteX2" fmla="*/ 57 w 10057"/>
              <a:gd name="connsiteY2" fmla="*/ 8290 h 10000"/>
              <a:gd name="connsiteX3" fmla="*/ 1694 w 10057"/>
              <a:gd name="connsiteY3" fmla="*/ 8290 h 10000"/>
              <a:gd name="connsiteX4" fmla="*/ 2007 w 10057"/>
              <a:gd name="connsiteY4" fmla="*/ 9927 h 10000"/>
              <a:gd name="connsiteX5" fmla="*/ 2007 w 10057"/>
              <a:gd name="connsiteY5" fmla="*/ 9927 h 10000"/>
              <a:gd name="connsiteX6" fmla="*/ 2014 w 10057"/>
              <a:gd name="connsiteY6" fmla="*/ 9945 h 10000"/>
              <a:gd name="connsiteX7" fmla="*/ 2024 w 10057"/>
              <a:gd name="connsiteY7" fmla="*/ 9972 h 10000"/>
              <a:gd name="connsiteX8" fmla="*/ 2034 w 10057"/>
              <a:gd name="connsiteY8" fmla="*/ 10000 h 10000"/>
              <a:gd name="connsiteX9" fmla="*/ 2043 w 10057"/>
              <a:gd name="connsiteY9" fmla="*/ 10000 h 10000"/>
              <a:gd name="connsiteX10" fmla="*/ 2054 w 10057"/>
              <a:gd name="connsiteY10" fmla="*/ 10000 h 10000"/>
              <a:gd name="connsiteX11" fmla="*/ 2062 w 10057"/>
              <a:gd name="connsiteY11" fmla="*/ 9972 h 10000"/>
              <a:gd name="connsiteX12" fmla="*/ 2073 w 10057"/>
              <a:gd name="connsiteY12" fmla="*/ 9945 h 10000"/>
              <a:gd name="connsiteX13" fmla="*/ 2080 w 10057"/>
              <a:gd name="connsiteY13" fmla="*/ 9927 h 10000"/>
              <a:gd name="connsiteX14" fmla="*/ 2392 w 10057"/>
              <a:gd name="connsiteY14" fmla="*/ 8290 h 10000"/>
              <a:gd name="connsiteX15" fmla="*/ 10057 w 10057"/>
              <a:gd name="connsiteY15" fmla="*/ 8290 h 10000"/>
              <a:gd name="connsiteX16" fmla="*/ 10057 w 10057"/>
              <a:gd name="connsiteY16" fmla="*/ 0 h 10000"/>
              <a:gd name="connsiteX0" fmla="*/ 10008 w 10008"/>
              <a:gd name="connsiteY0" fmla="*/ 0 h 10000"/>
              <a:gd name="connsiteX1" fmla="*/ 0 w 10008"/>
              <a:gd name="connsiteY1" fmla="*/ 235 h 10000"/>
              <a:gd name="connsiteX2" fmla="*/ 8 w 10008"/>
              <a:gd name="connsiteY2" fmla="*/ 8290 h 10000"/>
              <a:gd name="connsiteX3" fmla="*/ 1645 w 10008"/>
              <a:gd name="connsiteY3" fmla="*/ 8290 h 10000"/>
              <a:gd name="connsiteX4" fmla="*/ 1958 w 10008"/>
              <a:gd name="connsiteY4" fmla="*/ 9927 h 10000"/>
              <a:gd name="connsiteX5" fmla="*/ 1958 w 10008"/>
              <a:gd name="connsiteY5" fmla="*/ 9927 h 10000"/>
              <a:gd name="connsiteX6" fmla="*/ 1965 w 10008"/>
              <a:gd name="connsiteY6" fmla="*/ 9945 h 10000"/>
              <a:gd name="connsiteX7" fmla="*/ 1975 w 10008"/>
              <a:gd name="connsiteY7" fmla="*/ 9972 h 10000"/>
              <a:gd name="connsiteX8" fmla="*/ 1985 w 10008"/>
              <a:gd name="connsiteY8" fmla="*/ 10000 h 10000"/>
              <a:gd name="connsiteX9" fmla="*/ 1994 w 10008"/>
              <a:gd name="connsiteY9" fmla="*/ 10000 h 10000"/>
              <a:gd name="connsiteX10" fmla="*/ 2005 w 10008"/>
              <a:gd name="connsiteY10" fmla="*/ 10000 h 10000"/>
              <a:gd name="connsiteX11" fmla="*/ 2013 w 10008"/>
              <a:gd name="connsiteY11" fmla="*/ 9972 h 10000"/>
              <a:gd name="connsiteX12" fmla="*/ 2024 w 10008"/>
              <a:gd name="connsiteY12" fmla="*/ 9945 h 10000"/>
              <a:gd name="connsiteX13" fmla="*/ 2031 w 10008"/>
              <a:gd name="connsiteY13" fmla="*/ 9927 h 10000"/>
              <a:gd name="connsiteX14" fmla="*/ 2343 w 10008"/>
              <a:gd name="connsiteY14" fmla="*/ 8290 h 10000"/>
              <a:gd name="connsiteX15" fmla="*/ 10008 w 10008"/>
              <a:gd name="connsiteY15" fmla="*/ 8290 h 10000"/>
              <a:gd name="connsiteX16" fmla="*/ 10008 w 10008"/>
              <a:gd name="connsiteY16" fmla="*/ 0 h 10000"/>
              <a:gd name="connsiteX0" fmla="*/ 10008 w 10008"/>
              <a:gd name="connsiteY0" fmla="*/ 0 h 10000"/>
              <a:gd name="connsiteX1" fmla="*/ 0 w 10008"/>
              <a:gd name="connsiteY1" fmla="*/ 188 h 10000"/>
              <a:gd name="connsiteX2" fmla="*/ 8 w 10008"/>
              <a:gd name="connsiteY2" fmla="*/ 8290 h 10000"/>
              <a:gd name="connsiteX3" fmla="*/ 1645 w 10008"/>
              <a:gd name="connsiteY3" fmla="*/ 8290 h 10000"/>
              <a:gd name="connsiteX4" fmla="*/ 1958 w 10008"/>
              <a:gd name="connsiteY4" fmla="*/ 9927 h 10000"/>
              <a:gd name="connsiteX5" fmla="*/ 1958 w 10008"/>
              <a:gd name="connsiteY5" fmla="*/ 9927 h 10000"/>
              <a:gd name="connsiteX6" fmla="*/ 1965 w 10008"/>
              <a:gd name="connsiteY6" fmla="*/ 9945 h 10000"/>
              <a:gd name="connsiteX7" fmla="*/ 1975 w 10008"/>
              <a:gd name="connsiteY7" fmla="*/ 9972 h 10000"/>
              <a:gd name="connsiteX8" fmla="*/ 1985 w 10008"/>
              <a:gd name="connsiteY8" fmla="*/ 10000 h 10000"/>
              <a:gd name="connsiteX9" fmla="*/ 1994 w 10008"/>
              <a:gd name="connsiteY9" fmla="*/ 10000 h 10000"/>
              <a:gd name="connsiteX10" fmla="*/ 2005 w 10008"/>
              <a:gd name="connsiteY10" fmla="*/ 10000 h 10000"/>
              <a:gd name="connsiteX11" fmla="*/ 2013 w 10008"/>
              <a:gd name="connsiteY11" fmla="*/ 9972 h 10000"/>
              <a:gd name="connsiteX12" fmla="*/ 2024 w 10008"/>
              <a:gd name="connsiteY12" fmla="*/ 9945 h 10000"/>
              <a:gd name="connsiteX13" fmla="*/ 2031 w 10008"/>
              <a:gd name="connsiteY13" fmla="*/ 9927 h 10000"/>
              <a:gd name="connsiteX14" fmla="*/ 2343 w 10008"/>
              <a:gd name="connsiteY14" fmla="*/ 8290 h 10000"/>
              <a:gd name="connsiteX15" fmla="*/ 10008 w 10008"/>
              <a:gd name="connsiteY15" fmla="*/ 8290 h 10000"/>
              <a:gd name="connsiteX16" fmla="*/ 10008 w 10008"/>
              <a:gd name="connsiteY16" fmla="*/ 0 h 10000"/>
              <a:gd name="connsiteX0" fmla="*/ 10000 w 10008"/>
              <a:gd name="connsiteY0" fmla="*/ 0 h 9953"/>
              <a:gd name="connsiteX1" fmla="*/ 0 w 10008"/>
              <a:gd name="connsiteY1" fmla="*/ 141 h 9953"/>
              <a:gd name="connsiteX2" fmla="*/ 8 w 10008"/>
              <a:gd name="connsiteY2" fmla="*/ 8243 h 9953"/>
              <a:gd name="connsiteX3" fmla="*/ 1645 w 10008"/>
              <a:gd name="connsiteY3" fmla="*/ 8243 h 9953"/>
              <a:gd name="connsiteX4" fmla="*/ 1958 w 10008"/>
              <a:gd name="connsiteY4" fmla="*/ 9880 h 9953"/>
              <a:gd name="connsiteX5" fmla="*/ 1958 w 10008"/>
              <a:gd name="connsiteY5" fmla="*/ 9880 h 9953"/>
              <a:gd name="connsiteX6" fmla="*/ 1965 w 10008"/>
              <a:gd name="connsiteY6" fmla="*/ 9898 h 9953"/>
              <a:gd name="connsiteX7" fmla="*/ 1975 w 10008"/>
              <a:gd name="connsiteY7" fmla="*/ 9925 h 9953"/>
              <a:gd name="connsiteX8" fmla="*/ 1985 w 10008"/>
              <a:gd name="connsiteY8" fmla="*/ 9953 h 9953"/>
              <a:gd name="connsiteX9" fmla="*/ 1994 w 10008"/>
              <a:gd name="connsiteY9" fmla="*/ 9953 h 9953"/>
              <a:gd name="connsiteX10" fmla="*/ 2005 w 10008"/>
              <a:gd name="connsiteY10" fmla="*/ 9953 h 9953"/>
              <a:gd name="connsiteX11" fmla="*/ 2013 w 10008"/>
              <a:gd name="connsiteY11" fmla="*/ 9925 h 9953"/>
              <a:gd name="connsiteX12" fmla="*/ 2024 w 10008"/>
              <a:gd name="connsiteY12" fmla="*/ 9898 h 9953"/>
              <a:gd name="connsiteX13" fmla="*/ 2031 w 10008"/>
              <a:gd name="connsiteY13" fmla="*/ 9880 h 9953"/>
              <a:gd name="connsiteX14" fmla="*/ 2343 w 10008"/>
              <a:gd name="connsiteY14" fmla="*/ 8243 h 9953"/>
              <a:gd name="connsiteX15" fmla="*/ 10008 w 10008"/>
              <a:gd name="connsiteY15" fmla="*/ 8243 h 9953"/>
              <a:gd name="connsiteX16" fmla="*/ 10000 w 10008"/>
              <a:gd name="connsiteY16" fmla="*/ 0 h 9953"/>
              <a:gd name="connsiteX0" fmla="*/ 9985 w 9993"/>
              <a:gd name="connsiteY0" fmla="*/ 0 h 10000"/>
              <a:gd name="connsiteX1" fmla="*/ 1 w 9993"/>
              <a:gd name="connsiteY1" fmla="*/ 95 h 10000"/>
              <a:gd name="connsiteX2" fmla="*/ 1 w 9993"/>
              <a:gd name="connsiteY2" fmla="*/ 8282 h 10000"/>
              <a:gd name="connsiteX3" fmla="*/ 1637 w 9993"/>
              <a:gd name="connsiteY3" fmla="*/ 8282 h 10000"/>
              <a:gd name="connsiteX4" fmla="*/ 1949 w 9993"/>
              <a:gd name="connsiteY4" fmla="*/ 9927 h 10000"/>
              <a:gd name="connsiteX5" fmla="*/ 1949 w 9993"/>
              <a:gd name="connsiteY5" fmla="*/ 9927 h 10000"/>
              <a:gd name="connsiteX6" fmla="*/ 1956 w 9993"/>
              <a:gd name="connsiteY6" fmla="*/ 9945 h 10000"/>
              <a:gd name="connsiteX7" fmla="*/ 1966 w 9993"/>
              <a:gd name="connsiteY7" fmla="*/ 9972 h 10000"/>
              <a:gd name="connsiteX8" fmla="*/ 1976 w 9993"/>
              <a:gd name="connsiteY8" fmla="*/ 10000 h 10000"/>
              <a:gd name="connsiteX9" fmla="*/ 1985 w 9993"/>
              <a:gd name="connsiteY9" fmla="*/ 10000 h 10000"/>
              <a:gd name="connsiteX10" fmla="*/ 1996 w 9993"/>
              <a:gd name="connsiteY10" fmla="*/ 10000 h 10000"/>
              <a:gd name="connsiteX11" fmla="*/ 2004 w 9993"/>
              <a:gd name="connsiteY11" fmla="*/ 9972 h 10000"/>
              <a:gd name="connsiteX12" fmla="*/ 2015 w 9993"/>
              <a:gd name="connsiteY12" fmla="*/ 9945 h 10000"/>
              <a:gd name="connsiteX13" fmla="*/ 2022 w 9993"/>
              <a:gd name="connsiteY13" fmla="*/ 9927 h 10000"/>
              <a:gd name="connsiteX14" fmla="*/ 2334 w 9993"/>
              <a:gd name="connsiteY14" fmla="*/ 8282 h 10000"/>
              <a:gd name="connsiteX15" fmla="*/ 9993 w 9993"/>
              <a:gd name="connsiteY15" fmla="*/ 8282 h 10000"/>
              <a:gd name="connsiteX16" fmla="*/ 9985 w 9993"/>
              <a:gd name="connsiteY16" fmla="*/ 0 h 10000"/>
              <a:gd name="connsiteX0" fmla="*/ 9992 w 10000"/>
              <a:gd name="connsiteY0" fmla="*/ 140 h 10140"/>
              <a:gd name="connsiteX1" fmla="*/ 9 w 10000"/>
              <a:gd name="connsiteY1" fmla="*/ 0 h 10140"/>
              <a:gd name="connsiteX2" fmla="*/ 1 w 10000"/>
              <a:gd name="connsiteY2" fmla="*/ 8422 h 10140"/>
              <a:gd name="connsiteX3" fmla="*/ 1638 w 10000"/>
              <a:gd name="connsiteY3" fmla="*/ 8422 h 10140"/>
              <a:gd name="connsiteX4" fmla="*/ 1950 w 10000"/>
              <a:gd name="connsiteY4" fmla="*/ 10067 h 10140"/>
              <a:gd name="connsiteX5" fmla="*/ 1950 w 10000"/>
              <a:gd name="connsiteY5" fmla="*/ 10067 h 10140"/>
              <a:gd name="connsiteX6" fmla="*/ 1957 w 10000"/>
              <a:gd name="connsiteY6" fmla="*/ 10085 h 10140"/>
              <a:gd name="connsiteX7" fmla="*/ 1967 w 10000"/>
              <a:gd name="connsiteY7" fmla="*/ 10112 h 10140"/>
              <a:gd name="connsiteX8" fmla="*/ 1977 w 10000"/>
              <a:gd name="connsiteY8" fmla="*/ 10140 h 10140"/>
              <a:gd name="connsiteX9" fmla="*/ 1986 w 10000"/>
              <a:gd name="connsiteY9" fmla="*/ 10140 h 10140"/>
              <a:gd name="connsiteX10" fmla="*/ 1997 w 10000"/>
              <a:gd name="connsiteY10" fmla="*/ 10140 h 10140"/>
              <a:gd name="connsiteX11" fmla="*/ 2005 w 10000"/>
              <a:gd name="connsiteY11" fmla="*/ 10112 h 10140"/>
              <a:gd name="connsiteX12" fmla="*/ 2016 w 10000"/>
              <a:gd name="connsiteY12" fmla="*/ 10085 h 10140"/>
              <a:gd name="connsiteX13" fmla="*/ 2023 w 10000"/>
              <a:gd name="connsiteY13" fmla="*/ 10067 h 10140"/>
              <a:gd name="connsiteX14" fmla="*/ 2336 w 10000"/>
              <a:gd name="connsiteY14" fmla="*/ 8422 h 10140"/>
              <a:gd name="connsiteX15" fmla="*/ 10000 w 10000"/>
              <a:gd name="connsiteY15" fmla="*/ 8422 h 10140"/>
              <a:gd name="connsiteX16" fmla="*/ 9992 w 10000"/>
              <a:gd name="connsiteY16" fmla="*/ 140 h 10140"/>
              <a:gd name="connsiteX0" fmla="*/ 9992 w 10000"/>
              <a:gd name="connsiteY0" fmla="*/ 46 h 10046"/>
              <a:gd name="connsiteX1" fmla="*/ 1 w 10000"/>
              <a:gd name="connsiteY1" fmla="*/ 0 h 10046"/>
              <a:gd name="connsiteX2" fmla="*/ 1 w 10000"/>
              <a:gd name="connsiteY2" fmla="*/ 8328 h 10046"/>
              <a:gd name="connsiteX3" fmla="*/ 1638 w 10000"/>
              <a:gd name="connsiteY3" fmla="*/ 8328 h 10046"/>
              <a:gd name="connsiteX4" fmla="*/ 1950 w 10000"/>
              <a:gd name="connsiteY4" fmla="*/ 9973 h 10046"/>
              <a:gd name="connsiteX5" fmla="*/ 1950 w 10000"/>
              <a:gd name="connsiteY5" fmla="*/ 9973 h 10046"/>
              <a:gd name="connsiteX6" fmla="*/ 1957 w 10000"/>
              <a:gd name="connsiteY6" fmla="*/ 9991 h 10046"/>
              <a:gd name="connsiteX7" fmla="*/ 1967 w 10000"/>
              <a:gd name="connsiteY7" fmla="*/ 10018 h 10046"/>
              <a:gd name="connsiteX8" fmla="*/ 1977 w 10000"/>
              <a:gd name="connsiteY8" fmla="*/ 10046 h 10046"/>
              <a:gd name="connsiteX9" fmla="*/ 1986 w 10000"/>
              <a:gd name="connsiteY9" fmla="*/ 10046 h 10046"/>
              <a:gd name="connsiteX10" fmla="*/ 1997 w 10000"/>
              <a:gd name="connsiteY10" fmla="*/ 10046 h 10046"/>
              <a:gd name="connsiteX11" fmla="*/ 2005 w 10000"/>
              <a:gd name="connsiteY11" fmla="*/ 10018 h 10046"/>
              <a:gd name="connsiteX12" fmla="*/ 2016 w 10000"/>
              <a:gd name="connsiteY12" fmla="*/ 9991 h 10046"/>
              <a:gd name="connsiteX13" fmla="*/ 2023 w 10000"/>
              <a:gd name="connsiteY13" fmla="*/ 9973 h 10046"/>
              <a:gd name="connsiteX14" fmla="*/ 2336 w 10000"/>
              <a:gd name="connsiteY14" fmla="*/ 8328 h 10046"/>
              <a:gd name="connsiteX15" fmla="*/ 10000 w 10000"/>
              <a:gd name="connsiteY15" fmla="*/ 8328 h 10046"/>
              <a:gd name="connsiteX16" fmla="*/ 9992 w 10000"/>
              <a:gd name="connsiteY16" fmla="*/ 46 h 1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46">
                <a:moveTo>
                  <a:pt x="9992" y="46"/>
                </a:moveTo>
                <a:lnTo>
                  <a:pt x="1" y="0"/>
                </a:lnTo>
                <a:cubicBezTo>
                  <a:pt x="4" y="2697"/>
                  <a:pt x="-2" y="5630"/>
                  <a:pt x="1" y="8328"/>
                </a:cubicBezTo>
                <a:lnTo>
                  <a:pt x="1638" y="8328"/>
                </a:lnTo>
                <a:cubicBezTo>
                  <a:pt x="1742" y="8877"/>
                  <a:pt x="1847" y="9424"/>
                  <a:pt x="1950" y="9973"/>
                </a:cubicBezTo>
                <a:lnTo>
                  <a:pt x="1950" y="9973"/>
                </a:lnTo>
                <a:cubicBezTo>
                  <a:pt x="1952" y="9980"/>
                  <a:pt x="1955" y="9985"/>
                  <a:pt x="1957" y="9991"/>
                </a:cubicBezTo>
                <a:cubicBezTo>
                  <a:pt x="1960" y="10000"/>
                  <a:pt x="1964" y="10010"/>
                  <a:pt x="1967" y="10018"/>
                </a:cubicBezTo>
                <a:cubicBezTo>
                  <a:pt x="1970" y="10027"/>
                  <a:pt x="1974" y="10037"/>
                  <a:pt x="1977" y="10046"/>
                </a:cubicBezTo>
                <a:lnTo>
                  <a:pt x="1986" y="10046"/>
                </a:lnTo>
                <a:lnTo>
                  <a:pt x="1997" y="10046"/>
                </a:lnTo>
                <a:cubicBezTo>
                  <a:pt x="2000" y="10037"/>
                  <a:pt x="2002" y="10027"/>
                  <a:pt x="2005" y="10018"/>
                </a:cubicBezTo>
                <a:cubicBezTo>
                  <a:pt x="2009" y="10010"/>
                  <a:pt x="2012" y="10000"/>
                  <a:pt x="2016" y="9991"/>
                </a:cubicBezTo>
                <a:cubicBezTo>
                  <a:pt x="2018" y="9985"/>
                  <a:pt x="2021" y="9980"/>
                  <a:pt x="2023" y="9973"/>
                </a:cubicBezTo>
                <a:cubicBezTo>
                  <a:pt x="2127" y="9425"/>
                  <a:pt x="2232" y="8876"/>
                  <a:pt x="2336" y="8328"/>
                </a:cubicBezTo>
                <a:lnTo>
                  <a:pt x="10000" y="8328"/>
                </a:lnTo>
                <a:cubicBezTo>
                  <a:pt x="9997" y="5567"/>
                  <a:pt x="9995" y="2807"/>
                  <a:pt x="9992" y="4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10" y="3607"/>
            <a:ext cx="9651590" cy="1129277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497" y="2222287"/>
            <a:ext cx="8151003" cy="3636510"/>
          </a:xfrm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8698" y="6222485"/>
            <a:ext cx="863001" cy="490599"/>
          </a:xfrm>
        </p:spPr>
        <p:txBody>
          <a:bodyPr/>
          <a:lstStyle>
            <a:lvl1pPr>
              <a:defRPr sz="1400"/>
            </a:lvl1pPr>
          </a:lstStyle>
          <a:p>
            <a:fld id="{7BA85EA4-D52A-4212-A325-B419ED08618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4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906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2951396"/>
            <a:ext cx="8153532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1935" y="5281201"/>
            <a:ext cx="8153532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477C-43FD-4E8B-86D3-3796A50E4D27}" type="datetime1">
              <a:rPr lang="ru-RU" smtClean="0"/>
              <a:t>02.10.2017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496" y="2222288"/>
            <a:ext cx="3976617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7" y="2222288"/>
            <a:ext cx="397661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CA42-3131-4A09-8167-12AAEB7D7B8C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8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496" y="2174875"/>
            <a:ext cx="397661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496" y="2751138"/>
            <a:ext cx="3994674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1887" y="2174875"/>
            <a:ext cx="397661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7" y="2751138"/>
            <a:ext cx="397661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3EFD-56F6-4D61-A641-DF9C170470A4}" type="datetime1">
              <a:rPr lang="ru-RU" smtClean="0"/>
              <a:t>02.10.2017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906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51F5-29E5-4740-B8CE-80528D687F0E}" type="datetime1">
              <a:rPr lang="ru-RU" smtClean="0"/>
              <a:t>02.10.2017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26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0596-93B6-4529-BD5C-0330E6DEBF02}" type="datetime1">
              <a:rPr lang="ru-RU" smtClean="0"/>
              <a:t>02.10.2017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59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71935" y="446087"/>
            <a:ext cx="2882371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935" y="446088"/>
            <a:ext cx="2882371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201" y="446088"/>
            <a:ext cx="508026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935" y="2260738"/>
            <a:ext cx="2882371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8FB7-4225-486B-BDCC-50F31FBB0330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496" y="727522"/>
            <a:ext cx="3793344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954720" y="0"/>
            <a:ext cx="4951280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496" y="2344684"/>
            <a:ext cx="3793344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57221" y="6041362"/>
            <a:ext cx="793714" cy="365125"/>
          </a:xfrm>
        </p:spPr>
        <p:txBody>
          <a:bodyPr/>
          <a:lstStyle/>
          <a:p>
            <a:fld id="{C2CF8D0F-096E-47A6-BB26-8E3C63C72B2B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697" y="6041362"/>
            <a:ext cx="267752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50935" y="5915888"/>
            <a:ext cx="863001" cy="490599"/>
          </a:xfrm>
        </p:spPr>
        <p:txBody>
          <a:bodyPr/>
          <a:lstStyle/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9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497" y="447188"/>
            <a:ext cx="8151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497" y="2184401"/>
            <a:ext cx="8151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697" y="6041362"/>
            <a:ext cx="681366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7375" y="6041362"/>
            <a:ext cx="107592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A90708-15D5-4116-AF8C-905F4B0F4796}" type="datetime1">
              <a:rPr lang="ru-RU" smtClean="0"/>
              <a:t>02.10.2017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299" y="5915888"/>
            <a:ext cx="863001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BA85EA4-D52A-4212-A325-B419ED086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84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6234" y="541539"/>
            <a:ext cx="8153533" cy="3878660"/>
          </a:xfrm>
        </p:spPr>
        <p:txBody>
          <a:bodyPr anchor="ctr">
            <a:noAutofit/>
          </a:bodyPr>
          <a:lstStyle/>
          <a:p>
            <a:pPr algn="ctr"/>
            <a:r>
              <a:rPr lang="ru-RU" sz="3575" dirty="0" smtClean="0">
                <a:latin typeface="+mn-lt"/>
                <a:cs typeface="Arial" panose="020B0604020202020204" pitchFamily="34" charset="0"/>
              </a:rPr>
              <a:t>Состояние </a:t>
            </a:r>
            <a:r>
              <a:rPr lang="ru-RU" sz="3575" dirty="0">
                <a:latin typeface="+mn-lt"/>
                <a:cs typeface="Arial" panose="020B0604020202020204" pitchFamily="34" charset="0"/>
              </a:rPr>
              <a:t>работ и задачи по совершенствованию нормативной документации на уплотнения из ТРГ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117" y="5292410"/>
            <a:ext cx="8153533" cy="434974"/>
          </a:xfrm>
          <a:effectLst/>
        </p:spPr>
        <p:txBody>
          <a:bodyPr>
            <a:noAutofit/>
          </a:bodyPr>
          <a:lstStyle/>
          <a:p>
            <a:r>
              <a:rPr lang="ru-RU" sz="1200" b="1" dirty="0" smtClean="0"/>
              <a:t>Ю.И. Тарасьев, А.П. Малахо, О.Ю. Исаев</a:t>
            </a:r>
          </a:p>
          <a:p>
            <a:r>
              <a:rPr lang="ru-RU" sz="1200" b="1" dirty="0" smtClean="0"/>
              <a:t> </a:t>
            </a:r>
            <a:endParaRPr lang="ru-RU" sz="12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6"/>
          <a:stretch>
            <a:fillRect/>
          </a:stretch>
        </p:blipFill>
        <p:spPr bwMode="auto">
          <a:xfrm>
            <a:off x="0" y="5870600"/>
            <a:ext cx="9906000" cy="9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2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507" y="1"/>
            <a:ext cx="9629493" cy="1133474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Требования надежности уплотнений,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установленные </a:t>
            </a:r>
            <a:r>
              <a:rPr lang="ru-RU" dirty="0"/>
              <a:t>в НД (СТ, ТУ)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427365"/>
              </p:ext>
            </p:extLst>
          </p:nvPr>
        </p:nvGraphicFramePr>
        <p:xfrm>
          <a:off x="1" y="1386619"/>
          <a:ext cx="9905999" cy="5393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093"/>
                <a:gridCol w="5930153"/>
                <a:gridCol w="2348753"/>
              </a:tblGrid>
              <a:tr h="415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7362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ГОСТ Р 52376-2005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(Разработчик АО </a:t>
                      </a:r>
                      <a:r>
                        <a:rPr lang="ru-RU" sz="1200" dirty="0">
                          <a:effectLst/>
                        </a:rPr>
                        <a:t>«ФИРМА «</a:t>
                      </a:r>
                      <a:r>
                        <a:rPr lang="ru-RU" sz="1200" dirty="0" smtClean="0">
                          <a:effectLst/>
                        </a:rPr>
                        <a:t>СОЮЗ-01</a:t>
                      </a:r>
                      <a:r>
                        <a:rPr lang="ru-RU" sz="1200" dirty="0">
                          <a:effectLst/>
                        </a:rPr>
                        <a:t>»)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Требований по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надёжности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 устанавливает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Других ГОСТ нет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3856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НП-068-05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(разработчик НТЦ </a:t>
                      </a:r>
                      <a:r>
                        <a:rPr lang="ru-RU" sz="1200" dirty="0">
                          <a:effectLst/>
                        </a:rPr>
                        <a:t>ЯРБ)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2.6.3. Для арматуры или отдельных ее деталей, узлов, комплектующих элементов должны быть установлены следующие показатели:</a:t>
                      </a:r>
                    </a:p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по 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долговечности: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назначенный срок службы (год, ч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); назначенный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ресурс (цикл, ч);</a:t>
                      </a:r>
                    </a:p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по 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безотказности: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ВБР не менее... при наработке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...;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наработка на отказ не менее..(циклов, ч);</a:t>
                      </a:r>
                    </a:p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350" b="1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сохраняемости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: средний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срок </a:t>
                      </a:r>
                      <a:r>
                        <a:rPr lang="ru-RU" sz="135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сохраняемости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(год);</a:t>
                      </a:r>
                    </a:p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 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ремонтопригодности: средняя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оперативная продолжительность планового ремонта (час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); средняя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оперативная трудоемкость планового ремонта (</a:t>
                      </a:r>
                      <a:r>
                        <a:rPr lang="ru-RU" sz="135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чел.´час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).</a:t>
                      </a:r>
                    </a:p>
                    <a:p>
                      <a:pPr indent="179705"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3.2.3.3. 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ТУ на уплотнительные изделия … </a:t>
                      </a:r>
                      <a:r>
                        <a:rPr lang="ru-RU" sz="135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должны быть указаны физико-механические характеристики материалов, из которых изготовлены изделия; условия эксплуатации; допустимые нагрузки и уровень радиации за срок службы; ресурс при эксплуатации прокладок и сальниковых уплотнений; срок хранения; возможность повторного использования; стойкость к дезактивирующим растворам; уровень коррозии конструкционных материалов арматуры при контакте с прокладками и сальниковыми уплотнениями</a:t>
                      </a:r>
                      <a:r>
                        <a:rPr lang="ru-RU" sz="135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35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НП требуют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уточнения.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Показатели  назначенный срок службы, назначенный ресурс, наработка на отказ и  показатели ремонтопригодности, приведенные в 2.6.3, не</a:t>
                      </a:r>
                      <a:r>
                        <a:rPr lang="ru-RU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могут р</a:t>
                      </a:r>
                      <a:r>
                        <a:rPr lang="ru-RU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аспространяться на прокладочные соединения.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Необходимо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разъяснение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порядка применения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показателей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согласование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между собой требований пунктов 2.6.3 и 3.2.3.3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76" y="168077"/>
            <a:ext cx="9078122" cy="865575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/>
              <a:t>Требования надежности уплотнений, установленные в НД (СТ, ТУ</a:t>
            </a:r>
            <a:r>
              <a:rPr lang="ru-RU" dirty="0" smtClean="0"/>
              <a:t>)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59191"/>
              </p:ext>
            </p:extLst>
          </p:nvPr>
        </p:nvGraphicFramePr>
        <p:xfrm>
          <a:off x="53788" y="1488360"/>
          <a:ext cx="9781775" cy="4734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902"/>
                <a:gridCol w="5821039"/>
                <a:gridCol w="2235834"/>
              </a:tblGrid>
              <a:tr h="365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296671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 </a:t>
                      </a:r>
                      <a:r>
                        <a:rPr lang="ru-RU" sz="1200" dirty="0">
                          <a:effectLst/>
                        </a:rPr>
                        <a:t>ЦКБА-СОЮЗ-СИЛУР - 019-2012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5.7.2 Номенклатура показателей надежности на уплотнения ТРГ, указываемая в паспорте, должна включать: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средний срок службы (в годах);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средний ресурс (в часах и циклах, для прокладок только в часах);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средний срок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сохраняемости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(в годах).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5.7.3 Номенклатура назначенных показателей на уплотнения ТРГ, указываемая в документации изготовителя должна включать: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назначенный срок службы (в годах);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назначенный ресурс (в часах и циклах, для прокладок только в часах).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Стандарт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переработки.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Установленная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номенклатура показателей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уточнения.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Приведенные в СТ показатели надежности не применимы к прокладочным соединениям</a:t>
                      </a:r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  <a:tr h="14023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 </a:t>
                      </a:r>
                      <a:r>
                        <a:rPr lang="ru-RU" sz="1200" dirty="0">
                          <a:effectLst/>
                        </a:rPr>
                        <a:t>ЦКБА-СОЮЗ - 067-2008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 marR="2159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4.10 Назначенный срок службы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СНП –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 лет без учета хранения.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4.11 Срок хранения в упаковке не ограничен</a:t>
                      </a:r>
                      <a:r>
                        <a:rPr lang="ru-RU" sz="14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Стандарт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переработки.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Установленная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номенклатура показателей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уточнения.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10" y="3607"/>
            <a:ext cx="9386740" cy="1129277"/>
          </a:xfrm>
        </p:spPr>
        <p:txBody>
          <a:bodyPr/>
          <a:lstStyle/>
          <a:p>
            <a:pPr algn="ctr"/>
            <a:r>
              <a:rPr lang="ru-RU" dirty="0"/>
              <a:t>Требования надежности уплотнений, установленные в НД (СТ, ТУ) </a:t>
            </a:r>
            <a:r>
              <a:rPr lang="ru-RU" sz="2000" dirty="0"/>
              <a:t>(продолжение)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024762"/>
              </p:ext>
            </p:extLst>
          </p:nvPr>
        </p:nvGraphicFramePr>
        <p:xfrm>
          <a:off x="122945" y="1488360"/>
          <a:ext cx="9634122" cy="2302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153"/>
                <a:gridCol w="5561885"/>
                <a:gridCol w="2202084"/>
              </a:tblGrid>
              <a:tr h="344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1521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РД </a:t>
                      </a:r>
                      <a:r>
                        <a:rPr lang="ru-RU" sz="1200" dirty="0" smtClean="0">
                          <a:effectLst/>
                        </a:rPr>
                        <a:t>153-34.1-39.605-2002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</a:rPr>
                        <a:t>Разработчики: АО «Фирма ОРГРЭС», НПО «</a:t>
                      </a:r>
                      <a:r>
                        <a:rPr lang="ru-RU" sz="1200" kern="1200" dirty="0" err="1" smtClean="0">
                          <a:effectLst/>
                        </a:rPr>
                        <a:t>Унихимтек</a:t>
                      </a:r>
                      <a:r>
                        <a:rPr lang="ru-RU" sz="1200" kern="1200" dirty="0" smtClean="0">
                          <a:effectLst/>
                        </a:rPr>
                        <a:t>», АО «Чеховский завод энергетического машиностроения»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 …. Уплотнения из ТРГ должны обеспечивать показатели герметичности и ресурса работы не ниже показателей для арматуры в соответствии с разделом 3 и требования правил приемки и контроля в соответствии с разделом 6 РД 153-34.1-39.504-00 «Общие технические требования к арматуре ТЭС (ОТТ ТЭС-2000)».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Требования к надежности арматуры установлены в РД 153-34.1-39.504-00 не корректно. </a:t>
                      </a:r>
                      <a:endParaRPr lang="ru-RU" sz="14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РД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153-34.1-39.504-00 требует корректировки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11012"/>
              </p:ext>
            </p:extLst>
          </p:nvPr>
        </p:nvGraphicFramePr>
        <p:xfrm>
          <a:off x="125100" y="3791130"/>
          <a:ext cx="9622095" cy="263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3999"/>
                <a:gridCol w="5570786"/>
                <a:gridCol w="2167310"/>
              </a:tblGrid>
              <a:tr h="192805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ТУ 5728-012-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50187417-99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(Разработчик НПО </a:t>
                      </a: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Унихимтек</a:t>
                      </a:r>
                      <a:r>
                        <a:rPr lang="ru-RU" sz="1200" dirty="0">
                          <a:effectLst/>
                        </a:rPr>
                        <a:t>»)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2.1.12 Надежность прокладок  ……. должна характеризоваться следующими значениями показателей: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средняя наработка на отказ не менее 98000 часов;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ВБР не менее 0,96 при наработке на отказ 98000 часов;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 срок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сохраняемости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в заводской упаковке при выполнении условий хранения  2 (С) - 12 лет.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Назначенный срок службы прокладок должен соответствовать назначенному сроку службы арматуры для атомных станций и быть не менее 40 лет.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8.2 ………….. Нормативный срок службы – до разборки фланцевого соединения, но не более 12 лет.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ТУ требуют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переработки.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Установленная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номенклатура показателей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уточнения.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Приведенные в ТУ показатели надежности не применимы к прокладочным соединениям.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2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175376"/>
              </p:ext>
            </p:extLst>
          </p:nvPr>
        </p:nvGraphicFramePr>
        <p:xfrm>
          <a:off x="75633" y="1494528"/>
          <a:ext cx="9748304" cy="4573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715"/>
                <a:gridCol w="5479600"/>
                <a:gridCol w="2371989"/>
              </a:tblGrid>
              <a:tr h="27949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Комментарии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/>
                </a:tc>
              </a:tr>
              <a:tr h="143144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ТУ </a:t>
                      </a:r>
                      <a:r>
                        <a:rPr lang="ru-RU" sz="1200" dirty="0">
                          <a:effectLst/>
                        </a:rPr>
                        <a:t>АО «ФИРМА 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>
                          <a:effectLst/>
                        </a:rPr>
                        <a:t>СОЮЗ -01» </a:t>
                      </a:r>
                      <a:r>
                        <a:rPr lang="ru-RU" sz="1200" dirty="0" smtClean="0">
                          <a:effectLst/>
                        </a:rPr>
                        <a:t> (в целом)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Срок службы уплотнений ТРГ - 12 лет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ТУ требуют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переработки.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Установленная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номенклатура показателей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расширения.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/>
                </a:tc>
              </a:tr>
              <a:tr h="286288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ТУ 5728-013-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93978201-2015 </a:t>
                      </a:r>
                      <a:r>
                        <a:rPr lang="ru-RU" sz="1200" dirty="0">
                          <a:effectLst/>
                        </a:rPr>
                        <a:t>АС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(Разработчик ООО </a:t>
                      </a:r>
                      <a:r>
                        <a:rPr lang="ru-RU" sz="1200" dirty="0">
                          <a:effectLst/>
                        </a:rPr>
                        <a:t>«СИЛУР»)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/>
                </a:tc>
                <a:tc>
                  <a:txBody>
                    <a:bodyPr/>
                    <a:lstStyle/>
                    <a:p>
                      <a:pPr marR="21590" indent="2159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1.1.4.1 Средний срок службы (в годах) прокладок на гладком и волновом металлическом основании в составе уплотнений неподвижных соединений арматуры для АЭС – соответствует времени работы арматуры между капитальными ремонтами и составляет не менее 12 лет.</a:t>
                      </a:r>
                    </a:p>
                    <a:p>
                      <a:pPr marR="21590" indent="2159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1.1.4.2 Срок наработки на отказ не менее 98000 часов.</a:t>
                      </a:r>
                    </a:p>
                    <a:p>
                      <a:pPr marR="21590" indent="2159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1.1.4.3 Вероятность безотказной работы (ВБР) не менее 0,999 при наработке на отказ 98000 часов.</a:t>
                      </a:r>
                    </a:p>
                    <a:p>
                      <a:pPr marR="21590" indent="2159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1.1.4.4 Срок </a:t>
                      </a:r>
                      <a:r>
                        <a:rPr lang="ru-RU" sz="14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сохраняемости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в заводской упаковке при выполнении условий хранения  по 3 (Ж3) - 12 лет.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Стандарт требует переработки. </a:t>
                      </a:r>
                      <a:endParaRPr lang="ru-RU" sz="14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Установленная </a:t>
                      </a:r>
                      <a:r>
                        <a:rPr lang="ru-RU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номенклатура показателей требует </a:t>
                      </a: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уточнения.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Приведенные в СТ показатели надежности не применимы к прокладочным соединениям.</a:t>
                      </a:r>
                      <a:endParaRPr lang="ru-RU" sz="14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76" marR="4017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6431783" y="678602"/>
            <a:ext cx="2268237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63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13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410" y="3607"/>
            <a:ext cx="9337266" cy="1129277"/>
          </a:xfrm>
        </p:spPr>
        <p:txBody>
          <a:bodyPr/>
          <a:lstStyle/>
          <a:p>
            <a:pPr algn="ctr"/>
            <a:r>
              <a:rPr lang="ru-RU" dirty="0"/>
              <a:t>Требования надежности уплотнений, установленные в НД (СТ, ТУ</a:t>
            </a:r>
            <a:r>
              <a:rPr lang="ru-RU" dirty="0" smtClean="0"/>
              <a:t>)</a:t>
            </a:r>
            <a:r>
              <a:rPr lang="ru-RU" sz="2800" dirty="0"/>
              <a:t> </a:t>
            </a:r>
            <a:r>
              <a:rPr lang="ru-RU" sz="2000" dirty="0"/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07031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Предложения по совершенствованию нормативной документации на уплотнения из ТРГ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440043"/>
              </p:ext>
            </p:extLst>
          </p:nvPr>
        </p:nvGraphicFramePr>
        <p:xfrm>
          <a:off x="0" y="1290704"/>
          <a:ext cx="989831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8316"/>
              </a:tblGrid>
              <a:tr h="76692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Переработать 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 ЦКБА-СОЮЗ-СИЛУР-019-2012 Арматура трубопроводная. Уплотнения на основе </a:t>
                      </a:r>
                      <a:r>
                        <a:rPr lang="ru-RU" sz="14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терморасширенного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графита. Общие технические требования и СТ ЦКБА-Союз-067-2008 Арматура трубопроводная. Прокладки спирально-навитые термостойкие для соединений «корпус-крышка. Типы, основные размеры и технические требования» в части уточнения номенклатуры и количественных значений показателей надежности уплотнений.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692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разрабатываемом ГОСТ «Уплотнения на основе </a:t>
                      </a:r>
                      <a:r>
                        <a:rPr lang="ru-RU" sz="14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терморасширенного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графита. Общие технические требования» разделить требования к материалам и требования к номенклатуре и </a:t>
                      </a:r>
                      <a:r>
                        <a:rPr lang="ru-RU" sz="14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типоразмерному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ряду уплотнений в виде отдельных частей стандарта, т.е. разработать первую часть стандарта – «Уплотнительные материалы из </a:t>
                      </a:r>
                      <a:r>
                        <a:rPr lang="ru-RU" sz="14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терморасширенного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графита», в которую внести требования к ТРГ как материалу. Согласовать между собой требования ГОСТ  и СТ. 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09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внести в стандарт новые методики испытаний на герметичность, коррозионную стойкость, огнестойкость и переработать методики определения примесей серы и галогенов, </a:t>
                      </a:r>
                      <a:r>
                        <a:rPr lang="ru-RU" sz="14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1823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Переработать градацию и требования к материалам по прикладному и отраслевому признаку.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4376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Ввести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унифицированную номенклатуру  изделий не привязанную к ТУ производителей. Разработать и ввести в стандарты таблицы с размерами и типами прокладок на фланцы по ГОСТ 33259-2015, ГОСТ 28759.2-90, ГОСТ 28759.3-90.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692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Согласовать установленные требованиями ГОСТ  и СТ параметры уплотнений  с федеральными нормами, со стандартами на арматуру, насосы и другими отраслевыми стандартами. Подготовить предложения по соответствующей корректировке федеральных норм и</a:t>
                      </a:r>
                      <a:r>
                        <a:rPr lang="en-US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вышеперечисленных стандартов, в том числе в части номенклатуры и количественных значений показателей надежности уплотнений.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3099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 2" charset="2"/>
                        <a:buChar char="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Унифицировать </a:t>
                      </a:r>
                      <a:r>
                        <a:rPr lang="ru-RU" sz="14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материалам с учетом опыта международных стандартов и решения задач импортозамещения.</a:t>
                      </a:r>
                      <a:endParaRPr lang="ru-RU" sz="14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85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238" y="2628297"/>
            <a:ext cx="8151003" cy="970450"/>
          </a:xfrm>
          <a:effectLst>
            <a:outerShdw blurRad="50800" dir="14400000">
              <a:srgbClr val="000000">
                <a:alpha val="60000"/>
              </a:srgbClr>
            </a:outerShdw>
            <a:reflection blurRad="6350" stA="50000" endA="300" endPos="38500" dist="508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1138" dirty="0"/>
              <a:t/>
            </a:r>
            <a:br>
              <a:rPr lang="ru-RU" sz="1138" dirty="0"/>
            </a:br>
            <a:endParaRPr lang="ru-RU" sz="1138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3882" y="0"/>
            <a:ext cx="9522118" cy="115869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Предприятия, осуществляющие НИОКР, стандартизацию, освоение новых разработок и производство уплотнений из </a:t>
            </a:r>
            <a:r>
              <a:rPr lang="ru-RU" sz="2800" dirty="0" smtClean="0">
                <a:solidFill>
                  <a:schemeClr val="tx1"/>
                </a:solidFill>
              </a:rPr>
              <a:t>ТРГ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2255" y="2821717"/>
            <a:ext cx="2511817" cy="1305019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</a:rPr>
              <a:t>Группа компаний «УНИХИМТЕК</a:t>
            </a:r>
            <a:r>
              <a:rPr lang="ru-RU" sz="1600" b="1" dirty="0" smtClean="0">
                <a:solidFill>
                  <a:schemeClr val="tx1"/>
                </a:solidFill>
              </a:rPr>
              <a:t>» :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ЗАО «</a:t>
            </a:r>
            <a:r>
              <a:rPr lang="ru-RU" sz="1600" b="1" dirty="0" err="1">
                <a:solidFill>
                  <a:schemeClr val="tx1"/>
                </a:solidFill>
              </a:rPr>
              <a:t>ИНУМиТ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НПО «</a:t>
            </a:r>
            <a:r>
              <a:rPr lang="ru-RU" sz="1600" b="1" dirty="0" err="1" smtClean="0">
                <a:solidFill>
                  <a:schemeClr val="tx1"/>
                </a:solidFill>
              </a:rPr>
              <a:t>Унихимтек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9200" y="2879487"/>
            <a:ext cx="2419519" cy="1295283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>МГУ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им</a:t>
            </a:r>
            <a:r>
              <a:rPr lang="ru-RU" sz="1600" b="1" dirty="0">
                <a:solidFill>
                  <a:schemeClr val="tx1"/>
                </a:solidFill>
              </a:rPr>
              <a:t>. М.В. </a:t>
            </a:r>
            <a:r>
              <a:rPr lang="ru-RU" sz="1600" b="1" dirty="0" smtClean="0">
                <a:solidFill>
                  <a:schemeClr val="tx1"/>
                </a:solidFill>
              </a:rPr>
              <a:t>Ломоносова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3847" y="2879487"/>
            <a:ext cx="2419519" cy="1305021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ООО </a:t>
            </a:r>
            <a:r>
              <a:rPr lang="ru-RU" sz="1600" b="1" dirty="0">
                <a:solidFill>
                  <a:schemeClr val="tx1"/>
                </a:solidFill>
              </a:rPr>
              <a:t>«Ильма»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2256" y="4297685"/>
            <a:ext cx="2511817" cy="1225435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</a:rPr>
              <a:t>АО «</a:t>
            </a:r>
            <a:r>
              <a:rPr lang="ru-RU" sz="1600" b="1" dirty="0" smtClean="0">
                <a:solidFill>
                  <a:schemeClr val="tx1"/>
                </a:solidFill>
              </a:rPr>
              <a:t>ИРКУТСК-</a:t>
            </a:r>
            <a:r>
              <a:rPr lang="ru-RU" sz="1600" b="1" dirty="0" err="1" smtClean="0">
                <a:solidFill>
                  <a:schemeClr val="tx1"/>
                </a:solidFill>
              </a:rPr>
              <a:t>НИИХИММаш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9203" y="4297685"/>
            <a:ext cx="2419519" cy="1225435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</a:rPr>
              <a:t>ООО  «Силур»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33852" y="4297685"/>
            <a:ext cx="2419519" cy="1225435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ЗАО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>
                <a:solidFill>
                  <a:schemeClr val="tx1"/>
                </a:solidFill>
              </a:rPr>
              <a:t>Фирма «Союз-01»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2</a:t>
            </a:fld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944552" y="5768949"/>
            <a:ext cx="7808817" cy="425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  <a:buFont typeface="Wingdings 2" charset="2"/>
              <a:buNone/>
            </a:pP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другие.</a:t>
            </a:r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9200" y="1557897"/>
            <a:ext cx="2419519" cy="1145221"/>
          </a:xfrm>
          <a:prstGeom prst="rect">
            <a:avLst/>
          </a:prstGeom>
          <a:solidFill>
            <a:srgbClr val="46949D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</a:rPr>
              <a:t>АО «НПФ «ЦКБА»</a:t>
            </a:r>
          </a:p>
        </p:txBody>
      </p:sp>
    </p:spTree>
    <p:extLst>
      <p:ext uri="{BB962C8B-B14F-4D97-AF65-F5344CB8AC3E}">
        <p14:creationId xmlns:p14="http://schemas.microsoft.com/office/powerpoint/2010/main" val="41995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882" y="99231"/>
            <a:ext cx="8151003" cy="970450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700" dirty="0">
                <a:solidFill>
                  <a:schemeClr val="tx1"/>
                </a:solidFill>
              </a:rPr>
              <a:t>Основные стандарты, действующие на территории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95" y="1516929"/>
            <a:ext cx="9453067" cy="5252304"/>
          </a:xfrm>
          <a:ln>
            <a:noFill/>
          </a:ln>
          <a:effectLst/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ГОСТ 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Р 52376-2005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Прокладки спирально-навитые термостойкие. Типы. Основные размеры.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ОСТ 26.260.454-99 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Прокладки спирально-навитые. Типы и размеры. Общие технические требования.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СТ </a:t>
            </a: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ЦКБА-СОЮЗ-СИЛУР-019-2012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Арматура трубопроводная. Уплотнения на основе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терморасширенного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графита. Общие технические требования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СТО ГАЗПРОМ 00220575.001-2007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Прокладки для фланцевых уплотнений  на основе 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безасбестовых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материалов «</a:t>
            </a:r>
            <a:r>
              <a:rPr lang="ru-RU" sz="16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Графлекс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НП-068-05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Трубопроводная арматура для атомных станций (в части требований к арматуре для атомных станций)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ГОСТ 31091-2013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Арматура трубопроводная для атомных станций.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РД, ТУ </a:t>
            </a:r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заводов-изготовителей</a:t>
            </a:r>
            <a:r>
              <a:rPr lang="ru-RU" sz="1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5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ГОСТ «Арматура трубопроводная.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Уплотнения </a:t>
            </a:r>
            <a:r>
              <a:rPr lang="ru-RU" sz="2400" dirty="0"/>
              <a:t>на основе </a:t>
            </a:r>
            <a:r>
              <a:rPr lang="ru-RU" sz="2400" dirty="0" err="1"/>
              <a:t>терморасширенного</a:t>
            </a:r>
            <a:r>
              <a:rPr lang="ru-RU" sz="2400" dirty="0"/>
              <a:t> графита. </a:t>
            </a:r>
            <a:r>
              <a:rPr lang="ru-RU" sz="2400" dirty="0" smtClean="0"/>
              <a:t>Общие </a:t>
            </a:r>
            <a:r>
              <a:rPr lang="ru-RU" sz="2400" dirty="0"/>
              <a:t>технические условия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06" y="1352389"/>
            <a:ext cx="9614494" cy="5432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настоящее время, в соответствии с Программой национальной и межгосударственной стандартизации на 2016-2017 годы осуществляется разработка ГОСТ «Арматура трубопроводная. Уплотнения на основе </a:t>
            </a:r>
            <a:r>
              <a:rPr lang="ru-RU" sz="14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терморасширенного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графита. Общие технические условия». 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 ГОСТ будет обобщен весь накопленный отечественный и зарубежный опыт по НИОКР и стандартизации в области создания широкой номенклатуры высокоэффективных уплотнений с использованием ТРГ.</a:t>
            </a:r>
          </a:p>
          <a:p>
            <a:pPr marL="0" indent="0" algn="just">
              <a:buNone/>
            </a:pPr>
            <a:r>
              <a:rPr lang="ru-RU" sz="1400" b="1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ГОСТ будет состоять из двух частей:</a:t>
            </a:r>
          </a:p>
          <a:p>
            <a:pPr algn="just"/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Первая часть будет устанавливать эксплуатационные и расчетные характеристики материалов ТРГ, методики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опре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деления различных характеристик материала и заготовок, в том числе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механические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характеристики;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чистота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ТРГ и содержание примесей;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термостойкость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ТРГ и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др.</a:t>
            </a:r>
          </a:p>
          <a:p>
            <a:pPr marL="0" indent="0" algn="just" defTabSz="630238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Графитовые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материалы будут разделены на классы по прочности, чистоте, термостойкости применительно к их использованию в различных условиях эксплуатации.</a:t>
            </a:r>
          </a:p>
          <a:p>
            <a:pPr algn="just"/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Вторая часть будет определять: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типы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конструкции и размеры уплотнений;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классификацию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правила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обозначения;</a:t>
            </a:r>
            <a:endParaRPr lang="ru-RU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требования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расчетным коэффициентам, учитываемым при проектировании арматуры;</a:t>
            </a:r>
          </a:p>
          <a:p>
            <a:pPr marL="731838" indent="-285750" algn="just"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требования </a:t>
            </a:r>
            <a:r>
              <a:rPr lang="ru-RU" sz="1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 надежности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0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27" y="3325126"/>
            <a:ext cx="6142371" cy="314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7"/>
            <a:ext cx="9906000" cy="1129277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/>
              <a:t>Основные зарубежные стандарты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10" y="1352389"/>
            <a:ext cx="9289160" cy="22165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1514 and EN 12560 series of standards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ASTM F 104 Standard Classification System for Nonmetallic Gasket Materials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EP GIS 42-301-1 Specification for Gaskets FSA Fluid Sealing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Association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7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7"/>
            <a:ext cx="9906000" cy="1129277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/>
              <a:t>Зарубежные поставщики ТРГ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118" y="1865869"/>
            <a:ext cx="4453747" cy="2844443"/>
          </a:xfrm>
          <a:prstGeom prst="rect">
            <a:avLst/>
          </a:prstGeom>
          <a:solidFill>
            <a:srgbClr val="46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43025"/>
            <a:r>
              <a:rPr lang="ru-RU" sz="1700" b="1" dirty="0"/>
              <a:t>Материалы и уплотнения европейских </a:t>
            </a:r>
            <a:r>
              <a:rPr lang="ru-RU" sz="1700" b="1" dirty="0" smtClean="0"/>
              <a:t>производителей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pPr marL="542925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Klinger </a:t>
            </a:r>
            <a:r>
              <a:rPr lang="en-US" sz="1500" b="1" dirty="0" err="1"/>
              <a:t>Dichtungstechnik</a:t>
            </a:r>
            <a:r>
              <a:rPr lang="en-US" sz="1500" b="1" dirty="0"/>
              <a:t> (</a:t>
            </a:r>
            <a:r>
              <a:rPr lang="ru-RU" sz="1500" b="1" dirty="0"/>
              <a:t>Австрия), </a:t>
            </a:r>
          </a:p>
          <a:p>
            <a:pPr marL="542925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500" b="1" dirty="0" err="1"/>
              <a:t>Kempchen</a:t>
            </a:r>
            <a:r>
              <a:rPr lang="en-US" sz="1500" b="1" dirty="0"/>
              <a:t> </a:t>
            </a:r>
            <a:r>
              <a:rPr lang="en-US" sz="1500" b="1" dirty="0" err="1"/>
              <a:t>Dichtungstechnik</a:t>
            </a:r>
            <a:r>
              <a:rPr lang="en-US" sz="1500" b="1" dirty="0"/>
              <a:t> (</a:t>
            </a:r>
            <a:r>
              <a:rPr lang="ru-RU" sz="1500" b="1" dirty="0"/>
              <a:t>Германия), </a:t>
            </a:r>
          </a:p>
          <a:p>
            <a:pPr marL="542925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SGL Carbon (</a:t>
            </a:r>
            <a:r>
              <a:rPr lang="ru-RU" sz="1500" b="1" dirty="0"/>
              <a:t>Германия), </a:t>
            </a:r>
          </a:p>
          <a:p>
            <a:pPr marL="542925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Klinger </a:t>
            </a:r>
            <a:r>
              <a:rPr lang="en-US" sz="1500" b="1" dirty="0" err="1"/>
              <a:t>Egliswil</a:t>
            </a:r>
            <a:r>
              <a:rPr lang="en-US" sz="1500" b="1" dirty="0"/>
              <a:t> (</a:t>
            </a:r>
            <a:r>
              <a:rPr lang="ru-RU" sz="1500" b="1" dirty="0"/>
              <a:t>Швейцария)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9181" y="1865870"/>
            <a:ext cx="3775279" cy="2844442"/>
          </a:xfrm>
          <a:prstGeom prst="rect">
            <a:avLst/>
          </a:prstGeom>
          <a:solidFill>
            <a:srgbClr val="46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marL="444500"/>
            <a:r>
              <a:rPr lang="ru-RU" b="1" dirty="0" smtClean="0"/>
              <a:t>Материалы </a:t>
            </a:r>
            <a:r>
              <a:rPr lang="ru-RU" b="1" dirty="0"/>
              <a:t>и уплотнения фирм КНР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5" y="1911588"/>
            <a:ext cx="1202011" cy="8019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8232" r="2109" b="17863"/>
          <a:stretch/>
        </p:blipFill>
        <p:spPr>
          <a:xfrm>
            <a:off x="5514377" y="1976325"/>
            <a:ext cx="1202011" cy="7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1" cy="1137561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700" dirty="0"/>
              <a:t>Общие требования</a:t>
            </a:r>
            <a:r>
              <a:rPr lang="en-US" sz="2700" dirty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 </a:t>
            </a:r>
            <a:r>
              <a:rPr lang="ru-RU" sz="2700" dirty="0"/>
              <a:t>неподвижным </a:t>
            </a:r>
            <a:r>
              <a:rPr lang="ru-RU" sz="2700" dirty="0" smtClean="0"/>
              <a:t>уплотнениям из </a:t>
            </a:r>
            <a:r>
              <a:rPr lang="ru-RU" sz="2700" dirty="0"/>
              <a:t>ТРГ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4768"/>
              </p:ext>
            </p:extLst>
          </p:nvPr>
        </p:nvGraphicFramePr>
        <p:xfrm>
          <a:off x="1343278" y="1505118"/>
          <a:ext cx="6764941" cy="47173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764941">
                  <a:extLst>
                    <a:ext uri="{9D8B030D-6E8A-4147-A177-3AD203B41FA5}">
                      <a16:colId xmlns:a16="http://schemas.microsoft.com/office/drawing/2014/main" xmlns="" val="2392413974"/>
                    </a:ext>
                  </a:extLst>
                </a:gridCol>
              </a:tblGrid>
              <a:tr h="44786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Параметр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944560083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Герметичность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939047139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высокой температуре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987007478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давлению среды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647474542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Упругие характеристики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559667916"/>
                  </a:ext>
                </a:extLst>
              </a:tr>
              <a:tr h="44694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давлению при установке/эксплуатации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3925377153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Низкая коррозионная активность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928872553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Отсутствие загрязнений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среды</a:t>
                      </a:r>
                      <a:endParaRPr lang="ru-RU" sz="1600" b="1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1009825856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Снижение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требуемого усилия обжатия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460459723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Низкие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дгезионные свойства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610361138"/>
                  </a:ext>
                </a:extLst>
              </a:tr>
              <a:tr h="42472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циклическим</a:t>
                      </a:r>
                      <a:r>
                        <a:rPr lang="ru-RU" sz="1600" b="1" baseline="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нагрузкам</a:t>
                      </a:r>
                      <a:endParaRPr lang="ru-RU" sz="16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38243278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0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4744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700" dirty="0"/>
              <a:t>Специальные отраслевые требования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0603"/>
              </p:ext>
            </p:extLst>
          </p:nvPr>
        </p:nvGraphicFramePr>
        <p:xfrm>
          <a:off x="221942" y="1413909"/>
          <a:ext cx="9286042" cy="524337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986074">
                  <a:extLst>
                    <a:ext uri="{9D8B030D-6E8A-4147-A177-3AD203B41FA5}">
                      <a16:colId xmlns:a16="http://schemas.microsoft.com/office/drawing/2014/main" xmlns="" val="2392413974"/>
                    </a:ext>
                  </a:extLst>
                </a:gridCol>
                <a:gridCol w="5299968">
                  <a:extLst>
                    <a:ext uri="{9D8B030D-6E8A-4147-A177-3AD203B41FA5}">
                      <a16:colId xmlns:a16="http://schemas.microsoft.com/office/drawing/2014/main" xmlns="" val="814914190"/>
                    </a:ext>
                  </a:extLst>
                </a:gridCol>
              </a:tblGrid>
              <a:tr h="39355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kern="1200" dirty="0" smtClean="0"/>
                        <a:t>Отрасль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kern="1200" dirty="0" smtClean="0"/>
                        <a:t>Требование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44560083"/>
                  </a:ext>
                </a:extLst>
              </a:tr>
              <a:tr h="7268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Нефтепереработка и нефтехимия</a:t>
                      </a: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Высокие температуры и давления. Огнестойкость. Низкий уровень утечек. Низкая окисляемость на воздухе (спец. Шелл, </a:t>
                      </a:r>
                      <a:r>
                        <a:rPr lang="en-US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BP</a:t>
                      </a: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39047139"/>
                  </a:ext>
                </a:extLst>
              </a:tr>
              <a:tr h="72680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Тепловая энергетика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Высокие температуры и давления. Низкая коррозионная активность. Устойчивость к перегретому пару Низкий уровень утечек </a:t>
                      </a:r>
                      <a:endParaRPr lang="ru-RU" sz="1500" b="1" kern="12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59667916"/>
                  </a:ext>
                </a:extLst>
              </a:tr>
              <a:tr h="89564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Атомная промышленность</a:t>
                      </a: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Чистота, устойчивость к наведенной радиации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Химическая и коррозионная стойкость, Устойчивость к </a:t>
                      </a:r>
                      <a:r>
                        <a:rPr lang="ru-RU" sz="15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дезрастворам</a:t>
                      </a:r>
                      <a:endParaRPr lang="ru-RU" sz="1500" b="1" kern="1200" dirty="0" smtClean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12489811"/>
                  </a:ext>
                </a:extLst>
              </a:tr>
              <a:tr h="5579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Химическая, пищевая, металлургия</a:t>
                      </a: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Отсутствие контаминации</a:t>
                      </a: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28872553"/>
                  </a:ext>
                </a:extLst>
              </a:tr>
              <a:tr h="5579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Добыча полезных ископаемых, Минеральные удобрения</a:t>
                      </a: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абразивному износу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9825856"/>
                  </a:ext>
                </a:extLst>
              </a:tr>
              <a:tr h="55796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Использование кислорода, сильных окислителей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Низкая окисляемость, отсутствие органических и катализирующих примесей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0552081"/>
                  </a:ext>
                </a:extLst>
              </a:tr>
              <a:tr h="5579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Автомобильная промышленность</a:t>
                      </a:r>
                    </a:p>
                  </a:txBody>
                  <a:tcPr marL="74295" marR="74295" marT="37148" marB="37148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Равномерность обжатия прокладки с малым полем.</a:t>
                      </a: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Устойчивость к вибрациям и к интенсивному </a:t>
                      </a:r>
                      <a:r>
                        <a:rPr lang="ru-RU" sz="15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термоциклированию</a:t>
                      </a:r>
                      <a:r>
                        <a:rPr lang="ru-RU" sz="1500" b="1" kern="1200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, масло-</a:t>
                      </a:r>
                      <a:r>
                        <a:rPr lang="ru-RU" sz="1500" b="1" kern="1200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бензостойкость</a:t>
                      </a:r>
                      <a:endParaRPr lang="ru-RU" sz="1500" b="1" kern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6045972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00E1F19-C6FA-403E-B4B2-0AFD1F6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5999" cy="1144921"/>
          </a:xfr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dirty="0"/>
              <a:t>Используемые  методы испытаний </a:t>
            </a:r>
            <a:r>
              <a:rPr lang="ru-RU" sz="2800" dirty="0"/>
              <a:t>графитовой </a:t>
            </a:r>
            <a:r>
              <a:rPr lang="ru-RU" dirty="0"/>
              <a:t>фольги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6E52828-DA27-4E36-B2FE-09A27CCA0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78383"/>
              </p:ext>
            </p:extLst>
          </p:nvPr>
        </p:nvGraphicFramePr>
        <p:xfrm>
          <a:off x="153681" y="1402265"/>
          <a:ext cx="9588017" cy="525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245">
                  <a:extLst>
                    <a:ext uri="{9D8B030D-6E8A-4147-A177-3AD203B41FA5}">
                      <a16:colId xmlns:a16="http://schemas.microsoft.com/office/drawing/2014/main" xmlns="" val="3599989900"/>
                    </a:ext>
                  </a:extLst>
                </a:gridCol>
                <a:gridCol w="1280102">
                  <a:extLst>
                    <a:ext uri="{9D8B030D-6E8A-4147-A177-3AD203B41FA5}">
                      <a16:colId xmlns:a16="http://schemas.microsoft.com/office/drawing/2014/main" xmlns="" val="4001961609"/>
                    </a:ext>
                  </a:extLst>
                </a:gridCol>
                <a:gridCol w="810935">
                  <a:extLst>
                    <a:ext uri="{9D8B030D-6E8A-4147-A177-3AD203B41FA5}">
                      <a16:colId xmlns:a16="http://schemas.microsoft.com/office/drawing/2014/main" xmlns="" val="4155730159"/>
                    </a:ext>
                  </a:extLst>
                </a:gridCol>
                <a:gridCol w="719417">
                  <a:extLst>
                    <a:ext uri="{9D8B030D-6E8A-4147-A177-3AD203B41FA5}">
                      <a16:colId xmlns:a16="http://schemas.microsoft.com/office/drawing/2014/main" xmlns="" val="1138995808"/>
                    </a:ext>
                  </a:extLst>
                </a:gridCol>
                <a:gridCol w="1091082">
                  <a:extLst>
                    <a:ext uri="{9D8B030D-6E8A-4147-A177-3AD203B41FA5}">
                      <a16:colId xmlns:a16="http://schemas.microsoft.com/office/drawing/2014/main" xmlns="" val="78930697"/>
                    </a:ext>
                  </a:extLst>
                </a:gridCol>
                <a:gridCol w="1016295">
                  <a:extLst>
                    <a:ext uri="{9D8B030D-6E8A-4147-A177-3AD203B41FA5}">
                      <a16:colId xmlns:a16="http://schemas.microsoft.com/office/drawing/2014/main" xmlns="" val="509087674"/>
                    </a:ext>
                  </a:extLst>
                </a:gridCol>
                <a:gridCol w="527574">
                  <a:extLst>
                    <a:ext uri="{9D8B030D-6E8A-4147-A177-3AD203B41FA5}">
                      <a16:colId xmlns:a16="http://schemas.microsoft.com/office/drawing/2014/main" xmlns="" val="138027155"/>
                    </a:ext>
                  </a:extLst>
                </a:gridCol>
                <a:gridCol w="1084367">
                  <a:extLst>
                    <a:ext uri="{9D8B030D-6E8A-4147-A177-3AD203B41FA5}">
                      <a16:colId xmlns:a16="http://schemas.microsoft.com/office/drawing/2014/main" xmlns="" val="2366197802"/>
                    </a:ext>
                  </a:extLst>
                </a:gridCol>
              </a:tblGrid>
              <a:tr h="863675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+mn-lt"/>
                        </a:rPr>
                        <a:t>Характеристика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+mn-lt"/>
                        </a:rPr>
                        <a:t>Значение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</a:rPr>
                        <a:t>DIN EN 14772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</a:rPr>
                        <a:t>ASTM F 104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u="none" strike="noStrike" kern="1200" baseline="0" dirty="0">
                          <a:latin typeface="+mn-lt"/>
                        </a:rPr>
                        <a:t>EP GIS 42-301-1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</a:rPr>
                        <a:t>General Electrics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+mn-lt"/>
                        </a:rPr>
                        <a:t>FSA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СТ-ЦКБА-СОЮЗ-СИЛУР-019-2012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4292699033"/>
                  </a:ext>
                </a:extLst>
              </a:tr>
              <a:tr h="37926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золы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0,0001-5,0%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3583975526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хлорид-иона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≤50 ppm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1079928656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серы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1000 ppm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3087203775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фторид-иона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50 ppm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954756516"/>
                  </a:ext>
                </a:extLst>
              </a:tr>
              <a:tr h="4947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Устойчивость к окислению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b="1" dirty="0" err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Δm</a:t>
                      </a:r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= (2-10)%/</a:t>
                      </a:r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час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1559456508"/>
                  </a:ext>
                </a:extLst>
              </a:tr>
              <a:tr h="4947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Устойчивость к </a:t>
                      </a:r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воздействию </a:t>
                      </a:r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химических сред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2508928106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Упругие характеристики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280622245"/>
                  </a:ext>
                </a:extLst>
              </a:tr>
              <a:tr h="4947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Предел прочности при растяжении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≥4МПа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233505109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Герметичность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+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3847529245"/>
                  </a:ext>
                </a:extLst>
              </a:tr>
              <a:tr h="494796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Равноплотность</a:t>
                      </a:r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равномерность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3-7%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3610284927"/>
                  </a:ext>
                </a:extLst>
              </a:tr>
              <a:tr h="281981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5-8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-</a:t>
                      </a:r>
                      <a:endParaRPr lang="ru-RU" sz="1500" b="1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253716612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5EA4-D52A-4212-A325-B419ED0861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Другая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98F98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1581</Words>
  <Application>Microsoft Office PowerPoint</Application>
  <PresentationFormat>Лист A4 (210x297 мм)</PresentationFormat>
  <Paragraphs>287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Trebuchet MS</vt:lpstr>
      <vt:lpstr>Wingdings 2</vt:lpstr>
      <vt:lpstr>Цитаты</vt:lpstr>
      <vt:lpstr>Состояние работ и задачи по совершенствованию нормативной документации на уплотнения из ТРГ </vt:lpstr>
      <vt:lpstr> </vt:lpstr>
      <vt:lpstr>Основные стандарты, действующие на территории РФ</vt:lpstr>
      <vt:lpstr>ГОСТ «Арматура трубопроводная.  Уплотнения на основе терморасширенного графита. Общие технические условия» </vt:lpstr>
      <vt:lpstr>Основные зарубежные стандарты</vt:lpstr>
      <vt:lpstr>Зарубежные поставщики ТРГ</vt:lpstr>
      <vt:lpstr>Общие требования  к неподвижным уплотнениям из ТРГ</vt:lpstr>
      <vt:lpstr>Специальные отраслевые требования</vt:lpstr>
      <vt:lpstr>Используемые  методы испытаний графитовой фольги</vt:lpstr>
      <vt:lpstr> Требования надежности уплотнений,  установленные в НД (СТ, ТУ) </vt:lpstr>
      <vt:lpstr>Требования надежности уплотнений, установленные в НД (СТ, ТУ) (продолжение)</vt:lpstr>
      <vt:lpstr>Требования надежности уплотнений, установленные в НД (СТ, ТУ) (продолжение)</vt:lpstr>
      <vt:lpstr>Требования надежности уплотнений, установленные в НД (СТ, ТУ) (продолжение)</vt:lpstr>
      <vt:lpstr>Предложения по совершенствованию нормативной документации на уплотнения из ТРГ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работ и задачи по совершенствованию нормативной документации на уплотнения из ТРГ</dc:title>
  <dc:creator>Windows User</dc:creator>
  <cp:lastModifiedBy>Селютина Мария Ивановна</cp:lastModifiedBy>
  <cp:revision>86</cp:revision>
  <cp:lastPrinted>2017-10-02T05:46:38Z</cp:lastPrinted>
  <dcterms:created xsi:type="dcterms:W3CDTF">2017-09-20T08:53:00Z</dcterms:created>
  <dcterms:modified xsi:type="dcterms:W3CDTF">2017-10-02T13:36:08Z</dcterms:modified>
</cp:coreProperties>
</file>