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72" r:id="rId8"/>
    <p:sldId id="261" r:id="rId9"/>
    <p:sldId id="268" r:id="rId10"/>
    <p:sldId id="262" r:id="rId11"/>
    <p:sldId id="263" r:id="rId12"/>
    <p:sldId id="264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8136904" cy="17526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«ГОСТ 33259 как инструмент повышения надежности фланцевых соединений трубопроводов. </a:t>
            </a:r>
            <a:endParaRPr lang="ru-RU" sz="48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Преимущества 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прямого диалога </a:t>
            </a:r>
            <a:endParaRPr lang="ru-RU" sz="48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Проектировщик – Производитель»</a:t>
            </a:r>
          </a:p>
          <a:p>
            <a:endParaRPr lang="ru-RU" dirty="0"/>
          </a:p>
        </p:txBody>
      </p:sp>
      <p:pic>
        <p:nvPicPr>
          <p:cNvPr id="4" name="Picture 8" descr="C:\Documents and Settings\newman\Рабочий стол\Бастион СНП\Документы ГОЗ\Логотип-презентаци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2656"/>
            <a:ext cx="5977160" cy="179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43608" y="5517232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Докладчик:</a:t>
            </a:r>
          </a:p>
          <a:p>
            <a:r>
              <a:rPr lang="ru-RU" sz="1600" dirty="0"/>
              <a:t>Александров А. В., Начальник отдела фланцевых соединений ООО  «Завод деталей трубопроводов  «РЕКОМ», С.-Петербург</a:t>
            </a:r>
          </a:p>
        </p:txBody>
      </p:sp>
    </p:spTree>
    <p:extLst>
      <p:ext uri="{BB962C8B-B14F-4D97-AF65-F5344CB8AC3E}">
        <p14:creationId xmlns:p14="http://schemas.microsoft.com/office/powerpoint/2010/main" val="242024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1800" b="1" dirty="0">
                <a:latin typeface="+mn-lt"/>
                <a:ea typeface="+mn-ea"/>
                <a:cs typeface="+mn-cs"/>
              </a:rPr>
              <a:t>Рекомендуемая форма заявки на изготовление и поставку партии фланцев</a:t>
            </a:r>
            <a:br>
              <a:rPr lang="ru-RU" sz="1800" b="1" dirty="0">
                <a:latin typeface="+mn-lt"/>
                <a:ea typeface="+mn-ea"/>
                <a:cs typeface="+mn-cs"/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1124744"/>
            <a:ext cx="3888432" cy="2386576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ru-RU" b="1" dirty="0"/>
              <a:t>При запросе заказчик должен предоставить следующую информацию:</a:t>
            </a:r>
            <a:endParaRPr lang="ru-RU" b="1" dirty="0" smtClean="0"/>
          </a:p>
          <a:p>
            <a:pPr lvl="0"/>
            <a:endParaRPr lang="ru-RU" dirty="0"/>
          </a:p>
          <a:p>
            <a:pPr lvl="0"/>
            <a:r>
              <a:rPr lang="ru-RU" dirty="0" smtClean="0"/>
              <a:t>Условный </a:t>
            </a:r>
            <a:r>
              <a:rPr lang="ru-RU" dirty="0"/>
              <a:t>диаметр (</a:t>
            </a:r>
            <a:r>
              <a:rPr lang="en-US" dirty="0"/>
              <a:t>DN)</a:t>
            </a:r>
            <a:endParaRPr lang="ru-RU" dirty="0"/>
          </a:p>
          <a:p>
            <a:pPr lvl="0"/>
            <a:r>
              <a:rPr lang="ru-RU" dirty="0"/>
              <a:t>Условное давление </a:t>
            </a:r>
            <a:r>
              <a:rPr lang="en-US" dirty="0"/>
              <a:t>(PN)</a:t>
            </a:r>
            <a:endParaRPr lang="ru-RU" dirty="0"/>
          </a:p>
          <a:p>
            <a:pPr lvl="0"/>
            <a:r>
              <a:rPr lang="ru-RU" dirty="0"/>
              <a:t>Номер типа фланца</a:t>
            </a:r>
          </a:p>
          <a:p>
            <a:pPr lvl="0"/>
            <a:r>
              <a:rPr lang="ru-RU" dirty="0"/>
              <a:t>Размерный ряд (1 или 2)</a:t>
            </a:r>
          </a:p>
          <a:p>
            <a:pPr lvl="0"/>
            <a:r>
              <a:rPr lang="ru-RU" dirty="0"/>
              <a:t>Исполнение уплотнительной поверхности</a:t>
            </a:r>
          </a:p>
          <a:p>
            <a:pPr lvl="0"/>
            <a:r>
              <a:rPr lang="ru-RU" dirty="0"/>
              <a:t>Марку стали</a:t>
            </a:r>
          </a:p>
          <a:p>
            <a:pPr lvl="0"/>
            <a:r>
              <a:rPr lang="ru-RU" dirty="0"/>
              <a:t>Группу контроля</a:t>
            </a:r>
          </a:p>
          <a:p>
            <a:pPr lvl="0"/>
            <a:r>
              <a:rPr lang="ru-RU" dirty="0"/>
              <a:t>Для фланцев типов 01, 02 диаметр </a:t>
            </a:r>
            <a:r>
              <a:rPr lang="en-US" dirty="0"/>
              <a:t>d</a:t>
            </a:r>
            <a:r>
              <a:rPr lang="ru-RU" dirty="0"/>
              <a:t>в (под соединение с трубой). При отсутствии в </a:t>
            </a:r>
            <a:r>
              <a:rPr lang="ru-RU" dirty="0" smtClean="0"/>
              <a:t>заявке  </a:t>
            </a:r>
            <a:r>
              <a:rPr lang="en-US" dirty="0"/>
              <a:t>d</a:t>
            </a:r>
            <a:r>
              <a:rPr lang="ru-RU" dirty="0"/>
              <a:t>в выполняется в </a:t>
            </a:r>
            <a:r>
              <a:rPr lang="ru-RU" dirty="0" smtClean="0"/>
              <a:t>соответствии с размерами стандарта, а для </a:t>
            </a:r>
            <a:r>
              <a:rPr lang="en-US" dirty="0"/>
              <a:t>DN</a:t>
            </a:r>
            <a:r>
              <a:rPr lang="ru-RU" dirty="0"/>
              <a:t> 100 – 110 мм, </a:t>
            </a:r>
            <a:r>
              <a:rPr lang="en-US" dirty="0"/>
              <a:t>DN</a:t>
            </a:r>
            <a:r>
              <a:rPr lang="ru-RU" dirty="0"/>
              <a:t> 125 – 135 мм, </a:t>
            </a:r>
            <a:r>
              <a:rPr lang="en-US" dirty="0"/>
              <a:t>DN</a:t>
            </a:r>
            <a:r>
              <a:rPr lang="ru-RU" dirty="0"/>
              <a:t> 150 – 161 мм</a:t>
            </a:r>
          </a:p>
          <a:p>
            <a:pPr lvl="0"/>
            <a:r>
              <a:rPr lang="ru-RU" dirty="0"/>
              <a:t>Номер настоящего стандарта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7"/>
            <a:ext cx="3960440" cy="602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04048" y="4293096"/>
            <a:ext cx="38164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Условное обозначение при заказе стального приварного встык фланца DN 50 на PN 10, тип 11, ряд 1, исполнение В, из стали 20 по IV группе контроля: </a:t>
            </a:r>
          </a:p>
          <a:p>
            <a:endParaRPr lang="ru-RU" sz="1000" b="1" dirty="0" smtClean="0"/>
          </a:p>
          <a:p>
            <a:r>
              <a:rPr lang="ru-RU" sz="1000" b="1" dirty="0" smtClean="0"/>
              <a:t>Фланец </a:t>
            </a:r>
            <a:r>
              <a:rPr lang="ru-RU" sz="1000" b="1" dirty="0"/>
              <a:t>50-10-11-1-В-Ст.20-IV ГОСТ 33259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184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+mn-lt"/>
                <a:ea typeface="+mn-ea"/>
                <a:cs typeface="+mn-cs"/>
              </a:rPr>
              <a:t>Рекомендуемые </a:t>
            </a:r>
            <a:r>
              <a:rPr lang="ru-RU" sz="1800" b="1" dirty="0" smtClean="0">
                <a:latin typeface="+mn-lt"/>
                <a:ea typeface="+mn-ea"/>
                <a:cs typeface="+mn-cs"/>
              </a:rPr>
              <a:t>исполнения </a:t>
            </a:r>
            <a:r>
              <a:rPr lang="ru-RU" sz="1800" b="1" dirty="0">
                <a:latin typeface="+mn-lt"/>
                <a:ea typeface="+mn-ea"/>
                <a:cs typeface="+mn-cs"/>
              </a:rPr>
              <a:t>уплотнительных поверхностей фланцев в зависимости от рабочей среды и номинального давления</a:t>
            </a:r>
          </a:p>
        </p:txBody>
      </p:sp>
      <p:pic>
        <p:nvPicPr>
          <p:cNvPr id="6" name="ecatimg84" descr="ГОСТ 33259-2015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 t="21720" r="8818" b="27724"/>
          <a:stretch/>
        </p:blipFill>
        <p:spPr bwMode="auto">
          <a:xfrm>
            <a:off x="1187624" y="1052736"/>
            <a:ext cx="7056783" cy="54726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90077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36004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+mn-lt"/>
                <a:ea typeface="+mn-ea"/>
                <a:cs typeface="+mn-cs"/>
              </a:rPr>
              <a:t>Форма паспорта на фланцы</a:t>
            </a:r>
          </a:p>
        </p:txBody>
      </p:sp>
      <p:pic>
        <p:nvPicPr>
          <p:cNvPr id="5" name="ecatimg91" descr="ГОСТ 33259-2015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6" t="11059" r="1165" b="4386"/>
          <a:stretch/>
        </p:blipFill>
        <p:spPr bwMode="auto">
          <a:xfrm>
            <a:off x="2123728" y="692696"/>
            <a:ext cx="4536504" cy="57606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13900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+mn-lt"/>
                <a:ea typeface="+mn-ea"/>
                <a:cs typeface="+mn-cs"/>
              </a:rPr>
              <a:t>Маркировка фланцев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1691" y="98072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   товарный знак завода-изготовителя;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DN;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PN;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Размер типа фланца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Номер размерного ряда (1 или 2);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Исполнение уплотнительной поверхности;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Марка материала фланца,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Группа контроля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97304" y="4050045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 маркировки стального приварного фланца </a:t>
            </a:r>
            <a:r>
              <a:rPr lang="en-US" dirty="0" smtClean="0"/>
              <a:t>DN 150 </a:t>
            </a:r>
            <a:r>
              <a:rPr lang="ru-RU" dirty="0" smtClean="0"/>
              <a:t>на </a:t>
            </a:r>
            <a:r>
              <a:rPr lang="en-US" dirty="0" smtClean="0"/>
              <a:t>PN 100</a:t>
            </a:r>
            <a:r>
              <a:rPr lang="ru-RU" dirty="0" smtClean="0"/>
              <a:t>, тип 11, ряд 1 исполнения </a:t>
            </a:r>
            <a:r>
              <a:rPr lang="en-US" dirty="0" smtClean="0"/>
              <a:t>J</a:t>
            </a:r>
            <a:r>
              <a:rPr lang="ru-RU" dirty="0" smtClean="0"/>
              <a:t> из стали 09Г2С по </a:t>
            </a:r>
            <a:r>
              <a:rPr lang="en-US" dirty="0" smtClean="0"/>
              <a:t>Iv</a:t>
            </a:r>
            <a:r>
              <a:rPr lang="ru-RU" dirty="0" smtClean="0"/>
              <a:t>группе контроля</a:t>
            </a:r>
            <a:r>
              <a:rPr lang="ru-RU" dirty="0"/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9832" y="5095283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150-100-11-1-</a:t>
            </a:r>
            <a:r>
              <a:rPr lang="en-US" dirty="0" smtClean="0"/>
              <a:t>J-</a:t>
            </a:r>
            <a:r>
              <a:rPr lang="ru-RU" dirty="0" smtClean="0"/>
              <a:t>Ст.09Г2С-</a:t>
            </a:r>
            <a:r>
              <a:rPr lang="en-US" dirty="0" smtClean="0"/>
              <a:t>IV</a:t>
            </a:r>
            <a:endParaRPr lang="ru-RU" dirty="0"/>
          </a:p>
        </p:txBody>
      </p:sp>
      <p:pic>
        <p:nvPicPr>
          <p:cNvPr id="10" name="Picture 8" descr="C:\Documents and Settings\newman\Рабочий стол\Бастион СНП\Документы ГОЗ\Логотип-презентация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9" r="72689" b="32962"/>
          <a:stretch/>
        </p:blipFill>
        <p:spPr bwMode="auto">
          <a:xfrm>
            <a:off x="2366489" y="5097774"/>
            <a:ext cx="693343" cy="3693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7973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</a:bodyPr>
          <a:lstStyle/>
          <a:p>
            <a:r>
              <a:rPr lang="ru-RU" sz="2000" dirty="0" smtClean="0"/>
              <a:t>ГОСТ 33259-2015 введен в действие в качестве национального стандарта Российской Федерации с 1 апреля 2016 года.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br>
              <a:rPr lang="ru-RU" sz="2000" dirty="0" smtClean="0"/>
            </a:br>
            <a:r>
              <a:rPr lang="ru-RU" sz="2000" dirty="0" smtClean="0"/>
              <a:t>Данный стандарт введен взамен ГОСТ 12815-80, ГОСТ 12816-80, ГОСТ 12817-80, ГОСТ 12818-80, ГОСТ 12819-80, ГОСТ 12820-80, ГОСТ 12821-80, ГОСТ 12822-80</a:t>
            </a:r>
            <a:r>
              <a:rPr lang="ru-RU" sz="2000" dirty="0"/>
              <a:t>, ГОСТ Р 54432-2011 </a:t>
            </a:r>
            <a:r>
              <a:rPr lang="ru-RU" sz="2000" dirty="0" smtClean="0"/>
              <a:t>которые отменены 1 апреля 2017 года.</a:t>
            </a:r>
            <a:br>
              <a:rPr lang="ru-RU" sz="2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04957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+mn-lt"/>
                <a:ea typeface="+mn-ea"/>
                <a:cs typeface="+mn-cs"/>
              </a:rPr>
              <a:t>Область применения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	</a:t>
            </a:r>
            <a:r>
              <a:rPr lang="ru-RU" sz="1600" dirty="0" smtClean="0"/>
              <a:t>Настоящий </a:t>
            </a:r>
            <a:r>
              <a:rPr lang="ru-RU" sz="1600" dirty="0"/>
              <a:t>стандарт распространяется на присоединительные фланцы трубопроводной арматуры, соединительных частей и трубопроводов, а также на присоединительные фланцы машин, оборудования, приборов, патрубков, аппаратов и резервуаров на номинальное давление до PN 250 и устанавливает конструкцию и размеры стальных и чугунных фланцев, определяет типы фланцев, типы форм уплотнительных поверхностей, устанавливает технические требования к изготовлению, маркировке, испытаниям и контролю. </a:t>
            </a:r>
            <a:br>
              <a:rPr lang="ru-RU" sz="1600" dirty="0"/>
            </a:br>
            <a:r>
              <a:rPr lang="ru-RU" sz="1600" dirty="0"/>
              <a:t>	В настоящем стандарте приведены рекомендации по выбору материала для фланцев и крепежных деталей фланцевых соединений, а также по выбору уплотнительной поверхности в зависимости от опасности и параметров рабочей среды</a:t>
            </a:r>
          </a:p>
        </p:txBody>
      </p:sp>
    </p:spTree>
    <p:extLst>
      <p:ext uri="{BB962C8B-B14F-4D97-AF65-F5344CB8AC3E}">
        <p14:creationId xmlns:p14="http://schemas.microsoft.com/office/powerpoint/2010/main" val="156335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+mn-lt"/>
                <a:ea typeface="+mn-ea"/>
                <a:cs typeface="+mn-cs"/>
              </a:rPr>
              <a:t>Типы</a:t>
            </a:r>
            <a:r>
              <a:rPr lang="ru-RU" sz="1600" dirty="0"/>
              <a:t> </a:t>
            </a:r>
            <a:r>
              <a:rPr lang="ru-RU" sz="1600" b="1" dirty="0">
                <a:latin typeface="+mn-lt"/>
                <a:ea typeface="+mn-ea"/>
                <a:cs typeface="+mn-cs"/>
              </a:rPr>
              <a:t>фланцев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92696"/>
            <a:ext cx="6408712" cy="543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79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+mn-lt"/>
                <a:ea typeface="+mn-ea"/>
                <a:cs typeface="+mn-cs"/>
              </a:rPr>
              <a:t>Исполнения</a:t>
            </a:r>
            <a:r>
              <a:rPr lang="ru-RU" sz="1600" b="1" dirty="0"/>
              <a:t> </a:t>
            </a:r>
            <a:r>
              <a:rPr lang="ru-RU" sz="1600" b="1" dirty="0">
                <a:latin typeface="+mn-lt"/>
                <a:ea typeface="+mn-ea"/>
                <a:cs typeface="+mn-cs"/>
              </a:rPr>
              <a:t>уплотнительных поверхностей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1" t="3459" r="7458" b="13937"/>
          <a:stretch/>
        </p:blipFill>
        <p:spPr>
          <a:xfrm>
            <a:off x="2699792" y="836712"/>
            <a:ext cx="3812057" cy="3264587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05750"/>
            <a:ext cx="6624736" cy="163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476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+mn-lt"/>
                <a:ea typeface="+mn-ea"/>
                <a:cs typeface="+mn-cs"/>
              </a:rPr>
              <a:t>Размеры:</a:t>
            </a:r>
            <a:br>
              <a:rPr lang="ru-RU" sz="1600" b="1" dirty="0">
                <a:latin typeface="+mn-lt"/>
                <a:ea typeface="+mn-ea"/>
                <a:cs typeface="+mn-cs"/>
              </a:rPr>
            </a:br>
            <a:r>
              <a:rPr lang="ru-RU" sz="1600" b="1" dirty="0">
                <a:latin typeface="+mn-lt"/>
                <a:ea typeface="+mn-ea"/>
                <a:cs typeface="+mn-cs"/>
              </a:rPr>
              <a:t/>
            </a:r>
            <a:br>
              <a:rPr lang="ru-RU" sz="1600" b="1" dirty="0">
                <a:latin typeface="+mn-lt"/>
                <a:ea typeface="+mn-ea"/>
                <a:cs typeface="+mn-cs"/>
              </a:rPr>
            </a:br>
            <a:endParaRPr lang="ru-RU" sz="1600" b="1" dirty="0">
              <a:latin typeface="+mn-lt"/>
              <a:ea typeface="+mn-ea"/>
              <a:cs typeface="+mn-cs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4" b="1077"/>
          <a:stretch/>
        </p:blipFill>
        <p:spPr>
          <a:xfrm>
            <a:off x="1115616" y="2200166"/>
            <a:ext cx="3240360" cy="4262799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" b="2921"/>
          <a:stretch/>
        </p:blipFill>
        <p:spPr>
          <a:xfrm>
            <a:off x="4694860" y="2216562"/>
            <a:ext cx="3189508" cy="428486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95536" y="620688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r>
              <a:rPr lang="ru-RU" sz="1400" dirty="0" smtClean="0"/>
              <a:t>   В </a:t>
            </a:r>
            <a:r>
              <a:rPr lang="ru-RU" sz="1400" dirty="0"/>
              <a:t>ГОСТ 33259-2015 вводится понятие размерный ряд. </a:t>
            </a:r>
            <a:br>
              <a:rPr lang="ru-RU" sz="1400" dirty="0"/>
            </a:br>
            <a:r>
              <a:rPr lang="ru-RU" sz="1400" dirty="0"/>
              <a:t>Ряд 1 является предпочтительным и, как правило, полностью соответствует размерам замененных </a:t>
            </a:r>
            <a:endParaRPr lang="ru-RU" sz="1400" dirty="0" smtClean="0"/>
          </a:p>
          <a:p>
            <a:r>
              <a:rPr lang="ru-RU" sz="1400" dirty="0" smtClean="0"/>
              <a:t>ГОСТ </a:t>
            </a:r>
            <a:r>
              <a:rPr lang="ru-RU" sz="1400" dirty="0"/>
              <a:t>(в </a:t>
            </a:r>
            <a:r>
              <a:rPr lang="ru-RU" sz="1400" dirty="0" err="1"/>
              <a:t>т.ч</a:t>
            </a:r>
            <a:r>
              <a:rPr lang="ru-RU" sz="1400" dirty="0"/>
              <a:t>. 12820,12821). </a:t>
            </a:r>
            <a:br>
              <a:rPr lang="ru-RU" sz="1400" dirty="0"/>
            </a:br>
            <a:r>
              <a:rPr lang="ru-RU" sz="1400" dirty="0" smtClean="0"/>
              <a:t>Присоединительные </a:t>
            </a:r>
            <a:r>
              <a:rPr lang="ru-RU" sz="1400" dirty="0"/>
              <a:t>размеры фланцев  и размеры уплотнительных поверхностей по ГОСТ 33259-2015 являются обязательными, остальные размеры могут быть уточнены на основании расчета прочности фланцевого соединения и размеров присоединяемых труб.</a:t>
            </a:r>
          </a:p>
        </p:txBody>
      </p:sp>
    </p:spTree>
    <p:extLst>
      <p:ext uri="{BB962C8B-B14F-4D97-AF65-F5344CB8AC3E}">
        <p14:creationId xmlns:p14="http://schemas.microsoft.com/office/powerpoint/2010/main" val="343674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" t="1051" r="1835" b="2814"/>
          <a:stretch/>
        </p:blipFill>
        <p:spPr>
          <a:xfrm>
            <a:off x="971600" y="332656"/>
            <a:ext cx="7514207" cy="5258103"/>
          </a:xfrm>
        </p:spPr>
      </p:pic>
      <p:sp>
        <p:nvSpPr>
          <p:cNvPr id="5" name="TextBox 4"/>
          <p:cNvSpPr txBox="1"/>
          <p:nvPr/>
        </p:nvSpPr>
        <p:spPr>
          <a:xfrm>
            <a:off x="1115616" y="5805264"/>
            <a:ext cx="7056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Фланец 50-16-11-2-В Ст.20 </a:t>
            </a:r>
            <a:r>
              <a:rPr lang="ru-RU" sz="1400" dirty="0"/>
              <a:t>ГОСТ 33259-2015  </a:t>
            </a:r>
            <a:r>
              <a:rPr lang="ru-RU" sz="1400" dirty="0" smtClean="0"/>
              <a:t>ряд </a:t>
            </a:r>
            <a:r>
              <a:rPr lang="ru-RU" sz="1400" dirty="0"/>
              <a:t>2 соответствует ISO 7005-1:2011.  </a:t>
            </a:r>
          </a:p>
        </p:txBody>
      </p:sp>
    </p:spTree>
    <p:extLst>
      <p:ext uri="{BB962C8B-B14F-4D97-AF65-F5344CB8AC3E}">
        <p14:creationId xmlns:p14="http://schemas.microsoft.com/office/powerpoint/2010/main" val="198849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+mn-lt"/>
                <a:ea typeface="+mn-ea"/>
                <a:cs typeface="+mn-cs"/>
              </a:rPr>
              <a:t>Виды и объем испытаний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76672"/>
            <a:ext cx="5152186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9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68425"/>
            <a:ext cx="4957233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680" y="260647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Минимальные требование </a:t>
            </a:r>
            <a:r>
              <a:rPr lang="ru-RU" sz="1400" dirty="0" smtClean="0"/>
              <a:t>для  </a:t>
            </a:r>
            <a:r>
              <a:rPr lang="ru-RU" sz="1400" dirty="0"/>
              <a:t>фланцев по группе контроля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13734"/>
              </p:ext>
            </p:extLst>
          </p:nvPr>
        </p:nvGraphicFramePr>
        <p:xfrm>
          <a:off x="827584" y="4509120"/>
          <a:ext cx="7128793" cy="2186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877"/>
                <a:gridCol w="400143"/>
                <a:gridCol w="400143"/>
                <a:gridCol w="1200429"/>
                <a:gridCol w="400143"/>
                <a:gridCol w="400143"/>
                <a:gridCol w="400143"/>
                <a:gridCol w="862721"/>
                <a:gridCol w="862721"/>
                <a:gridCol w="828665"/>
                <a:gridCol w="828665"/>
              </a:tblGrid>
              <a:tr h="21869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I </a:t>
                      </a:r>
                      <a:r>
                        <a:rPr lang="ru-RU" sz="900" u="none" strike="noStrike" dirty="0">
                          <a:effectLst/>
                        </a:rPr>
                        <a:t>группа контроля: 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Химический анализ - каждая плавка</a:t>
                      </a:r>
                      <a:endParaRPr lang="ru-RU" sz="9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II </a:t>
                      </a:r>
                      <a:r>
                        <a:rPr lang="ru-RU" sz="900" u="none" strike="noStrike">
                          <a:effectLst/>
                        </a:rPr>
                        <a:t>группа контроля:</a:t>
                      </a:r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Химический анализ - каждая плавка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Измерение твердости - 5 % партии, но не менее 5 </a:t>
                      </a:r>
                      <a:r>
                        <a:rPr lang="ru-RU" sz="900" u="none" strike="noStrike" dirty="0" err="1">
                          <a:effectLst/>
                        </a:rPr>
                        <a:t>шт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III </a:t>
                      </a:r>
                      <a:r>
                        <a:rPr lang="ru-RU" sz="900" u="none" strike="noStrike">
                          <a:effectLst/>
                        </a:rPr>
                        <a:t>группа контроля:</a:t>
                      </a:r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Химический анализ - каждая плавка</a:t>
                      </a:r>
                      <a:endParaRPr lang="ru-RU" sz="9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Измерение твердости - каждая заготовка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IV </a:t>
                      </a:r>
                      <a:r>
                        <a:rPr lang="ru-RU" sz="900" u="none" strike="noStrike">
                          <a:effectLst/>
                        </a:rPr>
                        <a:t>группа контроля:</a:t>
                      </a:r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Химический анализ - каждая плавка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Измерение твердости - каждая заготовка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Механические свойства - 1% каждой садки, но не менее 2 </a:t>
                      </a:r>
                      <a:r>
                        <a:rPr lang="ru-RU" sz="900" u="none" strike="noStrike" dirty="0" err="1">
                          <a:effectLst/>
                        </a:rPr>
                        <a:t>шт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Неражрушающий контроль - каждая заготовка</a:t>
                      </a:r>
                      <a:endParaRPr lang="ru-RU" sz="9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V </a:t>
                      </a:r>
                      <a:r>
                        <a:rPr lang="ru-RU" sz="900" u="none" strike="noStrike">
                          <a:effectLst/>
                        </a:rPr>
                        <a:t>группа контроля:</a:t>
                      </a:r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Химический анализ - каждая плавка</a:t>
                      </a:r>
                      <a:endParaRPr lang="ru-RU" sz="9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Измерение твердости - каждая заготовка</a:t>
                      </a:r>
                      <a:endParaRPr lang="ru-RU" sz="9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Механические свойства - каждая заготовка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>
                  <a:txBody>
                    <a:bodyPr/>
                    <a:lstStyle/>
                    <a:p>
                      <a:pPr algn="ctr" fontAlgn="ctr"/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>
                          <a:effectLst/>
                        </a:rPr>
                        <a:t>Неражрушающий</a:t>
                      </a:r>
                      <a:r>
                        <a:rPr lang="ru-RU" sz="900" u="none" strike="noStrike" dirty="0">
                          <a:effectLst/>
                        </a:rPr>
                        <a:t> контроль - каждая заготовка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13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</a:rPr>
                        <a:t>н - вещества не относящиеся к опасным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9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404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ГОСТ 33259-2015 введен в действие в качестве национального стандарта Российской Федерации с 1 апреля 2016 года.   Данный стандарт введен взамен ГОСТ 12815-80, ГОСТ 12816-80, ГОСТ 12817-80, ГОСТ 12818-80, ГОСТ 12819-80, ГОСТ 12820-80, ГОСТ 12821-80, ГОСТ 12822-80, ГОСТ Р 54432-2011 которые отменены 1 апреля 2017 года.  </vt:lpstr>
      <vt:lpstr>Область применения</vt:lpstr>
      <vt:lpstr>Типы фланцев</vt:lpstr>
      <vt:lpstr>Исполнения уплотнительных поверхностей</vt:lpstr>
      <vt:lpstr>Размеры:  </vt:lpstr>
      <vt:lpstr>Презентация PowerPoint</vt:lpstr>
      <vt:lpstr>Виды и объем испытаний</vt:lpstr>
      <vt:lpstr>Презентация PowerPoint</vt:lpstr>
      <vt:lpstr>         Рекомендуемая форма заявки на изготовление и поставку партии фланцев        </vt:lpstr>
      <vt:lpstr>Рекомендуемые исполнения уплотнительных поверхностей фланцев в зависимости от рабочей среды и номинального давления</vt:lpstr>
      <vt:lpstr>Форма паспорта на фланцы</vt:lpstr>
      <vt:lpstr>Маркировка фланцев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Фланцы по ГОСТ 33259-2015</dc:title>
  <dc:creator>Докторевич Павел Александрович</dc:creator>
  <cp:lastModifiedBy>Александров Александр Викторович</cp:lastModifiedBy>
  <cp:revision>29</cp:revision>
  <dcterms:created xsi:type="dcterms:W3CDTF">2017-05-16T06:41:52Z</dcterms:created>
  <dcterms:modified xsi:type="dcterms:W3CDTF">2017-10-02T07:16:34Z</dcterms:modified>
</cp:coreProperties>
</file>