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6" r:id="rId7"/>
    <p:sldId id="262" r:id="rId8"/>
    <p:sldId id="263" r:id="rId9"/>
    <p:sldId id="265" r:id="rId10"/>
    <p:sldId id="264" r:id="rId11"/>
    <p:sldId id="266" r:id="rId12"/>
    <p:sldId id="267" r:id="rId13"/>
    <p:sldId id="270" r:id="rId14"/>
    <p:sldId id="272" r:id="rId15"/>
    <p:sldId id="271" r:id="rId16"/>
    <p:sldId id="268" r:id="rId17"/>
    <p:sldId id="275" r:id="rId18"/>
    <p:sldId id="269" r:id="rId19"/>
    <p:sldId id="273" r:id="rId20"/>
    <p:sldId id="274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promenerg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ru-RU" sz="4800" b="1" dirty="0"/>
              <a:t>Оценка нововведений в ГОСТ 33259-2015 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с точки зрения российского производителя фланцев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ООО «Завод Промэнерго»</a:t>
            </a:r>
          </a:p>
          <a:p>
            <a:r>
              <a:rPr lang="ru-RU" dirty="0"/>
              <a:t>г</a:t>
            </a:r>
            <a:r>
              <a:rPr lang="ru-RU" dirty="0" smtClean="0"/>
              <a:t>. Покров Владимирская область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7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4.3. Виды заготовок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634070"/>
            <a:ext cx="6419056" cy="4525963"/>
          </a:xfrm>
        </p:spPr>
        <p:txBody>
          <a:bodyPr>
            <a:noAutofit/>
          </a:bodyPr>
          <a:lstStyle/>
          <a:p>
            <a:pPr algn="just" fontAlgn="base"/>
            <a:r>
              <a:rPr lang="ru-RU" sz="2000" dirty="0" smtClean="0"/>
              <a:t>В Таблице №11 ГОСТ (раздел 7.9 ГОСТ 33259) в качестве рекомендуемых заготовок указаны только </a:t>
            </a:r>
            <a:r>
              <a:rPr lang="ru-RU" sz="2000" b="1" dirty="0" smtClean="0"/>
              <a:t> ПОКОВКИ и ЛИСТ</a:t>
            </a:r>
          </a:p>
          <a:p>
            <a:pPr algn="just" fontAlgn="base"/>
            <a:r>
              <a:rPr lang="ru-RU" sz="2000" dirty="0" smtClean="0"/>
              <a:t>В примечании к таблице 11 указано:</a:t>
            </a:r>
          </a:p>
          <a:p>
            <a:pPr algn="just" fontAlgn="base"/>
            <a:r>
              <a:rPr lang="ru-RU" sz="2000" dirty="0" smtClean="0"/>
              <a:t>Для </a:t>
            </a:r>
            <a:r>
              <a:rPr lang="ru-RU" sz="2000" dirty="0"/>
              <a:t>ряда </a:t>
            </a:r>
            <a:r>
              <a:rPr lang="ru-RU" sz="2000" dirty="0" smtClean="0"/>
              <a:t>1 также </a:t>
            </a:r>
            <a:r>
              <a:rPr lang="ru-RU" sz="2000" dirty="0"/>
              <a:t>допускается изготовление фланцев из </a:t>
            </a:r>
            <a:r>
              <a:rPr lang="ru-RU" sz="2000" dirty="0" smtClean="0"/>
              <a:t>проката </a:t>
            </a:r>
            <a:r>
              <a:rPr lang="ru-RU" sz="2000" dirty="0"/>
              <a:t>круглого и квадратного по НД на поставку в зависимости от применяемой марки стали.</a:t>
            </a:r>
          </a:p>
          <a:p>
            <a:pPr algn="just"/>
            <a:r>
              <a:rPr lang="ru-RU" sz="2000" dirty="0"/>
              <a:t>Фланцы типов 01, 02, 03, 04 (плоские) допускается также изготавливать из листового проката, а также сварными из частей при условии выполнения сварных швов с полным проваром по всему сечению фланца.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1" y="2420888"/>
            <a:ext cx="203657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98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4.4. Виды заготовок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634070"/>
            <a:ext cx="5626968" cy="4525963"/>
          </a:xfrm>
        </p:spPr>
        <p:txBody>
          <a:bodyPr>
            <a:no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ru-RU" sz="2000" dirty="0"/>
              <a:t>Фланцы типа 11 (стальные приварные встык) изготавливают </a:t>
            </a:r>
            <a:r>
              <a:rPr lang="ru-RU" sz="2000" b="1" dirty="0"/>
              <a:t>из поковок </a:t>
            </a:r>
            <a:r>
              <a:rPr lang="ru-RU" sz="2000" dirty="0"/>
              <a:t>или штампованных заготовок. Допускается изготавливать фланцы точением из сортового </a:t>
            </a:r>
            <a:r>
              <a:rPr lang="ru-RU" sz="2000" b="1" dirty="0"/>
              <a:t>проката</a:t>
            </a:r>
            <a:r>
              <a:rPr lang="ru-RU" sz="2000" dirty="0"/>
              <a:t>. Изготовление фланцев типа 11 </a:t>
            </a:r>
            <a:r>
              <a:rPr lang="ru-RU" sz="2000" b="1" dirty="0"/>
              <a:t>из листового проката не допускается.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ru-RU" sz="2000" b="1" dirty="0"/>
              <a:t>Отливки</a:t>
            </a:r>
            <a:r>
              <a:rPr lang="ru-RU" sz="2000" dirty="0"/>
              <a:t> из чугуна и стали - </a:t>
            </a:r>
            <a:r>
              <a:rPr lang="ru-RU" sz="2000" b="1" dirty="0"/>
              <a:t>только для фланцев типа 21</a:t>
            </a:r>
            <a:r>
              <a:rPr lang="ru-RU" sz="2000" dirty="0"/>
              <a:t> (фланец корпуса арматуры).</a:t>
            </a:r>
          </a:p>
          <a:p>
            <a:pPr algn="just"/>
            <a:r>
              <a:rPr lang="ru-RU" sz="2000" dirty="0"/>
              <a:t>Крепежные детали (болты, шпильки, гайки) изготавливают из стали того же структурного класса, что и фланцы.</a:t>
            </a:r>
          </a:p>
        </p:txBody>
      </p:sp>
      <p:pic>
        <p:nvPicPr>
          <p:cNvPr id="9219" name="Picture 3" descr="C:\Users\dspirin\Desktop\презентация СПб\imgres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871787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28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4.5. Виды заготовок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2060848"/>
            <a:ext cx="5626968" cy="3091074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ru-RU" sz="2000" dirty="0"/>
              <a:t>Для трубопроводов, работающих при номинальном давлении свыше </a:t>
            </a:r>
            <a:r>
              <a:rPr lang="en-US" sz="2000" b="1" dirty="0"/>
              <a:t>PN</a:t>
            </a:r>
            <a:r>
              <a:rPr lang="ru-RU" sz="2000" b="1" dirty="0"/>
              <a:t> 25 </a:t>
            </a:r>
            <a:r>
              <a:rPr lang="ru-RU" sz="2000" dirty="0"/>
              <a:t>(2,5 МПа) независимо от температуры, а также для трубопроводов с рабочей температурой </a:t>
            </a:r>
            <a:r>
              <a:rPr lang="ru-RU" sz="2000" b="1" dirty="0"/>
              <a:t>более 300°С </a:t>
            </a:r>
            <a:r>
              <a:rPr lang="ru-RU" sz="2000" dirty="0"/>
              <a:t>независимо от давления должны применяться фланцы </a:t>
            </a:r>
            <a:r>
              <a:rPr lang="ru-RU" sz="2000" b="1" dirty="0"/>
              <a:t>типа 11 </a:t>
            </a:r>
            <a:r>
              <a:rPr lang="ru-RU" sz="2000" dirty="0"/>
              <a:t>(стальные приварные встык).</a:t>
            </a:r>
          </a:p>
        </p:txBody>
      </p:sp>
      <p:pic>
        <p:nvPicPr>
          <p:cNvPr id="9218" name="Picture 2" descr="C:\Users\dspirin\Desktop\презентация СПб\1404730148-323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2" y="2433637"/>
            <a:ext cx="2857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5.1. Виды контроля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7944" y="11967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Таблица 13 Виды и объем испытаний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000" dirty="0"/>
              <a:t>Т</a:t>
            </a:r>
            <a:r>
              <a:rPr lang="ru-RU" sz="2000" dirty="0" smtClean="0"/>
              <a:t>аблица </a:t>
            </a:r>
            <a:r>
              <a:rPr lang="ru-RU" sz="2000" dirty="0"/>
              <a:t>13 ГОСТ 33259-2015 устанавливает 5 групп контроля, в зависимости от условий комплектования партии, вида и объема испытаний, сдаточных характеристик, применяемости. </a:t>
            </a:r>
            <a:endParaRPr lang="ru-RU" sz="2000" dirty="0" smtClean="0"/>
          </a:p>
          <a:p>
            <a:pPr marL="0" lvl="0" indent="0" algn="just">
              <a:buNone/>
            </a:pPr>
            <a:endParaRPr lang="ru-RU" sz="2000" dirty="0" smtClean="0"/>
          </a:p>
          <a:p>
            <a:pPr marL="0" lvl="0" indent="0" algn="just">
              <a:buNone/>
            </a:pPr>
            <a:r>
              <a:rPr lang="ru-RU" sz="2000" dirty="0" smtClean="0"/>
              <a:t>При </a:t>
            </a:r>
            <a:r>
              <a:rPr lang="ru-RU" sz="2000" dirty="0"/>
              <a:t>визуальном и измерительном контроле проверяется соответствие фланцев КД, ГОСТ в части размеров, взаимного расположения поверхностей, шероховатости, маркировки. Испытания фланцев давлением на прочность производят в составе трубопровода или оборудования, элементом которого они являются. </a:t>
            </a:r>
          </a:p>
          <a:p>
            <a:endParaRPr lang="ru-RU" dirty="0"/>
          </a:p>
        </p:txBody>
      </p:sp>
      <p:pic>
        <p:nvPicPr>
          <p:cNvPr id="13315" name="Picture 3" descr="C:\Users\dspirin\Desktop\презентация СПб\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1859360" cy="18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71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5.2. Виды контроля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1" y="1700808"/>
            <a:ext cx="803865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1967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Таблица 13 Виды и объем испытаний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448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5.3. Виды контроля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7944" y="11967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Таблица 13 Виды и объем испытаний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1" y="1600200"/>
            <a:ext cx="81898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8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6.1. Условное обозначение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980728"/>
            <a:ext cx="6912768" cy="3235090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ru-RU" sz="2000" b="1" dirty="0" smtClean="0"/>
              <a:t>Пример условного обозначения по ГОСТ 33259-2015:</a:t>
            </a:r>
          </a:p>
          <a:p>
            <a:pPr marL="457200" lvl="1" indent="0" algn="just">
              <a:buNone/>
            </a:pPr>
            <a:r>
              <a:rPr lang="ru-RU" sz="2000" dirty="0" smtClean="0"/>
              <a:t>при </a:t>
            </a:r>
            <a:r>
              <a:rPr lang="ru-RU" sz="2000" dirty="0"/>
              <a:t>запросе или оформлении </a:t>
            </a:r>
            <a:r>
              <a:rPr lang="ru-RU" sz="2000" dirty="0" smtClean="0"/>
              <a:t>заказа:</a:t>
            </a:r>
          </a:p>
          <a:p>
            <a:pPr marL="914400" lvl="1" indent="-457200" algn="just">
              <a:buFont typeface="Courier New" pitchFamily="49" charset="0"/>
              <a:buAutoNum type="arabicPeriod"/>
            </a:pPr>
            <a:r>
              <a:rPr lang="ru-RU" sz="2000" dirty="0" smtClean="0"/>
              <a:t>Стальной плоский приварной фланец (тип 01)</a:t>
            </a:r>
          </a:p>
          <a:p>
            <a:pPr marL="914400" lvl="1" indent="-457200" algn="just">
              <a:buAutoNum type="arabicPeriod"/>
            </a:pPr>
            <a:r>
              <a:rPr lang="en-US" sz="2000" dirty="0" smtClean="0"/>
              <a:t>DN</a:t>
            </a:r>
            <a:r>
              <a:rPr lang="ru-RU" sz="2000" dirty="0"/>
              <a:t> </a:t>
            </a:r>
            <a:r>
              <a:rPr lang="ru-RU" sz="2000" dirty="0" smtClean="0"/>
              <a:t>150</a:t>
            </a:r>
          </a:p>
          <a:p>
            <a:pPr marL="914400" lvl="1" indent="-457200" algn="just">
              <a:buAutoNum type="arabicPeriod"/>
            </a:pPr>
            <a:r>
              <a:rPr lang="en-US" sz="2000" dirty="0" smtClean="0"/>
              <a:t>PN</a:t>
            </a:r>
            <a:r>
              <a:rPr lang="ru-RU" sz="2000" dirty="0"/>
              <a:t> </a:t>
            </a:r>
            <a:r>
              <a:rPr lang="ru-RU" sz="2000" dirty="0" smtClean="0"/>
              <a:t>10</a:t>
            </a:r>
          </a:p>
          <a:p>
            <a:pPr marL="914400" lvl="1" indent="-457200" algn="just">
              <a:buAutoNum type="arabicPeriod"/>
            </a:pPr>
            <a:r>
              <a:rPr lang="ru-RU" sz="2000" dirty="0" smtClean="0"/>
              <a:t>Размерный ряд 1</a:t>
            </a:r>
          </a:p>
          <a:p>
            <a:pPr marL="914400" lvl="1" indent="-457200" algn="just">
              <a:buAutoNum type="arabicPeriod"/>
            </a:pPr>
            <a:r>
              <a:rPr lang="ru-RU" sz="2000" dirty="0"/>
              <a:t>И</a:t>
            </a:r>
            <a:r>
              <a:rPr lang="ru-RU" sz="2000" dirty="0" smtClean="0"/>
              <a:t>сполнение В</a:t>
            </a:r>
          </a:p>
          <a:p>
            <a:pPr marL="914400" lvl="1" indent="-457200" algn="just">
              <a:buAutoNum type="arabicPeriod"/>
            </a:pPr>
            <a:r>
              <a:rPr lang="ru-RU" sz="2000" dirty="0" smtClean="0"/>
              <a:t>Сталь 20</a:t>
            </a:r>
          </a:p>
          <a:p>
            <a:pPr marL="914400" lvl="1" indent="-457200" algn="just">
              <a:buAutoNum type="arabicPeriod"/>
            </a:pPr>
            <a:r>
              <a:rPr lang="ru-RU" sz="2000" dirty="0" smtClean="0"/>
              <a:t>IV группа контроля</a:t>
            </a:r>
          </a:p>
          <a:p>
            <a:pPr marL="914400" lvl="1" indent="-457200" algn="just">
              <a:buAutoNum type="arabicPeriod"/>
            </a:pPr>
            <a:r>
              <a:rPr lang="ru-RU" sz="2000" dirty="0" smtClean="0"/>
              <a:t>Диаметр </a:t>
            </a:r>
            <a:r>
              <a:rPr lang="ru-RU" sz="2000" dirty="0"/>
              <a:t>трубы 161 мм </a:t>
            </a:r>
            <a:r>
              <a:rPr lang="ru-RU" sz="2000" dirty="0" smtClean="0"/>
              <a:t>– </a:t>
            </a:r>
          </a:p>
          <a:p>
            <a:pPr marL="457200" lvl="1" indent="0" algn="just">
              <a:buNone/>
            </a:pPr>
            <a:endParaRPr lang="ru-RU" sz="2000" b="1" dirty="0" smtClean="0"/>
          </a:p>
          <a:p>
            <a:pPr marL="457200" lvl="1" indent="0" algn="just">
              <a:buNone/>
            </a:pPr>
            <a:r>
              <a:rPr lang="ru-RU" sz="2000" b="1" dirty="0" smtClean="0"/>
              <a:t>Фланец </a:t>
            </a:r>
            <a:r>
              <a:rPr lang="ru-RU" sz="2000" b="1" dirty="0"/>
              <a:t>150-10-01-1-В-Ст 20-IV- 161 ГОСТ 33259</a:t>
            </a:r>
            <a:endParaRPr lang="ru-RU" sz="20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1"/>
            <a:ext cx="2084819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632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6.2. Условное обозначение. 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9" y="1600200"/>
            <a:ext cx="79623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11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7. Маркировка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3091074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ru-RU" sz="2000" b="1" dirty="0"/>
              <a:t>Пример маркировки:</a:t>
            </a:r>
            <a:r>
              <a:rPr lang="ru-RU" sz="2000" dirty="0"/>
              <a:t> все фланцы, кроме типа 21, должны маркироваться следующим образом</a:t>
            </a:r>
            <a:r>
              <a:rPr lang="ru-RU" sz="2000" dirty="0" smtClean="0"/>
              <a:t>:</a:t>
            </a:r>
          </a:p>
          <a:p>
            <a:pPr marL="457200" lvl="1" indent="0" algn="just">
              <a:buNone/>
            </a:pPr>
            <a:endParaRPr lang="ru-RU" sz="2000" dirty="0"/>
          </a:p>
          <a:p>
            <a:pPr marL="457200" lvl="1" indent="0" algn="just">
              <a:buNone/>
            </a:pPr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50-10-11-1-М-Ст </a:t>
            </a:r>
            <a:r>
              <a:rPr lang="ru-RU" sz="2000" b="1" i="1" dirty="0"/>
              <a:t>25-IV</a:t>
            </a:r>
            <a:endParaRPr lang="ru-RU" sz="2000" dirty="0" smtClean="0"/>
          </a:p>
          <a:p>
            <a:pPr marL="457200" lvl="1" indent="0" algn="just">
              <a:buNone/>
            </a:pPr>
            <a:endParaRPr lang="ru-RU" sz="2000" dirty="0" smtClean="0"/>
          </a:p>
          <a:p>
            <a:pPr marL="457200" lvl="1" indent="0" algn="just">
              <a:buNone/>
            </a:pPr>
            <a:r>
              <a:rPr lang="ru-RU" sz="2000" dirty="0" smtClean="0"/>
              <a:t>(Стальной </a:t>
            </a:r>
            <a:r>
              <a:rPr lang="ru-RU" sz="2000" dirty="0"/>
              <a:t>приварной встык фланец DN 50 на PN 10, тип 11, ряд 1 исполнение М из стали 25 по IV группе </a:t>
            </a:r>
            <a:r>
              <a:rPr lang="ru-RU" sz="2000" dirty="0" smtClean="0"/>
              <a:t>контроля)</a:t>
            </a:r>
          </a:p>
          <a:p>
            <a:pPr marL="457200" lvl="1" indent="0" algn="just">
              <a:buNone/>
            </a:pPr>
            <a:endParaRPr lang="ru-RU" sz="2000" dirty="0" smtClean="0"/>
          </a:p>
          <a:p>
            <a:pPr marL="342900" lvl="1" indent="-342900" algn="just" fontAlgn="base">
              <a:buFont typeface="Arial" pitchFamily="34" charset="0"/>
              <a:buChar char="•"/>
            </a:pPr>
            <a:r>
              <a:rPr lang="ru-RU" sz="2000" dirty="0"/>
              <a:t>Маркировка </a:t>
            </a:r>
            <a:r>
              <a:rPr lang="ru-RU" sz="2000" dirty="0"/>
              <a:t>должна располагаться на наружной цилиндрической поверхности и/или тыльной стороне фланца и должна обеспечивать ее четкость после приварки фланца к трубе</a:t>
            </a:r>
            <a:r>
              <a:rPr lang="ru-RU" sz="2000" dirty="0"/>
              <a:t>.</a:t>
            </a:r>
          </a:p>
          <a:p>
            <a:pPr marL="342900" lvl="1" indent="-342900" algn="just" fontAlgn="base">
              <a:buFont typeface="Arial" pitchFamily="34" charset="0"/>
              <a:buChar char="•"/>
            </a:pPr>
            <a:r>
              <a:rPr lang="ru-RU" sz="2000" dirty="0"/>
              <a:t>При </a:t>
            </a:r>
            <a:r>
              <a:rPr lang="ru-RU" sz="2000" dirty="0"/>
              <a:t>маркировке на фланце разделители символов в виде дефисов могут быть заменены пробелами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988840"/>
            <a:ext cx="180019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Товарный знак изготовителя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05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>
                <a:effectLst/>
              </a:rPr>
              <a:t>8</a:t>
            </a:r>
            <a:r>
              <a:rPr lang="ru-RU" sz="3200" b="1" dirty="0" smtClean="0">
                <a:effectLst/>
              </a:rPr>
              <a:t>. Консервация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348880"/>
            <a:ext cx="4392488" cy="3528392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dirty="0"/>
              <a:t>Ф</a:t>
            </a:r>
            <a:r>
              <a:rPr lang="ru-RU" dirty="0" smtClean="0"/>
              <a:t>ланцы </a:t>
            </a:r>
            <a:r>
              <a:rPr lang="ru-RU" dirty="0"/>
              <a:t>должны иметь временную противокоррозионную защиту (консервацию) </a:t>
            </a:r>
            <a:r>
              <a:rPr lang="ru-RU" b="1" dirty="0"/>
              <a:t>по ГОСТ 9.014. </a:t>
            </a:r>
            <a:endParaRPr lang="ru-RU" sz="2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008500" cy="41525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36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 smtClean="0">
                <a:effectLst/>
              </a:rPr>
              <a:t>1.1. Краткая </a:t>
            </a:r>
            <a:r>
              <a:rPr lang="ru-RU" sz="3200" b="1" dirty="0">
                <a:effectLst/>
              </a:rPr>
              <a:t>информация о </a:t>
            </a: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ГОСТ 33259-2015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00200"/>
            <a:ext cx="5688632" cy="452596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2000" dirty="0"/>
              <a:t>ГОСТ 33259-2015 введен в действие в качестве национального стандарта РФ с 1 апреля 2016 г. приказом Федерального агентства по техническому регулированию и метрологии от 26 мая 2015 г. N 443-ст  взамен: ГОСТ 12815:12822.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dirty="0"/>
              <a:t>Распространяется на присоединительные фланцы трубопроводной арматуры, соединительных частей и трубопроводов, машин, оборудования, приборов, патрубков, аппаратов и резервуаров на номинальное давление до PN 250.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dspirin\Desktop\презентация СПб\обложка ГОСТ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732592" cy="386531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99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9. Паспорт качества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196752"/>
            <a:ext cx="4464496" cy="4680520"/>
          </a:xfrm>
        </p:spPr>
        <p:txBody>
          <a:bodyPr>
            <a:noAutofit/>
          </a:bodyPr>
          <a:lstStyle/>
          <a:p>
            <a:pPr lvl="0" fontAlgn="base"/>
            <a:r>
              <a:rPr lang="ru-RU" b="1" dirty="0"/>
              <a:t>Паспорт:</a:t>
            </a:r>
            <a:r>
              <a:rPr lang="ru-RU" dirty="0"/>
              <a:t> каждая партия фланцев (один типоразмер, материал, термообработка) должна сопровождаться паспортом, удостоверяющим соответствие фланцев требованиям ГОСТ  и КД. </a:t>
            </a:r>
            <a:endParaRPr lang="ru-RU" dirty="0" smtClean="0"/>
          </a:p>
          <a:p>
            <a:pPr lvl="0" fontAlgn="base"/>
            <a:r>
              <a:rPr lang="ru-RU" dirty="0" smtClean="0"/>
              <a:t>Рекомендуемая </a:t>
            </a:r>
            <a:r>
              <a:rPr lang="ru-RU" dirty="0"/>
              <a:t>форма паспорта приведена в приложении Д к ГОСТ 33259-2015.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789666" cy="495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65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10.1. Текущая ситуация по применению ГОСТ 33259-2015 на российском рынке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3888432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smtClean="0"/>
              <a:t>С введением нового ГОСТ 33259-2015 с 01.04.2017 старые ГОСТ </a:t>
            </a:r>
            <a:r>
              <a:rPr lang="ru-RU" sz="2000" b="1" dirty="0"/>
              <a:t>12815: </a:t>
            </a:r>
            <a:r>
              <a:rPr lang="ru-RU" sz="2000" b="1" dirty="0" smtClean="0"/>
              <a:t>12822 утратили силу на территории РФ </a:t>
            </a:r>
          </a:p>
          <a:p>
            <a:pPr fontAlgn="base"/>
            <a:endParaRPr lang="ru-RU" sz="2000" b="1" dirty="0" smtClean="0"/>
          </a:p>
          <a:p>
            <a:pPr algn="just" fontAlgn="base"/>
            <a:r>
              <a:rPr lang="ru-RU" sz="2000" dirty="0"/>
              <a:t>С учетом того, что предыдущие ГОСТ 12815:12822 законодательно утратили силу, то </a:t>
            </a:r>
            <a:r>
              <a:rPr lang="ru-RU" sz="2000" dirty="0" smtClean="0"/>
              <a:t>их указание при </a:t>
            </a:r>
            <a:r>
              <a:rPr lang="ru-RU" sz="2000" dirty="0"/>
              <a:t>заказах, запросах или проведении конкурсных процедур неправомочно. Например, проведение с 01 апреля 2017 года конкурсных процедур по закупке фланцев с указанием обозначения ГОСТ, утративших силу, может быть использовано как повод для отмены или обжалования процедуры.</a:t>
            </a:r>
          </a:p>
        </p:txBody>
      </p:sp>
    </p:spTree>
    <p:extLst>
      <p:ext uri="{BB962C8B-B14F-4D97-AF65-F5344CB8AC3E}">
        <p14:creationId xmlns:p14="http://schemas.microsoft.com/office/powerpoint/2010/main" val="4109066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10.2. Текущая ситуация по применению ГОСТ 33259-2015 на российском рынке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392488"/>
          </a:xfrm>
        </p:spPr>
        <p:txBody>
          <a:bodyPr>
            <a:noAutofit/>
          </a:bodyPr>
          <a:lstStyle/>
          <a:p>
            <a:pPr algn="just" fontAlgn="base"/>
            <a:r>
              <a:rPr lang="ru-RU" sz="2000" dirty="0" smtClean="0"/>
              <a:t>Так </a:t>
            </a:r>
            <a:r>
              <a:rPr lang="ru-RU" sz="2000" dirty="0"/>
              <a:t>как наше  предприятие на протяжении более 30 лет выпускает штампованные фланцы, соответствующие самым строгим критериям качества, то мы положительно отнеслись к внедрению нового ГОСТ 33259-2015. </a:t>
            </a:r>
            <a:endParaRPr lang="ru-RU" sz="2000" dirty="0" smtClean="0"/>
          </a:p>
          <a:p>
            <a:pPr algn="just" fontAlgn="base"/>
            <a:r>
              <a:rPr lang="ru-RU" sz="2000" dirty="0" smtClean="0"/>
              <a:t>В </a:t>
            </a:r>
            <a:r>
              <a:rPr lang="ru-RU" sz="2000" dirty="0"/>
              <a:t>частности, </a:t>
            </a:r>
            <a:r>
              <a:rPr lang="ru-RU" sz="2000" dirty="0" smtClean="0"/>
              <a:t>предприятие </a:t>
            </a:r>
            <a:r>
              <a:rPr lang="ru-RU" sz="2000" dirty="0"/>
              <a:t>всецело </a:t>
            </a:r>
            <a:r>
              <a:rPr lang="ru-RU" sz="2000" dirty="0" smtClean="0"/>
              <a:t>поддерживает уточнение </a:t>
            </a:r>
            <a:r>
              <a:rPr lang="ru-RU" sz="2000" dirty="0"/>
              <a:t>перечня применяемых материалов и заготовок, например исключение применения литых заготовок для выпуска плоских (тип 01) и приварных встык (тип 11</a:t>
            </a:r>
            <a:r>
              <a:rPr lang="ru-RU" sz="2000" dirty="0" smtClean="0"/>
              <a:t>).</a:t>
            </a:r>
          </a:p>
          <a:p>
            <a:pPr algn="just" fontAlgn="base"/>
            <a:r>
              <a:rPr lang="ru-RU" sz="2000" dirty="0"/>
              <a:t>Считаем, что подобный подход приведет к разделению рынка на сегменты: фланцы соответствующие ГОСТ 33259-2015 (гарантированный уровень качества) и фланцы не соответствующие ГОСТ (не гарантированное качество), которые какое то время будут иметь хождение на рынке. </a:t>
            </a:r>
          </a:p>
          <a:p>
            <a:pPr fontAlgn="base"/>
            <a:endParaRPr lang="ru-RU" sz="2000" dirty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55166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10.3. Текущая ситуация по применению ГОСТ 33259-2015 на российском рынке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392488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 целом новый ГОСТ написан достаточно четко, ясным и понятным языком, соблюдается принцип  однозначности понимания требований ГОСТа. </a:t>
            </a:r>
            <a:endParaRPr lang="ru-RU" sz="2000" dirty="0" smtClean="0"/>
          </a:p>
          <a:p>
            <a:pPr algn="just"/>
            <a:r>
              <a:rPr lang="ru-RU" sz="2000" dirty="0" smtClean="0"/>
              <a:t>С </a:t>
            </a:r>
            <a:r>
              <a:rPr lang="ru-RU" sz="2000" dirty="0"/>
              <a:t>учетом того, что основной (рекомендуемый к применению) </a:t>
            </a:r>
            <a:r>
              <a:rPr lang="ru-RU" sz="2000" b="1" dirty="0"/>
              <a:t>размерный ряд</a:t>
            </a:r>
            <a:r>
              <a:rPr lang="ru-RU" sz="2000" dirty="0"/>
              <a:t>  в новом ГОСТ (за редким исключением) </a:t>
            </a:r>
            <a:r>
              <a:rPr lang="ru-RU" sz="2000" b="1" dirty="0"/>
              <a:t>соответствует старым ГОСТ</a:t>
            </a:r>
            <a:r>
              <a:rPr lang="ru-RU" sz="2000" dirty="0"/>
              <a:t>, то для предприятий, изначально выпускающих штампованные фланцы, практически с введением нового ГОСТ особо ничего не поменялось - изменились  только маркировка, контроль и форма паспорта, сопровождающего партию фланцев.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0486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10.4. Текущая ситуация по применению ГОСТ 33259-2015 на российском рынке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Считаем, что компании</a:t>
            </a:r>
            <a:r>
              <a:rPr lang="ru-RU" sz="2000" dirty="0"/>
              <a:t>, выпускающие или  импортирующие фланцы, не соответствующие требованиям ГОСТ 33259-2015 будут выбирать из 3-х альтернатив: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lvl="0"/>
            <a:r>
              <a:rPr lang="ru-RU" sz="2000" dirty="0"/>
              <a:t>Освоение производства или импорт фланцев, соответствующих ГОСТ 33259-2015</a:t>
            </a:r>
          </a:p>
          <a:p>
            <a:pPr lvl="0"/>
            <a:r>
              <a:rPr lang="ru-RU" sz="2000" dirty="0"/>
              <a:t>Выпуск продукции по ТУ или стандартам предприятия</a:t>
            </a:r>
          </a:p>
          <a:p>
            <a:pPr lvl="0"/>
            <a:r>
              <a:rPr lang="ru-RU" sz="2000" dirty="0"/>
              <a:t>Фальсификация сопроводительной  документации на партии фланцев.</a:t>
            </a:r>
          </a:p>
          <a:p>
            <a:pPr marL="0" indent="0" fontAlgn="base">
              <a:buNone/>
            </a:pPr>
            <a:endParaRPr lang="ru-RU" sz="2000" dirty="0" smtClean="0"/>
          </a:p>
          <a:p>
            <a:pPr marL="0" indent="0" algn="just" fontAlgn="base">
              <a:buNone/>
            </a:pPr>
            <a:r>
              <a:rPr lang="ru-RU" sz="2000" dirty="0" smtClean="0"/>
              <a:t>На </a:t>
            </a:r>
            <a:r>
              <a:rPr lang="ru-RU" sz="2000" dirty="0"/>
              <a:t>текущий момент, </a:t>
            </a:r>
            <a:r>
              <a:rPr lang="ru-RU" sz="2000" dirty="0" smtClean="0"/>
              <a:t>российский рынок </a:t>
            </a:r>
            <a:r>
              <a:rPr lang="ru-RU" sz="2000" dirty="0"/>
              <a:t>хоть и с запозданием, но начал </a:t>
            </a:r>
            <a:r>
              <a:rPr lang="ru-RU" sz="2000" b="1" dirty="0"/>
              <a:t>переход на новый ГОСТ</a:t>
            </a:r>
            <a:r>
              <a:rPr lang="ru-RU" sz="2000" dirty="0"/>
              <a:t>, в первую очередь из-за растущего спроса со стороны конечных потребителей. </a:t>
            </a:r>
          </a:p>
          <a:p>
            <a:pPr fontAlgn="base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98266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11.Информация о</a:t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 ООО «Завод Промэнерго»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579" y="1700808"/>
            <a:ext cx="4812663" cy="403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ООО «Завод Промэнерго» расположено в г. Покров Владимирской области.</a:t>
            </a:r>
          </a:p>
          <a:p>
            <a:pPr marL="0" indent="0" algn="just">
              <a:buNone/>
            </a:pPr>
            <a:r>
              <a:rPr lang="ru-RU" sz="2000" dirty="0" smtClean="0"/>
              <a:t>С 1985 года выпускает детали трубопроводов (фланцы, отводы, переходы)</a:t>
            </a:r>
          </a:p>
          <a:p>
            <a:pPr marL="0" indent="0" algn="just">
              <a:buNone/>
            </a:pPr>
            <a:r>
              <a:rPr lang="ru-RU" sz="2000" dirty="0" smtClean="0"/>
              <a:t>Площадь производственных площадей свыше 21000 м2.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b="1" dirty="0" smtClean="0"/>
              <a:t>601122, Владимирская </a:t>
            </a:r>
            <a:r>
              <a:rPr lang="ru-RU" sz="2000" b="1" dirty="0"/>
              <a:t>область г. </a:t>
            </a:r>
            <a:r>
              <a:rPr lang="ru-RU" sz="2000" b="1" dirty="0" smtClean="0"/>
              <a:t>Покров Ул</a:t>
            </a:r>
            <a:r>
              <a:rPr lang="ru-RU" sz="2000" b="1" dirty="0"/>
              <a:t>. Франца </a:t>
            </a:r>
            <a:r>
              <a:rPr lang="ru-RU" sz="2000" b="1" dirty="0" err="1"/>
              <a:t>Штольверка</a:t>
            </a:r>
            <a:r>
              <a:rPr lang="ru-RU" sz="2000" b="1" dirty="0"/>
              <a:t> д.8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u="sng" dirty="0" smtClean="0">
                <a:hlinkClick r:id="rId2"/>
              </a:rPr>
              <a:t>8-800- 700-22-32 (</a:t>
            </a:r>
            <a:r>
              <a:rPr lang="ru-RU" sz="2000" u="sng" dirty="0" err="1" smtClean="0">
                <a:hlinkClick r:id="rId2"/>
              </a:rPr>
              <a:t>мн.кан</a:t>
            </a:r>
            <a:r>
              <a:rPr lang="ru-RU" sz="2000" u="sng" dirty="0" smtClean="0">
                <a:hlinkClick r:id="rId2"/>
              </a:rPr>
              <a:t>.)</a:t>
            </a:r>
            <a:endParaRPr lang="ru-RU" sz="2000" u="sng" dirty="0">
              <a:hlinkClick r:id="rId2"/>
            </a:endParaRPr>
          </a:p>
          <a:p>
            <a:pPr marL="0" indent="0" algn="ctr">
              <a:buNone/>
            </a:pPr>
            <a:r>
              <a:rPr lang="ru-RU" sz="2000" u="sng" dirty="0" smtClean="0">
                <a:hlinkClick r:id="rId2"/>
              </a:rPr>
              <a:t>www.promenergo.ru</a:t>
            </a:r>
            <a:r>
              <a:rPr lang="ru-RU" sz="2000" u="sng" dirty="0">
                <a:hlinkClick r:id="rId2"/>
              </a:rPr>
              <a:t>/</a:t>
            </a:r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</p:txBody>
      </p:sp>
      <p:pic>
        <p:nvPicPr>
          <p:cNvPr id="5" name="Рисунок 4" descr="C:\Documents and Settings\Denis.DENISHOME\Local Settings\Temporary Internet Files\Content.Word\новый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424" y="1700808"/>
            <a:ext cx="365315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dspirin\Desktop\презентация СПб\compa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4" y="2996952"/>
            <a:ext cx="363690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5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 smtClean="0">
                <a:effectLst/>
              </a:rPr>
              <a:t>1.2. Краткая </a:t>
            </a:r>
            <a:r>
              <a:rPr lang="ru-RU" sz="3200" b="1" dirty="0">
                <a:effectLst/>
              </a:rPr>
              <a:t>информация о </a:t>
            </a: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ГОСТ 33259-2015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Подготовлен: ЗАО "НПФ "ЦКБА"  с  учетом международного стандарта ISO 7005-1:2011 и на основе применения ГОСТ Р 54432-2011. </a:t>
            </a:r>
          </a:p>
          <a:p>
            <a:pPr algn="just"/>
            <a:r>
              <a:rPr lang="ru-RU" sz="2000" dirty="0"/>
              <a:t>Устанавливает конструкцию и размеры фланцев, определяет типы фланцев, типы форм уплотнительных поверхностей, устанавливает технические требования к изготовлению, маркировке, испытаниям и контролю.</a:t>
            </a:r>
          </a:p>
          <a:p>
            <a:pPr algn="just"/>
            <a:r>
              <a:rPr lang="ru-RU" sz="2000" dirty="0"/>
              <a:t>Приведены рекомендации по выбору материала для фланцев и крепежных деталей фланцевых соединений, а также по выбору уплотнительной поверхности в зависимости от опасности и параметров рабочей среды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1" name="Picture 3" descr="C:\Users\dspirin\Desktop\презентация СПб\цк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5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 smtClean="0">
                <a:effectLst/>
              </a:rPr>
              <a:t>2.1. Типы </a:t>
            </a:r>
            <a:r>
              <a:rPr lang="ru-RU" sz="3200" b="1" dirty="0">
                <a:effectLst/>
              </a:rPr>
              <a:t>фланцев </a:t>
            </a: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по </a:t>
            </a:r>
            <a:r>
              <a:rPr lang="ru-RU" sz="3200" b="1" dirty="0">
                <a:effectLst/>
              </a:rPr>
              <a:t>ГОСТ 33259-2015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Объект 8" descr="ГОСТ 33259-2015 Фланцы арматуры, соединительных частей и трубопроводов на номинальное давление до PN 250. Конструкция, размеры и общие технические требования (с Поправкой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628801"/>
            <a:ext cx="5832647" cy="489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94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600200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2.2. </a:t>
            </a:r>
            <a:r>
              <a:rPr lang="ru-RU" sz="3200" b="1" dirty="0">
                <a:effectLst/>
              </a:rPr>
              <a:t>И</a:t>
            </a:r>
            <a:r>
              <a:rPr lang="ru-RU" sz="3200" b="1" dirty="0" smtClean="0">
                <a:effectLst/>
              </a:rPr>
              <a:t>сполнения уплотняемой </a:t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поверхности по </a:t>
            </a:r>
            <a:r>
              <a:rPr lang="ru-RU" sz="3200" b="1" dirty="0">
                <a:effectLst/>
              </a:rPr>
              <a:t>ГОСТ 33259-2015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Объект 6" descr="ГОСТ 33259-2015 Фланцы арматуры, соединительных частей и трубопроводов на номинальное давление до PN 250. Конструкция, размеры и общие технические требования (с Поправкой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33670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58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600200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2.3. </a:t>
            </a:r>
            <a:r>
              <a:rPr lang="ru-RU" sz="3200" b="1" dirty="0">
                <a:effectLst/>
              </a:rPr>
              <a:t>И</a:t>
            </a:r>
            <a:r>
              <a:rPr lang="ru-RU" sz="3200" b="1" dirty="0" smtClean="0">
                <a:effectLst/>
              </a:rPr>
              <a:t>сполнения уплотняемой </a:t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поверхности по </a:t>
            </a:r>
            <a:r>
              <a:rPr lang="ru-RU" sz="3200" b="1" dirty="0">
                <a:effectLst/>
              </a:rPr>
              <a:t>ГОСТ 33259-2015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0200"/>
            <a:ext cx="4104456" cy="504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59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3. Размеры по </a:t>
            </a:r>
            <a:r>
              <a:rPr lang="ru-RU" sz="3200" b="1" dirty="0">
                <a:effectLst/>
              </a:rPr>
              <a:t>ГОСТ 33259-2015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000" dirty="0" smtClean="0"/>
              <a:t>В </a:t>
            </a:r>
            <a:r>
              <a:rPr lang="ru-RU" sz="2000" dirty="0"/>
              <a:t>ГОСТ 33259-2015 вводится понятие размерный ряд.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Ряд </a:t>
            </a:r>
            <a:r>
              <a:rPr lang="ru-RU" sz="2000" dirty="0"/>
              <a:t>1 является предпочтительным и, как правило, </a:t>
            </a:r>
            <a:r>
              <a:rPr lang="ru-RU" sz="2000" b="1" dirty="0"/>
              <a:t>полностью соответствует размерам замененных ГОСТ</a:t>
            </a:r>
            <a:r>
              <a:rPr lang="ru-RU" sz="2000" dirty="0"/>
              <a:t> (в </a:t>
            </a:r>
            <a:r>
              <a:rPr lang="ru-RU" sz="2000" dirty="0" err="1"/>
              <a:t>т.ч</a:t>
            </a:r>
            <a:r>
              <a:rPr lang="ru-RU" sz="2000" dirty="0"/>
              <a:t>. 12820,12821).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Ряд </a:t>
            </a:r>
            <a:r>
              <a:rPr lang="ru-RU" sz="2000" dirty="0"/>
              <a:t>2 соответствует ISO 7005-1:2011</a:t>
            </a:r>
            <a:r>
              <a:rPr lang="ru-RU" sz="2000" dirty="0" smtClean="0"/>
              <a:t>.</a:t>
            </a:r>
          </a:p>
          <a:p>
            <a:pPr lvl="0" algn="just"/>
            <a:r>
              <a:rPr lang="ru-RU" sz="2000" dirty="0" smtClean="0"/>
              <a:t>Присоединительные </a:t>
            </a:r>
            <a:r>
              <a:rPr lang="ru-RU" sz="2000" dirty="0"/>
              <a:t>размеры фланцев  и размеры уплотнительных поверхностей по ГОСТ 33259-2015 являются обязательными, остальные размеры могут быть уточнены на основании расчета прочности фланцевого соединения и размеров присоединяемых труб.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534085" cy="443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48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4.1. Материалы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/>
              <a:t>Р</a:t>
            </a:r>
            <a:r>
              <a:rPr lang="ru-RU" sz="2000" dirty="0" smtClean="0"/>
              <a:t>екомендуемые </a:t>
            </a:r>
            <a:r>
              <a:rPr lang="ru-RU" sz="2000" dirty="0"/>
              <a:t>материалы для изготовления фланцев и крепежных деталей приведены в таблицах 11 и 12 ГОСТ 33259-2015.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Полный </a:t>
            </a:r>
            <a:r>
              <a:rPr lang="ru-RU" sz="2000" dirty="0"/>
              <a:t>перечень материалов, применяемых для фланцев и соединительных частей арматуры, приведен в ГОСТ 33260-2015</a:t>
            </a:r>
            <a:endParaRPr lang="ru-RU" dirty="0"/>
          </a:p>
        </p:txBody>
      </p:sp>
      <p:pic>
        <p:nvPicPr>
          <p:cNvPr id="4100" name="Picture 4" descr="http://static.gmstar.ru/boardImage/imageOriginal/1/15372/21138_0_0_1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6" y="2352278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6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txBody>
          <a:bodyPr/>
          <a:lstStyle/>
          <a:p>
            <a:pPr lvl="0"/>
            <a:r>
              <a:rPr lang="ru-RU" sz="3200" b="1" dirty="0" smtClean="0">
                <a:effectLst/>
              </a:rPr>
              <a:t>4.2. Материалы</a:t>
            </a:r>
            <a:endParaRPr lang="ru-RU" sz="3200" b="1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387968"/>
              </p:ext>
            </p:extLst>
          </p:nvPr>
        </p:nvGraphicFramePr>
        <p:xfrm>
          <a:off x="251520" y="2060848"/>
          <a:ext cx="8784976" cy="4231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8948"/>
                <a:gridCol w="1838948"/>
                <a:gridCol w="2203741"/>
                <a:gridCol w="1679203"/>
                <a:gridCol w="1224136"/>
              </a:tblGrid>
              <a:tr h="792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Группа стали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Марка материала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НД на заготовки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Температура применения, С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PN, </a:t>
                      </a:r>
                      <a:r>
                        <a:rPr lang="ru-RU" sz="1800" u="none" strike="noStrike" dirty="0">
                          <a:effectLst/>
                        </a:rPr>
                        <a:t>кгс\см2, </a:t>
                      </a:r>
                      <a:endParaRPr lang="ru-RU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не </a:t>
                      </a:r>
                      <a:r>
                        <a:rPr lang="ru-RU" sz="1800" u="none" strike="noStrike" dirty="0">
                          <a:effectLst/>
                        </a:rPr>
                        <a:t>более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87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Сталь углеродистая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Ст3сп не ниже </a:t>
                      </a:r>
                      <a:endParaRPr lang="ru-RU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2-й </a:t>
                      </a:r>
                      <a:r>
                        <a:rPr lang="ru-RU" sz="1800" u="none" strike="noStrike" dirty="0">
                          <a:effectLst/>
                        </a:rPr>
                        <a:t>категории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Поковки </a:t>
                      </a:r>
                      <a:endParaRPr lang="ru-RU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по </a:t>
                      </a:r>
                      <a:r>
                        <a:rPr lang="ru-RU" sz="1800" u="none" strike="noStrike" dirty="0">
                          <a:effectLst/>
                        </a:rPr>
                        <a:t>ГОСТ 8479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От -30 до 300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PN 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Лист </a:t>
                      </a:r>
                      <a:endParaRPr lang="ru-RU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по </a:t>
                      </a:r>
                      <a:r>
                        <a:rPr lang="ru-RU" sz="1800" u="none" strike="noStrike" dirty="0">
                          <a:effectLst/>
                        </a:rPr>
                        <a:t>ГОСТ 14637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От -20 до 300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Поковки </a:t>
                      </a:r>
                      <a:endParaRPr lang="ru-RU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по ГОСТ </a:t>
                      </a:r>
                      <a:r>
                        <a:rPr lang="ru-RU" sz="1800" u="none" strike="noStrike" dirty="0">
                          <a:effectLst/>
                        </a:rPr>
                        <a:t>8479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От -40 до 475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PN 250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Лист по ГОСТ 1577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от -20 до 475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Лист по ГОСТ 5520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Поковки </a:t>
                      </a:r>
                      <a:endParaRPr lang="ru-RU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по </a:t>
                      </a:r>
                      <a:r>
                        <a:rPr lang="ru-RU" sz="1800" u="none" strike="noStrike" dirty="0">
                          <a:effectLst/>
                        </a:rPr>
                        <a:t>ГОСТ 8479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от -30 до 475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07904" y="126876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Выдержка из таблицы 11- рекомендуемые материалы для изготовления фланцев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710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165</TotalTime>
  <Words>1054</Words>
  <Application>Microsoft Office PowerPoint</Application>
  <PresentationFormat>Экран (4:3)</PresentationFormat>
  <Paragraphs>153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Исполнительная</vt:lpstr>
      <vt:lpstr>Оценка нововведений в ГОСТ 33259-2015  с точки зрения российского производителя фланцев</vt:lpstr>
      <vt:lpstr>1.1. Краткая информация о  ГОСТ 33259-2015</vt:lpstr>
      <vt:lpstr>1.2. Краткая информация о  ГОСТ 33259-2015</vt:lpstr>
      <vt:lpstr>2.1. Типы фланцев  по ГОСТ 33259-2015</vt:lpstr>
      <vt:lpstr>2.2. Исполнения уплотняемой  поверхности по ГОСТ 33259-2015</vt:lpstr>
      <vt:lpstr>2.3. Исполнения уплотняемой  поверхности по ГОСТ 33259-2015</vt:lpstr>
      <vt:lpstr>3. Размеры по ГОСТ 33259-2015</vt:lpstr>
      <vt:lpstr>4.1. Материалы</vt:lpstr>
      <vt:lpstr>4.2. Материалы</vt:lpstr>
      <vt:lpstr>4.3. Виды заготовок</vt:lpstr>
      <vt:lpstr>4.4. Виды заготовок</vt:lpstr>
      <vt:lpstr>4.5. Виды заготовок</vt:lpstr>
      <vt:lpstr>5.1. Виды контроля</vt:lpstr>
      <vt:lpstr>5.2. Виды контроля</vt:lpstr>
      <vt:lpstr>5.3. Виды контроля</vt:lpstr>
      <vt:lpstr>6.1. Условное обозначение</vt:lpstr>
      <vt:lpstr>6.2. Условное обозначение. </vt:lpstr>
      <vt:lpstr>7. Маркировка</vt:lpstr>
      <vt:lpstr>8. Консервация</vt:lpstr>
      <vt:lpstr>9. Паспорт качества</vt:lpstr>
      <vt:lpstr>10.1. Текущая ситуация по применению ГОСТ 33259-2015 на российском рынке</vt:lpstr>
      <vt:lpstr>10.2. Текущая ситуация по применению ГОСТ 33259-2015 на российском рынке</vt:lpstr>
      <vt:lpstr>10.3. Текущая ситуация по применению ГОСТ 33259-2015 на российском рынке</vt:lpstr>
      <vt:lpstr>10.4. Текущая ситуация по применению ГОСТ 33259-2015 на российском рынке</vt:lpstr>
      <vt:lpstr>11.Информация о  ООО «Завод Промэнерго»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нововведений в ГОСТ 33259-2015  с точки зрения российского производителя фланцев</dc:title>
  <dc:creator>Спирин Денис Александрович</dc:creator>
  <cp:lastModifiedBy>Спирин Денис Александрович</cp:lastModifiedBy>
  <cp:revision>15</cp:revision>
  <dcterms:created xsi:type="dcterms:W3CDTF">2017-09-28T06:42:45Z</dcterms:created>
  <dcterms:modified xsi:type="dcterms:W3CDTF">2017-09-28T09:28:25Z</dcterms:modified>
</cp:coreProperties>
</file>