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vml" ContentType="application/vnd.openxmlformats-officedocument.vmlDrawing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embeddings/oleObject1.bin" ContentType="application/vnd.openxmlformats-officedocument.oleObject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283" r:id="rId4"/>
    <p:sldId id="285" r:id="rId5"/>
    <p:sldId id="294" r:id="rId6"/>
    <p:sldId id="295" r:id="rId7"/>
    <p:sldId id="296" r:id="rId8"/>
    <p:sldId id="297" r:id="rId9"/>
    <p:sldId id="284" r:id="rId10"/>
    <p:sldId id="293" r:id="rId11"/>
    <p:sldId id="300" r:id="rId12"/>
    <p:sldId id="292" r:id="rId13"/>
    <p:sldId id="287" r:id="rId14"/>
    <p:sldId id="298" r:id="rId15"/>
    <p:sldId id="289" r:id="rId16"/>
    <p:sldId id="286" r:id="rId17"/>
    <p:sldId id="290" r:id="rId18"/>
  </p:sldIdLst>
  <p:sldSz cx="9144000" cy="5143500" type="screen16x9"/>
  <p:notesSz cx="6797675" cy="9926638"/>
  <p:defaultTextStyle>
    <a:defPPr>
      <a:defRPr lang="ru-RU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232" autoAdjust="0"/>
    <p:restoredTop sz="94660"/>
  </p:normalViewPr>
  <p:slideViewPr>
    <p:cSldViewPr snapToGrid="0">
      <p:cViewPr>
        <p:scale>
          <a:sx n="100" d="100"/>
          <a:sy n="100" d="100"/>
        </p:scale>
        <p:origin x="-1288" y="-3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50A9F4-C190-4A78-9048-86630E599805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B76B3C5-B660-4816-9DB7-D1F2C8AE0163}">
      <dgm:prSet phldrT="[Текст]"/>
      <dgm:spPr>
        <a:solidFill>
          <a:schemeClr val="bg1">
            <a:lumMod val="75000"/>
            <a:alpha val="5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b="1" dirty="0" smtClean="0"/>
            <a:t>ТК 465 Строительство</a:t>
          </a:r>
          <a:endParaRPr lang="ru-RU" b="1" dirty="0"/>
        </a:p>
      </dgm:t>
    </dgm:pt>
    <dgm:pt modelId="{025B8235-4F36-4A57-BAE1-C9A38DF44F95}" type="parTrans" cxnId="{909E1CC1-ABE7-466A-9396-D32CC797E1D1}">
      <dgm:prSet/>
      <dgm:spPr/>
      <dgm:t>
        <a:bodyPr/>
        <a:lstStyle/>
        <a:p>
          <a:endParaRPr lang="ru-RU"/>
        </a:p>
      </dgm:t>
    </dgm:pt>
    <dgm:pt modelId="{6B6AF4F5-EF45-4C24-80F6-9F5B1267E6E2}" type="sibTrans" cxnId="{909E1CC1-ABE7-466A-9396-D32CC797E1D1}">
      <dgm:prSet/>
      <dgm:spPr/>
      <dgm:t>
        <a:bodyPr/>
        <a:lstStyle/>
        <a:p>
          <a:endParaRPr lang="ru-RU"/>
        </a:p>
      </dgm:t>
    </dgm:pt>
    <dgm:pt modelId="{AD03AE78-C28D-46B2-A24F-534468ABFCFE}">
      <dgm:prSet phldrT="[Текст]" custT="1"/>
      <dgm:spPr/>
      <dgm:t>
        <a:bodyPr/>
        <a:lstStyle/>
        <a:p>
          <a:r>
            <a:rPr lang="ru-RU" sz="1100" b="1" dirty="0" smtClean="0"/>
            <a:t>ИСО/ТК59</a:t>
          </a:r>
          <a:endParaRPr lang="ru-RU" sz="1100" b="1" dirty="0"/>
        </a:p>
      </dgm:t>
    </dgm:pt>
    <dgm:pt modelId="{0B87F9CF-2014-4231-9B3F-0757AC3C75B9}" type="parTrans" cxnId="{56A88769-B2DB-4F61-9A2F-DF8CEF0ACE17}">
      <dgm:prSet/>
      <dgm:spPr/>
      <dgm:t>
        <a:bodyPr/>
        <a:lstStyle/>
        <a:p>
          <a:endParaRPr lang="ru-RU"/>
        </a:p>
      </dgm:t>
    </dgm:pt>
    <dgm:pt modelId="{42B94325-0EE7-4DAF-A4B8-8EFC89837340}" type="sibTrans" cxnId="{56A88769-B2DB-4F61-9A2F-DF8CEF0ACE17}">
      <dgm:prSet/>
      <dgm:spPr/>
      <dgm:t>
        <a:bodyPr/>
        <a:lstStyle/>
        <a:p>
          <a:endParaRPr lang="ru-RU"/>
        </a:p>
      </dgm:t>
    </dgm:pt>
    <dgm:pt modelId="{3BF73737-9C97-405F-9535-C574AC25CB68}">
      <dgm:prSet phldrT="[Текст]"/>
      <dgm:spPr/>
      <dgm:t>
        <a:bodyPr/>
        <a:lstStyle/>
        <a:p>
          <a:endParaRPr lang="ru-RU"/>
        </a:p>
      </dgm:t>
    </dgm:pt>
    <dgm:pt modelId="{C4AF72E9-45AA-4261-8FB8-EEB663C46837}" type="parTrans" cxnId="{B5704D18-9CF4-48CE-BFA5-47107A32CC15}">
      <dgm:prSet/>
      <dgm:spPr/>
      <dgm:t>
        <a:bodyPr/>
        <a:lstStyle/>
        <a:p>
          <a:endParaRPr lang="ru-RU"/>
        </a:p>
      </dgm:t>
    </dgm:pt>
    <dgm:pt modelId="{9E8D6820-AF17-44B1-B306-D72E27BCB53F}" type="sibTrans" cxnId="{B5704D18-9CF4-48CE-BFA5-47107A32CC15}">
      <dgm:prSet/>
      <dgm:spPr/>
      <dgm:t>
        <a:bodyPr/>
        <a:lstStyle/>
        <a:p>
          <a:endParaRPr lang="ru-RU"/>
        </a:p>
      </dgm:t>
    </dgm:pt>
    <dgm:pt modelId="{7173763F-672F-4664-A758-8D08F27B2C9F}">
      <dgm:prSet phldrT="[Текст]" phldr="1"/>
      <dgm:spPr/>
      <dgm:t>
        <a:bodyPr/>
        <a:lstStyle/>
        <a:p>
          <a:endParaRPr lang="ru-RU"/>
        </a:p>
      </dgm:t>
    </dgm:pt>
    <dgm:pt modelId="{0699A33E-C9EE-4831-9D3D-6B3A2E502898}" type="parTrans" cxnId="{A33C5D72-9C14-47A3-8094-097F866ADBC0}">
      <dgm:prSet/>
      <dgm:spPr/>
      <dgm:t>
        <a:bodyPr/>
        <a:lstStyle/>
        <a:p>
          <a:endParaRPr lang="ru-RU"/>
        </a:p>
      </dgm:t>
    </dgm:pt>
    <dgm:pt modelId="{7B4B812E-E4A7-457D-A1BF-C25EFF88AC7F}" type="sibTrans" cxnId="{A33C5D72-9C14-47A3-8094-097F866ADBC0}">
      <dgm:prSet/>
      <dgm:spPr/>
      <dgm:t>
        <a:bodyPr/>
        <a:lstStyle/>
        <a:p>
          <a:endParaRPr lang="ru-RU"/>
        </a:p>
      </dgm:t>
    </dgm:pt>
    <dgm:pt modelId="{18CD131B-D2C1-490A-8854-B9B4EF8A458D}">
      <dgm:prSet phldrT="[Текст]"/>
      <dgm:spPr/>
      <dgm:t>
        <a:bodyPr/>
        <a:lstStyle/>
        <a:p>
          <a:endParaRPr lang="ru-RU" dirty="0"/>
        </a:p>
      </dgm:t>
    </dgm:pt>
    <dgm:pt modelId="{2D97CE57-7118-4D0A-A8DD-69EDDE388168}" type="parTrans" cxnId="{9CE1DD97-9E40-4BC1-9DEA-6D2B80909A9A}">
      <dgm:prSet/>
      <dgm:spPr/>
      <dgm:t>
        <a:bodyPr/>
        <a:lstStyle/>
        <a:p>
          <a:endParaRPr lang="ru-RU"/>
        </a:p>
      </dgm:t>
    </dgm:pt>
    <dgm:pt modelId="{B2A992BF-35C1-405C-8C2B-A4F70C85AF4A}" type="sibTrans" cxnId="{9CE1DD97-9E40-4BC1-9DEA-6D2B80909A9A}">
      <dgm:prSet/>
      <dgm:spPr/>
      <dgm:t>
        <a:bodyPr/>
        <a:lstStyle/>
        <a:p>
          <a:endParaRPr lang="ru-RU"/>
        </a:p>
      </dgm:t>
    </dgm:pt>
    <dgm:pt modelId="{4884CA9D-5FB9-4E13-89F8-55C51C748745}">
      <dgm:prSet phldrT="[Текст]"/>
      <dgm:spPr/>
      <dgm:t>
        <a:bodyPr/>
        <a:lstStyle/>
        <a:p>
          <a:endParaRPr lang="ru-RU"/>
        </a:p>
      </dgm:t>
    </dgm:pt>
    <dgm:pt modelId="{EB85128A-D07A-45EB-AE48-7ED0A14DB538}" type="parTrans" cxnId="{2FE082E7-4ACA-4D6A-A392-21520F1A86D4}">
      <dgm:prSet/>
      <dgm:spPr/>
      <dgm:t>
        <a:bodyPr/>
        <a:lstStyle/>
        <a:p>
          <a:endParaRPr lang="ru-RU"/>
        </a:p>
      </dgm:t>
    </dgm:pt>
    <dgm:pt modelId="{C25DCF0A-BAAB-46CB-8C5A-C398A57403D5}" type="sibTrans" cxnId="{2FE082E7-4ACA-4D6A-A392-21520F1A86D4}">
      <dgm:prSet/>
      <dgm:spPr/>
      <dgm:t>
        <a:bodyPr/>
        <a:lstStyle/>
        <a:p>
          <a:endParaRPr lang="ru-RU"/>
        </a:p>
      </dgm:t>
    </dgm:pt>
    <dgm:pt modelId="{BBAD5D9C-50B0-4AD0-AF9C-28BEF80230A7}">
      <dgm:prSet phldrT="[Текст]"/>
      <dgm:spPr/>
      <dgm:t>
        <a:bodyPr/>
        <a:lstStyle/>
        <a:p>
          <a:endParaRPr lang="ru-RU"/>
        </a:p>
      </dgm:t>
    </dgm:pt>
    <dgm:pt modelId="{80A56F1A-7EFE-4E41-8B2D-3B295A91C1E1}" type="parTrans" cxnId="{BA8FA901-C903-4A16-84B0-3EABE3A70340}">
      <dgm:prSet/>
      <dgm:spPr/>
      <dgm:t>
        <a:bodyPr/>
        <a:lstStyle/>
        <a:p>
          <a:endParaRPr lang="ru-RU"/>
        </a:p>
      </dgm:t>
    </dgm:pt>
    <dgm:pt modelId="{5519DB37-9B87-4941-BE1E-674367E630E5}" type="sibTrans" cxnId="{BA8FA901-C903-4A16-84B0-3EABE3A70340}">
      <dgm:prSet/>
      <dgm:spPr/>
      <dgm:t>
        <a:bodyPr/>
        <a:lstStyle/>
        <a:p>
          <a:endParaRPr lang="ru-RU"/>
        </a:p>
      </dgm:t>
    </dgm:pt>
    <dgm:pt modelId="{3E2A0AD1-8A28-4B7A-90A7-629FD59C15B7}">
      <dgm:prSet phldrT="[Текст]"/>
      <dgm:spPr/>
      <dgm:t>
        <a:bodyPr/>
        <a:lstStyle/>
        <a:p>
          <a:endParaRPr lang="en-US" dirty="0" smtClean="0"/>
        </a:p>
      </dgm:t>
    </dgm:pt>
    <dgm:pt modelId="{5C212296-F219-42B6-B130-53E21A464837}" type="parTrans" cxnId="{3B7D9C47-6D3F-491D-AA78-EAC8A7ADCE01}">
      <dgm:prSet/>
      <dgm:spPr/>
      <dgm:t>
        <a:bodyPr/>
        <a:lstStyle/>
        <a:p>
          <a:endParaRPr lang="ru-RU"/>
        </a:p>
      </dgm:t>
    </dgm:pt>
    <dgm:pt modelId="{BBB94BE5-5562-458F-80D4-95B4F1715E59}" type="sibTrans" cxnId="{3B7D9C47-6D3F-491D-AA78-EAC8A7ADCE01}">
      <dgm:prSet/>
      <dgm:spPr/>
      <dgm:t>
        <a:bodyPr/>
        <a:lstStyle/>
        <a:p>
          <a:endParaRPr lang="ru-RU"/>
        </a:p>
      </dgm:t>
    </dgm:pt>
    <dgm:pt modelId="{11E113C1-C5A4-4811-8154-A31677CF689E}">
      <dgm:prSet phldrT="[Текст]"/>
      <dgm:spPr/>
      <dgm:t>
        <a:bodyPr/>
        <a:lstStyle/>
        <a:p>
          <a:endParaRPr lang="ru-RU"/>
        </a:p>
      </dgm:t>
    </dgm:pt>
    <dgm:pt modelId="{B3E6E437-7488-46CF-990F-0BB16E956AF6}" type="parTrans" cxnId="{42718A82-7D50-49E7-934D-2623F079A03B}">
      <dgm:prSet/>
      <dgm:spPr/>
      <dgm:t>
        <a:bodyPr/>
        <a:lstStyle/>
        <a:p>
          <a:endParaRPr lang="ru-RU"/>
        </a:p>
      </dgm:t>
    </dgm:pt>
    <dgm:pt modelId="{F7AF0C6C-2C5F-4D79-8D77-49206AC936BA}" type="sibTrans" cxnId="{42718A82-7D50-49E7-934D-2623F079A03B}">
      <dgm:prSet/>
      <dgm:spPr/>
      <dgm:t>
        <a:bodyPr/>
        <a:lstStyle/>
        <a:p>
          <a:endParaRPr lang="ru-RU"/>
        </a:p>
      </dgm:t>
    </dgm:pt>
    <dgm:pt modelId="{A737BCFD-DF3B-4A1E-8A08-AAFD5FA858A7}">
      <dgm:prSet phldrT="[Текст]"/>
      <dgm:spPr/>
      <dgm:t>
        <a:bodyPr/>
        <a:lstStyle/>
        <a:p>
          <a:endParaRPr lang="en-US" dirty="0" smtClean="0"/>
        </a:p>
      </dgm:t>
    </dgm:pt>
    <dgm:pt modelId="{B28DC5BA-4F26-42F4-A1FB-5189932E8FA5}" type="parTrans" cxnId="{79CB7BF0-86EA-409E-8F84-E368736F51BC}">
      <dgm:prSet/>
      <dgm:spPr/>
      <dgm:t>
        <a:bodyPr/>
        <a:lstStyle/>
        <a:p>
          <a:endParaRPr lang="ru-RU"/>
        </a:p>
      </dgm:t>
    </dgm:pt>
    <dgm:pt modelId="{17475C5A-76C1-4D1F-89F9-25D52F2A8CA7}" type="sibTrans" cxnId="{79CB7BF0-86EA-409E-8F84-E368736F51BC}">
      <dgm:prSet/>
      <dgm:spPr/>
      <dgm:t>
        <a:bodyPr/>
        <a:lstStyle/>
        <a:p>
          <a:endParaRPr lang="ru-RU"/>
        </a:p>
      </dgm:t>
    </dgm:pt>
    <dgm:pt modelId="{FEA10054-B7E1-4C56-9D72-3771FCC3D000}">
      <dgm:prSet phldrT="[Текст]"/>
      <dgm:spPr/>
      <dgm:t>
        <a:bodyPr/>
        <a:lstStyle/>
        <a:p>
          <a:endParaRPr lang="en-US" dirty="0" smtClean="0"/>
        </a:p>
      </dgm:t>
    </dgm:pt>
    <dgm:pt modelId="{E2226CB5-AE7B-49E7-982A-4C9BE1D4B0C1}" type="parTrans" cxnId="{AF2E84BF-7761-464D-9F2A-DD9531477F69}">
      <dgm:prSet/>
      <dgm:spPr/>
      <dgm:t>
        <a:bodyPr/>
        <a:lstStyle/>
        <a:p>
          <a:endParaRPr lang="ru-RU"/>
        </a:p>
      </dgm:t>
    </dgm:pt>
    <dgm:pt modelId="{4AA1FF9F-A2E2-41BC-A959-38245F85504C}" type="sibTrans" cxnId="{AF2E84BF-7761-464D-9F2A-DD9531477F69}">
      <dgm:prSet/>
      <dgm:spPr/>
      <dgm:t>
        <a:bodyPr/>
        <a:lstStyle/>
        <a:p>
          <a:endParaRPr lang="ru-RU"/>
        </a:p>
      </dgm:t>
    </dgm:pt>
    <dgm:pt modelId="{9425A0B6-2E1E-4E25-A39B-2B232789FB9E}">
      <dgm:prSet phldrT="[Текст]"/>
      <dgm:spPr/>
      <dgm:t>
        <a:bodyPr/>
        <a:lstStyle/>
        <a:p>
          <a:endParaRPr lang="en-US" dirty="0" smtClean="0"/>
        </a:p>
      </dgm:t>
    </dgm:pt>
    <dgm:pt modelId="{DC72AD77-0122-44BE-9B53-BC40C78379A4}" type="parTrans" cxnId="{1BE05BF6-9CE0-419F-A27A-E753720628E9}">
      <dgm:prSet/>
      <dgm:spPr/>
      <dgm:t>
        <a:bodyPr/>
        <a:lstStyle/>
        <a:p>
          <a:endParaRPr lang="ru-RU"/>
        </a:p>
      </dgm:t>
    </dgm:pt>
    <dgm:pt modelId="{51CDA672-1DF1-4EE0-8BAF-79CCD04B3FDF}" type="sibTrans" cxnId="{1BE05BF6-9CE0-419F-A27A-E753720628E9}">
      <dgm:prSet/>
      <dgm:spPr/>
      <dgm:t>
        <a:bodyPr/>
        <a:lstStyle/>
        <a:p>
          <a:endParaRPr lang="ru-RU"/>
        </a:p>
      </dgm:t>
    </dgm:pt>
    <dgm:pt modelId="{FC223F31-EECD-4514-9ED0-F51F1EF12F00}">
      <dgm:prSet phldrT="[Текст]"/>
      <dgm:spPr/>
      <dgm:t>
        <a:bodyPr/>
        <a:lstStyle/>
        <a:p>
          <a:endParaRPr lang="en-US" dirty="0" smtClean="0"/>
        </a:p>
      </dgm:t>
    </dgm:pt>
    <dgm:pt modelId="{4F2E75E2-248C-4C54-BBF4-E97A08B2F05A}" type="parTrans" cxnId="{4CE49DF7-55FA-4D02-BA2D-B1010D62D1AE}">
      <dgm:prSet/>
      <dgm:spPr/>
      <dgm:t>
        <a:bodyPr/>
        <a:lstStyle/>
        <a:p>
          <a:endParaRPr lang="ru-RU"/>
        </a:p>
      </dgm:t>
    </dgm:pt>
    <dgm:pt modelId="{685EB09B-E507-4699-BD96-213A09A673CE}" type="sibTrans" cxnId="{4CE49DF7-55FA-4D02-BA2D-B1010D62D1AE}">
      <dgm:prSet/>
      <dgm:spPr/>
      <dgm:t>
        <a:bodyPr/>
        <a:lstStyle/>
        <a:p>
          <a:endParaRPr lang="ru-RU"/>
        </a:p>
      </dgm:t>
    </dgm:pt>
    <dgm:pt modelId="{A071A57F-629F-4A34-8B71-140B7106DAB4}">
      <dgm:prSet phldrT="[Текст]"/>
      <dgm:spPr/>
      <dgm:t>
        <a:bodyPr/>
        <a:lstStyle/>
        <a:p>
          <a:endParaRPr lang="en-US" dirty="0" smtClean="0"/>
        </a:p>
      </dgm:t>
    </dgm:pt>
    <dgm:pt modelId="{7C38982C-D183-4FBE-980C-CA773B0C87B7}" type="parTrans" cxnId="{A4CEE16A-CFC8-4F62-B1D2-6956960AE95B}">
      <dgm:prSet/>
      <dgm:spPr/>
      <dgm:t>
        <a:bodyPr/>
        <a:lstStyle/>
        <a:p>
          <a:endParaRPr lang="ru-RU"/>
        </a:p>
      </dgm:t>
    </dgm:pt>
    <dgm:pt modelId="{7969F8BC-1D81-420B-A5B7-90CB6B2518B6}" type="sibTrans" cxnId="{A4CEE16A-CFC8-4F62-B1D2-6956960AE95B}">
      <dgm:prSet/>
      <dgm:spPr/>
      <dgm:t>
        <a:bodyPr/>
        <a:lstStyle/>
        <a:p>
          <a:endParaRPr lang="ru-RU"/>
        </a:p>
      </dgm:t>
    </dgm:pt>
    <dgm:pt modelId="{EDBFF95A-8084-4249-B71B-03E404CEB2FA}">
      <dgm:prSet phldrT="[Текст]"/>
      <dgm:spPr/>
      <dgm:t>
        <a:bodyPr/>
        <a:lstStyle/>
        <a:p>
          <a:endParaRPr lang="en-US" dirty="0" smtClean="0"/>
        </a:p>
      </dgm:t>
    </dgm:pt>
    <dgm:pt modelId="{8F0CF08A-5B70-4E23-8FAC-185CBC472AEA}" type="parTrans" cxnId="{34A000D8-DE48-4412-9018-EE4D327912A1}">
      <dgm:prSet/>
      <dgm:spPr/>
      <dgm:t>
        <a:bodyPr/>
        <a:lstStyle/>
        <a:p>
          <a:endParaRPr lang="ru-RU"/>
        </a:p>
      </dgm:t>
    </dgm:pt>
    <dgm:pt modelId="{78CDB88D-25DD-4CF9-9993-69967FC62A4A}" type="sibTrans" cxnId="{34A000D8-DE48-4412-9018-EE4D327912A1}">
      <dgm:prSet/>
      <dgm:spPr/>
      <dgm:t>
        <a:bodyPr/>
        <a:lstStyle/>
        <a:p>
          <a:endParaRPr lang="ru-RU"/>
        </a:p>
      </dgm:t>
    </dgm:pt>
    <dgm:pt modelId="{C948E0AF-7FF4-4197-8C96-E84936D236A9}">
      <dgm:prSet phldrT="[Текст]" custT="1"/>
      <dgm:spPr/>
      <dgm:t>
        <a:bodyPr/>
        <a:lstStyle/>
        <a:p>
          <a:r>
            <a:rPr lang="ru-RU" sz="1100" b="1" dirty="0" smtClean="0"/>
            <a:t>ИСО/ТК10/ПК8</a:t>
          </a:r>
          <a:endParaRPr lang="ru-RU" sz="1100" b="1" dirty="0"/>
        </a:p>
      </dgm:t>
    </dgm:pt>
    <dgm:pt modelId="{650B6EB5-2138-458B-8076-4159B2DB52B3}" type="parTrans" cxnId="{57E3FDE7-EE96-4784-9CDE-7A2CC8416E95}">
      <dgm:prSet/>
      <dgm:spPr/>
      <dgm:t>
        <a:bodyPr/>
        <a:lstStyle/>
        <a:p>
          <a:endParaRPr lang="ru-RU"/>
        </a:p>
      </dgm:t>
    </dgm:pt>
    <dgm:pt modelId="{ED46D947-65C4-4A1F-8688-C4679729F8FA}" type="sibTrans" cxnId="{57E3FDE7-EE96-4784-9CDE-7A2CC8416E95}">
      <dgm:prSet/>
      <dgm:spPr/>
      <dgm:t>
        <a:bodyPr/>
        <a:lstStyle/>
        <a:p>
          <a:endParaRPr lang="ru-RU"/>
        </a:p>
      </dgm:t>
    </dgm:pt>
    <dgm:pt modelId="{4DC4A0B4-9D50-49ED-9CFA-163A14222412}">
      <dgm:prSet phldrT="[Текст]" custT="1"/>
      <dgm:spPr/>
      <dgm:t>
        <a:bodyPr/>
        <a:lstStyle/>
        <a:p>
          <a:r>
            <a:rPr lang="ru-RU" sz="1100" b="1" dirty="0" smtClean="0"/>
            <a:t>ИСО/ТК43</a:t>
          </a:r>
          <a:endParaRPr lang="ru-RU" sz="1100" b="1" dirty="0"/>
        </a:p>
      </dgm:t>
    </dgm:pt>
    <dgm:pt modelId="{D2FFE3C5-66BD-440C-A652-6893F3A0F703}" type="parTrans" cxnId="{397629D6-FF66-46AA-A8F9-7017794884DC}">
      <dgm:prSet/>
      <dgm:spPr/>
      <dgm:t>
        <a:bodyPr/>
        <a:lstStyle/>
        <a:p>
          <a:endParaRPr lang="ru-RU"/>
        </a:p>
      </dgm:t>
    </dgm:pt>
    <dgm:pt modelId="{35BF44F6-338F-4DBC-BBC8-CAE512BB9752}" type="sibTrans" cxnId="{397629D6-FF66-46AA-A8F9-7017794884DC}">
      <dgm:prSet/>
      <dgm:spPr/>
      <dgm:t>
        <a:bodyPr/>
        <a:lstStyle/>
        <a:p>
          <a:endParaRPr lang="ru-RU"/>
        </a:p>
      </dgm:t>
    </dgm:pt>
    <dgm:pt modelId="{9DBE9814-FE27-4089-9331-5029DBC4A238}">
      <dgm:prSet phldrT="[Текст]" custT="1"/>
      <dgm:spPr/>
      <dgm:t>
        <a:bodyPr/>
        <a:lstStyle/>
        <a:p>
          <a:r>
            <a:rPr lang="ru-RU" sz="1100" b="1" dirty="0" smtClean="0"/>
            <a:t>ИСО/ТК71</a:t>
          </a:r>
          <a:endParaRPr lang="ru-RU" sz="1100" b="1" dirty="0"/>
        </a:p>
      </dgm:t>
    </dgm:pt>
    <dgm:pt modelId="{F089D11B-4C66-45D6-A9BD-5142DBE11E93}" type="parTrans" cxnId="{ECB08E7D-AC38-4E92-A657-00DECCC4359B}">
      <dgm:prSet/>
      <dgm:spPr/>
      <dgm:t>
        <a:bodyPr/>
        <a:lstStyle/>
        <a:p>
          <a:endParaRPr lang="ru-RU"/>
        </a:p>
      </dgm:t>
    </dgm:pt>
    <dgm:pt modelId="{37D74318-738F-4977-A97F-0387D5834881}" type="sibTrans" cxnId="{ECB08E7D-AC38-4E92-A657-00DECCC4359B}">
      <dgm:prSet/>
      <dgm:spPr/>
      <dgm:t>
        <a:bodyPr/>
        <a:lstStyle/>
        <a:p>
          <a:endParaRPr lang="ru-RU"/>
        </a:p>
      </dgm:t>
    </dgm:pt>
    <dgm:pt modelId="{F791A077-29B5-4291-9690-8DD4E34354E1}">
      <dgm:prSet phldrT="[Текст]" custT="1"/>
      <dgm:spPr/>
      <dgm:t>
        <a:bodyPr/>
        <a:lstStyle/>
        <a:p>
          <a:r>
            <a:rPr lang="ru-RU" sz="1100" b="1" dirty="0" smtClean="0"/>
            <a:t>ИСО/ТК77</a:t>
          </a:r>
          <a:endParaRPr lang="ru-RU" sz="1100" b="1" dirty="0"/>
        </a:p>
      </dgm:t>
    </dgm:pt>
    <dgm:pt modelId="{90703C5C-F4B9-44F2-8FEA-BAE6ED131783}" type="parTrans" cxnId="{FD0EE70D-F9A6-4A63-8072-8AD8378B0BE2}">
      <dgm:prSet/>
      <dgm:spPr/>
      <dgm:t>
        <a:bodyPr/>
        <a:lstStyle/>
        <a:p>
          <a:endParaRPr lang="ru-RU"/>
        </a:p>
      </dgm:t>
    </dgm:pt>
    <dgm:pt modelId="{CE9AA5F0-4FE7-4FD1-8E07-C8693E4FF0CB}" type="sibTrans" cxnId="{FD0EE70D-F9A6-4A63-8072-8AD8378B0BE2}">
      <dgm:prSet/>
      <dgm:spPr/>
      <dgm:t>
        <a:bodyPr/>
        <a:lstStyle/>
        <a:p>
          <a:endParaRPr lang="ru-RU"/>
        </a:p>
      </dgm:t>
    </dgm:pt>
    <dgm:pt modelId="{89976FDA-77AA-430C-949E-940A7781699A}">
      <dgm:prSet phldrT="[Текст]" custT="1"/>
      <dgm:spPr/>
      <dgm:t>
        <a:bodyPr/>
        <a:lstStyle/>
        <a:p>
          <a:r>
            <a:rPr lang="ru-RU" sz="1100" b="1" dirty="0" smtClean="0"/>
            <a:t>ИСО/ТК86</a:t>
          </a:r>
          <a:endParaRPr lang="ru-RU" sz="1100" b="1" dirty="0"/>
        </a:p>
      </dgm:t>
    </dgm:pt>
    <dgm:pt modelId="{95CD74E4-D9B8-4684-977D-BEEF84B0BA2A}" type="parTrans" cxnId="{FA945086-CAD0-49FF-9CEC-B26B037FDAE7}">
      <dgm:prSet/>
      <dgm:spPr/>
      <dgm:t>
        <a:bodyPr/>
        <a:lstStyle/>
        <a:p>
          <a:endParaRPr lang="ru-RU"/>
        </a:p>
      </dgm:t>
    </dgm:pt>
    <dgm:pt modelId="{FBD2F735-17DC-4302-ACB1-A5C8CB07BEA5}" type="sibTrans" cxnId="{FA945086-CAD0-49FF-9CEC-B26B037FDAE7}">
      <dgm:prSet/>
      <dgm:spPr/>
      <dgm:t>
        <a:bodyPr/>
        <a:lstStyle/>
        <a:p>
          <a:endParaRPr lang="ru-RU"/>
        </a:p>
      </dgm:t>
    </dgm:pt>
    <dgm:pt modelId="{2488F798-C13D-49E8-8C60-C92CA4487B81}">
      <dgm:prSet phldrT="[Текст]" custT="1"/>
      <dgm:spPr/>
      <dgm:t>
        <a:bodyPr/>
        <a:lstStyle/>
        <a:p>
          <a:r>
            <a:rPr lang="ru-RU" sz="1100" b="1" dirty="0" smtClean="0"/>
            <a:t>ИСО/ТК89</a:t>
          </a:r>
          <a:endParaRPr lang="ru-RU" sz="1100" b="1" dirty="0"/>
        </a:p>
      </dgm:t>
    </dgm:pt>
    <dgm:pt modelId="{EBFB90CB-5E58-412C-88BF-D614654F422A}" type="parTrans" cxnId="{DC5FC42C-7822-4AC9-AEBA-9E3500081479}">
      <dgm:prSet/>
      <dgm:spPr/>
      <dgm:t>
        <a:bodyPr/>
        <a:lstStyle/>
        <a:p>
          <a:endParaRPr lang="ru-RU"/>
        </a:p>
      </dgm:t>
    </dgm:pt>
    <dgm:pt modelId="{B96F6966-C8FC-4350-86EA-331B85803937}" type="sibTrans" cxnId="{DC5FC42C-7822-4AC9-AEBA-9E3500081479}">
      <dgm:prSet/>
      <dgm:spPr/>
      <dgm:t>
        <a:bodyPr/>
        <a:lstStyle/>
        <a:p>
          <a:endParaRPr lang="ru-RU"/>
        </a:p>
      </dgm:t>
    </dgm:pt>
    <dgm:pt modelId="{AEBB2161-6610-49D7-A67D-F4D186646A94}">
      <dgm:prSet phldrT="[Текст]" custT="1"/>
      <dgm:spPr/>
      <dgm:t>
        <a:bodyPr/>
        <a:lstStyle/>
        <a:p>
          <a:r>
            <a:rPr lang="ru-RU" sz="1100" b="1" dirty="0" smtClean="0"/>
            <a:t>ИСО/ТК98</a:t>
          </a:r>
          <a:endParaRPr lang="ru-RU" sz="1100" b="1" dirty="0"/>
        </a:p>
      </dgm:t>
    </dgm:pt>
    <dgm:pt modelId="{E66074D6-8C03-438B-9B55-A143127783C8}" type="parTrans" cxnId="{DB0D5188-5885-4CD4-B35B-9A223D272319}">
      <dgm:prSet/>
      <dgm:spPr/>
      <dgm:t>
        <a:bodyPr/>
        <a:lstStyle/>
        <a:p>
          <a:endParaRPr lang="ru-RU"/>
        </a:p>
      </dgm:t>
    </dgm:pt>
    <dgm:pt modelId="{13EC2166-FC57-4C61-A203-D0D9591091E7}" type="sibTrans" cxnId="{DB0D5188-5885-4CD4-B35B-9A223D272319}">
      <dgm:prSet/>
      <dgm:spPr/>
      <dgm:t>
        <a:bodyPr/>
        <a:lstStyle/>
        <a:p>
          <a:endParaRPr lang="ru-RU"/>
        </a:p>
      </dgm:t>
    </dgm:pt>
    <dgm:pt modelId="{0CDDB0A7-7D03-49A7-822D-FA690B24F40F}">
      <dgm:prSet phldrT="[Текст]" custT="1"/>
      <dgm:spPr/>
      <dgm:t>
        <a:bodyPr/>
        <a:lstStyle/>
        <a:p>
          <a:r>
            <a:rPr lang="ru-RU" sz="1100" b="1" dirty="0" smtClean="0"/>
            <a:t>ИСО/ТК160</a:t>
          </a:r>
          <a:endParaRPr lang="ru-RU" sz="1100" b="1" dirty="0"/>
        </a:p>
      </dgm:t>
    </dgm:pt>
    <dgm:pt modelId="{577D19CE-41F3-4503-B43F-9776E94718F4}" type="parTrans" cxnId="{6297FF81-DDB1-4835-A37A-48A88CA3A1B8}">
      <dgm:prSet/>
      <dgm:spPr/>
      <dgm:t>
        <a:bodyPr/>
        <a:lstStyle/>
        <a:p>
          <a:endParaRPr lang="ru-RU"/>
        </a:p>
      </dgm:t>
    </dgm:pt>
    <dgm:pt modelId="{C92C625F-E496-4049-9750-0983D288D4BE}" type="sibTrans" cxnId="{6297FF81-DDB1-4835-A37A-48A88CA3A1B8}">
      <dgm:prSet/>
      <dgm:spPr/>
      <dgm:t>
        <a:bodyPr/>
        <a:lstStyle/>
        <a:p>
          <a:endParaRPr lang="ru-RU"/>
        </a:p>
      </dgm:t>
    </dgm:pt>
    <dgm:pt modelId="{A7FABDFC-518E-43A5-9FD1-E312D5CADE38}">
      <dgm:prSet phldrT="[Текст]" custT="1"/>
      <dgm:spPr/>
      <dgm:t>
        <a:bodyPr/>
        <a:lstStyle/>
        <a:p>
          <a:r>
            <a:rPr lang="ru-RU" sz="1100" b="1" dirty="0" smtClean="0"/>
            <a:t>ИСО/ТК162</a:t>
          </a:r>
          <a:endParaRPr lang="ru-RU" sz="1100" b="1" dirty="0"/>
        </a:p>
      </dgm:t>
    </dgm:pt>
    <dgm:pt modelId="{81478128-D0DF-495B-B827-E08C3925008A}" type="parTrans" cxnId="{F2EE60AE-D171-4153-ACEA-03645EC41266}">
      <dgm:prSet/>
      <dgm:spPr/>
      <dgm:t>
        <a:bodyPr/>
        <a:lstStyle/>
        <a:p>
          <a:endParaRPr lang="ru-RU"/>
        </a:p>
      </dgm:t>
    </dgm:pt>
    <dgm:pt modelId="{46962FE4-9391-4104-9D8A-BD7471FE24E8}" type="sibTrans" cxnId="{F2EE60AE-D171-4153-ACEA-03645EC41266}">
      <dgm:prSet/>
      <dgm:spPr/>
      <dgm:t>
        <a:bodyPr/>
        <a:lstStyle/>
        <a:p>
          <a:endParaRPr lang="ru-RU"/>
        </a:p>
      </dgm:t>
    </dgm:pt>
    <dgm:pt modelId="{E2534587-7390-4307-BF7C-DA7C774E4023}">
      <dgm:prSet phldrT="[Текст]" custT="1"/>
      <dgm:spPr/>
      <dgm:t>
        <a:bodyPr/>
        <a:lstStyle/>
        <a:p>
          <a:r>
            <a:rPr lang="ru-RU" sz="1100" b="1" dirty="0" smtClean="0"/>
            <a:t>ИСО/ТК</a:t>
          </a:r>
          <a:r>
            <a:rPr lang="en-US" sz="1100" b="1" dirty="0" smtClean="0"/>
            <a:t>163</a:t>
          </a:r>
          <a:endParaRPr lang="ru-RU" sz="1100" b="1" dirty="0"/>
        </a:p>
      </dgm:t>
    </dgm:pt>
    <dgm:pt modelId="{C6B36688-964A-4534-AF40-05CEBB00D2D3}" type="parTrans" cxnId="{D3CEA0E6-D0E5-4528-A259-CCCF6FF28164}">
      <dgm:prSet/>
      <dgm:spPr/>
      <dgm:t>
        <a:bodyPr/>
        <a:lstStyle/>
        <a:p>
          <a:endParaRPr lang="ru-RU"/>
        </a:p>
      </dgm:t>
    </dgm:pt>
    <dgm:pt modelId="{5F752151-ECE9-41C1-9574-0EF3B802476E}" type="sibTrans" cxnId="{D3CEA0E6-D0E5-4528-A259-CCCF6FF28164}">
      <dgm:prSet/>
      <dgm:spPr/>
      <dgm:t>
        <a:bodyPr/>
        <a:lstStyle/>
        <a:p>
          <a:endParaRPr lang="ru-RU"/>
        </a:p>
      </dgm:t>
    </dgm:pt>
    <dgm:pt modelId="{F7A5DA41-1DB6-4326-90D5-9FA2C173CECB}">
      <dgm:prSet phldrT="[Текст]" custT="1"/>
      <dgm:spPr/>
      <dgm:t>
        <a:bodyPr/>
        <a:lstStyle/>
        <a:p>
          <a:r>
            <a:rPr lang="ru-RU" sz="1100" b="1" dirty="0" smtClean="0"/>
            <a:t>ИСО/ТК</a:t>
          </a:r>
          <a:r>
            <a:rPr lang="en-US" sz="1100" b="1" dirty="0" smtClean="0"/>
            <a:t>165</a:t>
          </a:r>
          <a:endParaRPr lang="ru-RU" sz="1100" b="1" dirty="0"/>
        </a:p>
      </dgm:t>
    </dgm:pt>
    <dgm:pt modelId="{75DBEBAB-7E91-4285-B1BA-E4464AC30039}" type="parTrans" cxnId="{FF9E82C1-1057-4CDF-BF03-F6AE6A706692}">
      <dgm:prSet/>
      <dgm:spPr/>
      <dgm:t>
        <a:bodyPr/>
        <a:lstStyle/>
        <a:p>
          <a:endParaRPr lang="ru-RU"/>
        </a:p>
      </dgm:t>
    </dgm:pt>
    <dgm:pt modelId="{86A22DAC-2890-431B-858A-221A53062AC0}" type="sibTrans" cxnId="{FF9E82C1-1057-4CDF-BF03-F6AE6A706692}">
      <dgm:prSet/>
      <dgm:spPr/>
      <dgm:t>
        <a:bodyPr/>
        <a:lstStyle/>
        <a:p>
          <a:endParaRPr lang="ru-RU"/>
        </a:p>
      </dgm:t>
    </dgm:pt>
    <dgm:pt modelId="{BD5E8EA2-301B-4D58-BD3D-0FB5A040285C}">
      <dgm:prSet phldrT="[Текст]" custT="1"/>
      <dgm:spPr/>
      <dgm:t>
        <a:bodyPr/>
        <a:lstStyle/>
        <a:p>
          <a:r>
            <a:rPr lang="ru-RU" sz="1100" b="1" dirty="0" smtClean="0"/>
            <a:t>ИСО/ТК</a:t>
          </a:r>
          <a:r>
            <a:rPr lang="en-US" sz="1100" b="1" dirty="0" smtClean="0"/>
            <a:t>167</a:t>
          </a:r>
          <a:endParaRPr lang="ru-RU" sz="1100" b="1" dirty="0"/>
        </a:p>
      </dgm:t>
    </dgm:pt>
    <dgm:pt modelId="{AC21930B-77B9-418B-BA11-54F8C6B4D0B6}" type="parTrans" cxnId="{CF64C480-3A96-47A2-B2D1-7DED2AE70A39}">
      <dgm:prSet/>
      <dgm:spPr/>
      <dgm:t>
        <a:bodyPr/>
        <a:lstStyle/>
        <a:p>
          <a:endParaRPr lang="ru-RU"/>
        </a:p>
      </dgm:t>
    </dgm:pt>
    <dgm:pt modelId="{02DFDD0B-7905-4A80-B64C-E47F5667540F}" type="sibTrans" cxnId="{CF64C480-3A96-47A2-B2D1-7DED2AE70A39}">
      <dgm:prSet/>
      <dgm:spPr/>
      <dgm:t>
        <a:bodyPr/>
        <a:lstStyle/>
        <a:p>
          <a:endParaRPr lang="ru-RU"/>
        </a:p>
      </dgm:t>
    </dgm:pt>
    <dgm:pt modelId="{ED74458F-3C79-48B3-82B4-D7E4A8C8D212}">
      <dgm:prSet phldrT="[Текст]" custT="1"/>
      <dgm:spPr/>
      <dgm:t>
        <a:bodyPr/>
        <a:lstStyle/>
        <a:p>
          <a:r>
            <a:rPr lang="ru-RU" sz="1100" b="1" dirty="0" smtClean="0"/>
            <a:t>ИСО/ТК</a:t>
          </a:r>
          <a:r>
            <a:rPr lang="en-US" sz="1100" b="1" dirty="0" smtClean="0"/>
            <a:t> 180</a:t>
          </a:r>
          <a:endParaRPr lang="ru-RU" sz="1100" b="1" dirty="0"/>
        </a:p>
      </dgm:t>
    </dgm:pt>
    <dgm:pt modelId="{EDCFAD33-19AF-46CE-BD6D-95B98E0F8E20}" type="parTrans" cxnId="{2130A223-C0E5-4378-99B5-ADA749E1CBBD}">
      <dgm:prSet/>
      <dgm:spPr/>
      <dgm:t>
        <a:bodyPr/>
        <a:lstStyle/>
        <a:p>
          <a:endParaRPr lang="ru-RU"/>
        </a:p>
      </dgm:t>
    </dgm:pt>
    <dgm:pt modelId="{EE413468-7FE2-44DE-9709-2F63DABD2FBA}" type="sibTrans" cxnId="{2130A223-C0E5-4378-99B5-ADA749E1CBBD}">
      <dgm:prSet/>
      <dgm:spPr/>
      <dgm:t>
        <a:bodyPr/>
        <a:lstStyle/>
        <a:p>
          <a:endParaRPr lang="ru-RU"/>
        </a:p>
      </dgm:t>
    </dgm:pt>
    <dgm:pt modelId="{83AEE2D3-CD57-45F1-A599-2BE53141EEDD}">
      <dgm:prSet phldrT="[Текст]" custT="1"/>
      <dgm:spPr/>
      <dgm:t>
        <a:bodyPr/>
        <a:lstStyle/>
        <a:p>
          <a:r>
            <a:rPr lang="ru-RU" sz="1100" b="1" dirty="0" smtClean="0"/>
            <a:t>ИСО/ТК</a:t>
          </a:r>
          <a:r>
            <a:rPr lang="en-US" sz="1100" b="1" dirty="0" smtClean="0"/>
            <a:t>182</a:t>
          </a:r>
          <a:endParaRPr lang="ru-RU" sz="1100" b="1" dirty="0"/>
        </a:p>
      </dgm:t>
    </dgm:pt>
    <dgm:pt modelId="{94D89EAF-AEE5-4B0E-B969-50DF65FF5750}" type="parTrans" cxnId="{648A4618-D6CE-4B69-AFF9-57AD87995BE2}">
      <dgm:prSet/>
      <dgm:spPr/>
      <dgm:t>
        <a:bodyPr/>
        <a:lstStyle/>
        <a:p>
          <a:endParaRPr lang="ru-RU"/>
        </a:p>
      </dgm:t>
    </dgm:pt>
    <dgm:pt modelId="{2EBAD886-A258-4F49-97D5-AFF6DB783157}" type="sibTrans" cxnId="{648A4618-D6CE-4B69-AFF9-57AD87995BE2}">
      <dgm:prSet/>
      <dgm:spPr/>
      <dgm:t>
        <a:bodyPr/>
        <a:lstStyle/>
        <a:p>
          <a:endParaRPr lang="ru-RU"/>
        </a:p>
      </dgm:t>
    </dgm:pt>
    <dgm:pt modelId="{35F00AE4-F7AA-4BB5-9C37-7A5BCAA3E3C8}">
      <dgm:prSet phldrT="[Текст]" custT="1"/>
      <dgm:spPr/>
      <dgm:t>
        <a:bodyPr/>
        <a:lstStyle/>
        <a:p>
          <a:r>
            <a:rPr lang="ru-RU" sz="1100" b="1" dirty="0" smtClean="0"/>
            <a:t>ИСО/ТК</a:t>
          </a:r>
          <a:r>
            <a:rPr lang="en-US" sz="1100" b="1" dirty="0" smtClean="0"/>
            <a:t>205</a:t>
          </a:r>
          <a:endParaRPr lang="ru-RU" sz="1100" b="1" dirty="0"/>
        </a:p>
      </dgm:t>
    </dgm:pt>
    <dgm:pt modelId="{C835D7B8-24C2-4290-8C48-CD44F01657CD}" type="parTrans" cxnId="{F44F50AF-F907-4156-9CE0-D3991E2D8240}">
      <dgm:prSet/>
      <dgm:spPr/>
      <dgm:t>
        <a:bodyPr/>
        <a:lstStyle/>
        <a:p>
          <a:endParaRPr lang="ru-RU"/>
        </a:p>
      </dgm:t>
    </dgm:pt>
    <dgm:pt modelId="{C3459900-81E5-4D60-9E0A-B51382171BF5}" type="sibTrans" cxnId="{F44F50AF-F907-4156-9CE0-D3991E2D8240}">
      <dgm:prSet/>
      <dgm:spPr/>
      <dgm:t>
        <a:bodyPr/>
        <a:lstStyle/>
        <a:p>
          <a:endParaRPr lang="ru-RU"/>
        </a:p>
      </dgm:t>
    </dgm:pt>
    <dgm:pt modelId="{AEF7BDE5-A1AC-4695-B463-C77DFDF2BE61}">
      <dgm:prSet phldrT="[Текст]" custT="1"/>
      <dgm:spPr/>
      <dgm:t>
        <a:bodyPr/>
        <a:lstStyle/>
        <a:p>
          <a:r>
            <a:rPr lang="ru-RU" sz="1100" b="1" dirty="0" smtClean="0"/>
            <a:t>ИСО/ТК</a:t>
          </a:r>
          <a:r>
            <a:rPr lang="en-US" sz="1100" b="1" dirty="0" smtClean="0"/>
            <a:t>219</a:t>
          </a:r>
          <a:endParaRPr lang="ru-RU" sz="1100" b="1" dirty="0"/>
        </a:p>
      </dgm:t>
    </dgm:pt>
    <dgm:pt modelId="{5FFB1F00-FCE2-4EDE-B289-1E00A5C90C17}" type="parTrans" cxnId="{3AC301A4-41F3-4575-9E7E-CC9312E28E09}">
      <dgm:prSet/>
      <dgm:spPr/>
      <dgm:t>
        <a:bodyPr/>
        <a:lstStyle/>
        <a:p>
          <a:endParaRPr lang="ru-RU"/>
        </a:p>
      </dgm:t>
    </dgm:pt>
    <dgm:pt modelId="{0E8125DB-C259-4661-B565-189AD37BA528}" type="sibTrans" cxnId="{3AC301A4-41F3-4575-9E7E-CC9312E28E09}">
      <dgm:prSet/>
      <dgm:spPr/>
      <dgm:t>
        <a:bodyPr/>
        <a:lstStyle/>
        <a:p>
          <a:endParaRPr lang="ru-RU"/>
        </a:p>
      </dgm:t>
    </dgm:pt>
    <dgm:pt modelId="{2EEFFAF1-450E-4732-B7C1-541C7767322C}">
      <dgm:prSet phldrT="[Текст]" custT="1"/>
      <dgm:spPr/>
      <dgm:t>
        <a:bodyPr/>
        <a:lstStyle/>
        <a:p>
          <a:r>
            <a:rPr lang="ru-RU" sz="1100" b="1" dirty="0" smtClean="0"/>
            <a:t>ИСО/ТК</a:t>
          </a:r>
          <a:r>
            <a:rPr lang="en-US" sz="1100" b="1" dirty="0" smtClean="0"/>
            <a:t>251</a:t>
          </a:r>
          <a:endParaRPr lang="ru-RU" sz="1100" b="1" dirty="0"/>
        </a:p>
      </dgm:t>
    </dgm:pt>
    <dgm:pt modelId="{0A729AE2-3797-460A-9BC0-CDC8EB687321}" type="parTrans" cxnId="{3B45BB13-866E-45C6-9A41-2915144D648F}">
      <dgm:prSet/>
      <dgm:spPr/>
      <dgm:t>
        <a:bodyPr/>
        <a:lstStyle/>
        <a:p>
          <a:endParaRPr lang="ru-RU"/>
        </a:p>
      </dgm:t>
    </dgm:pt>
    <dgm:pt modelId="{F8320C51-6808-41C3-964E-B968FE50865D}" type="sibTrans" cxnId="{3B45BB13-866E-45C6-9A41-2915144D648F}">
      <dgm:prSet/>
      <dgm:spPr/>
      <dgm:t>
        <a:bodyPr/>
        <a:lstStyle/>
        <a:p>
          <a:endParaRPr lang="ru-RU"/>
        </a:p>
      </dgm:t>
    </dgm:pt>
    <dgm:pt modelId="{EBA47D79-0A4B-4001-B27B-7CF7DD36FC09}">
      <dgm:prSet phldrT="[Текст]" custT="1"/>
      <dgm:spPr/>
      <dgm:t>
        <a:bodyPr/>
        <a:lstStyle/>
        <a:p>
          <a:r>
            <a:rPr lang="ru-RU" sz="1100" b="1" dirty="0" smtClean="0"/>
            <a:t>ИСО/ТК</a:t>
          </a:r>
          <a:r>
            <a:rPr lang="en-US" sz="1100" b="1" dirty="0" smtClean="0"/>
            <a:t>267</a:t>
          </a:r>
          <a:endParaRPr lang="ru-RU" sz="1100" b="1" dirty="0"/>
        </a:p>
      </dgm:t>
    </dgm:pt>
    <dgm:pt modelId="{0297D03D-28B2-4E1F-BF7D-F358E96288B0}" type="parTrans" cxnId="{EB9D6788-8259-4029-978E-97F9FD9FC724}">
      <dgm:prSet/>
      <dgm:spPr/>
      <dgm:t>
        <a:bodyPr/>
        <a:lstStyle/>
        <a:p>
          <a:endParaRPr lang="ru-RU"/>
        </a:p>
      </dgm:t>
    </dgm:pt>
    <dgm:pt modelId="{48C3F936-0F98-45CC-96F8-92D6D747F631}" type="sibTrans" cxnId="{EB9D6788-8259-4029-978E-97F9FD9FC724}">
      <dgm:prSet/>
      <dgm:spPr/>
      <dgm:t>
        <a:bodyPr/>
        <a:lstStyle/>
        <a:p>
          <a:endParaRPr lang="ru-RU"/>
        </a:p>
      </dgm:t>
    </dgm:pt>
    <dgm:pt modelId="{F3AED615-6BA2-4EA7-B71D-8E135507C202}">
      <dgm:prSet phldrT="[Текст]" custT="1"/>
      <dgm:spPr/>
      <dgm:t>
        <a:bodyPr/>
        <a:lstStyle/>
        <a:p>
          <a:r>
            <a:rPr lang="ru-RU" sz="1100" b="1" dirty="0" smtClean="0"/>
            <a:t>ИСО/ТК</a:t>
          </a:r>
          <a:r>
            <a:rPr lang="en-US" sz="1100" b="1" dirty="0" smtClean="0"/>
            <a:t>268</a:t>
          </a:r>
          <a:endParaRPr lang="ru-RU" sz="1100" b="1" dirty="0"/>
        </a:p>
      </dgm:t>
    </dgm:pt>
    <dgm:pt modelId="{31547A3E-4762-4AD1-BC5B-AF407D068C37}" type="parTrans" cxnId="{A80F1B4C-A773-4DD1-A656-0337C6ADB2E7}">
      <dgm:prSet/>
      <dgm:spPr/>
      <dgm:t>
        <a:bodyPr/>
        <a:lstStyle/>
        <a:p>
          <a:endParaRPr lang="ru-RU"/>
        </a:p>
      </dgm:t>
    </dgm:pt>
    <dgm:pt modelId="{9F95D766-B04A-4DBB-B2F8-DEE27E4FD01A}" type="sibTrans" cxnId="{A80F1B4C-A773-4DD1-A656-0337C6ADB2E7}">
      <dgm:prSet/>
      <dgm:spPr/>
      <dgm:t>
        <a:bodyPr/>
        <a:lstStyle/>
        <a:p>
          <a:endParaRPr lang="ru-RU"/>
        </a:p>
      </dgm:t>
    </dgm:pt>
    <dgm:pt modelId="{FEACA33C-9B32-4E52-936B-926AFDE7B3CF}">
      <dgm:prSet phldrT="[Текст]" custT="1"/>
      <dgm:spPr/>
      <dgm:t>
        <a:bodyPr/>
        <a:lstStyle/>
        <a:p>
          <a:r>
            <a:rPr lang="ru-RU" sz="1100" b="1" dirty="0" smtClean="0"/>
            <a:t>ИСО/ТК</a:t>
          </a:r>
          <a:r>
            <a:rPr lang="en-US" sz="1100" b="1" dirty="0" smtClean="0"/>
            <a:t>274</a:t>
          </a:r>
          <a:endParaRPr lang="ru-RU" sz="1100" b="1" dirty="0"/>
        </a:p>
      </dgm:t>
    </dgm:pt>
    <dgm:pt modelId="{44CA8125-5F43-40D1-ACFD-033D44396780}" type="parTrans" cxnId="{256D6C83-B1F4-4403-9CA9-DF6829729F14}">
      <dgm:prSet/>
      <dgm:spPr/>
      <dgm:t>
        <a:bodyPr/>
        <a:lstStyle/>
        <a:p>
          <a:endParaRPr lang="ru-RU"/>
        </a:p>
      </dgm:t>
    </dgm:pt>
    <dgm:pt modelId="{D2E4A1F8-A146-45FD-B20B-F55AFDBB9D6B}" type="sibTrans" cxnId="{256D6C83-B1F4-4403-9CA9-DF6829729F14}">
      <dgm:prSet/>
      <dgm:spPr/>
      <dgm:t>
        <a:bodyPr/>
        <a:lstStyle/>
        <a:p>
          <a:endParaRPr lang="ru-RU"/>
        </a:p>
      </dgm:t>
    </dgm:pt>
    <dgm:pt modelId="{D746A93A-80D9-4A67-BA7B-865CF614FD97}">
      <dgm:prSet phldrT="[Текст]" custT="1"/>
      <dgm:spPr/>
      <dgm:t>
        <a:bodyPr/>
        <a:lstStyle/>
        <a:p>
          <a:r>
            <a:rPr lang="ru-RU" sz="1100" b="1" dirty="0" smtClean="0"/>
            <a:t>ИСО/ТК</a:t>
          </a:r>
          <a:r>
            <a:rPr lang="en-US" sz="1100" b="1" dirty="0" smtClean="0"/>
            <a:t>301</a:t>
          </a:r>
          <a:endParaRPr lang="ru-RU" sz="1100" b="1" dirty="0"/>
        </a:p>
      </dgm:t>
    </dgm:pt>
    <dgm:pt modelId="{6534F70B-4FF4-40EA-8576-16ECF667A1BB}" type="parTrans" cxnId="{D0A49B61-F0A6-4AB1-82C5-B4A1552E1D03}">
      <dgm:prSet/>
      <dgm:spPr/>
      <dgm:t>
        <a:bodyPr/>
        <a:lstStyle/>
        <a:p>
          <a:endParaRPr lang="ru-RU"/>
        </a:p>
      </dgm:t>
    </dgm:pt>
    <dgm:pt modelId="{6BAAF792-5A42-4834-AEDF-7BA737D27F72}" type="sibTrans" cxnId="{D0A49B61-F0A6-4AB1-82C5-B4A1552E1D03}">
      <dgm:prSet/>
      <dgm:spPr/>
      <dgm:t>
        <a:bodyPr/>
        <a:lstStyle/>
        <a:p>
          <a:endParaRPr lang="ru-RU"/>
        </a:p>
      </dgm:t>
    </dgm:pt>
    <dgm:pt modelId="{B3AD232C-8789-4B79-A69E-571D04E7EAC5}" type="pres">
      <dgm:prSet presAssocID="{1550A9F4-C190-4A78-9048-86630E59980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C9F4F3-A1EA-4028-B3E1-FCA503D64509}" type="pres">
      <dgm:prSet presAssocID="{1550A9F4-C190-4A78-9048-86630E599805}" presName="radial" presStyleCnt="0">
        <dgm:presLayoutVars>
          <dgm:animLvl val="ctr"/>
        </dgm:presLayoutVars>
      </dgm:prSet>
      <dgm:spPr/>
    </dgm:pt>
    <dgm:pt modelId="{97ED78B7-612C-4FD2-922D-66B971CD2379}" type="pres">
      <dgm:prSet presAssocID="{EB76B3C5-B660-4816-9DB7-D1F2C8AE0163}" presName="centerShape" presStyleLbl="vennNode1" presStyleIdx="0" presStyleCnt="23"/>
      <dgm:spPr/>
      <dgm:t>
        <a:bodyPr/>
        <a:lstStyle/>
        <a:p>
          <a:endParaRPr lang="ru-RU"/>
        </a:p>
      </dgm:t>
    </dgm:pt>
    <dgm:pt modelId="{47A90116-41E5-4ECC-9737-9DBCF18B4687}" type="pres">
      <dgm:prSet presAssocID="{C948E0AF-7FF4-4197-8C96-E84936D236A9}" presName="node" presStyleLbl="vennNode1" presStyleIdx="1" presStyleCnt="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60B09C-A469-491F-B3D5-237E2D83CAC8}" type="pres">
      <dgm:prSet presAssocID="{4DC4A0B4-9D50-49ED-9CFA-163A14222412}" presName="node" presStyleLbl="vennNode1" presStyleIdx="2" presStyleCnt="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6A5973-4C4D-4D1A-BC99-0C880AA34925}" type="pres">
      <dgm:prSet presAssocID="{AD03AE78-C28D-46B2-A24F-534468ABFCFE}" presName="node" presStyleLbl="vennNode1" presStyleIdx="3" presStyleCnt="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2B12E5-68E3-4518-8BFC-7850858B6D91}" type="pres">
      <dgm:prSet presAssocID="{9DBE9814-FE27-4089-9331-5029DBC4A238}" presName="node" presStyleLbl="vennNode1" presStyleIdx="4" presStyleCnt="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8A70DF-5C27-404B-AA6C-4EA0B7EF60A6}" type="pres">
      <dgm:prSet presAssocID="{F791A077-29B5-4291-9690-8DD4E34354E1}" presName="node" presStyleLbl="vennNode1" presStyleIdx="5" presStyleCnt="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CABEDB-B8C3-4CE7-893A-DAA3D80CC878}" type="pres">
      <dgm:prSet presAssocID="{89976FDA-77AA-430C-949E-940A7781699A}" presName="node" presStyleLbl="vennNode1" presStyleIdx="6" presStyleCnt="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A30F57-9332-4158-9409-46D0C4E043E6}" type="pres">
      <dgm:prSet presAssocID="{2488F798-C13D-49E8-8C60-C92CA4487B81}" presName="node" presStyleLbl="vennNode1" presStyleIdx="7" presStyleCnt="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55D3D0-B731-45DB-BEB0-6DE7EB900BFF}" type="pres">
      <dgm:prSet presAssocID="{AEBB2161-6610-49D7-A67D-F4D186646A94}" presName="node" presStyleLbl="vennNode1" presStyleIdx="8" presStyleCnt="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BECF53-EF79-4F0F-B884-8840D262CFBD}" type="pres">
      <dgm:prSet presAssocID="{0CDDB0A7-7D03-49A7-822D-FA690B24F40F}" presName="node" presStyleLbl="vennNode1" presStyleIdx="9" presStyleCnt="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BD4897-D344-405F-9E80-EA0A84F00208}" type="pres">
      <dgm:prSet presAssocID="{A7FABDFC-518E-43A5-9FD1-E312D5CADE38}" presName="node" presStyleLbl="vennNode1" presStyleIdx="10" presStyleCnt="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592259-C521-41CD-8446-098514E314FA}" type="pres">
      <dgm:prSet presAssocID="{E2534587-7390-4307-BF7C-DA7C774E4023}" presName="node" presStyleLbl="vennNode1" presStyleIdx="11" presStyleCnt="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7B7E5C-4CC6-45D5-9B9D-F453D8231AFF}" type="pres">
      <dgm:prSet presAssocID="{F7A5DA41-1DB6-4326-90D5-9FA2C173CECB}" presName="node" presStyleLbl="vennNode1" presStyleIdx="12" presStyleCnt="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118C2B-B973-48A6-9EC0-2208CA3A96B4}" type="pres">
      <dgm:prSet presAssocID="{BD5E8EA2-301B-4D58-BD3D-0FB5A040285C}" presName="node" presStyleLbl="vennNode1" presStyleIdx="13" presStyleCnt="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2014CB-61FC-48C7-BEA2-66AD175D54A8}" type="pres">
      <dgm:prSet presAssocID="{ED74458F-3C79-48B3-82B4-D7E4A8C8D212}" presName="node" presStyleLbl="vennNode1" presStyleIdx="14" presStyleCnt="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746457-9D90-430C-9C60-E037E6A1504B}" type="pres">
      <dgm:prSet presAssocID="{83AEE2D3-CD57-45F1-A599-2BE53141EEDD}" presName="node" presStyleLbl="vennNode1" presStyleIdx="15" presStyleCnt="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ECAF46-B6F9-4FEB-B0FA-816772A7BE2F}" type="pres">
      <dgm:prSet presAssocID="{35F00AE4-F7AA-4BB5-9C37-7A5BCAA3E3C8}" presName="node" presStyleLbl="vennNode1" presStyleIdx="16" presStyleCnt="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4E8717-70C4-47F1-B790-5A0C85D01E25}" type="pres">
      <dgm:prSet presAssocID="{AEF7BDE5-A1AC-4695-B463-C77DFDF2BE61}" presName="node" presStyleLbl="vennNode1" presStyleIdx="17" presStyleCnt="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0A2F58-BC4B-46B5-8E25-C7151C92B6B4}" type="pres">
      <dgm:prSet presAssocID="{2EEFFAF1-450E-4732-B7C1-541C7767322C}" presName="node" presStyleLbl="vennNode1" presStyleIdx="18" presStyleCnt="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55EE17-81A7-471C-B30B-B95DC8D44821}" type="pres">
      <dgm:prSet presAssocID="{EBA47D79-0A4B-4001-B27B-7CF7DD36FC09}" presName="node" presStyleLbl="vennNode1" presStyleIdx="19" presStyleCnt="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83B001-DB32-463A-8AC2-4757D5ABEE41}" type="pres">
      <dgm:prSet presAssocID="{F3AED615-6BA2-4EA7-B71D-8E135507C202}" presName="node" presStyleLbl="vennNode1" presStyleIdx="20" presStyleCnt="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66E4D3-002A-49F4-AB01-A072E12355B5}" type="pres">
      <dgm:prSet presAssocID="{FEACA33C-9B32-4E52-936B-926AFDE7B3CF}" presName="node" presStyleLbl="vennNode1" presStyleIdx="21" presStyleCnt="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518139-E268-4872-A8EC-85C33252A3AD}" type="pres">
      <dgm:prSet presAssocID="{D746A93A-80D9-4A67-BA7B-865CF614FD97}" presName="node" presStyleLbl="vennNode1" presStyleIdx="22" presStyleCnt="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B9431CE-F529-E746-8D0E-1C846EE01E11}" type="presOf" srcId="{EBA47D79-0A4B-4001-B27B-7CF7DD36FC09}" destId="{AB55EE17-81A7-471C-B30B-B95DC8D44821}" srcOrd="0" destOrd="0" presId="urn:microsoft.com/office/officeart/2005/8/layout/radial3"/>
    <dgm:cxn modelId="{BECFDAFD-9992-8D4A-9C30-7A067B414F7F}" type="presOf" srcId="{AEF7BDE5-A1AC-4695-B463-C77DFDF2BE61}" destId="{3A4E8717-70C4-47F1-B790-5A0C85D01E25}" srcOrd="0" destOrd="0" presId="urn:microsoft.com/office/officeart/2005/8/layout/radial3"/>
    <dgm:cxn modelId="{237AA31A-1ABC-6545-BC02-AC8D881B7C52}" type="presOf" srcId="{AEBB2161-6610-49D7-A67D-F4D186646A94}" destId="{1155D3D0-B731-45DB-BEB0-6DE7EB900BFF}" srcOrd="0" destOrd="0" presId="urn:microsoft.com/office/officeart/2005/8/layout/radial3"/>
    <dgm:cxn modelId="{34A000D8-DE48-4412-9018-EE4D327912A1}" srcId="{9425A0B6-2E1E-4E25-A39B-2B232789FB9E}" destId="{EDBFF95A-8084-4249-B71B-03E404CEB2FA}" srcOrd="2" destOrd="0" parTransId="{8F0CF08A-5B70-4E23-8FAC-185CBC472AEA}" sibTransId="{78CDB88D-25DD-4CF9-9993-69967FC62A4A}"/>
    <dgm:cxn modelId="{397629D6-FF66-46AA-A8F9-7017794884DC}" srcId="{EB76B3C5-B660-4816-9DB7-D1F2C8AE0163}" destId="{4DC4A0B4-9D50-49ED-9CFA-163A14222412}" srcOrd="1" destOrd="0" parTransId="{D2FFE3C5-66BD-440C-A652-6893F3A0F703}" sibTransId="{35BF44F6-338F-4DBC-BBC8-CAE512BB9752}"/>
    <dgm:cxn modelId="{AF1DFAB2-4E18-604B-9172-506635FF8CB7}" type="presOf" srcId="{E2534587-7390-4307-BF7C-DA7C774E4023}" destId="{72592259-C521-41CD-8446-098514E314FA}" srcOrd="0" destOrd="0" presId="urn:microsoft.com/office/officeart/2005/8/layout/radial3"/>
    <dgm:cxn modelId="{4CE49DF7-55FA-4D02-BA2D-B1010D62D1AE}" srcId="{9425A0B6-2E1E-4E25-A39B-2B232789FB9E}" destId="{FC223F31-EECD-4514-9ED0-F51F1EF12F00}" srcOrd="0" destOrd="0" parTransId="{4F2E75E2-248C-4C54-BBF4-E97A08B2F05A}" sibTransId="{685EB09B-E507-4699-BD96-213A09A673CE}"/>
    <dgm:cxn modelId="{79CB7BF0-86EA-409E-8F84-E368736F51BC}" srcId="{1550A9F4-C190-4A78-9048-86630E599805}" destId="{A737BCFD-DF3B-4A1E-8A08-AAFD5FA858A7}" srcOrd="2" destOrd="0" parTransId="{B28DC5BA-4F26-42F4-A1FB-5189932E8FA5}" sibTransId="{17475C5A-76C1-4D1F-89F9-25D52F2A8CA7}"/>
    <dgm:cxn modelId="{C8918678-9BD6-F747-BB79-991BEAE2C679}" type="presOf" srcId="{F7A5DA41-1DB6-4326-90D5-9FA2C173CECB}" destId="{617B7E5C-4CC6-45D5-9B9D-F453D8231AFF}" srcOrd="0" destOrd="0" presId="urn:microsoft.com/office/officeart/2005/8/layout/radial3"/>
    <dgm:cxn modelId="{92BD6C86-BC46-104A-8DD9-6225E574EFB3}" type="presOf" srcId="{BD5E8EA2-301B-4D58-BD3D-0FB5A040285C}" destId="{56118C2B-B973-48A6-9EC0-2208CA3A96B4}" srcOrd="0" destOrd="0" presId="urn:microsoft.com/office/officeart/2005/8/layout/radial3"/>
    <dgm:cxn modelId="{D3CEA0E6-D0E5-4528-A259-CCCF6FF28164}" srcId="{EB76B3C5-B660-4816-9DB7-D1F2C8AE0163}" destId="{E2534587-7390-4307-BF7C-DA7C774E4023}" srcOrd="10" destOrd="0" parTransId="{C6B36688-964A-4534-AF40-05CEBB00D2D3}" sibTransId="{5F752151-ECE9-41C1-9574-0EF3B802476E}"/>
    <dgm:cxn modelId="{FD0642AE-CDD1-CC41-90D3-B87E00586248}" type="presOf" srcId="{0CDDB0A7-7D03-49A7-822D-FA690B24F40F}" destId="{85BECF53-EF79-4F0F-B884-8840D262CFBD}" srcOrd="0" destOrd="0" presId="urn:microsoft.com/office/officeart/2005/8/layout/radial3"/>
    <dgm:cxn modelId="{EBC11ABD-0592-574B-91D2-B43C48151096}" type="presOf" srcId="{9DBE9814-FE27-4089-9331-5029DBC4A238}" destId="{BE2B12E5-68E3-4518-8BFC-7850858B6D91}" srcOrd="0" destOrd="0" presId="urn:microsoft.com/office/officeart/2005/8/layout/radial3"/>
    <dgm:cxn modelId="{2AB7A84E-8E6E-5246-9480-4972845DBD94}" type="presOf" srcId="{D746A93A-80D9-4A67-BA7B-865CF614FD97}" destId="{45518139-E268-4872-A8EC-85C33252A3AD}" srcOrd="0" destOrd="0" presId="urn:microsoft.com/office/officeart/2005/8/layout/radial3"/>
    <dgm:cxn modelId="{3AC301A4-41F3-4575-9E7E-CC9312E28E09}" srcId="{EB76B3C5-B660-4816-9DB7-D1F2C8AE0163}" destId="{AEF7BDE5-A1AC-4695-B463-C77DFDF2BE61}" srcOrd="16" destOrd="0" parTransId="{5FFB1F00-FCE2-4EDE-B289-1E00A5C90C17}" sibTransId="{0E8125DB-C259-4661-B565-189AD37BA528}"/>
    <dgm:cxn modelId="{3587523A-0512-DF4C-9ECC-C0CD21664604}" type="presOf" srcId="{A7FABDFC-518E-43A5-9FD1-E312D5CADE38}" destId="{9FBD4897-D344-405F-9E80-EA0A84F00208}" srcOrd="0" destOrd="0" presId="urn:microsoft.com/office/officeart/2005/8/layout/radial3"/>
    <dgm:cxn modelId="{A4CEE16A-CFC8-4F62-B1D2-6956960AE95B}" srcId="{9425A0B6-2E1E-4E25-A39B-2B232789FB9E}" destId="{A071A57F-629F-4A34-8B71-140B7106DAB4}" srcOrd="1" destOrd="0" parTransId="{7C38982C-D183-4FBE-980C-CA773B0C87B7}" sibTransId="{7969F8BC-1D81-420B-A5B7-90CB6B2518B6}"/>
    <dgm:cxn modelId="{87F1530A-9501-094B-B4A7-74F58E389344}" type="presOf" srcId="{35F00AE4-F7AA-4BB5-9C37-7A5BCAA3E3C8}" destId="{17ECAF46-B6F9-4FEB-B0FA-816772A7BE2F}" srcOrd="0" destOrd="0" presId="urn:microsoft.com/office/officeart/2005/8/layout/radial3"/>
    <dgm:cxn modelId="{AF2E84BF-7761-464D-9F2A-DD9531477F69}" srcId="{1550A9F4-C190-4A78-9048-86630E599805}" destId="{FEA10054-B7E1-4C56-9D72-3771FCC3D000}" srcOrd="3" destOrd="0" parTransId="{E2226CB5-AE7B-49E7-982A-4C9BE1D4B0C1}" sibTransId="{4AA1FF9F-A2E2-41BC-A959-38245F85504C}"/>
    <dgm:cxn modelId="{FD0EE70D-F9A6-4A63-8072-8AD8378B0BE2}" srcId="{EB76B3C5-B660-4816-9DB7-D1F2C8AE0163}" destId="{F791A077-29B5-4291-9690-8DD4E34354E1}" srcOrd="4" destOrd="0" parTransId="{90703C5C-F4B9-44F2-8FEA-BAE6ED131783}" sibTransId="{CE9AA5F0-4FE7-4FD1-8E07-C8693E4FF0CB}"/>
    <dgm:cxn modelId="{38EEF34C-BB02-4C41-9122-15DDCEFF3B65}" type="presOf" srcId="{83AEE2D3-CD57-45F1-A599-2BE53141EEDD}" destId="{DB746457-9D90-430C-9C60-E037E6A1504B}" srcOrd="0" destOrd="0" presId="urn:microsoft.com/office/officeart/2005/8/layout/radial3"/>
    <dgm:cxn modelId="{BA8FA901-C903-4A16-84B0-3EABE3A70340}" srcId="{4884CA9D-5FB9-4E13-89F8-55C51C748745}" destId="{BBAD5D9C-50B0-4AD0-AF9C-28BEF80230A7}" srcOrd="0" destOrd="0" parTransId="{80A56F1A-7EFE-4E41-8B2D-3B295A91C1E1}" sibTransId="{5519DB37-9B87-4941-BE1E-674367E630E5}"/>
    <dgm:cxn modelId="{D0A49B61-F0A6-4AB1-82C5-B4A1552E1D03}" srcId="{EB76B3C5-B660-4816-9DB7-D1F2C8AE0163}" destId="{D746A93A-80D9-4A67-BA7B-865CF614FD97}" srcOrd="21" destOrd="0" parTransId="{6534F70B-4FF4-40EA-8576-16ECF667A1BB}" sibTransId="{6BAAF792-5A42-4834-AEDF-7BA737D27F72}"/>
    <dgm:cxn modelId="{AAA638D6-FBA4-2F45-A060-BFC53EDCDDB1}" type="presOf" srcId="{FEACA33C-9B32-4E52-936B-926AFDE7B3CF}" destId="{E666E4D3-002A-49F4-AB01-A072E12355B5}" srcOrd="0" destOrd="0" presId="urn:microsoft.com/office/officeart/2005/8/layout/radial3"/>
    <dgm:cxn modelId="{9CE1DD97-9E40-4BC1-9DEA-6D2B80909A9A}" srcId="{1550A9F4-C190-4A78-9048-86630E599805}" destId="{18CD131B-D2C1-490A-8854-B9B4EF8A458D}" srcOrd="6" destOrd="0" parTransId="{2D97CE57-7118-4D0A-A8DD-69EDDE388168}" sibTransId="{B2A992BF-35C1-405C-8C2B-A4F70C85AF4A}"/>
    <dgm:cxn modelId="{12D93268-C4E9-684C-960C-DDA3C2134C05}" type="presOf" srcId="{89976FDA-77AA-430C-949E-940A7781699A}" destId="{84CABEDB-B8C3-4CE7-893A-DAA3D80CC878}" srcOrd="0" destOrd="0" presId="urn:microsoft.com/office/officeart/2005/8/layout/radial3"/>
    <dgm:cxn modelId="{6297FF81-DDB1-4835-A37A-48A88CA3A1B8}" srcId="{EB76B3C5-B660-4816-9DB7-D1F2C8AE0163}" destId="{0CDDB0A7-7D03-49A7-822D-FA690B24F40F}" srcOrd="8" destOrd="0" parTransId="{577D19CE-41F3-4503-B43F-9776E94718F4}" sibTransId="{C92C625F-E496-4049-9750-0983D288D4BE}"/>
    <dgm:cxn modelId="{EB9D6788-8259-4029-978E-97F9FD9FC724}" srcId="{EB76B3C5-B660-4816-9DB7-D1F2C8AE0163}" destId="{EBA47D79-0A4B-4001-B27B-7CF7DD36FC09}" srcOrd="18" destOrd="0" parTransId="{0297D03D-28B2-4E1F-BF7D-F358E96288B0}" sibTransId="{48C3F936-0F98-45CC-96F8-92D6D747F631}"/>
    <dgm:cxn modelId="{DC5FC42C-7822-4AC9-AEBA-9E3500081479}" srcId="{EB76B3C5-B660-4816-9DB7-D1F2C8AE0163}" destId="{2488F798-C13D-49E8-8C60-C92CA4487B81}" srcOrd="6" destOrd="0" parTransId="{EBFB90CB-5E58-412C-88BF-D614654F422A}" sibTransId="{B96F6966-C8FC-4350-86EA-331B85803937}"/>
    <dgm:cxn modelId="{A33C5D72-9C14-47A3-8094-097F866ADBC0}" srcId="{1550A9F4-C190-4A78-9048-86630E599805}" destId="{7173763F-672F-4664-A758-8D08F27B2C9F}" srcOrd="7" destOrd="0" parTransId="{0699A33E-C9EE-4831-9D3D-6B3A2E502898}" sibTransId="{7B4B812E-E4A7-457D-A1BF-C25EFF88AC7F}"/>
    <dgm:cxn modelId="{B5704D18-9CF4-48CE-BFA5-47107A32CC15}" srcId="{1550A9F4-C190-4A78-9048-86630E599805}" destId="{3BF73737-9C97-405F-9535-C574AC25CB68}" srcOrd="5" destOrd="0" parTransId="{C4AF72E9-45AA-4261-8FB8-EEB663C46837}" sibTransId="{9E8D6820-AF17-44B1-B306-D72E27BCB53F}"/>
    <dgm:cxn modelId="{56A88769-B2DB-4F61-9A2F-DF8CEF0ACE17}" srcId="{EB76B3C5-B660-4816-9DB7-D1F2C8AE0163}" destId="{AD03AE78-C28D-46B2-A24F-534468ABFCFE}" srcOrd="2" destOrd="0" parTransId="{0B87F9CF-2014-4231-9B3F-0757AC3C75B9}" sibTransId="{42B94325-0EE7-4DAF-A4B8-8EFC89837340}"/>
    <dgm:cxn modelId="{71107261-4EDC-2E43-8EB7-D24912C32B55}" type="presOf" srcId="{F3AED615-6BA2-4EA7-B71D-8E135507C202}" destId="{AC83B001-DB32-463A-8AC2-4757D5ABEE41}" srcOrd="0" destOrd="0" presId="urn:microsoft.com/office/officeart/2005/8/layout/radial3"/>
    <dgm:cxn modelId="{2130A223-C0E5-4378-99B5-ADA749E1CBBD}" srcId="{EB76B3C5-B660-4816-9DB7-D1F2C8AE0163}" destId="{ED74458F-3C79-48B3-82B4-D7E4A8C8D212}" srcOrd="13" destOrd="0" parTransId="{EDCFAD33-19AF-46CE-BD6D-95B98E0F8E20}" sibTransId="{EE413468-7FE2-44DE-9709-2F63DABD2FBA}"/>
    <dgm:cxn modelId="{F2EE60AE-D171-4153-ACEA-03645EC41266}" srcId="{EB76B3C5-B660-4816-9DB7-D1F2C8AE0163}" destId="{A7FABDFC-518E-43A5-9FD1-E312D5CADE38}" srcOrd="9" destOrd="0" parTransId="{81478128-D0DF-495B-B827-E08C3925008A}" sibTransId="{46962FE4-9391-4104-9D8A-BD7471FE24E8}"/>
    <dgm:cxn modelId="{909E1CC1-ABE7-466A-9396-D32CC797E1D1}" srcId="{1550A9F4-C190-4A78-9048-86630E599805}" destId="{EB76B3C5-B660-4816-9DB7-D1F2C8AE0163}" srcOrd="0" destOrd="0" parTransId="{025B8235-4F36-4A57-BAE1-C9A38DF44F95}" sibTransId="{6B6AF4F5-EF45-4C24-80F6-9F5B1267E6E2}"/>
    <dgm:cxn modelId="{19FBD1B7-35DD-A24A-A333-BE835A6B3673}" type="presOf" srcId="{2EEFFAF1-450E-4732-B7C1-541C7767322C}" destId="{ED0A2F58-BC4B-46B5-8E25-C7151C92B6B4}" srcOrd="0" destOrd="0" presId="urn:microsoft.com/office/officeart/2005/8/layout/radial3"/>
    <dgm:cxn modelId="{F99732F6-3A48-3848-ABA0-8DF00945D5B2}" type="presOf" srcId="{4DC4A0B4-9D50-49ED-9CFA-163A14222412}" destId="{C560B09C-A469-491F-B3D5-237E2D83CAC8}" srcOrd="0" destOrd="0" presId="urn:microsoft.com/office/officeart/2005/8/layout/radial3"/>
    <dgm:cxn modelId="{DB0D5188-5885-4CD4-B35B-9A223D272319}" srcId="{EB76B3C5-B660-4816-9DB7-D1F2C8AE0163}" destId="{AEBB2161-6610-49D7-A67D-F4D186646A94}" srcOrd="7" destOrd="0" parTransId="{E66074D6-8C03-438B-9B55-A143127783C8}" sibTransId="{13EC2166-FC57-4C61-A203-D0D9591091E7}"/>
    <dgm:cxn modelId="{D6670916-7CE5-4047-B3E7-2661DB547E12}" type="presOf" srcId="{F791A077-29B5-4291-9690-8DD4E34354E1}" destId="{098A70DF-5C27-404B-AA6C-4EA0B7EF60A6}" srcOrd="0" destOrd="0" presId="urn:microsoft.com/office/officeart/2005/8/layout/radial3"/>
    <dgm:cxn modelId="{256D6C83-B1F4-4403-9CA9-DF6829729F14}" srcId="{EB76B3C5-B660-4816-9DB7-D1F2C8AE0163}" destId="{FEACA33C-9B32-4E52-936B-926AFDE7B3CF}" srcOrd="20" destOrd="0" parTransId="{44CA8125-5F43-40D1-ACFD-033D44396780}" sibTransId="{D2E4A1F8-A146-45FD-B20B-F55AFDBB9D6B}"/>
    <dgm:cxn modelId="{42718A82-7D50-49E7-934D-2623F079A03B}" srcId="{4884CA9D-5FB9-4E13-89F8-55C51C748745}" destId="{11E113C1-C5A4-4811-8154-A31677CF689E}" srcOrd="1" destOrd="0" parTransId="{B3E6E437-7488-46CF-990F-0BB16E956AF6}" sibTransId="{F7AF0C6C-2C5F-4D79-8D77-49206AC936BA}"/>
    <dgm:cxn modelId="{FA945086-CAD0-49FF-9CEC-B26B037FDAE7}" srcId="{EB76B3C5-B660-4816-9DB7-D1F2C8AE0163}" destId="{89976FDA-77AA-430C-949E-940A7781699A}" srcOrd="5" destOrd="0" parTransId="{95CD74E4-D9B8-4684-977D-BEEF84B0BA2A}" sibTransId="{FBD2F735-17DC-4302-ACB1-A5C8CB07BEA5}"/>
    <dgm:cxn modelId="{648A4618-D6CE-4B69-AFF9-57AD87995BE2}" srcId="{EB76B3C5-B660-4816-9DB7-D1F2C8AE0163}" destId="{83AEE2D3-CD57-45F1-A599-2BE53141EEDD}" srcOrd="14" destOrd="0" parTransId="{94D89EAF-AEE5-4B0E-B969-50DF65FF5750}" sibTransId="{2EBAD886-A258-4F49-97D5-AFF6DB783157}"/>
    <dgm:cxn modelId="{2FE082E7-4ACA-4D6A-A392-21520F1A86D4}" srcId="{1550A9F4-C190-4A78-9048-86630E599805}" destId="{4884CA9D-5FB9-4E13-89F8-55C51C748745}" srcOrd="1" destOrd="0" parTransId="{EB85128A-D07A-45EB-AE48-7ED0A14DB538}" sibTransId="{C25DCF0A-BAAB-46CB-8C5A-C398A57403D5}"/>
    <dgm:cxn modelId="{8BE6D8F0-D3F8-F044-8AAA-714C59EDD868}" type="presOf" srcId="{2488F798-C13D-49E8-8C60-C92CA4487B81}" destId="{5CA30F57-9332-4158-9409-46D0C4E043E6}" srcOrd="0" destOrd="0" presId="urn:microsoft.com/office/officeart/2005/8/layout/radial3"/>
    <dgm:cxn modelId="{3B45BB13-866E-45C6-9A41-2915144D648F}" srcId="{EB76B3C5-B660-4816-9DB7-D1F2C8AE0163}" destId="{2EEFFAF1-450E-4732-B7C1-541C7767322C}" srcOrd="17" destOrd="0" parTransId="{0A729AE2-3797-460A-9BC0-CDC8EB687321}" sibTransId="{F8320C51-6808-41C3-964E-B968FE50865D}"/>
    <dgm:cxn modelId="{1BE05BF6-9CE0-419F-A27A-E753720628E9}" srcId="{1550A9F4-C190-4A78-9048-86630E599805}" destId="{9425A0B6-2E1E-4E25-A39B-2B232789FB9E}" srcOrd="4" destOrd="0" parTransId="{DC72AD77-0122-44BE-9B53-BC40C78379A4}" sibTransId="{51CDA672-1DF1-4EE0-8BAF-79CCD04B3FDF}"/>
    <dgm:cxn modelId="{C2DD2F0E-F8CF-B542-A51B-CB3D10159954}" type="presOf" srcId="{ED74458F-3C79-48B3-82B4-D7E4A8C8D212}" destId="{322014CB-61FC-48C7-BEA2-66AD175D54A8}" srcOrd="0" destOrd="0" presId="urn:microsoft.com/office/officeart/2005/8/layout/radial3"/>
    <dgm:cxn modelId="{57E3FDE7-EE96-4784-9CDE-7A2CC8416E95}" srcId="{EB76B3C5-B660-4816-9DB7-D1F2C8AE0163}" destId="{C948E0AF-7FF4-4197-8C96-E84936D236A9}" srcOrd="0" destOrd="0" parTransId="{650B6EB5-2138-458B-8076-4159B2DB52B3}" sibTransId="{ED46D947-65C4-4A1F-8688-C4679729F8FA}"/>
    <dgm:cxn modelId="{B37A1F6E-5C3E-EF47-8B0E-8588C7173D18}" type="presOf" srcId="{1550A9F4-C190-4A78-9048-86630E599805}" destId="{B3AD232C-8789-4B79-A69E-571D04E7EAC5}" srcOrd="0" destOrd="0" presId="urn:microsoft.com/office/officeart/2005/8/layout/radial3"/>
    <dgm:cxn modelId="{CF64C480-3A96-47A2-B2D1-7DED2AE70A39}" srcId="{EB76B3C5-B660-4816-9DB7-D1F2C8AE0163}" destId="{BD5E8EA2-301B-4D58-BD3D-0FB5A040285C}" srcOrd="12" destOrd="0" parTransId="{AC21930B-77B9-418B-BA11-54F8C6B4D0B6}" sibTransId="{02DFDD0B-7905-4A80-B64C-E47F5667540F}"/>
    <dgm:cxn modelId="{FF9E82C1-1057-4CDF-BF03-F6AE6A706692}" srcId="{EB76B3C5-B660-4816-9DB7-D1F2C8AE0163}" destId="{F7A5DA41-1DB6-4326-90D5-9FA2C173CECB}" srcOrd="11" destOrd="0" parTransId="{75DBEBAB-7E91-4285-B1BA-E4464AC30039}" sibTransId="{86A22DAC-2890-431B-858A-221A53062AC0}"/>
    <dgm:cxn modelId="{F44F50AF-F907-4156-9CE0-D3991E2D8240}" srcId="{EB76B3C5-B660-4816-9DB7-D1F2C8AE0163}" destId="{35F00AE4-F7AA-4BB5-9C37-7A5BCAA3E3C8}" srcOrd="15" destOrd="0" parTransId="{C835D7B8-24C2-4290-8C48-CD44F01657CD}" sibTransId="{C3459900-81E5-4D60-9E0A-B51382171BF5}"/>
    <dgm:cxn modelId="{B8C8C9E2-3C47-B946-80F1-A19EF646E7A0}" type="presOf" srcId="{C948E0AF-7FF4-4197-8C96-E84936D236A9}" destId="{47A90116-41E5-4ECC-9737-9DBCF18B4687}" srcOrd="0" destOrd="0" presId="urn:microsoft.com/office/officeart/2005/8/layout/radial3"/>
    <dgm:cxn modelId="{62CE70AC-84E3-0D43-9DF1-5972CFE538E0}" type="presOf" srcId="{EB76B3C5-B660-4816-9DB7-D1F2C8AE0163}" destId="{97ED78B7-612C-4FD2-922D-66B971CD2379}" srcOrd="0" destOrd="0" presId="urn:microsoft.com/office/officeart/2005/8/layout/radial3"/>
    <dgm:cxn modelId="{A80F1B4C-A773-4DD1-A656-0337C6ADB2E7}" srcId="{EB76B3C5-B660-4816-9DB7-D1F2C8AE0163}" destId="{F3AED615-6BA2-4EA7-B71D-8E135507C202}" srcOrd="19" destOrd="0" parTransId="{31547A3E-4762-4AD1-BC5B-AF407D068C37}" sibTransId="{9F95D766-B04A-4DBB-B2F8-DEE27E4FD01A}"/>
    <dgm:cxn modelId="{ECB08E7D-AC38-4E92-A657-00DECCC4359B}" srcId="{EB76B3C5-B660-4816-9DB7-D1F2C8AE0163}" destId="{9DBE9814-FE27-4089-9331-5029DBC4A238}" srcOrd="3" destOrd="0" parTransId="{F089D11B-4C66-45D6-A9BD-5142DBE11E93}" sibTransId="{37D74318-738F-4977-A97F-0387D5834881}"/>
    <dgm:cxn modelId="{3B7D9C47-6D3F-491D-AA78-EAC8A7ADCE01}" srcId="{9425A0B6-2E1E-4E25-A39B-2B232789FB9E}" destId="{3E2A0AD1-8A28-4B7A-90A7-629FD59C15B7}" srcOrd="3" destOrd="0" parTransId="{5C212296-F219-42B6-B130-53E21A464837}" sibTransId="{BBB94BE5-5562-458F-80D4-95B4F1715E59}"/>
    <dgm:cxn modelId="{B9AA0895-BFC8-B649-9032-85E989664FF7}" type="presOf" srcId="{AD03AE78-C28D-46B2-A24F-534468ABFCFE}" destId="{216A5973-4C4D-4D1A-BC99-0C880AA34925}" srcOrd="0" destOrd="0" presId="urn:microsoft.com/office/officeart/2005/8/layout/radial3"/>
    <dgm:cxn modelId="{BC16B576-2900-9D42-BE37-F02FFAE0F5F2}" type="presParOf" srcId="{B3AD232C-8789-4B79-A69E-571D04E7EAC5}" destId="{06C9F4F3-A1EA-4028-B3E1-FCA503D64509}" srcOrd="0" destOrd="0" presId="urn:microsoft.com/office/officeart/2005/8/layout/radial3"/>
    <dgm:cxn modelId="{03434C4F-0683-3C42-AA28-5ECF03C936A4}" type="presParOf" srcId="{06C9F4F3-A1EA-4028-B3E1-FCA503D64509}" destId="{97ED78B7-612C-4FD2-922D-66B971CD2379}" srcOrd="0" destOrd="0" presId="urn:microsoft.com/office/officeart/2005/8/layout/radial3"/>
    <dgm:cxn modelId="{D11C4083-2D92-BB49-A738-1A3C585A1BFA}" type="presParOf" srcId="{06C9F4F3-A1EA-4028-B3E1-FCA503D64509}" destId="{47A90116-41E5-4ECC-9737-9DBCF18B4687}" srcOrd="1" destOrd="0" presId="urn:microsoft.com/office/officeart/2005/8/layout/radial3"/>
    <dgm:cxn modelId="{DB648721-0C81-A140-B7D0-8A3C743E1426}" type="presParOf" srcId="{06C9F4F3-A1EA-4028-B3E1-FCA503D64509}" destId="{C560B09C-A469-491F-B3D5-237E2D83CAC8}" srcOrd="2" destOrd="0" presId="urn:microsoft.com/office/officeart/2005/8/layout/radial3"/>
    <dgm:cxn modelId="{BAD91764-DD62-CC41-AFE9-587BF59F12A0}" type="presParOf" srcId="{06C9F4F3-A1EA-4028-B3E1-FCA503D64509}" destId="{216A5973-4C4D-4D1A-BC99-0C880AA34925}" srcOrd="3" destOrd="0" presId="urn:microsoft.com/office/officeart/2005/8/layout/radial3"/>
    <dgm:cxn modelId="{2392D9F9-ADE7-B047-BC21-6D9C0A1BBC44}" type="presParOf" srcId="{06C9F4F3-A1EA-4028-B3E1-FCA503D64509}" destId="{BE2B12E5-68E3-4518-8BFC-7850858B6D91}" srcOrd="4" destOrd="0" presId="urn:microsoft.com/office/officeart/2005/8/layout/radial3"/>
    <dgm:cxn modelId="{F552E469-E61E-8240-BBD6-84F3E65D40C3}" type="presParOf" srcId="{06C9F4F3-A1EA-4028-B3E1-FCA503D64509}" destId="{098A70DF-5C27-404B-AA6C-4EA0B7EF60A6}" srcOrd="5" destOrd="0" presId="urn:microsoft.com/office/officeart/2005/8/layout/radial3"/>
    <dgm:cxn modelId="{8FD96043-BDAA-3445-A754-2FC9F8FBE3B1}" type="presParOf" srcId="{06C9F4F3-A1EA-4028-B3E1-FCA503D64509}" destId="{84CABEDB-B8C3-4CE7-893A-DAA3D80CC878}" srcOrd="6" destOrd="0" presId="urn:microsoft.com/office/officeart/2005/8/layout/radial3"/>
    <dgm:cxn modelId="{F522887A-3D3F-4D43-A510-6DCEB2C5CA46}" type="presParOf" srcId="{06C9F4F3-A1EA-4028-B3E1-FCA503D64509}" destId="{5CA30F57-9332-4158-9409-46D0C4E043E6}" srcOrd="7" destOrd="0" presId="urn:microsoft.com/office/officeart/2005/8/layout/radial3"/>
    <dgm:cxn modelId="{F29625AD-9138-2C43-8784-CFC6FF7C36F2}" type="presParOf" srcId="{06C9F4F3-A1EA-4028-B3E1-FCA503D64509}" destId="{1155D3D0-B731-45DB-BEB0-6DE7EB900BFF}" srcOrd="8" destOrd="0" presId="urn:microsoft.com/office/officeart/2005/8/layout/radial3"/>
    <dgm:cxn modelId="{76F2266D-3677-E64C-9B10-A4F501921A43}" type="presParOf" srcId="{06C9F4F3-A1EA-4028-B3E1-FCA503D64509}" destId="{85BECF53-EF79-4F0F-B884-8840D262CFBD}" srcOrd="9" destOrd="0" presId="urn:microsoft.com/office/officeart/2005/8/layout/radial3"/>
    <dgm:cxn modelId="{D7E0D74C-3A94-9549-801A-7DC93C259FD5}" type="presParOf" srcId="{06C9F4F3-A1EA-4028-B3E1-FCA503D64509}" destId="{9FBD4897-D344-405F-9E80-EA0A84F00208}" srcOrd="10" destOrd="0" presId="urn:microsoft.com/office/officeart/2005/8/layout/radial3"/>
    <dgm:cxn modelId="{3F08A3B0-A135-3548-8D71-5BCFAEB9130D}" type="presParOf" srcId="{06C9F4F3-A1EA-4028-B3E1-FCA503D64509}" destId="{72592259-C521-41CD-8446-098514E314FA}" srcOrd="11" destOrd="0" presId="urn:microsoft.com/office/officeart/2005/8/layout/radial3"/>
    <dgm:cxn modelId="{9686F993-6672-A444-BCCF-F6BEA434474F}" type="presParOf" srcId="{06C9F4F3-A1EA-4028-B3E1-FCA503D64509}" destId="{617B7E5C-4CC6-45D5-9B9D-F453D8231AFF}" srcOrd="12" destOrd="0" presId="urn:microsoft.com/office/officeart/2005/8/layout/radial3"/>
    <dgm:cxn modelId="{1492FFEE-2314-9C4B-A4A9-71ADA00C3B09}" type="presParOf" srcId="{06C9F4F3-A1EA-4028-B3E1-FCA503D64509}" destId="{56118C2B-B973-48A6-9EC0-2208CA3A96B4}" srcOrd="13" destOrd="0" presId="urn:microsoft.com/office/officeart/2005/8/layout/radial3"/>
    <dgm:cxn modelId="{544D9C39-E828-B047-934D-A4DA2E2B72E8}" type="presParOf" srcId="{06C9F4F3-A1EA-4028-B3E1-FCA503D64509}" destId="{322014CB-61FC-48C7-BEA2-66AD175D54A8}" srcOrd="14" destOrd="0" presId="urn:microsoft.com/office/officeart/2005/8/layout/radial3"/>
    <dgm:cxn modelId="{138F9FCA-3ED7-4240-9B90-5830D6304FDB}" type="presParOf" srcId="{06C9F4F3-A1EA-4028-B3E1-FCA503D64509}" destId="{DB746457-9D90-430C-9C60-E037E6A1504B}" srcOrd="15" destOrd="0" presId="urn:microsoft.com/office/officeart/2005/8/layout/radial3"/>
    <dgm:cxn modelId="{86C6788F-B1D7-D74C-9DEC-0BB38083ABD0}" type="presParOf" srcId="{06C9F4F3-A1EA-4028-B3E1-FCA503D64509}" destId="{17ECAF46-B6F9-4FEB-B0FA-816772A7BE2F}" srcOrd="16" destOrd="0" presId="urn:microsoft.com/office/officeart/2005/8/layout/radial3"/>
    <dgm:cxn modelId="{FBD02A2A-9EC0-AF41-9C7D-959B54813728}" type="presParOf" srcId="{06C9F4F3-A1EA-4028-B3E1-FCA503D64509}" destId="{3A4E8717-70C4-47F1-B790-5A0C85D01E25}" srcOrd="17" destOrd="0" presId="urn:microsoft.com/office/officeart/2005/8/layout/radial3"/>
    <dgm:cxn modelId="{5430256D-BC1C-F44D-8F42-CEE4EF021E49}" type="presParOf" srcId="{06C9F4F3-A1EA-4028-B3E1-FCA503D64509}" destId="{ED0A2F58-BC4B-46B5-8E25-C7151C92B6B4}" srcOrd="18" destOrd="0" presId="urn:microsoft.com/office/officeart/2005/8/layout/radial3"/>
    <dgm:cxn modelId="{B183EBBC-1B57-F048-8D91-AAB3BDF05DCE}" type="presParOf" srcId="{06C9F4F3-A1EA-4028-B3E1-FCA503D64509}" destId="{AB55EE17-81A7-471C-B30B-B95DC8D44821}" srcOrd="19" destOrd="0" presId="urn:microsoft.com/office/officeart/2005/8/layout/radial3"/>
    <dgm:cxn modelId="{0EBE2D49-DD0C-1C4E-85CD-03721EEBF540}" type="presParOf" srcId="{06C9F4F3-A1EA-4028-B3E1-FCA503D64509}" destId="{AC83B001-DB32-463A-8AC2-4757D5ABEE41}" srcOrd="20" destOrd="0" presId="urn:microsoft.com/office/officeart/2005/8/layout/radial3"/>
    <dgm:cxn modelId="{45A3966F-D747-4F49-94CE-E321C59330E7}" type="presParOf" srcId="{06C9F4F3-A1EA-4028-B3E1-FCA503D64509}" destId="{E666E4D3-002A-49F4-AB01-A072E12355B5}" srcOrd="21" destOrd="0" presId="urn:microsoft.com/office/officeart/2005/8/layout/radial3"/>
    <dgm:cxn modelId="{FB413816-A8A2-BE4C-9D46-7B2AE0D57209}" type="presParOf" srcId="{06C9F4F3-A1EA-4028-B3E1-FCA503D64509}" destId="{45518139-E268-4872-A8EC-85C33252A3AD}" srcOrd="22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86A74F-E584-4D0B-BE9F-769A57188D0F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AF30579D-A09E-4194-B43A-EC42432C7193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/>
            <a:t>Анализ действующих стандартов ИСО</a:t>
          </a:r>
          <a:endParaRPr lang="ru-RU" dirty="0"/>
        </a:p>
      </dgm:t>
    </dgm:pt>
    <dgm:pt modelId="{6E4B8C14-1FDC-44F4-804E-D9E0EBF52926}" type="parTrans" cxnId="{CA1FF36E-FA3C-4A82-B32E-7EA9EADEA54D}">
      <dgm:prSet/>
      <dgm:spPr/>
      <dgm:t>
        <a:bodyPr/>
        <a:lstStyle/>
        <a:p>
          <a:endParaRPr lang="ru-RU"/>
        </a:p>
      </dgm:t>
    </dgm:pt>
    <dgm:pt modelId="{89F27C34-AE5B-416A-9ACD-71DFD2E3AB7F}" type="sibTrans" cxnId="{CA1FF36E-FA3C-4A82-B32E-7EA9EADEA54D}">
      <dgm:prSet/>
      <dgm:spPr/>
      <dgm:t>
        <a:bodyPr/>
        <a:lstStyle/>
        <a:p>
          <a:endParaRPr lang="ru-RU"/>
        </a:p>
      </dgm:t>
    </dgm:pt>
    <dgm:pt modelId="{A8BED0CC-E879-451E-ABC8-E1C63572F496}">
      <dgm:prSet phldrT="[Текст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ru-RU" dirty="0" smtClean="0"/>
            <a:t>Определение перспективных отечественных</a:t>
          </a:r>
          <a:r>
            <a:rPr lang="en-GB" dirty="0" smtClean="0"/>
            <a:t> </a:t>
          </a:r>
          <a:r>
            <a:rPr lang="ru-RU" dirty="0" smtClean="0"/>
            <a:t>разработок </a:t>
          </a:r>
          <a:endParaRPr lang="ru-RU" dirty="0"/>
        </a:p>
      </dgm:t>
    </dgm:pt>
    <dgm:pt modelId="{8E02CDE4-669E-4531-A0D2-959DB13D18B9}" type="parTrans" cxnId="{2DD7D4CF-3F76-4524-A7C5-1DCAE7C1888E}">
      <dgm:prSet/>
      <dgm:spPr/>
      <dgm:t>
        <a:bodyPr/>
        <a:lstStyle/>
        <a:p>
          <a:endParaRPr lang="ru-RU"/>
        </a:p>
      </dgm:t>
    </dgm:pt>
    <dgm:pt modelId="{AAB8A73F-D8D3-47BD-B5D2-939FB7AB3408}" type="sibTrans" cxnId="{2DD7D4CF-3F76-4524-A7C5-1DCAE7C1888E}">
      <dgm:prSet/>
      <dgm:spPr/>
      <dgm:t>
        <a:bodyPr/>
        <a:lstStyle/>
        <a:p>
          <a:endParaRPr lang="ru-RU"/>
        </a:p>
      </dgm:t>
    </dgm:pt>
    <dgm:pt modelId="{9F19FB7B-AE08-401F-A5AF-63DB022AD51E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Формирование темы, разработка рабочей версии нового стандарта</a:t>
          </a:r>
          <a:endParaRPr lang="ru-RU" dirty="0"/>
        </a:p>
      </dgm:t>
    </dgm:pt>
    <dgm:pt modelId="{80F3C0BE-DD31-41F8-B7A6-893A6CEB1F3A}" type="parTrans" cxnId="{C7AF87CC-AB33-4915-87DE-E839914F162C}">
      <dgm:prSet/>
      <dgm:spPr/>
      <dgm:t>
        <a:bodyPr/>
        <a:lstStyle/>
        <a:p>
          <a:endParaRPr lang="ru-RU"/>
        </a:p>
      </dgm:t>
    </dgm:pt>
    <dgm:pt modelId="{A9F9CB29-78AC-4147-9458-AB2E4A630F1C}" type="sibTrans" cxnId="{C7AF87CC-AB33-4915-87DE-E839914F162C}">
      <dgm:prSet/>
      <dgm:spPr/>
      <dgm:t>
        <a:bodyPr/>
        <a:lstStyle/>
        <a:p>
          <a:endParaRPr lang="ru-RU"/>
        </a:p>
      </dgm:t>
    </dgm:pt>
    <dgm:pt modelId="{067F3510-A765-40FB-8DD9-339C213BF8FD}" type="pres">
      <dgm:prSet presAssocID="{DE86A74F-E584-4D0B-BE9F-769A57188D0F}" presName="Name0" presStyleCnt="0">
        <dgm:presLayoutVars>
          <dgm:dir/>
          <dgm:resizeHandles val="exact"/>
        </dgm:presLayoutVars>
      </dgm:prSet>
      <dgm:spPr/>
    </dgm:pt>
    <dgm:pt modelId="{71230F88-5119-4715-B1A7-638C5D9EE52F}" type="pres">
      <dgm:prSet presAssocID="{AF30579D-A09E-4194-B43A-EC42432C7193}" presName="parTxOnly" presStyleLbl="node1" presStyleIdx="0" presStyleCnt="3" custLinFactNeighborX="-24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87B4DF-3BE1-411B-BE23-2B21EB76E780}" type="pres">
      <dgm:prSet presAssocID="{89F27C34-AE5B-416A-9ACD-71DFD2E3AB7F}" presName="parSpace" presStyleCnt="0"/>
      <dgm:spPr/>
    </dgm:pt>
    <dgm:pt modelId="{CF30B49D-946D-45F9-BC31-FF93559A8CC3}" type="pres">
      <dgm:prSet presAssocID="{A8BED0CC-E879-451E-ABC8-E1C63572F496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61E254-C8E4-413D-B6C9-357587C7913B}" type="pres">
      <dgm:prSet presAssocID="{AAB8A73F-D8D3-47BD-B5D2-939FB7AB3408}" presName="parSpace" presStyleCnt="0"/>
      <dgm:spPr/>
    </dgm:pt>
    <dgm:pt modelId="{E9FDEFE9-DC98-43C2-AD00-1547E5DC0494}" type="pres">
      <dgm:prSet presAssocID="{9F19FB7B-AE08-401F-A5AF-63DB022AD51E}" presName="parTxOnly" presStyleLbl="node1" presStyleIdx="2" presStyleCnt="3" custScaleY="100518" custLinFactNeighborX="7446" custLinFactNeighborY="9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2F213D-39B7-814E-904E-13F6594DD119}" type="presOf" srcId="{A8BED0CC-E879-451E-ABC8-E1C63572F496}" destId="{CF30B49D-946D-45F9-BC31-FF93559A8CC3}" srcOrd="0" destOrd="0" presId="urn:microsoft.com/office/officeart/2005/8/layout/hChevron3"/>
    <dgm:cxn modelId="{5CAEEF8E-5F0A-234F-A655-59ECFE3C92E3}" type="presOf" srcId="{AF30579D-A09E-4194-B43A-EC42432C7193}" destId="{71230F88-5119-4715-B1A7-638C5D9EE52F}" srcOrd="0" destOrd="0" presId="urn:microsoft.com/office/officeart/2005/8/layout/hChevron3"/>
    <dgm:cxn modelId="{E605ABC8-D95A-1047-AD6A-5CF3FBD24D3F}" type="presOf" srcId="{DE86A74F-E584-4D0B-BE9F-769A57188D0F}" destId="{067F3510-A765-40FB-8DD9-339C213BF8FD}" srcOrd="0" destOrd="0" presId="urn:microsoft.com/office/officeart/2005/8/layout/hChevron3"/>
    <dgm:cxn modelId="{88E23644-ED18-BB4D-A0B7-4C0519A122B1}" type="presOf" srcId="{9F19FB7B-AE08-401F-A5AF-63DB022AD51E}" destId="{E9FDEFE9-DC98-43C2-AD00-1547E5DC0494}" srcOrd="0" destOrd="0" presId="urn:microsoft.com/office/officeart/2005/8/layout/hChevron3"/>
    <dgm:cxn modelId="{C7AF87CC-AB33-4915-87DE-E839914F162C}" srcId="{DE86A74F-E584-4D0B-BE9F-769A57188D0F}" destId="{9F19FB7B-AE08-401F-A5AF-63DB022AD51E}" srcOrd="2" destOrd="0" parTransId="{80F3C0BE-DD31-41F8-B7A6-893A6CEB1F3A}" sibTransId="{A9F9CB29-78AC-4147-9458-AB2E4A630F1C}"/>
    <dgm:cxn modelId="{CA1FF36E-FA3C-4A82-B32E-7EA9EADEA54D}" srcId="{DE86A74F-E584-4D0B-BE9F-769A57188D0F}" destId="{AF30579D-A09E-4194-B43A-EC42432C7193}" srcOrd="0" destOrd="0" parTransId="{6E4B8C14-1FDC-44F4-804E-D9E0EBF52926}" sibTransId="{89F27C34-AE5B-416A-9ACD-71DFD2E3AB7F}"/>
    <dgm:cxn modelId="{2DD7D4CF-3F76-4524-A7C5-1DCAE7C1888E}" srcId="{DE86A74F-E584-4D0B-BE9F-769A57188D0F}" destId="{A8BED0CC-E879-451E-ABC8-E1C63572F496}" srcOrd="1" destOrd="0" parTransId="{8E02CDE4-669E-4531-A0D2-959DB13D18B9}" sibTransId="{AAB8A73F-D8D3-47BD-B5D2-939FB7AB3408}"/>
    <dgm:cxn modelId="{1A1394B7-080C-7E44-92DC-25B4A5ADE173}" type="presParOf" srcId="{067F3510-A765-40FB-8DD9-339C213BF8FD}" destId="{71230F88-5119-4715-B1A7-638C5D9EE52F}" srcOrd="0" destOrd="0" presId="urn:microsoft.com/office/officeart/2005/8/layout/hChevron3"/>
    <dgm:cxn modelId="{45E62169-14CB-8440-A598-44A197C307AF}" type="presParOf" srcId="{067F3510-A765-40FB-8DD9-339C213BF8FD}" destId="{1487B4DF-3BE1-411B-BE23-2B21EB76E780}" srcOrd="1" destOrd="0" presId="urn:microsoft.com/office/officeart/2005/8/layout/hChevron3"/>
    <dgm:cxn modelId="{D531E661-6FC5-E94D-BCA5-319DF2067EB5}" type="presParOf" srcId="{067F3510-A765-40FB-8DD9-339C213BF8FD}" destId="{CF30B49D-946D-45F9-BC31-FF93559A8CC3}" srcOrd="2" destOrd="0" presId="urn:microsoft.com/office/officeart/2005/8/layout/hChevron3"/>
    <dgm:cxn modelId="{A414E19B-FE10-C548-8DF0-46384F5CEFEF}" type="presParOf" srcId="{067F3510-A765-40FB-8DD9-339C213BF8FD}" destId="{CF61E254-C8E4-413D-B6C9-357587C7913B}" srcOrd="3" destOrd="0" presId="urn:microsoft.com/office/officeart/2005/8/layout/hChevron3"/>
    <dgm:cxn modelId="{C3EDCA72-320F-AE42-8C56-1138C6EFBEF8}" type="presParOf" srcId="{067F3510-A765-40FB-8DD9-339C213BF8FD}" destId="{E9FDEFE9-DC98-43C2-AD00-1547E5DC0494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ED78B7-612C-4FD2-922D-66B971CD2379}">
      <dsp:nvSpPr>
        <dsp:cNvPr id="0" name=""/>
        <dsp:cNvSpPr/>
      </dsp:nvSpPr>
      <dsp:spPr>
        <a:xfrm>
          <a:off x="2748289" y="1505262"/>
          <a:ext cx="1301052" cy="1301052"/>
        </a:xfrm>
        <a:prstGeom prst="ellipse">
          <a:avLst/>
        </a:prstGeom>
        <a:solidFill>
          <a:schemeClr val="bg1">
            <a:lumMod val="75000"/>
            <a:alpha val="5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ТК 465 Строительство</a:t>
          </a:r>
          <a:endParaRPr lang="ru-RU" sz="1100" b="1" kern="1200" dirty="0"/>
        </a:p>
      </dsp:txBody>
      <dsp:txXfrm>
        <a:off x="2938824" y="1695797"/>
        <a:ext cx="919982" cy="919982"/>
      </dsp:txXfrm>
    </dsp:sp>
    <dsp:sp modelId="{47A90116-41E5-4ECC-9737-9DBCF18B4687}">
      <dsp:nvSpPr>
        <dsp:cNvPr id="0" name=""/>
        <dsp:cNvSpPr/>
      </dsp:nvSpPr>
      <dsp:spPr>
        <a:xfrm>
          <a:off x="3073552" y="854"/>
          <a:ext cx="650526" cy="6505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ИСО/ТК10/ПК8</a:t>
          </a:r>
          <a:endParaRPr lang="ru-RU" sz="1100" b="1" kern="1200" dirty="0"/>
        </a:p>
      </dsp:txBody>
      <dsp:txXfrm>
        <a:off x="3168819" y="96121"/>
        <a:ext cx="459992" cy="459992"/>
      </dsp:txXfrm>
    </dsp:sp>
    <dsp:sp modelId="{C560B09C-A469-491F-B3D5-237E2D83CAC8}">
      <dsp:nvSpPr>
        <dsp:cNvPr id="0" name=""/>
        <dsp:cNvSpPr/>
      </dsp:nvSpPr>
      <dsp:spPr>
        <a:xfrm>
          <a:off x="3589030" y="74969"/>
          <a:ext cx="650526" cy="6505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ИСО/ТК43</a:t>
          </a:r>
          <a:endParaRPr lang="ru-RU" sz="1100" b="1" kern="1200" dirty="0"/>
        </a:p>
      </dsp:txBody>
      <dsp:txXfrm>
        <a:off x="3684297" y="170236"/>
        <a:ext cx="459992" cy="459992"/>
      </dsp:txXfrm>
    </dsp:sp>
    <dsp:sp modelId="{216A5973-4C4D-4D1A-BC99-0C880AA34925}">
      <dsp:nvSpPr>
        <dsp:cNvPr id="0" name=""/>
        <dsp:cNvSpPr/>
      </dsp:nvSpPr>
      <dsp:spPr>
        <a:xfrm>
          <a:off x="4062747" y="291308"/>
          <a:ext cx="650526" cy="6505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ИСО/ТК59</a:t>
          </a:r>
          <a:endParaRPr lang="ru-RU" sz="1100" b="1" kern="1200" dirty="0"/>
        </a:p>
      </dsp:txBody>
      <dsp:txXfrm>
        <a:off x="4158014" y="386575"/>
        <a:ext cx="459992" cy="459992"/>
      </dsp:txXfrm>
    </dsp:sp>
    <dsp:sp modelId="{BE2B12E5-68E3-4518-8BFC-7850858B6D91}">
      <dsp:nvSpPr>
        <dsp:cNvPr id="0" name=""/>
        <dsp:cNvSpPr/>
      </dsp:nvSpPr>
      <dsp:spPr>
        <a:xfrm>
          <a:off x="4456325" y="632345"/>
          <a:ext cx="650526" cy="6505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ИСО/ТК71</a:t>
          </a:r>
          <a:endParaRPr lang="ru-RU" sz="1100" b="1" kern="1200" dirty="0"/>
        </a:p>
      </dsp:txBody>
      <dsp:txXfrm>
        <a:off x="4551592" y="727612"/>
        <a:ext cx="459992" cy="459992"/>
      </dsp:txXfrm>
    </dsp:sp>
    <dsp:sp modelId="{098A70DF-5C27-404B-AA6C-4EA0B7EF60A6}">
      <dsp:nvSpPr>
        <dsp:cNvPr id="0" name=""/>
        <dsp:cNvSpPr/>
      </dsp:nvSpPr>
      <dsp:spPr>
        <a:xfrm>
          <a:off x="4737880" y="1070452"/>
          <a:ext cx="650526" cy="6505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ИСО/ТК77</a:t>
          </a:r>
          <a:endParaRPr lang="ru-RU" sz="1100" b="1" kern="1200" dirty="0"/>
        </a:p>
      </dsp:txBody>
      <dsp:txXfrm>
        <a:off x="4833147" y="1165719"/>
        <a:ext cx="459992" cy="459992"/>
      </dsp:txXfrm>
    </dsp:sp>
    <dsp:sp modelId="{84CABEDB-B8C3-4CE7-893A-DAA3D80CC878}">
      <dsp:nvSpPr>
        <dsp:cNvPr id="0" name=""/>
        <dsp:cNvSpPr/>
      </dsp:nvSpPr>
      <dsp:spPr>
        <a:xfrm>
          <a:off x="4884600" y="1570136"/>
          <a:ext cx="650526" cy="6505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ИСО/ТК86</a:t>
          </a:r>
          <a:endParaRPr lang="ru-RU" sz="1100" b="1" kern="1200" dirty="0"/>
        </a:p>
      </dsp:txBody>
      <dsp:txXfrm>
        <a:off x="4979867" y="1665403"/>
        <a:ext cx="459992" cy="459992"/>
      </dsp:txXfrm>
    </dsp:sp>
    <dsp:sp modelId="{5CA30F57-9332-4158-9409-46D0C4E043E6}">
      <dsp:nvSpPr>
        <dsp:cNvPr id="0" name=""/>
        <dsp:cNvSpPr/>
      </dsp:nvSpPr>
      <dsp:spPr>
        <a:xfrm>
          <a:off x="4884600" y="2090915"/>
          <a:ext cx="650526" cy="6505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ИСО/ТК89</a:t>
          </a:r>
          <a:endParaRPr lang="ru-RU" sz="1100" b="1" kern="1200" dirty="0"/>
        </a:p>
      </dsp:txBody>
      <dsp:txXfrm>
        <a:off x="4979867" y="2186182"/>
        <a:ext cx="459992" cy="459992"/>
      </dsp:txXfrm>
    </dsp:sp>
    <dsp:sp modelId="{1155D3D0-B731-45DB-BEB0-6DE7EB900BFF}">
      <dsp:nvSpPr>
        <dsp:cNvPr id="0" name=""/>
        <dsp:cNvSpPr/>
      </dsp:nvSpPr>
      <dsp:spPr>
        <a:xfrm>
          <a:off x="4737880" y="2590598"/>
          <a:ext cx="650526" cy="6505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ИСО/ТК98</a:t>
          </a:r>
          <a:endParaRPr lang="ru-RU" sz="1100" b="1" kern="1200" dirty="0"/>
        </a:p>
      </dsp:txBody>
      <dsp:txXfrm>
        <a:off x="4833147" y="2685865"/>
        <a:ext cx="459992" cy="459992"/>
      </dsp:txXfrm>
    </dsp:sp>
    <dsp:sp modelId="{85BECF53-EF79-4F0F-B884-8840D262CFBD}">
      <dsp:nvSpPr>
        <dsp:cNvPr id="0" name=""/>
        <dsp:cNvSpPr/>
      </dsp:nvSpPr>
      <dsp:spPr>
        <a:xfrm>
          <a:off x="4456325" y="3028705"/>
          <a:ext cx="650526" cy="6505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ИСО/ТК160</a:t>
          </a:r>
          <a:endParaRPr lang="ru-RU" sz="1100" b="1" kern="1200" dirty="0"/>
        </a:p>
      </dsp:txBody>
      <dsp:txXfrm>
        <a:off x="4551592" y="3123972"/>
        <a:ext cx="459992" cy="459992"/>
      </dsp:txXfrm>
    </dsp:sp>
    <dsp:sp modelId="{9FBD4897-D344-405F-9E80-EA0A84F00208}">
      <dsp:nvSpPr>
        <dsp:cNvPr id="0" name=""/>
        <dsp:cNvSpPr/>
      </dsp:nvSpPr>
      <dsp:spPr>
        <a:xfrm>
          <a:off x="4062747" y="3369743"/>
          <a:ext cx="650526" cy="6505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ИСО/ТК162</a:t>
          </a:r>
          <a:endParaRPr lang="ru-RU" sz="1100" b="1" kern="1200" dirty="0"/>
        </a:p>
      </dsp:txBody>
      <dsp:txXfrm>
        <a:off x="4158014" y="3465010"/>
        <a:ext cx="459992" cy="459992"/>
      </dsp:txXfrm>
    </dsp:sp>
    <dsp:sp modelId="{72592259-C521-41CD-8446-098514E314FA}">
      <dsp:nvSpPr>
        <dsp:cNvPr id="0" name=""/>
        <dsp:cNvSpPr/>
      </dsp:nvSpPr>
      <dsp:spPr>
        <a:xfrm>
          <a:off x="3589030" y="3586082"/>
          <a:ext cx="650526" cy="6505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ИСО/ТК</a:t>
          </a:r>
          <a:r>
            <a:rPr lang="en-US" sz="1100" b="1" kern="1200" dirty="0" smtClean="0"/>
            <a:t>163</a:t>
          </a:r>
          <a:endParaRPr lang="ru-RU" sz="1100" b="1" kern="1200" dirty="0"/>
        </a:p>
      </dsp:txBody>
      <dsp:txXfrm>
        <a:off x="3684297" y="3681349"/>
        <a:ext cx="459992" cy="459992"/>
      </dsp:txXfrm>
    </dsp:sp>
    <dsp:sp modelId="{617B7E5C-4CC6-45D5-9B9D-F453D8231AFF}">
      <dsp:nvSpPr>
        <dsp:cNvPr id="0" name=""/>
        <dsp:cNvSpPr/>
      </dsp:nvSpPr>
      <dsp:spPr>
        <a:xfrm>
          <a:off x="3073552" y="3660197"/>
          <a:ext cx="650526" cy="6505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ИСО/ТК</a:t>
          </a:r>
          <a:r>
            <a:rPr lang="en-US" sz="1100" b="1" kern="1200" dirty="0" smtClean="0"/>
            <a:t>165</a:t>
          </a:r>
          <a:endParaRPr lang="ru-RU" sz="1100" b="1" kern="1200" dirty="0"/>
        </a:p>
      </dsp:txBody>
      <dsp:txXfrm>
        <a:off x="3168819" y="3755464"/>
        <a:ext cx="459992" cy="459992"/>
      </dsp:txXfrm>
    </dsp:sp>
    <dsp:sp modelId="{56118C2B-B973-48A6-9EC0-2208CA3A96B4}">
      <dsp:nvSpPr>
        <dsp:cNvPr id="0" name=""/>
        <dsp:cNvSpPr/>
      </dsp:nvSpPr>
      <dsp:spPr>
        <a:xfrm>
          <a:off x="2558074" y="3586082"/>
          <a:ext cx="650526" cy="6505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ИСО/ТК</a:t>
          </a:r>
          <a:r>
            <a:rPr lang="en-US" sz="1100" b="1" kern="1200" dirty="0" smtClean="0"/>
            <a:t>167</a:t>
          </a:r>
          <a:endParaRPr lang="ru-RU" sz="1100" b="1" kern="1200" dirty="0"/>
        </a:p>
      </dsp:txBody>
      <dsp:txXfrm>
        <a:off x="2653341" y="3681349"/>
        <a:ext cx="459992" cy="459992"/>
      </dsp:txXfrm>
    </dsp:sp>
    <dsp:sp modelId="{322014CB-61FC-48C7-BEA2-66AD175D54A8}">
      <dsp:nvSpPr>
        <dsp:cNvPr id="0" name=""/>
        <dsp:cNvSpPr/>
      </dsp:nvSpPr>
      <dsp:spPr>
        <a:xfrm>
          <a:off x="2084357" y="3369743"/>
          <a:ext cx="650526" cy="6505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ИСО/ТК</a:t>
          </a:r>
          <a:r>
            <a:rPr lang="en-US" sz="1100" b="1" kern="1200" dirty="0" smtClean="0"/>
            <a:t> 180</a:t>
          </a:r>
          <a:endParaRPr lang="ru-RU" sz="1100" b="1" kern="1200" dirty="0"/>
        </a:p>
      </dsp:txBody>
      <dsp:txXfrm>
        <a:off x="2179624" y="3465010"/>
        <a:ext cx="459992" cy="459992"/>
      </dsp:txXfrm>
    </dsp:sp>
    <dsp:sp modelId="{DB746457-9D90-430C-9C60-E037E6A1504B}">
      <dsp:nvSpPr>
        <dsp:cNvPr id="0" name=""/>
        <dsp:cNvSpPr/>
      </dsp:nvSpPr>
      <dsp:spPr>
        <a:xfrm>
          <a:off x="1690778" y="3028705"/>
          <a:ext cx="650526" cy="6505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ИСО/ТК</a:t>
          </a:r>
          <a:r>
            <a:rPr lang="en-US" sz="1100" b="1" kern="1200" dirty="0" smtClean="0"/>
            <a:t>182</a:t>
          </a:r>
          <a:endParaRPr lang="ru-RU" sz="1100" b="1" kern="1200" dirty="0"/>
        </a:p>
      </dsp:txBody>
      <dsp:txXfrm>
        <a:off x="1786045" y="3123972"/>
        <a:ext cx="459992" cy="459992"/>
      </dsp:txXfrm>
    </dsp:sp>
    <dsp:sp modelId="{17ECAF46-B6F9-4FEB-B0FA-816772A7BE2F}">
      <dsp:nvSpPr>
        <dsp:cNvPr id="0" name=""/>
        <dsp:cNvSpPr/>
      </dsp:nvSpPr>
      <dsp:spPr>
        <a:xfrm>
          <a:off x="1409224" y="2590598"/>
          <a:ext cx="650526" cy="6505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ИСО/ТК</a:t>
          </a:r>
          <a:r>
            <a:rPr lang="en-US" sz="1100" b="1" kern="1200" dirty="0" smtClean="0"/>
            <a:t>205</a:t>
          </a:r>
          <a:endParaRPr lang="ru-RU" sz="1100" b="1" kern="1200" dirty="0"/>
        </a:p>
      </dsp:txBody>
      <dsp:txXfrm>
        <a:off x="1504491" y="2685865"/>
        <a:ext cx="459992" cy="459992"/>
      </dsp:txXfrm>
    </dsp:sp>
    <dsp:sp modelId="{3A4E8717-70C4-47F1-B790-5A0C85D01E25}">
      <dsp:nvSpPr>
        <dsp:cNvPr id="0" name=""/>
        <dsp:cNvSpPr/>
      </dsp:nvSpPr>
      <dsp:spPr>
        <a:xfrm>
          <a:off x="1262504" y="2090915"/>
          <a:ext cx="650526" cy="6505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ИСО/ТК</a:t>
          </a:r>
          <a:r>
            <a:rPr lang="en-US" sz="1100" b="1" kern="1200" dirty="0" smtClean="0"/>
            <a:t>219</a:t>
          </a:r>
          <a:endParaRPr lang="ru-RU" sz="1100" b="1" kern="1200" dirty="0"/>
        </a:p>
      </dsp:txBody>
      <dsp:txXfrm>
        <a:off x="1357771" y="2186182"/>
        <a:ext cx="459992" cy="459992"/>
      </dsp:txXfrm>
    </dsp:sp>
    <dsp:sp modelId="{ED0A2F58-BC4B-46B5-8E25-C7151C92B6B4}">
      <dsp:nvSpPr>
        <dsp:cNvPr id="0" name=""/>
        <dsp:cNvSpPr/>
      </dsp:nvSpPr>
      <dsp:spPr>
        <a:xfrm>
          <a:off x="1262504" y="1570136"/>
          <a:ext cx="650526" cy="6505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ИСО/ТК</a:t>
          </a:r>
          <a:r>
            <a:rPr lang="en-US" sz="1100" b="1" kern="1200" dirty="0" smtClean="0"/>
            <a:t>251</a:t>
          </a:r>
          <a:endParaRPr lang="ru-RU" sz="1100" b="1" kern="1200" dirty="0"/>
        </a:p>
      </dsp:txBody>
      <dsp:txXfrm>
        <a:off x="1357771" y="1665403"/>
        <a:ext cx="459992" cy="459992"/>
      </dsp:txXfrm>
    </dsp:sp>
    <dsp:sp modelId="{AB55EE17-81A7-471C-B30B-B95DC8D44821}">
      <dsp:nvSpPr>
        <dsp:cNvPr id="0" name=""/>
        <dsp:cNvSpPr/>
      </dsp:nvSpPr>
      <dsp:spPr>
        <a:xfrm>
          <a:off x="1409224" y="1070452"/>
          <a:ext cx="650526" cy="6505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ИСО/ТК</a:t>
          </a:r>
          <a:r>
            <a:rPr lang="en-US" sz="1100" b="1" kern="1200" dirty="0" smtClean="0"/>
            <a:t>267</a:t>
          </a:r>
          <a:endParaRPr lang="ru-RU" sz="1100" b="1" kern="1200" dirty="0"/>
        </a:p>
      </dsp:txBody>
      <dsp:txXfrm>
        <a:off x="1504491" y="1165719"/>
        <a:ext cx="459992" cy="459992"/>
      </dsp:txXfrm>
    </dsp:sp>
    <dsp:sp modelId="{AC83B001-DB32-463A-8AC2-4757D5ABEE41}">
      <dsp:nvSpPr>
        <dsp:cNvPr id="0" name=""/>
        <dsp:cNvSpPr/>
      </dsp:nvSpPr>
      <dsp:spPr>
        <a:xfrm>
          <a:off x="1690778" y="632345"/>
          <a:ext cx="650526" cy="6505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ИСО/ТК</a:t>
          </a:r>
          <a:r>
            <a:rPr lang="en-US" sz="1100" b="1" kern="1200" dirty="0" smtClean="0"/>
            <a:t>268</a:t>
          </a:r>
          <a:endParaRPr lang="ru-RU" sz="1100" b="1" kern="1200" dirty="0"/>
        </a:p>
      </dsp:txBody>
      <dsp:txXfrm>
        <a:off x="1786045" y="727612"/>
        <a:ext cx="459992" cy="459992"/>
      </dsp:txXfrm>
    </dsp:sp>
    <dsp:sp modelId="{E666E4D3-002A-49F4-AB01-A072E12355B5}">
      <dsp:nvSpPr>
        <dsp:cNvPr id="0" name=""/>
        <dsp:cNvSpPr/>
      </dsp:nvSpPr>
      <dsp:spPr>
        <a:xfrm>
          <a:off x="2084357" y="291308"/>
          <a:ext cx="650526" cy="6505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ИСО/ТК</a:t>
          </a:r>
          <a:r>
            <a:rPr lang="en-US" sz="1100" b="1" kern="1200" dirty="0" smtClean="0"/>
            <a:t>274</a:t>
          </a:r>
          <a:endParaRPr lang="ru-RU" sz="1100" b="1" kern="1200" dirty="0"/>
        </a:p>
      </dsp:txBody>
      <dsp:txXfrm>
        <a:off x="2179624" y="386575"/>
        <a:ext cx="459992" cy="459992"/>
      </dsp:txXfrm>
    </dsp:sp>
    <dsp:sp modelId="{45518139-E268-4872-A8EC-85C33252A3AD}">
      <dsp:nvSpPr>
        <dsp:cNvPr id="0" name=""/>
        <dsp:cNvSpPr/>
      </dsp:nvSpPr>
      <dsp:spPr>
        <a:xfrm>
          <a:off x="2558074" y="74969"/>
          <a:ext cx="650526" cy="6505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ИСО/ТК</a:t>
          </a:r>
          <a:r>
            <a:rPr lang="en-US" sz="1100" b="1" kern="1200" dirty="0" smtClean="0"/>
            <a:t>301</a:t>
          </a:r>
          <a:endParaRPr lang="ru-RU" sz="1100" b="1" kern="1200" dirty="0"/>
        </a:p>
      </dsp:txBody>
      <dsp:txXfrm>
        <a:off x="2653341" y="170236"/>
        <a:ext cx="459992" cy="4599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230F88-5119-4715-B1A7-638C5D9EE52F}">
      <dsp:nvSpPr>
        <dsp:cNvPr id="0" name=""/>
        <dsp:cNvSpPr/>
      </dsp:nvSpPr>
      <dsp:spPr>
        <a:xfrm>
          <a:off x="0" y="1690865"/>
          <a:ext cx="1705672" cy="682269"/>
        </a:xfrm>
        <a:prstGeom prst="homePlat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Анализ действующих стандартов ИСО</a:t>
          </a:r>
          <a:endParaRPr lang="ru-RU" sz="1000" kern="1200" dirty="0"/>
        </a:p>
      </dsp:txBody>
      <dsp:txXfrm>
        <a:off x="0" y="1690865"/>
        <a:ext cx="1535105" cy="682269"/>
      </dsp:txXfrm>
    </dsp:sp>
    <dsp:sp modelId="{CF30B49D-946D-45F9-BC31-FF93559A8CC3}">
      <dsp:nvSpPr>
        <dsp:cNvPr id="0" name=""/>
        <dsp:cNvSpPr/>
      </dsp:nvSpPr>
      <dsp:spPr>
        <a:xfrm>
          <a:off x="1366488" y="1690865"/>
          <a:ext cx="1705672" cy="682269"/>
        </a:xfrm>
        <a:prstGeom prst="chevron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Определение перспективных отечественных</a:t>
          </a:r>
          <a:r>
            <a:rPr lang="en-GB" sz="1000" kern="1200" dirty="0" smtClean="0"/>
            <a:t> </a:t>
          </a:r>
          <a:r>
            <a:rPr lang="ru-RU" sz="1000" kern="1200" dirty="0" smtClean="0"/>
            <a:t>разработок </a:t>
          </a:r>
          <a:endParaRPr lang="ru-RU" sz="1000" kern="1200" dirty="0"/>
        </a:p>
      </dsp:txBody>
      <dsp:txXfrm>
        <a:off x="1707623" y="1690865"/>
        <a:ext cx="1023403" cy="682269"/>
      </dsp:txXfrm>
    </dsp:sp>
    <dsp:sp modelId="{E9FDEFE9-DC98-43C2-AD00-1547E5DC0494}">
      <dsp:nvSpPr>
        <dsp:cNvPr id="0" name=""/>
        <dsp:cNvSpPr/>
      </dsp:nvSpPr>
      <dsp:spPr>
        <a:xfrm>
          <a:off x="2732977" y="1695450"/>
          <a:ext cx="1705672" cy="685803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Формирование темы, разработка рабочей версии нового стандарта</a:t>
          </a:r>
          <a:endParaRPr lang="ru-RU" sz="1000" kern="1200" dirty="0"/>
        </a:p>
      </dsp:txBody>
      <dsp:txXfrm>
        <a:off x="3075879" y="1695450"/>
        <a:ext cx="1019869" cy="6858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0.19565</cdr:x>
      <cdr:y>0.15444</cdr:y>
    </cdr:from>
    <cdr:to>
      <cdr:x>0.79791</cdr:x>
      <cdr:y>0.64478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057401" y="672041"/>
          <a:ext cx="6333066" cy="21336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prstDash val="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0.1525</cdr:y>
    </cdr:from>
    <cdr:to>
      <cdr:x>0.21672</cdr:x>
      <cdr:y>0.64672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663579"/>
          <a:ext cx="1709212" cy="2150518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GB" sz="1600" b="1" dirty="0"/>
        </a:p>
        <a:p xmlns:a="http://schemas.openxmlformats.org/drawingml/2006/main">
          <a:pPr algn="ctr"/>
          <a:r>
            <a:rPr lang="ru-RU" sz="1600" b="1" dirty="0" smtClean="0"/>
            <a:t>Система международных стандартов ИСО </a:t>
          </a:r>
          <a:r>
            <a:rPr lang="en-GB" sz="1600" b="1" dirty="0" smtClean="0"/>
            <a:t>(ISO)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0.81079</cdr:x>
      <cdr:y>0.1525</cdr:y>
    </cdr:from>
    <cdr:to>
      <cdr:x>0.9839</cdr:x>
      <cdr:y>0.64672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8525933" y="663573"/>
          <a:ext cx="1820333" cy="2150533"/>
        </a:xfrm>
        <a:prstGeom xmlns:a="http://schemas.openxmlformats.org/drawingml/2006/main" prst="rect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b="1" dirty="0" smtClean="0"/>
            <a:t>Инициация нового стандарта от Российской Федерации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0.06965</cdr:x>
      <cdr:y>0.64867</cdr:y>
    </cdr:from>
    <cdr:to>
      <cdr:x>0.21095</cdr:x>
      <cdr:y>0.86392</cdr:y>
    </cdr:to>
    <cdr:sp macro="" textlink="">
      <cdr:nvSpPr>
        <cdr:cNvPr id="5" name="Стрелка углом 4"/>
        <cdr:cNvSpPr/>
      </cdr:nvSpPr>
      <cdr:spPr>
        <a:xfrm xmlns:a="http://schemas.openxmlformats.org/drawingml/2006/main" rot="16200000">
          <a:off x="1007004" y="2547935"/>
          <a:ext cx="936628" cy="1485905"/>
        </a:xfrm>
        <a:prstGeom xmlns:a="http://schemas.openxmlformats.org/drawingml/2006/main" prst="bentArrow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>
            <a:solidFill>
              <a:schemeClr val="tx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4/19/17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466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4/19/17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27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4/19/17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822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4/19/17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53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4/19/17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59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4/19/17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832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4/19/17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36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4/19/17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698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4/19/17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654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4/19/17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66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4/19/17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13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5092-B483-40DE-B1DE-8B153A634AEC}" type="datetimeFigureOut">
              <a:rPr lang="ru-RU" smtClean="0"/>
              <a:t>4/19/17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49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emf"/><Relationship Id="rId6" Type="http://schemas.openxmlformats.org/officeDocument/2006/relationships/image" Target="../media/image4.png"/><Relationship Id="rId7" Type="http://schemas.microsoft.com/office/2007/relationships/hdphoto" Target="../media/hdphoto1.wdp"/><Relationship Id="rId8" Type="http://schemas.openxmlformats.org/officeDocument/2006/relationships/image" Target="../media/image5.png"/><Relationship Id="rId9" Type="http://schemas.openxmlformats.org/officeDocument/2006/relationships/image" Target="../media/image6.png"/><Relationship Id="rId1" Type="http://schemas.openxmlformats.org/officeDocument/2006/relationships/vmlDrawing" Target="../drawings/vmlDrawing1.vml"/><Relationship Id="rId2" Type="http://schemas.openxmlformats.org/officeDocument/2006/relationships/tags" Target="../tags/tag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69754" y="2163393"/>
            <a:ext cx="7724494" cy="209278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3150"/>
              </a:spcAft>
            </a:pPr>
            <a:r>
              <a:rPr lang="ru-RU" sz="2100" b="1" dirty="0">
                <a:solidFill>
                  <a:srgbClr val="0067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ВЗАИМОДЕЙСТВИИ С МЕЖДУНАРОДНЫМИ ТЕХНИЧЕСКИМИ КОМИТЕТАМИ ИСО В СФЕРЕ СТРОИТЕЛЬСТВА, ПЕРСПЕКТИВНЫЕ СТАНДАРТЫ, ТЕМЫ И РАЗРАБОТКИ</a:t>
            </a:r>
            <a:endParaRPr lang="ru-RU" sz="2100" dirty="0">
              <a:solidFill>
                <a:srgbClr val="0067B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5714" y="485593"/>
            <a:ext cx="1485777" cy="136988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41350" y="4600415"/>
            <a:ext cx="4572000" cy="284693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cs typeface="Aharoni" panose="02010803020104030203" pitchFamily="2" charset="-79"/>
              </a:rPr>
              <a:t>АПРЕЛЬ 2017 г.</a:t>
            </a:r>
            <a:endParaRPr lang="ru-RU" sz="1100" dirty="0">
              <a:solidFill>
                <a:schemeClr val="accent1">
                  <a:lumMod val="50000"/>
                </a:schemeClr>
              </a:solidFill>
              <a:cs typeface="Aharoni" panose="02010803020104030203" pitchFamily="2" charset="-79"/>
            </a:endParaRPr>
          </a:p>
        </p:txBody>
      </p:sp>
      <p:pic>
        <p:nvPicPr>
          <p:cNvPr id="6" name="Picture 2" descr="https://im0-tub-ru.yandex.net/i?id=15afad320299c83009e4835148128129-sr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9915" y="388276"/>
            <a:ext cx="1916213" cy="1502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1083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53195"/>
            <a:ext cx="7886700" cy="380205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"/>
                <a:cs typeface="Arial"/>
              </a:rPr>
              <a:t>ПЕРСПЕКТИВНЫЕ СТАНДАРТЫ, ТЕМЫ И РАЗРАБОТКИ</a:t>
            </a:r>
            <a:endParaRPr lang="ru-RU" sz="12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736946"/>
            <a:ext cx="8382000" cy="4178642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  <a:buFont typeface="Wingdings" charset="2"/>
              <a:buChar char="Ø"/>
            </a:pPr>
            <a:r>
              <a:rPr lang="ru-RU" dirty="0"/>
              <a:t> </a:t>
            </a:r>
            <a:r>
              <a:rPr lang="ru-RU" sz="2200" b="1" dirty="0"/>
              <a:t>Умные и адаптивные </a:t>
            </a:r>
            <a:r>
              <a:rPr lang="ru-RU" sz="2200" b="1" dirty="0" smtClean="0"/>
              <a:t>города </a:t>
            </a:r>
            <a:r>
              <a:rPr lang="ru-RU" sz="2200" dirty="0" smtClean="0"/>
              <a:t>- </a:t>
            </a:r>
            <a:r>
              <a:rPr lang="ru-RU" sz="2200" dirty="0"/>
              <a:t>город, который может воспринимать, планировать и правильно реагировать на изменяющиеся условия, как природно-климатические, социально-демографические, так и на технологические, интернет вещей, серийное создание летающего транспорта (автомобили, мотоциклы, </a:t>
            </a:r>
            <a:r>
              <a:rPr lang="ru-RU" sz="2200" dirty="0" err="1"/>
              <a:t>квадрокоптеры</a:t>
            </a:r>
            <a:r>
              <a:rPr lang="ru-RU" sz="2200" dirty="0"/>
              <a:t> и т.п.</a:t>
            </a:r>
            <a:r>
              <a:rPr lang="ru-RU" sz="2200" dirty="0" smtClean="0"/>
              <a:t>). </a:t>
            </a:r>
            <a:endParaRPr lang="ru-RU" sz="2200" dirty="0"/>
          </a:p>
          <a:p>
            <a:pPr algn="just">
              <a:lnSpc>
                <a:spcPct val="120000"/>
              </a:lnSpc>
              <a:buFont typeface="Wingdings" charset="2"/>
              <a:buChar char="Ø"/>
            </a:pPr>
            <a:r>
              <a:rPr lang="ru-RU" sz="2200" dirty="0" smtClean="0"/>
              <a:t> </a:t>
            </a:r>
            <a:r>
              <a:rPr lang="ru-RU" sz="2200" b="1" dirty="0"/>
              <a:t>Экономика замкнутого цикла </a:t>
            </a:r>
            <a:r>
              <a:rPr lang="ru-RU" sz="2200" dirty="0" smtClean="0"/>
              <a:t>- </a:t>
            </a:r>
            <a:r>
              <a:rPr lang="ru-RU" sz="2200" dirty="0"/>
              <a:t>с точки зрения строительного комплекса означающая повторное использование пригодных конструкций и </a:t>
            </a:r>
            <a:r>
              <a:rPr lang="ru-RU" sz="2200" dirty="0" smtClean="0"/>
              <a:t>материалов после окончания жизненного цикла здания или сооружения.</a:t>
            </a:r>
            <a:r>
              <a:rPr lang="en-US" sz="2200" dirty="0" smtClean="0"/>
              <a:t> </a:t>
            </a:r>
            <a:endParaRPr lang="ru-RU" sz="2200" dirty="0"/>
          </a:p>
          <a:p>
            <a:pPr algn="just">
              <a:lnSpc>
                <a:spcPct val="120000"/>
              </a:lnSpc>
              <a:buFont typeface="Wingdings" charset="2"/>
              <a:buChar char="Ø"/>
            </a:pPr>
            <a:r>
              <a:rPr lang="ru-RU" sz="2200" dirty="0" smtClean="0"/>
              <a:t> </a:t>
            </a:r>
            <a:r>
              <a:rPr lang="ru-RU" sz="2200" b="1" dirty="0" smtClean="0"/>
              <a:t>Комфортная </a:t>
            </a:r>
            <a:r>
              <a:rPr lang="ru-RU" sz="2200" b="1" dirty="0"/>
              <a:t>среда </a:t>
            </a:r>
            <a:r>
              <a:rPr lang="ru-RU" sz="2200" dirty="0"/>
              <a:t>для жизнедеятельности</a:t>
            </a:r>
          </a:p>
          <a:p>
            <a:pPr algn="just">
              <a:lnSpc>
                <a:spcPct val="120000"/>
              </a:lnSpc>
              <a:buFont typeface="Wingdings" charset="2"/>
              <a:buChar char="Ø"/>
            </a:pPr>
            <a:r>
              <a:rPr lang="ru-RU" sz="2200" dirty="0" smtClean="0"/>
              <a:t> Модернизация </a:t>
            </a:r>
            <a:r>
              <a:rPr lang="ru-RU" sz="2200" dirty="0"/>
              <a:t>промышленных предприятий, </a:t>
            </a:r>
            <a:r>
              <a:rPr lang="ru-RU" sz="2200" dirty="0" smtClean="0"/>
              <a:t>«</a:t>
            </a:r>
            <a:r>
              <a:rPr lang="ru-RU" sz="2200" b="1" dirty="0" smtClean="0"/>
              <a:t>Промышленность 4.0</a:t>
            </a:r>
            <a:r>
              <a:rPr lang="ru-RU" sz="2200" dirty="0" smtClean="0"/>
              <a:t>», </a:t>
            </a:r>
            <a:r>
              <a:rPr lang="ru-RU" sz="2200" dirty="0"/>
              <a:t>с учетом тенденций развития новой промышленности, создание пространства обеспечивающее совместную работу человека и новых механизмов, в </a:t>
            </a:r>
            <a:r>
              <a:rPr lang="ru-RU" sz="2200" dirty="0" err="1"/>
              <a:t>т.ч</a:t>
            </a:r>
            <a:r>
              <a:rPr lang="ru-RU" sz="2200" dirty="0"/>
              <a:t>. р</a:t>
            </a:r>
            <a:r>
              <a:rPr lang="ru-RU" sz="2200" dirty="0" smtClean="0"/>
              <a:t>оботов.</a:t>
            </a:r>
            <a:endParaRPr lang="ru-RU" sz="2200" dirty="0"/>
          </a:p>
          <a:p>
            <a:pPr algn="just">
              <a:lnSpc>
                <a:spcPct val="120000"/>
              </a:lnSpc>
              <a:buFont typeface="Wingdings" charset="2"/>
              <a:buChar char="Ø"/>
            </a:pPr>
            <a:r>
              <a:rPr lang="ru-RU" sz="2200" dirty="0" smtClean="0"/>
              <a:t> </a:t>
            </a:r>
            <a:r>
              <a:rPr lang="ru-RU" sz="2200" b="1" dirty="0" smtClean="0"/>
              <a:t>Комфортные </a:t>
            </a:r>
            <a:r>
              <a:rPr lang="ru-RU" sz="2200" b="1" dirty="0"/>
              <a:t>и эффективные </a:t>
            </a:r>
            <a:r>
              <a:rPr lang="ru-RU" sz="2200" b="1" dirty="0" smtClean="0"/>
              <a:t>здания</a:t>
            </a:r>
          </a:p>
          <a:p>
            <a:pPr algn="just">
              <a:lnSpc>
                <a:spcPct val="120000"/>
              </a:lnSpc>
              <a:buFont typeface="Wingdings" charset="2"/>
              <a:buChar char="Ø"/>
            </a:pPr>
            <a:r>
              <a:rPr lang="ru-RU" sz="2200" b="1" dirty="0" err="1" smtClean="0"/>
              <a:t>Ретрофит</a:t>
            </a:r>
            <a:r>
              <a:rPr lang="ru-RU" sz="2200" dirty="0" smtClean="0"/>
              <a:t> или реконструкция существующих зданий, особенно в местах сложившейся застройки, с целью увеличения их внутреннего пространства, для обеспечения комфортной среды, изменения теплоизоляционных свойств ограждающих конструкций и модернизация инженерных систем и оборудования.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509416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53195"/>
            <a:ext cx="7886700" cy="380205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"/>
                <a:cs typeface="Arial"/>
              </a:rPr>
              <a:t>ПЕРСПЕКТИВНЫЕ СТАНДАРТЫ, ТЕМЫ И РАЗРАБОТКИ</a:t>
            </a:r>
            <a:endParaRPr lang="ru-RU" sz="12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736600"/>
            <a:ext cx="8382000" cy="4178988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Font typeface="Wingdings" charset="2"/>
              <a:buChar char="Ø"/>
            </a:pPr>
            <a:r>
              <a:rPr lang="ru-RU" sz="1400" b="1" dirty="0" smtClean="0"/>
              <a:t>Деревянные конструкции </a:t>
            </a:r>
            <a:r>
              <a:rPr lang="ru-RU" sz="1400" dirty="0" smtClean="0"/>
              <a:t>- </a:t>
            </a:r>
            <a:r>
              <a:rPr lang="ru-RU" sz="1400" dirty="0"/>
              <a:t>применение древесины в строительных конструкциях зданий и сооружений, как восполняемого и наиболее экономичного ресурса нашей планеты</a:t>
            </a:r>
            <a:r>
              <a:rPr lang="ru-RU" sz="1400" dirty="0" smtClean="0"/>
              <a:t>.</a:t>
            </a:r>
            <a:endParaRPr lang="ru-RU" sz="1400" dirty="0"/>
          </a:p>
          <a:p>
            <a:pPr algn="just">
              <a:lnSpc>
                <a:spcPct val="120000"/>
              </a:lnSpc>
              <a:buFont typeface="Wingdings" charset="2"/>
              <a:buChar char="Ø"/>
            </a:pPr>
            <a:r>
              <a:rPr lang="ru-RU" sz="1400" b="1" dirty="0" smtClean="0"/>
              <a:t>Стареющая </a:t>
            </a:r>
            <a:r>
              <a:rPr lang="ru-RU" sz="1400" b="1" dirty="0"/>
              <a:t>инфраструктура городов</a:t>
            </a:r>
          </a:p>
          <a:p>
            <a:pPr algn="just">
              <a:lnSpc>
                <a:spcPct val="120000"/>
              </a:lnSpc>
              <a:buFont typeface="Wingdings" charset="2"/>
              <a:buChar char="Ø"/>
            </a:pPr>
            <a:r>
              <a:rPr lang="ru-RU" sz="1400" b="1" dirty="0" smtClean="0"/>
              <a:t>БИМ </a:t>
            </a:r>
            <a:r>
              <a:rPr lang="ru-RU" sz="1400" b="1" dirty="0" smtClean="0"/>
              <a:t>моделирование </a:t>
            </a:r>
            <a:r>
              <a:rPr lang="ru-RU" sz="1400" dirty="0" smtClean="0"/>
              <a:t>- </a:t>
            </a:r>
            <a:r>
              <a:rPr lang="ru-RU" sz="1400" dirty="0"/>
              <a:t>и</a:t>
            </a:r>
            <a:r>
              <a:rPr lang="ru-RU" sz="1400" dirty="0" smtClean="0"/>
              <a:t>спользование </a:t>
            </a:r>
            <a:r>
              <a:rPr lang="ru-RU" sz="1400" dirty="0"/>
              <a:t>БИМ моделирования и технологий не только для проектирования, но и для последующей эксплуатации, включая планово-профилактические и капитальные ремонты, ежедневное техническое обслуживание, предотвращение аварийных ситуаций, утилизацию объекта по истечении его жизненного цикла, повторное использование материалов и конструкций</a:t>
            </a:r>
            <a:r>
              <a:rPr lang="ru-RU" sz="1400" dirty="0" smtClean="0"/>
              <a:t>.</a:t>
            </a:r>
          </a:p>
          <a:p>
            <a:pPr algn="just">
              <a:lnSpc>
                <a:spcPct val="120000"/>
              </a:lnSpc>
              <a:buFont typeface="Wingdings" charset="2"/>
              <a:buChar char="Ø"/>
            </a:pPr>
            <a:r>
              <a:rPr lang="ru-RU" sz="1400" b="1" dirty="0" smtClean="0"/>
              <a:t>Оценка эффективности </a:t>
            </a:r>
            <a:r>
              <a:rPr lang="ru-RU" sz="1400" dirty="0" smtClean="0"/>
              <a:t>БИМ моделирования в конкретных проектах.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ru-RU" sz="1400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1400" dirty="0" smtClean="0"/>
              <a:t>Последовательное </a:t>
            </a:r>
            <a:r>
              <a:rPr lang="ru-RU" sz="1400" dirty="0"/>
              <a:t>планирование и изучение вышеперечисленных тем, с их последующей стандартизацией, </a:t>
            </a:r>
            <a:r>
              <a:rPr lang="ru-RU" sz="1400" dirty="0" smtClean="0"/>
              <a:t>там </a:t>
            </a:r>
            <a:r>
              <a:rPr lang="ru-RU" sz="1400" dirty="0"/>
              <a:t>где это применимо, позволит учесть тенденции современной цивилизации и ответить вызовам повсеместного внедрения цифровых технологий, создавая комфортное пространство для жизни и деятельности человека.</a:t>
            </a:r>
            <a:endParaRPr lang="en-US" sz="1400" dirty="0"/>
          </a:p>
          <a:p>
            <a:pPr algn="just">
              <a:lnSpc>
                <a:spcPct val="120000"/>
              </a:lnSpc>
              <a:buFont typeface="Wingdings" charset="2"/>
              <a:buChar char="Ø"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929300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81410573"/>
              </p:ext>
            </p:extLst>
          </p:nvPr>
        </p:nvGraphicFramePr>
        <p:xfrm>
          <a:off x="1144192" y="1192"/>
          <a:ext cx="1190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44192" y="1192"/>
                        <a:ext cx="1190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694" y="0"/>
            <a:ext cx="9141306" cy="579175"/>
          </a:xfrm>
          <a:prstGeom prst="rect">
            <a:avLst/>
          </a:prstGeom>
          <a:solidFill>
            <a:srgbClr val="F4F5F6"/>
          </a:solidFill>
          <a:ln>
            <a:solidFill>
              <a:srgbClr val="F4F5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-692154" y="-64959"/>
            <a:ext cx="10521542" cy="1465006"/>
          </a:xfrm>
          <a:prstGeom prst="rect">
            <a:avLst/>
          </a:prstGeom>
          <a:solidFill>
            <a:srgbClr val="F4F5F6"/>
          </a:solidFill>
          <a:ln>
            <a:solidFill>
              <a:srgbClr val="F4F5F6"/>
            </a:solidFill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dirty="0"/>
          </a:p>
        </p:txBody>
      </p:sp>
      <p:grpSp>
        <p:nvGrpSpPr>
          <p:cNvPr id="360" name="Group 12"/>
          <p:cNvGrpSpPr/>
          <p:nvPr/>
        </p:nvGrpSpPr>
        <p:grpSpPr>
          <a:xfrm>
            <a:off x="3089780" y="359598"/>
            <a:ext cx="1775226" cy="784792"/>
            <a:chOff x="7413962" y="3970244"/>
            <a:chExt cx="1703105" cy="1118440"/>
          </a:xfrm>
        </p:grpSpPr>
        <p:sp>
          <p:nvSpPr>
            <p:cNvPr id="361" name="Freeform 377"/>
            <p:cNvSpPr/>
            <p:nvPr/>
          </p:nvSpPr>
          <p:spPr>
            <a:xfrm>
              <a:off x="7455512" y="4008092"/>
              <a:ext cx="1661555" cy="1080592"/>
            </a:xfrm>
            <a:custGeom>
              <a:avLst/>
              <a:gdLst/>
              <a:ahLst/>
              <a:cxnLst/>
              <a:rect l="0" t="0" r="0" b="0"/>
              <a:pathLst>
                <a:path w="1086800" h="706800">
                  <a:moveTo>
                    <a:pt x="76000" y="0"/>
                  </a:moveTo>
                  <a:lnTo>
                    <a:pt x="1010800" y="0"/>
                  </a:lnTo>
                  <a:cubicBezTo>
                    <a:pt x="1052775" y="0"/>
                    <a:pt x="1086800" y="34025"/>
                    <a:pt x="1086800" y="76000"/>
                  </a:cubicBezTo>
                  <a:lnTo>
                    <a:pt x="1086800" y="630800"/>
                  </a:lnTo>
                  <a:cubicBezTo>
                    <a:pt x="1086800" y="672775"/>
                    <a:pt x="1052775" y="706800"/>
                    <a:pt x="1010800" y="706800"/>
                  </a:cubicBezTo>
                  <a:lnTo>
                    <a:pt x="76000" y="706800"/>
                  </a:lnTo>
                  <a:cubicBezTo>
                    <a:pt x="34025" y="706800"/>
                    <a:pt x="0" y="672775"/>
                    <a:pt x="0" y="630800"/>
                  </a:cubicBezTo>
                  <a:lnTo>
                    <a:pt x="0" y="76000"/>
                  </a:lnTo>
                  <a:cubicBezTo>
                    <a:pt x="0" y="34025"/>
                    <a:pt x="34025" y="0"/>
                    <a:pt x="76000" y="0"/>
                  </a:cubicBezTo>
                  <a:close/>
                </a:path>
              </a:pathLst>
            </a:custGeom>
            <a:solidFill>
              <a:srgbClr val="7BB8E1">
                <a:lumMod val="75000"/>
              </a:srgbClr>
            </a:solidFill>
            <a:ln w="7600" cap="flat">
              <a:noFill/>
              <a:bevel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62" name="Freeform 252"/>
            <p:cNvSpPr/>
            <p:nvPr/>
          </p:nvSpPr>
          <p:spPr>
            <a:xfrm>
              <a:off x="7455512" y="3970244"/>
              <a:ext cx="1661555" cy="1043046"/>
            </a:xfrm>
            <a:custGeom>
              <a:avLst/>
              <a:gdLst/>
              <a:ahLst/>
              <a:cxnLst/>
              <a:rect l="0" t="0" r="0" b="0"/>
              <a:pathLst>
                <a:path w="1086800" h="706800">
                  <a:moveTo>
                    <a:pt x="76000" y="0"/>
                  </a:moveTo>
                  <a:lnTo>
                    <a:pt x="1010800" y="0"/>
                  </a:lnTo>
                  <a:cubicBezTo>
                    <a:pt x="1052775" y="0"/>
                    <a:pt x="1086800" y="34025"/>
                    <a:pt x="1086800" y="76000"/>
                  </a:cubicBezTo>
                  <a:lnTo>
                    <a:pt x="1086800" y="630800"/>
                  </a:lnTo>
                  <a:cubicBezTo>
                    <a:pt x="1086800" y="672775"/>
                    <a:pt x="1052775" y="706800"/>
                    <a:pt x="1010800" y="706800"/>
                  </a:cubicBezTo>
                  <a:lnTo>
                    <a:pt x="76000" y="706800"/>
                  </a:lnTo>
                  <a:cubicBezTo>
                    <a:pt x="34025" y="706800"/>
                    <a:pt x="0" y="672775"/>
                    <a:pt x="0" y="630800"/>
                  </a:cubicBezTo>
                  <a:lnTo>
                    <a:pt x="0" y="76000"/>
                  </a:lnTo>
                  <a:cubicBezTo>
                    <a:pt x="0" y="34025"/>
                    <a:pt x="34025" y="0"/>
                    <a:pt x="76000" y="0"/>
                  </a:cubicBezTo>
                  <a:close/>
                </a:path>
              </a:pathLst>
            </a:custGeom>
            <a:solidFill>
              <a:srgbClr val="7BB8E1"/>
            </a:solidFill>
            <a:ln w="7600" cap="flat">
              <a:noFill/>
              <a:bevel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63" name="Text 4670"/>
            <p:cNvSpPr txBox="1"/>
            <p:nvPr/>
          </p:nvSpPr>
          <p:spPr>
            <a:xfrm>
              <a:off x="7413962" y="4066102"/>
              <a:ext cx="1136240" cy="871445"/>
            </a:xfrm>
            <a:prstGeom prst="rect">
              <a:avLst/>
            </a:prstGeom>
            <a:noFill/>
          </p:spPr>
          <p:txBody>
            <a:bodyPr wrap="square" lIns="27000" tIns="13500" rIns="27000" bIns="13500" rtlCol="0" anchor="ctr"/>
            <a:lstStyle/>
            <a:p>
              <a:pPr algn="r"/>
              <a:r>
                <a:rPr lang="ru-RU" sz="1200" b="1" kern="0" dirty="0">
                  <a:solidFill>
                    <a:prstClr val="white"/>
                  </a:solidFill>
                  <a:latin typeface="Arial"/>
                  <a:cs typeface="Arial"/>
                </a:rPr>
                <a:t>Адаптивные города</a:t>
              </a:r>
            </a:p>
            <a:p>
              <a:pPr lvl="0" algn="r"/>
              <a:r>
                <a:rPr lang="en-US" sz="900" kern="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Resilient cities</a:t>
              </a:r>
              <a:r>
                <a:rPr lang="en-US" sz="1100" kern="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 </a:t>
              </a:r>
              <a:endParaRPr lang="ru-RU" sz="1100" kern="0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</p:grpSp>
      <p:grpSp>
        <p:nvGrpSpPr>
          <p:cNvPr id="356" name="Group 12"/>
          <p:cNvGrpSpPr/>
          <p:nvPr/>
        </p:nvGrpSpPr>
        <p:grpSpPr>
          <a:xfrm>
            <a:off x="955099" y="366861"/>
            <a:ext cx="1853356" cy="779628"/>
            <a:chOff x="7455512" y="3970244"/>
            <a:chExt cx="1778059" cy="1118440"/>
          </a:xfrm>
        </p:grpSpPr>
        <p:sp>
          <p:nvSpPr>
            <p:cNvPr id="357" name="Freeform 377"/>
            <p:cNvSpPr/>
            <p:nvPr/>
          </p:nvSpPr>
          <p:spPr>
            <a:xfrm>
              <a:off x="7455512" y="4008092"/>
              <a:ext cx="1661555" cy="1080592"/>
            </a:xfrm>
            <a:custGeom>
              <a:avLst/>
              <a:gdLst/>
              <a:ahLst/>
              <a:cxnLst/>
              <a:rect l="0" t="0" r="0" b="0"/>
              <a:pathLst>
                <a:path w="1086800" h="706800">
                  <a:moveTo>
                    <a:pt x="76000" y="0"/>
                  </a:moveTo>
                  <a:lnTo>
                    <a:pt x="1010800" y="0"/>
                  </a:lnTo>
                  <a:cubicBezTo>
                    <a:pt x="1052775" y="0"/>
                    <a:pt x="1086800" y="34025"/>
                    <a:pt x="1086800" y="76000"/>
                  </a:cubicBezTo>
                  <a:lnTo>
                    <a:pt x="1086800" y="630800"/>
                  </a:lnTo>
                  <a:cubicBezTo>
                    <a:pt x="1086800" y="672775"/>
                    <a:pt x="1052775" y="706800"/>
                    <a:pt x="1010800" y="706800"/>
                  </a:cubicBezTo>
                  <a:lnTo>
                    <a:pt x="76000" y="706800"/>
                  </a:lnTo>
                  <a:cubicBezTo>
                    <a:pt x="34025" y="706800"/>
                    <a:pt x="0" y="672775"/>
                    <a:pt x="0" y="630800"/>
                  </a:cubicBezTo>
                  <a:lnTo>
                    <a:pt x="0" y="76000"/>
                  </a:lnTo>
                  <a:cubicBezTo>
                    <a:pt x="0" y="34025"/>
                    <a:pt x="34025" y="0"/>
                    <a:pt x="76000" y="0"/>
                  </a:cubicBezTo>
                  <a:close/>
                </a:path>
              </a:pathLst>
            </a:custGeom>
            <a:solidFill>
              <a:srgbClr val="7BB8E1">
                <a:lumMod val="75000"/>
              </a:srgbClr>
            </a:solidFill>
            <a:ln w="7600" cap="flat">
              <a:noFill/>
              <a:bevel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8" name="Freeform 252"/>
            <p:cNvSpPr/>
            <p:nvPr/>
          </p:nvSpPr>
          <p:spPr>
            <a:xfrm>
              <a:off x="7455512" y="3970244"/>
              <a:ext cx="1661555" cy="1043046"/>
            </a:xfrm>
            <a:custGeom>
              <a:avLst/>
              <a:gdLst/>
              <a:ahLst/>
              <a:cxnLst/>
              <a:rect l="0" t="0" r="0" b="0"/>
              <a:pathLst>
                <a:path w="1086800" h="706800">
                  <a:moveTo>
                    <a:pt x="76000" y="0"/>
                  </a:moveTo>
                  <a:lnTo>
                    <a:pt x="1010800" y="0"/>
                  </a:lnTo>
                  <a:cubicBezTo>
                    <a:pt x="1052775" y="0"/>
                    <a:pt x="1086800" y="34025"/>
                    <a:pt x="1086800" y="76000"/>
                  </a:cubicBezTo>
                  <a:lnTo>
                    <a:pt x="1086800" y="630800"/>
                  </a:lnTo>
                  <a:cubicBezTo>
                    <a:pt x="1086800" y="672775"/>
                    <a:pt x="1052775" y="706800"/>
                    <a:pt x="1010800" y="706800"/>
                  </a:cubicBezTo>
                  <a:lnTo>
                    <a:pt x="76000" y="706800"/>
                  </a:lnTo>
                  <a:cubicBezTo>
                    <a:pt x="34025" y="706800"/>
                    <a:pt x="0" y="672775"/>
                    <a:pt x="0" y="630800"/>
                  </a:cubicBezTo>
                  <a:lnTo>
                    <a:pt x="0" y="76000"/>
                  </a:lnTo>
                  <a:cubicBezTo>
                    <a:pt x="0" y="34025"/>
                    <a:pt x="34025" y="0"/>
                    <a:pt x="76000" y="0"/>
                  </a:cubicBezTo>
                  <a:close/>
                </a:path>
              </a:pathLst>
            </a:custGeom>
            <a:solidFill>
              <a:srgbClr val="7BB8E1"/>
            </a:solidFill>
            <a:ln w="7600" cap="flat">
              <a:noFill/>
              <a:bevel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9" name="Text 4670"/>
            <p:cNvSpPr txBox="1"/>
            <p:nvPr/>
          </p:nvSpPr>
          <p:spPr>
            <a:xfrm>
              <a:off x="8210676" y="4066101"/>
              <a:ext cx="1022895" cy="871445"/>
            </a:xfrm>
            <a:prstGeom prst="rect">
              <a:avLst/>
            </a:prstGeom>
            <a:noFill/>
          </p:spPr>
          <p:txBody>
            <a:bodyPr wrap="square" lIns="27000" tIns="13500" rIns="27000" bIns="13500" rtlCol="0" anchor="ctr"/>
            <a:lstStyle/>
            <a:p>
              <a:r>
                <a:rPr lang="ru-RU" sz="1200" b="1" kern="0" dirty="0">
                  <a:solidFill>
                    <a:prstClr val="white"/>
                  </a:solidFill>
                  <a:latin typeface="Arial"/>
                  <a:cs typeface="Arial"/>
                </a:rPr>
                <a:t>Умные города</a:t>
              </a:r>
              <a:r>
                <a:rPr lang="en-US" sz="1100" kern="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/>
              </a:r>
              <a:br>
                <a:rPr lang="en-US" sz="1100" kern="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</a:br>
              <a:r>
                <a:rPr lang="en-US" sz="900" kern="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Smart cities</a:t>
              </a:r>
            </a:p>
          </p:txBody>
        </p:sp>
      </p:grpSp>
      <p:sp>
        <p:nvSpPr>
          <p:cNvPr id="286" name="Прямоугольник 285"/>
          <p:cNvSpPr/>
          <p:nvPr/>
        </p:nvSpPr>
        <p:spPr>
          <a:xfrm>
            <a:off x="-6532" y="1477722"/>
            <a:ext cx="9150532" cy="745021"/>
          </a:xfrm>
          <a:prstGeom prst="rect">
            <a:avLst/>
          </a:prstGeom>
          <a:solidFill>
            <a:srgbClr val="EDF2F7"/>
          </a:solidFill>
          <a:ln>
            <a:solidFill>
              <a:srgbClr val="EDF2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279" name="Прямоугольник 278"/>
          <p:cNvSpPr/>
          <p:nvPr/>
        </p:nvSpPr>
        <p:spPr>
          <a:xfrm>
            <a:off x="-6532" y="2435210"/>
            <a:ext cx="9150532" cy="640109"/>
          </a:xfrm>
          <a:prstGeom prst="rect">
            <a:avLst/>
          </a:prstGeom>
          <a:solidFill>
            <a:srgbClr val="E4ECF4"/>
          </a:solidFill>
          <a:ln>
            <a:solidFill>
              <a:srgbClr val="E4EC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cxnSp>
        <p:nvCxnSpPr>
          <p:cNvPr id="192" name="Прямая соединительная линия 191"/>
          <p:cNvCxnSpPr/>
          <p:nvPr/>
        </p:nvCxnSpPr>
        <p:spPr>
          <a:xfrm>
            <a:off x="4131710" y="2918039"/>
            <a:ext cx="0" cy="579762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Прямая соединительная линия 189"/>
          <p:cNvCxnSpPr/>
          <p:nvPr/>
        </p:nvCxnSpPr>
        <p:spPr>
          <a:xfrm>
            <a:off x="2699279" y="2916358"/>
            <a:ext cx="0" cy="579762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1" name="Group 6"/>
          <p:cNvGrpSpPr/>
          <p:nvPr/>
        </p:nvGrpSpPr>
        <p:grpSpPr>
          <a:xfrm>
            <a:off x="4092830" y="3564668"/>
            <a:ext cx="130721" cy="290847"/>
            <a:chOff x="3086664" y="5030498"/>
            <a:chExt cx="232391" cy="517060"/>
          </a:xfrm>
        </p:grpSpPr>
        <p:sp>
          <p:nvSpPr>
            <p:cNvPr id="202" name="FlexibleLine"/>
            <p:cNvSpPr/>
            <p:nvPr/>
          </p:nvSpPr>
          <p:spPr>
            <a:xfrm>
              <a:off x="3086668" y="5030501"/>
              <a:ext cx="232386" cy="517057"/>
            </a:xfrm>
            <a:custGeom>
              <a:avLst/>
              <a:gdLst/>
              <a:ahLst/>
              <a:cxnLst/>
              <a:rect l="0" t="0" r="0" b="0"/>
              <a:pathLst>
                <a:path w="152000" h="338200" fill="none">
                  <a:moveTo>
                    <a:pt x="0" y="0"/>
                  </a:moveTo>
                  <a:lnTo>
                    <a:pt x="-60800" y="0"/>
                  </a:lnTo>
                  <a:lnTo>
                    <a:pt x="-60800" y="-292600"/>
                  </a:lnTo>
                  <a:cubicBezTo>
                    <a:pt x="-60800" y="-319960"/>
                    <a:pt x="-79040" y="-338200"/>
                    <a:pt x="-106400" y="-338200"/>
                  </a:cubicBezTo>
                  <a:lnTo>
                    <a:pt x="-152000" y="-338200"/>
                  </a:lnTo>
                </a:path>
              </a:pathLst>
            </a:custGeom>
            <a:noFill/>
            <a:ln w="7600" cap="flat">
              <a:solidFill>
                <a:schemeClr val="bg1">
                  <a:lumMod val="65000"/>
                </a:schemeClr>
              </a:solidFill>
              <a:bevel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3" name="FlexibleLine"/>
            <p:cNvSpPr/>
            <p:nvPr/>
          </p:nvSpPr>
          <p:spPr>
            <a:xfrm>
              <a:off x="3086669" y="5030502"/>
              <a:ext cx="232386" cy="63906"/>
            </a:xfrm>
            <a:custGeom>
              <a:avLst/>
              <a:gdLst/>
              <a:ahLst/>
              <a:cxnLst/>
              <a:rect l="0" t="0" r="0" b="0"/>
              <a:pathLst>
                <a:path w="152000" h="41800" fill="none">
                  <a:moveTo>
                    <a:pt x="0" y="0"/>
                  </a:moveTo>
                  <a:lnTo>
                    <a:pt x="-60800" y="0"/>
                  </a:lnTo>
                  <a:lnTo>
                    <a:pt x="-60800" y="-11400"/>
                  </a:lnTo>
                  <a:cubicBezTo>
                    <a:pt x="-60800" y="-29640"/>
                    <a:pt x="-72960" y="-41800"/>
                    <a:pt x="-91200" y="-41800"/>
                  </a:cubicBezTo>
                  <a:lnTo>
                    <a:pt x="-152000" y="-41800"/>
                  </a:lnTo>
                </a:path>
              </a:pathLst>
            </a:custGeom>
            <a:noFill/>
            <a:ln w="7600" cap="flat">
              <a:solidFill>
                <a:schemeClr val="bg1">
                  <a:lumMod val="65000"/>
                </a:schemeClr>
              </a:solidFill>
              <a:bevel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" name="FlexibleLine"/>
            <p:cNvSpPr/>
            <p:nvPr/>
          </p:nvSpPr>
          <p:spPr>
            <a:xfrm>
              <a:off x="3086664" y="5030498"/>
              <a:ext cx="232386" cy="389245"/>
            </a:xfrm>
            <a:custGeom>
              <a:avLst/>
              <a:gdLst/>
              <a:ahLst/>
              <a:cxnLst/>
              <a:rect l="0" t="0" r="0" b="0"/>
              <a:pathLst>
                <a:path w="152000" h="254600" fill="none">
                  <a:moveTo>
                    <a:pt x="0" y="0"/>
                  </a:moveTo>
                  <a:lnTo>
                    <a:pt x="-60800" y="0"/>
                  </a:lnTo>
                  <a:lnTo>
                    <a:pt x="-60800" y="209000"/>
                  </a:lnTo>
                  <a:cubicBezTo>
                    <a:pt x="-60800" y="236360"/>
                    <a:pt x="-79040" y="254600"/>
                    <a:pt x="-106400" y="254600"/>
                  </a:cubicBezTo>
                  <a:lnTo>
                    <a:pt x="-152000" y="254600"/>
                  </a:lnTo>
                </a:path>
              </a:pathLst>
            </a:custGeom>
            <a:noFill/>
            <a:ln w="7600" cap="flat">
              <a:solidFill>
                <a:schemeClr val="bg1">
                  <a:lumMod val="65000"/>
                </a:schemeClr>
              </a:solidFill>
              <a:bevel/>
            </a:ln>
          </p:spPr>
          <p:txBody>
            <a:bodyPr/>
            <a:lstStyle/>
            <a:p>
              <a:endParaRPr lang="ru-RU"/>
            </a:p>
          </p:txBody>
        </p:sp>
      </p:grpSp>
      <p:cxnSp>
        <p:nvCxnSpPr>
          <p:cNvPr id="182" name="Прямая соединительная линия 181"/>
          <p:cNvCxnSpPr/>
          <p:nvPr/>
        </p:nvCxnSpPr>
        <p:spPr>
          <a:xfrm>
            <a:off x="1425977" y="2890231"/>
            <a:ext cx="0" cy="579762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6" name="Group 6"/>
          <p:cNvGrpSpPr/>
          <p:nvPr/>
        </p:nvGrpSpPr>
        <p:grpSpPr>
          <a:xfrm>
            <a:off x="1386298" y="3564666"/>
            <a:ext cx="130718" cy="473850"/>
            <a:chOff x="3086669" y="5030501"/>
            <a:chExt cx="232386" cy="842399"/>
          </a:xfrm>
        </p:grpSpPr>
        <p:sp>
          <p:nvSpPr>
            <p:cNvPr id="177" name="FlexibleLine"/>
            <p:cNvSpPr/>
            <p:nvPr/>
          </p:nvSpPr>
          <p:spPr>
            <a:xfrm>
              <a:off x="3086669" y="5030502"/>
              <a:ext cx="232386" cy="517057"/>
            </a:xfrm>
            <a:custGeom>
              <a:avLst/>
              <a:gdLst/>
              <a:ahLst/>
              <a:cxnLst/>
              <a:rect l="0" t="0" r="0" b="0"/>
              <a:pathLst>
                <a:path w="152000" h="338200" fill="none">
                  <a:moveTo>
                    <a:pt x="0" y="0"/>
                  </a:moveTo>
                  <a:lnTo>
                    <a:pt x="-60800" y="0"/>
                  </a:lnTo>
                  <a:lnTo>
                    <a:pt x="-60800" y="-292600"/>
                  </a:lnTo>
                  <a:cubicBezTo>
                    <a:pt x="-60800" y="-319960"/>
                    <a:pt x="-79040" y="-338200"/>
                    <a:pt x="-106400" y="-338200"/>
                  </a:cubicBezTo>
                  <a:lnTo>
                    <a:pt x="-152000" y="-338200"/>
                  </a:lnTo>
                </a:path>
              </a:pathLst>
            </a:custGeom>
            <a:noFill/>
            <a:ln w="7600" cap="flat">
              <a:solidFill>
                <a:schemeClr val="bg1">
                  <a:lumMod val="65000"/>
                </a:schemeClr>
              </a:solidFill>
              <a:bevel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8" name="FlexibleLine"/>
            <p:cNvSpPr/>
            <p:nvPr/>
          </p:nvSpPr>
          <p:spPr>
            <a:xfrm>
              <a:off x="3086669" y="5030502"/>
              <a:ext cx="232386" cy="63906"/>
            </a:xfrm>
            <a:custGeom>
              <a:avLst/>
              <a:gdLst/>
              <a:ahLst/>
              <a:cxnLst/>
              <a:rect l="0" t="0" r="0" b="0"/>
              <a:pathLst>
                <a:path w="152000" h="41800" fill="none">
                  <a:moveTo>
                    <a:pt x="0" y="0"/>
                  </a:moveTo>
                  <a:lnTo>
                    <a:pt x="-60800" y="0"/>
                  </a:lnTo>
                  <a:lnTo>
                    <a:pt x="-60800" y="-11400"/>
                  </a:lnTo>
                  <a:cubicBezTo>
                    <a:pt x="-60800" y="-29640"/>
                    <a:pt x="-72960" y="-41800"/>
                    <a:pt x="-91200" y="-41800"/>
                  </a:cubicBezTo>
                  <a:lnTo>
                    <a:pt x="-152000" y="-41800"/>
                  </a:lnTo>
                </a:path>
              </a:pathLst>
            </a:custGeom>
            <a:noFill/>
            <a:ln w="7600" cap="flat">
              <a:solidFill>
                <a:schemeClr val="bg1">
                  <a:lumMod val="65000"/>
                </a:schemeClr>
              </a:solidFill>
              <a:bevel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9" name="FlexibleLine"/>
            <p:cNvSpPr/>
            <p:nvPr/>
          </p:nvSpPr>
          <p:spPr>
            <a:xfrm>
              <a:off x="3086669" y="5030501"/>
              <a:ext cx="232386" cy="389245"/>
            </a:xfrm>
            <a:custGeom>
              <a:avLst/>
              <a:gdLst/>
              <a:ahLst/>
              <a:cxnLst/>
              <a:rect l="0" t="0" r="0" b="0"/>
              <a:pathLst>
                <a:path w="152000" h="254600" fill="none">
                  <a:moveTo>
                    <a:pt x="0" y="0"/>
                  </a:moveTo>
                  <a:lnTo>
                    <a:pt x="-60800" y="0"/>
                  </a:lnTo>
                  <a:lnTo>
                    <a:pt x="-60800" y="209000"/>
                  </a:lnTo>
                  <a:cubicBezTo>
                    <a:pt x="-60800" y="236360"/>
                    <a:pt x="-79040" y="254600"/>
                    <a:pt x="-106400" y="254600"/>
                  </a:cubicBezTo>
                  <a:lnTo>
                    <a:pt x="-152000" y="254600"/>
                  </a:lnTo>
                </a:path>
              </a:pathLst>
            </a:custGeom>
            <a:noFill/>
            <a:ln w="7600" cap="flat">
              <a:solidFill>
                <a:schemeClr val="bg1">
                  <a:lumMod val="65000"/>
                </a:schemeClr>
              </a:solidFill>
              <a:bevel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0" name="FlexibleLine"/>
            <p:cNvSpPr/>
            <p:nvPr/>
          </p:nvSpPr>
          <p:spPr>
            <a:xfrm>
              <a:off x="3086669" y="5030503"/>
              <a:ext cx="232386" cy="842397"/>
            </a:xfrm>
            <a:custGeom>
              <a:avLst/>
              <a:gdLst/>
              <a:ahLst/>
              <a:cxnLst/>
              <a:rect l="0" t="0" r="0" b="0"/>
              <a:pathLst>
                <a:path w="152000" h="551000" fill="none">
                  <a:moveTo>
                    <a:pt x="0" y="0"/>
                  </a:moveTo>
                  <a:lnTo>
                    <a:pt x="-60800" y="0"/>
                  </a:lnTo>
                  <a:lnTo>
                    <a:pt x="-60800" y="505400"/>
                  </a:lnTo>
                  <a:cubicBezTo>
                    <a:pt x="-60800" y="532760"/>
                    <a:pt x="-79040" y="551000"/>
                    <a:pt x="-106400" y="551000"/>
                  </a:cubicBezTo>
                  <a:lnTo>
                    <a:pt x="-152000" y="551000"/>
                  </a:lnTo>
                </a:path>
              </a:pathLst>
            </a:custGeom>
            <a:noFill/>
            <a:ln w="7600" cap="flat">
              <a:solidFill>
                <a:schemeClr val="bg1">
                  <a:lumMod val="65000"/>
                </a:schemeClr>
              </a:solidFill>
              <a:bevel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4" name="Freeform 13"/>
          <p:cNvSpPr>
            <a:spLocks/>
          </p:cNvSpPr>
          <p:nvPr/>
        </p:nvSpPr>
        <p:spPr bwMode="auto">
          <a:xfrm>
            <a:off x="4748510" y="4483902"/>
            <a:ext cx="949821" cy="674350"/>
          </a:xfrm>
          <a:custGeom>
            <a:avLst/>
            <a:gdLst>
              <a:gd name="T0" fmla="*/ 1230 w 1276"/>
              <a:gd name="T1" fmla="*/ 748 h 933"/>
              <a:gd name="T2" fmla="*/ 1221 w 1276"/>
              <a:gd name="T3" fmla="*/ 748 h 933"/>
              <a:gd name="T4" fmla="*/ 1206 w 1276"/>
              <a:gd name="T5" fmla="*/ 748 h 933"/>
              <a:gd name="T6" fmla="*/ 1211 w 1276"/>
              <a:gd name="T7" fmla="*/ 216 h 933"/>
              <a:gd name="T8" fmla="*/ 1218 w 1276"/>
              <a:gd name="T9" fmla="*/ 216 h 933"/>
              <a:gd name="T10" fmla="*/ 1221 w 1276"/>
              <a:gd name="T11" fmla="*/ 214 h 933"/>
              <a:gd name="T12" fmla="*/ 1218 w 1276"/>
              <a:gd name="T13" fmla="*/ 185 h 933"/>
              <a:gd name="T14" fmla="*/ 1206 w 1276"/>
              <a:gd name="T15" fmla="*/ 182 h 933"/>
              <a:gd name="T16" fmla="*/ 1192 w 1276"/>
              <a:gd name="T17" fmla="*/ 180 h 933"/>
              <a:gd name="T18" fmla="*/ 1182 w 1276"/>
              <a:gd name="T19" fmla="*/ 0 h 933"/>
              <a:gd name="T20" fmla="*/ 1172 w 1276"/>
              <a:gd name="T21" fmla="*/ 180 h 933"/>
              <a:gd name="T22" fmla="*/ 1158 w 1276"/>
              <a:gd name="T23" fmla="*/ 180 h 933"/>
              <a:gd name="T24" fmla="*/ 1143 w 1276"/>
              <a:gd name="T25" fmla="*/ 182 h 933"/>
              <a:gd name="T26" fmla="*/ 1141 w 1276"/>
              <a:gd name="T27" fmla="*/ 212 h 933"/>
              <a:gd name="T28" fmla="*/ 1143 w 1276"/>
              <a:gd name="T29" fmla="*/ 214 h 933"/>
              <a:gd name="T30" fmla="*/ 1151 w 1276"/>
              <a:gd name="T31" fmla="*/ 214 h 933"/>
              <a:gd name="T32" fmla="*/ 1071 w 1276"/>
              <a:gd name="T33" fmla="*/ 659 h 933"/>
              <a:gd name="T34" fmla="*/ 659 w 1276"/>
              <a:gd name="T35" fmla="*/ 496 h 933"/>
              <a:gd name="T36" fmla="*/ 666 w 1276"/>
              <a:gd name="T37" fmla="*/ 491 h 933"/>
              <a:gd name="T38" fmla="*/ 611 w 1276"/>
              <a:gd name="T39" fmla="*/ 430 h 933"/>
              <a:gd name="T40" fmla="*/ 620 w 1276"/>
              <a:gd name="T41" fmla="*/ 425 h 933"/>
              <a:gd name="T42" fmla="*/ 606 w 1276"/>
              <a:gd name="T43" fmla="*/ 420 h 933"/>
              <a:gd name="T44" fmla="*/ 608 w 1276"/>
              <a:gd name="T45" fmla="*/ 406 h 933"/>
              <a:gd name="T46" fmla="*/ 606 w 1276"/>
              <a:gd name="T47" fmla="*/ 389 h 933"/>
              <a:gd name="T48" fmla="*/ 594 w 1276"/>
              <a:gd name="T49" fmla="*/ 379 h 933"/>
              <a:gd name="T50" fmla="*/ 586 w 1276"/>
              <a:gd name="T51" fmla="*/ 377 h 933"/>
              <a:gd name="T52" fmla="*/ 569 w 1276"/>
              <a:gd name="T53" fmla="*/ 377 h 933"/>
              <a:gd name="T54" fmla="*/ 562 w 1276"/>
              <a:gd name="T55" fmla="*/ 379 h 933"/>
              <a:gd name="T56" fmla="*/ 552 w 1276"/>
              <a:gd name="T57" fmla="*/ 391 h 933"/>
              <a:gd name="T58" fmla="*/ 548 w 1276"/>
              <a:gd name="T59" fmla="*/ 399 h 933"/>
              <a:gd name="T60" fmla="*/ 548 w 1276"/>
              <a:gd name="T61" fmla="*/ 413 h 933"/>
              <a:gd name="T62" fmla="*/ 552 w 1276"/>
              <a:gd name="T63" fmla="*/ 423 h 933"/>
              <a:gd name="T64" fmla="*/ 538 w 1276"/>
              <a:gd name="T65" fmla="*/ 425 h 933"/>
              <a:gd name="T66" fmla="*/ 548 w 1276"/>
              <a:gd name="T67" fmla="*/ 430 h 933"/>
              <a:gd name="T68" fmla="*/ 519 w 1276"/>
              <a:gd name="T69" fmla="*/ 491 h 933"/>
              <a:gd name="T70" fmla="*/ 412 w 1276"/>
              <a:gd name="T71" fmla="*/ 491 h 933"/>
              <a:gd name="T72" fmla="*/ 402 w 1276"/>
              <a:gd name="T73" fmla="*/ 491 h 933"/>
              <a:gd name="T74" fmla="*/ 359 w 1276"/>
              <a:gd name="T75" fmla="*/ 464 h 933"/>
              <a:gd name="T76" fmla="*/ 366 w 1276"/>
              <a:gd name="T77" fmla="*/ 459 h 933"/>
              <a:gd name="T78" fmla="*/ 204 w 1276"/>
              <a:gd name="T79" fmla="*/ 447 h 933"/>
              <a:gd name="T80" fmla="*/ 194 w 1276"/>
              <a:gd name="T81" fmla="*/ 416 h 933"/>
              <a:gd name="T82" fmla="*/ 177 w 1276"/>
              <a:gd name="T83" fmla="*/ 391 h 933"/>
              <a:gd name="T84" fmla="*/ 155 w 1276"/>
              <a:gd name="T85" fmla="*/ 369 h 933"/>
              <a:gd name="T86" fmla="*/ 141 w 1276"/>
              <a:gd name="T87" fmla="*/ 360 h 933"/>
              <a:gd name="T88" fmla="*/ 114 w 1276"/>
              <a:gd name="T89" fmla="*/ 350 h 933"/>
              <a:gd name="T90" fmla="*/ 112 w 1276"/>
              <a:gd name="T91" fmla="*/ 348 h 933"/>
              <a:gd name="T92" fmla="*/ 97 w 1276"/>
              <a:gd name="T93" fmla="*/ 345 h 933"/>
              <a:gd name="T94" fmla="*/ 92 w 1276"/>
              <a:gd name="T95" fmla="*/ 345 h 933"/>
              <a:gd name="T96" fmla="*/ 88 w 1276"/>
              <a:gd name="T97" fmla="*/ 345 h 933"/>
              <a:gd name="T98" fmla="*/ 78 w 1276"/>
              <a:gd name="T99" fmla="*/ 263 h 933"/>
              <a:gd name="T100" fmla="*/ 73 w 1276"/>
              <a:gd name="T101" fmla="*/ 345 h 933"/>
              <a:gd name="T102" fmla="*/ 68 w 1276"/>
              <a:gd name="T103" fmla="*/ 345 h 933"/>
              <a:gd name="T104" fmla="*/ 51 w 1276"/>
              <a:gd name="T105" fmla="*/ 348 h 933"/>
              <a:gd name="T106" fmla="*/ 51 w 1276"/>
              <a:gd name="T107" fmla="*/ 348 h 933"/>
              <a:gd name="T108" fmla="*/ 37 w 1276"/>
              <a:gd name="T109" fmla="*/ 355 h 933"/>
              <a:gd name="T110" fmla="*/ 22 w 1276"/>
              <a:gd name="T111" fmla="*/ 360 h 933"/>
              <a:gd name="T112" fmla="*/ 0 w 1276"/>
              <a:gd name="T113" fmla="*/ 374 h 933"/>
              <a:gd name="T114" fmla="*/ 1276 w 1276"/>
              <a:gd name="T115" fmla="*/ 933 h 933"/>
              <a:gd name="T116" fmla="*/ 1233 w 1276"/>
              <a:gd name="T117" fmla="*/ 739 h 9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276" h="933">
                <a:moveTo>
                  <a:pt x="1233" y="746"/>
                </a:moveTo>
                <a:lnTo>
                  <a:pt x="1230" y="748"/>
                </a:lnTo>
                <a:lnTo>
                  <a:pt x="1228" y="748"/>
                </a:lnTo>
                <a:lnTo>
                  <a:pt x="1221" y="748"/>
                </a:lnTo>
                <a:lnTo>
                  <a:pt x="1216" y="748"/>
                </a:lnTo>
                <a:lnTo>
                  <a:pt x="1206" y="748"/>
                </a:lnTo>
                <a:lnTo>
                  <a:pt x="1206" y="741"/>
                </a:lnTo>
                <a:lnTo>
                  <a:pt x="1211" y="216"/>
                </a:lnTo>
                <a:lnTo>
                  <a:pt x="1213" y="216"/>
                </a:lnTo>
                <a:lnTo>
                  <a:pt x="1218" y="216"/>
                </a:lnTo>
                <a:lnTo>
                  <a:pt x="1221" y="214"/>
                </a:lnTo>
                <a:lnTo>
                  <a:pt x="1221" y="214"/>
                </a:lnTo>
                <a:lnTo>
                  <a:pt x="1221" y="185"/>
                </a:lnTo>
                <a:lnTo>
                  <a:pt x="1218" y="185"/>
                </a:lnTo>
                <a:lnTo>
                  <a:pt x="1213" y="182"/>
                </a:lnTo>
                <a:lnTo>
                  <a:pt x="1206" y="182"/>
                </a:lnTo>
                <a:lnTo>
                  <a:pt x="1197" y="180"/>
                </a:lnTo>
                <a:lnTo>
                  <a:pt x="1192" y="180"/>
                </a:lnTo>
                <a:lnTo>
                  <a:pt x="1192" y="93"/>
                </a:lnTo>
                <a:lnTo>
                  <a:pt x="1182" y="0"/>
                </a:lnTo>
                <a:lnTo>
                  <a:pt x="1175" y="90"/>
                </a:lnTo>
                <a:lnTo>
                  <a:pt x="1172" y="180"/>
                </a:lnTo>
                <a:lnTo>
                  <a:pt x="1165" y="180"/>
                </a:lnTo>
                <a:lnTo>
                  <a:pt x="1158" y="180"/>
                </a:lnTo>
                <a:lnTo>
                  <a:pt x="1151" y="180"/>
                </a:lnTo>
                <a:lnTo>
                  <a:pt x="1143" y="182"/>
                </a:lnTo>
                <a:lnTo>
                  <a:pt x="1141" y="182"/>
                </a:lnTo>
                <a:lnTo>
                  <a:pt x="1141" y="212"/>
                </a:lnTo>
                <a:lnTo>
                  <a:pt x="1141" y="212"/>
                </a:lnTo>
                <a:lnTo>
                  <a:pt x="1143" y="214"/>
                </a:lnTo>
                <a:lnTo>
                  <a:pt x="1148" y="214"/>
                </a:lnTo>
                <a:lnTo>
                  <a:pt x="1151" y="214"/>
                </a:lnTo>
                <a:lnTo>
                  <a:pt x="1146" y="714"/>
                </a:lnTo>
                <a:lnTo>
                  <a:pt x="1071" y="659"/>
                </a:lnTo>
                <a:lnTo>
                  <a:pt x="661" y="651"/>
                </a:lnTo>
                <a:lnTo>
                  <a:pt x="659" y="496"/>
                </a:lnTo>
                <a:lnTo>
                  <a:pt x="666" y="496"/>
                </a:lnTo>
                <a:lnTo>
                  <a:pt x="666" y="491"/>
                </a:lnTo>
                <a:lnTo>
                  <a:pt x="611" y="491"/>
                </a:lnTo>
                <a:lnTo>
                  <a:pt x="611" y="430"/>
                </a:lnTo>
                <a:lnTo>
                  <a:pt x="620" y="428"/>
                </a:lnTo>
                <a:lnTo>
                  <a:pt x="620" y="425"/>
                </a:lnTo>
                <a:lnTo>
                  <a:pt x="603" y="423"/>
                </a:lnTo>
                <a:lnTo>
                  <a:pt x="606" y="420"/>
                </a:lnTo>
                <a:lnTo>
                  <a:pt x="608" y="413"/>
                </a:lnTo>
                <a:lnTo>
                  <a:pt x="608" y="406"/>
                </a:lnTo>
                <a:lnTo>
                  <a:pt x="608" y="399"/>
                </a:lnTo>
                <a:lnTo>
                  <a:pt x="606" y="389"/>
                </a:lnTo>
                <a:lnTo>
                  <a:pt x="601" y="384"/>
                </a:lnTo>
                <a:lnTo>
                  <a:pt x="594" y="379"/>
                </a:lnTo>
                <a:lnTo>
                  <a:pt x="586" y="377"/>
                </a:lnTo>
                <a:lnTo>
                  <a:pt x="586" y="377"/>
                </a:lnTo>
                <a:lnTo>
                  <a:pt x="577" y="374"/>
                </a:lnTo>
                <a:lnTo>
                  <a:pt x="569" y="377"/>
                </a:lnTo>
                <a:lnTo>
                  <a:pt x="569" y="377"/>
                </a:lnTo>
                <a:lnTo>
                  <a:pt x="562" y="379"/>
                </a:lnTo>
                <a:lnTo>
                  <a:pt x="557" y="384"/>
                </a:lnTo>
                <a:lnTo>
                  <a:pt x="552" y="391"/>
                </a:lnTo>
                <a:lnTo>
                  <a:pt x="548" y="399"/>
                </a:lnTo>
                <a:lnTo>
                  <a:pt x="548" y="399"/>
                </a:lnTo>
                <a:lnTo>
                  <a:pt x="548" y="406"/>
                </a:lnTo>
                <a:lnTo>
                  <a:pt x="548" y="413"/>
                </a:lnTo>
                <a:lnTo>
                  <a:pt x="552" y="420"/>
                </a:lnTo>
                <a:lnTo>
                  <a:pt x="552" y="423"/>
                </a:lnTo>
                <a:lnTo>
                  <a:pt x="552" y="423"/>
                </a:lnTo>
                <a:lnTo>
                  <a:pt x="538" y="425"/>
                </a:lnTo>
                <a:lnTo>
                  <a:pt x="538" y="430"/>
                </a:lnTo>
                <a:lnTo>
                  <a:pt x="548" y="430"/>
                </a:lnTo>
                <a:lnTo>
                  <a:pt x="550" y="491"/>
                </a:lnTo>
                <a:lnTo>
                  <a:pt x="519" y="491"/>
                </a:lnTo>
                <a:lnTo>
                  <a:pt x="509" y="491"/>
                </a:lnTo>
                <a:lnTo>
                  <a:pt x="412" y="491"/>
                </a:lnTo>
                <a:lnTo>
                  <a:pt x="412" y="491"/>
                </a:lnTo>
                <a:lnTo>
                  <a:pt x="402" y="491"/>
                </a:lnTo>
                <a:lnTo>
                  <a:pt x="359" y="491"/>
                </a:lnTo>
                <a:lnTo>
                  <a:pt x="359" y="464"/>
                </a:lnTo>
                <a:lnTo>
                  <a:pt x="366" y="464"/>
                </a:lnTo>
                <a:lnTo>
                  <a:pt x="366" y="459"/>
                </a:lnTo>
                <a:lnTo>
                  <a:pt x="206" y="459"/>
                </a:lnTo>
                <a:lnTo>
                  <a:pt x="204" y="447"/>
                </a:lnTo>
                <a:lnTo>
                  <a:pt x="201" y="430"/>
                </a:lnTo>
                <a:lnTo>
                  <a:pt x="194" y="416"/>
                </a:lnTo>
                <a:lnTo>
                  <a:pt x="187" y="403"/>
                </a:lnTo>
                <a:lnTo>
                  <a:pt x="177" y="391"/>
                </a:lnTo>
                <a:lnTo>
                  <a:pt x="167" y="379"/>
                </a:lnTo>
                <a:lnTo>
                  <a:pt x="155" y="369"/>
                </a:lnTo>
                <a:lnTo>
                  <a:pt x="141" y="362"/>
                </a:lnTo>
                <a:lnTo>
                  <a:pt x="141" y="360"/>
                </a:lnTo>
                <a:lnTo>
                  <a:pt x="126" y="355"/>
                </a:lnTo>
                <a:lnTo>
                  <a:pt x="114" y="350"/>
                </a:lnTo>
                <a:lnTo>
                  <a:pt x="114" y="348"/>
                </a:lnTo>
                <a:lnTo>
                  <a:pt x="112" y="348"/>
                </a:lnTo>
                <a:lnTo>
                  <a:pt x="112" y="348"/>
                </a:lnTo>
                <a:lnTo>
                  <a:pt x="97" y="345"/>
                </a:lnTo>
                <a:lnTo>
                  <a:pt x="95" y="345"/>
                </a:lnTo>
                <a:lnTo>
                  <a:pt x="92" y="345"/>
                </a:lnTo>
                <a:lnTo>
                  <a:pt x="90" y="345"/>
                </a:lnTo>
                <a:lnTo>
                  <a:pt x="88" y="345"/>
                </a:lnTo>
                <a:lnTo>
                  <a:pt x="90" y="263"/>
                </a:lnTo>
                <a:lnTo>
                  <a:pt x="78" y="263"/>
                </a:lnTo>
                <a:lnTo>
                  <a:pt x="75" y="345"/>
                </a:lnTo>
                <a:lnTo>
                  <a:pt x="73" y="345"/>
                </a:lnTo>
                <a:lnTo>
                  <a:pt x="71" y="345"/>
                </a:lnTo>
                <a:lnTo>
                  <a:pt x="68" y="345"/>
                </a:lnTo>
                <a:lnTo>
                  <a:pt x="54" y="348"/>
                </a:lnTo>
                <a:lnTo>
                  <a:pt x="51" y="348"/>
                </a:lnTo>
                <a:lnTo>
                  <a:pt x="51" y="348"/>
                </a:lnTo>
                <a:lnTo>
                  <a:pt x="51" y="348"/>
                </a:lnTo>
                <a:lnTo>
                  <a:pt x="51" y="350"/>
                </a:lnTo>
                <a:lnTo>
                  <a:pt x="37" y="355"/>
                </a:lnTo>
                <a:lnTo>
                  <a:pt x="22" y="360"/>
                </a:lnTo>
                <a:lnTo>
                  <a:pt x="22" y="360"/>
                </a:lnTo>
                <a:lnTo>
                  <a:pt x="8" y="369"/>
                </a:lnTo>
                <a:lnTo>
                  <a:pt x="0" y="374"/>
                </a:lnTo>
                <a:lnTo>
                  <a:pt x="0" y="933"/>
                </a:lnTo>
                <a:lnTo>
                  <a:pt x="1276" y="933"/>
                </a:lnTo>
                <a:lnTo>
                  <a:pt x="1276" y="739"/>
                </a:lnTo>
                <a:lnTo>
                  <a:pt x="1233" y="739"/>
                </a:lnTo>
                <a:lnTo>
                  <a:pt x="1233" y="746"/>
                </a:lnTo>
                <a:close/>
              </a:path>
            </a:pathLst>
          </a:cu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endParaRPr lang="id-ID" sz="1000"/>
          </a:p>
        </p:txBody>
      </p:sp>
      <p:sp>
        <p:nvSpPr>
          <p:cNvPr id="25" name="Freeform 14"/>
          <p:cNvSpPr>
            <a:spLocks noEditPoints="1"/>
          </p:cNvSpPr>
          <p:nvPr/>
        </p:nvSpPr>
        <p:spPr bwMode="auto">
          <a:xfrm>
            <a:off x="3800196" y="4019157"/>
            <a:ext cx="953543" cy="1139094"/>
          </a:xfrm>
          <a:custGeom>
            <a:avLst/>
            <a:gdLst>
              <a:gd name="T0" fmla="*/ 1247 w 1281"/>
              <a:gd name="T1" fmla="*/ 1059 h 1576"/>
              <a:gd name="T2" fmla="*/ 1063 w 1281"/>
              <a:gd name="T3" fmla="*/ 1107 h 1576"/>
              <a:gd name="T4" fmla="*/ 1010 w 1281"/>
              <a:gd name="T5" fmla="*/ 634 h 1576"/>
              <a:gd name="T6" fmla="*/ 879 w 1281"/>
              <a:gd name="T7" fmla="*/ 801 h 1576"/>
              <a:gd name="T8" fmla="*/ 831 w 1281"/>
              <a:gd name="T9" fmla="*/ 306 h 1576"/>
              <a:gd name="T10" fmla="*/ 882 w 1281"/>
              <a:gd name="T11" fmla="*/ 296 h 1576"/>
              <a:gd name="T12" fmla="*/ 882 w 1281"/>
              <a:gd name="T13" fmla="*/ 264 h 1576"/>
              <a:gd name="T14" fmla="*/ 884 w 1281"/>
              <a:gd name="T15" fmla="*/ 245 h 1576"/>
              <a:gd name="T16" fmla="*/ 879 w 1281"/>
              <a:gd name="T17" fmla="*/ 89 h 1576"/>
              <a:gd name="T18" fmla="*/ 877 w 1281"/>
              <a:gd name="T19" fmla="*/ 143 h 1576"/>
              <a:gd name="T20" fmla="*/ 795 w 1281"/>
              <a:gd name="T21" fmla="*/ 111 h 1576"/>
              <a:gd name="T22" fmla="*/ 790 w 1281"/>
              <a:gd name="T23" fmla="*/ 145 h 1576"/>
              <a:gd name="T24" fmla="*/ 710 w 1281"/>
              <a:gd name="T25" fmla="*/ 114 h 1576"/>
              <a:gd name="T26" fmla="*/ 703 w 1281"/>
              <a:gd name="T27" fmla="*/ 89 h 1576"/>
              <a:gd name="T28" fmla="*/ 623 w 1281"/>
              <a:gd name="T29" fmla="*/ 153 h 1576"/>
              <a:gd name="T30" fmla="*/ 615 w 1281"/>
              <a:gd name="T31" fmla="*/ 153 h 1576"/>
              <a:gd name="T32" fmla="*/ 615 w 1281"/>
              <a:gd name="T33" fmla="*/ 89 h 1576"/>
              <a:gd name="T34" fmla="*/ 536 w 1281"/>
              <a:gd name="T35" fmla="*/ 153 h 1576"/>
              <a:gd name="T36" fmla="*/ 528 w 1281"/>
              <a:gd name="T37" fmla="*/ 153 h 1576"/>
              <a:gd name="T38" fmla="*/ 526 w 1281"/>
              <a:gd name="T39" fmla="*/ 0 h 1576"/>
              <a:gd name="T40" fmla="*/ 521 w 1281"/>
              <a:gd name="T41" fmla="*/ 145 h 1576"/>
              <a:gd name="T42" fmla="*/ 499 w 1281"/>
              <a:gd name="T43" fmla="*/ 189 h 1576"/>
              <a:gd name="T44" fmla="*/ 468 w 1281"/>
              <a:gd name="T45" fmla="*/ 191 h 1576"/>
              <a:gd name="T46" fmla="*/ 448 w 1281"/>
              <a:gd name="T47" fmla="*/ 191 h 1576"/>
              <a:gd name="T48" fmla="*/ 429 w 1281"/>
              <a:gd name="T49" fmla="*/ 194 h 1576"/>
              <a:gd name="T50" fmla="*/ 412 w 1281"/>
              <a:gd name="T51" fmla="*/ 196 h 1576"/>
              <a:gd name="T52" fmla="*/ 395 w 1281"/>
              <a:gd name="T53" fmla="*/ 199 h 1576"/>
              <a:gd name="T54" fmla="*/ 366 w 1281"/>
              <a:gd name="T55" fmla="*/ 206 h 1576"/>
              <a:gd name="T56" fmla="*/ 354 w 1281"/>
              <a:gd name="T57" fmla="*/ 208 h 1576"/>
              <a:gd name="T58" fmla="*/ 347 w 1281"/>
              <a:gd name="T59" fmla="*/ 213 h 1576"/>
              <a:gd name="T60" fmla="*/ 342 w 1281"/>
              <a:gd name="T61" fmla="*/ 216 h 1576"/>
              <a:gd name="T62" fmla="*/ 342 w 1281"/>
              <a:gd name="T63" fmla="*/ 216 h 1576"/>
              <a:gd name="T64" fmla="*/ 337 w 1281"/>
              <a:gd name="T65" fmla="*/ 221 h 1576"/>
              <a:gd name="T66" fmla="*/ 339 w 1281"/>
              <a:gd name="T67" fmla="*/ 228 h 1576"/>
              <a:gd name="T68" fmla="*/ 337 w 1281"/>
              <a:gd name="T69" fmla="*/ 223 h 1576"/>
              <a:gd name="T70" fmla="*/ 337 w 1281"/>
              <a:gd name="T71" fmla="*/ 228 h 1576"/>
              <a:gd name="T72" fmla="*/ 339 w 1281"/>
              <a:gd name="T73" fmla="*/ 230 h 1576"/>
              <a:gd name="T74" fmla="*/ 342 w 1281"/>
              <a:gd name="T75" fmla="*/ 233 h 1576"/>
              <a:gd name="T76" fmla="*/ 344 w 1281"/>
              <a:gd name="T77" fmla="*/ 238 h 1576"/>
              <a:gd name="T78" fmla="*/ 352 w 1281"/>
              <a:gd name="T79" fmla="*/ 240 h 1576"/>
              <a:gd name="T80" fmla="*/ 359 w 1281"/>
              <a:gd name="T81" fmla="*/ 242 h 1576"/>
              <a:gd name="T82" fmla="*/ 368 w 1281"/>
              <a:gd name="T83" fmla="*/ 245 h 1576"/>
              <a:gd name="T84" fmla="*/ 378 w 1281"/>
              <a:gd name="T85" fmla="*/ 247 h 1576"/>
              <a:gd name="T86" fmla="*/ 390 w 1281"/>
              <a:gd name="T87" fmla="*/ 250 h 1576"/>
              <a:gd name="T88" fmla="*/ 400 w 1281"/>
              <a:gd name="T89" fmla="*/ 252 h 1576"/>
              <a:gd name="T90" fmla="*/ 402 w 1281"/>
              <a:gd name="T91" fmla="*/ 310 h 1576"/>
              <a:gd name="T92" fmla="*/ 402 w 1281"/>
              <a:gd name="T93" fmla="*/ 371 h 1576"/>
              <a:gd name="T94" fmla="*/ 402 w 1281"/>
              <a:gd name="T95" fmla="*/ 400 h 1576"/>
              <a:gd name="T96" fmla="*/ 400 w 1281"/>
              <a:gd name="T97" fmla="*/ 1260 h 1576"/>
              <a:gd name="T98" fmla="*/ 90 w 1281"/>
              <a:gd name="T99" fmla="*/ 383 h 1576"/>
              <a:gd name="T100" fmla="*/ 10 w 1281"/>
              <a:gd name="T101" fmla="*/ 1224 h 1576"/>
              <a:gd name="T102" fmla="*/ 1281 w 1281"/>
              <a:gd name="T103" fmla="*/ 1576 h 1576"/>
              <a:gd name="T104" fmla="*/ 352 w 1281"/>
              <a:gd name="T105" fmla="*/ 228 h 1576"/>
              <a:gd name="T106" fmla="*/ 342 w 1281"/>
              <a:gd name="T107" fmla="*/ 225 h 1576"/>
              <a:gd name="T108" fmla="*/ 342 w 1281"/>
              <a:gd name="T109" fmla="*/ 228 h 1576"/>
              <a:gd name="T110" fmla="*/ 410 w 1281"/>
              <a:gd name="T111" fmla="*/ 199 h 1576"/>
              <a:gd name="T112" fmla="*/ 412 w 1281"/>
              <a:gd name="T113" fmla="*/ 206 h 1576"/>
              <a:gd name="T114" fmla="*/ 419 w 1281"/>
              <a:gd name="T115" fmla="*/ 211 h 1576"/>
              <a:gd name="T116" fmla="*/ 427 w 1281"/>
              <a:gd name="T117" fmla="*/ 196 h 1576"/>
              <a:gd name="T118" fmla="*/ 429 w 1281"/>
              <a:gd name="T119" fmla="*/ 204 h 1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281" h="1576">
                <a:moveTo>
                  <a:pt x="1281" y="1017"/>
                </a:moveTo>
                <a:lnTo>
                  <a:pt x="1277" y="1022"/>
                </a:lnTo>
                <a:lnTo>
                  <a:pt x="1264" y="1032"/>
                </a:lnTo>
                <a:lnTo>
                  <a:pt x="1255" y="1044"/>
                </a:lnTo>
                <a:lnTo>
                  <a:pt x="1247" y="1059"/>
                </a:lnTo>
                <a:lnTo>
                  <a:pt x="1240" y="1073"/>
                </a:lnTo>
                <a:lnTo>
                  <a:pt x="1235" y="1090"/>
                </a:lnTo>
                <a:lnTo>
                  <a:pt x="1235" y="1102"/>
                </a:lnTo>
                <a:lnTo>
                  <a:pt x="1063" y="1102"/>
                </a:lnTo>
                <a:lnTo>
                  <a:pt x="1063" y="1107"/>
                </a:lnTo>
                <a:lnTo>
                  <a:pt x="1071" y="1107"/>
                </a:lnTo>
                <a:lnTo>
                  <a:pt x="1071" y="1134"/>
                </a:lnTo>
                <a:lnTo>
                  <a:pt x="1051" y="1134"/>
                </a:lnTo>
                <a:lnTo>
                  <a:pt x="1051" y="634"/>
                </a:lnTo>
                <a:lnTo>
                  <a:pt x="1010" y="634"/>
                </a:lnTo>
                <a:lnTo>
                  <a:pt x="1010" y="602"/>
                </a:lnTo>
                <a:lnTo>
                  <a:pt x="925" y="602"/>
                </a:lnTo>
                <a:lnTo>
                  <a:pt x="925" y="634"/>
                </a:lnTo>
                <a:lnTo>
                  <a:pt x="879" y="634"/>
                </a:lnTo>
                <a:lnTo>
                  <a:pt x="879" y="801"/>
                </a:lnTo>
                <a:lnTo>
                  <a:pt x="848" y="801"/>
                </a:lnTo>
                <a:lnTo>
                  <a:pt x="848" y="825"/>
                </a:lnTo>
                <a:lnTo>
                  <a:pt x="831" y="825"/>
                </a:lnTo>
                <a:lnTo>
                  <a:pt x="831" y="495"/>
                </a:lnTo>
                <a:lnTo>
                  <a:pt x="831" y="306"/>
                </a:lnTo>
                <a:lnTo>
                  <a:pt x="872" y="306"/>
                </a:lnTo>
                <a:lnTo>
                  <a:pt x="872" y="306"/>
                </a:lnTo>
                <a:lnTo>
                  <a:pt x="872" y="306"/>
                </a:lnTo>
                <a:lnTo>
                  <a:pt x="882" y="306"/>
                </a:lnTo>
                <a:lnTo>
                  <a:pt x="882" y="296"/>
                </a:lnTo>
                <a:lnTo>
                  <a:pt x="884" y="296"/>
                </a:lnTo>
                <a:lnTo>
                  <a:pt x="887" y="289"/>
                </a:lnTo>
                <a:lnTo>
                  <a:pt x="887" y="281"/>
                </a:lnTo>
                <a:lnTo>
                  <a:pt x="882" y="281"/>
                </a:lnTo>
                <a:lnTo>
                  <a:pt x="882" y="264"/>
                </a:lnTo>
                <a:lnTo>
                  <a:pt x="884" y="264"/>
                </a:lnTo>
                <a:lnTo>
                  <a:pt x="884" y="262"/>
                </a:lnTo>
                <a:lnTo>
                  <a:pt x="884" y="247"/>
                </a:lnTo>
                <a:lnTo>
                  <a:pt x="884" y="247"/>
                </a:lnTo>
                <a:lnTo>
                  <a:pt x="884" y="245"/>
                </a:lnTo>
                <a:lnTo>
                  <a:pt x="884" y="143"/>
                </a:lnTo>
                <a:lnTo>
                  <a:pt x="882" y="143"/>
                </a:lnTo>
                <a:lnTo>
                  <a:pt x="882" y="89"/>
                </a:lnTo>
                <a:lnTo>
                  <a:pt x="879" y="89"/>
                </a:lnTo>
                <a:lnTo>
                  <a:pt x="879" y="89"/>
                </a:lnTo>
                <a:lnTo>
                  <a:pt x="879" y="111"/>
                </a:lnTo>
                <a:lnTo>
                  <a:pt x="877" y="111"/>
                </a:lnTo>
                <a:lnTo>
                  <a:pt x="877" y="111"/>
                </a:lnTo>
                <a:lnTo>
                  <a:pt x="877" y="143"/>
                </a:lnTo>
                <a:lnTo>
                  <a:pt x="877" y="143"/>
                </a:lnTo>
                <a:lnTo>
                  <a:pt x="877" y="145"/>
                </a:lnTo>
                <a:lnTo>
                  <a:pt x="877" y="150"/>
                </a:lnTo>
                <a:lnTo>
                  <a:pt x="795" y="150"/>
                </a:lnTo>
                <a:lnTo>
                  <a:pt x="795" y="114"/>
                </a:lnTo>
                <a:lnTo>
                  <a:pt x="795" y="111"/>
                </a:lnTo>
                <a:lnTo>
                  <a:pt x="792" y="111"/>
                </a:lnTo>
                <a:lnTo>
                  <a:pt x="792" y="89"/>
                </a:lnTo>
                <a:lnTo>
                  <a:pt x="792" y="89"/>
                </a:lnTo>
                <a:lnTo>
                  <a:pt x="790" y="89"/>
                </a:lnTo>
                <a:lnTo>
                  <a:pt x="790" y="145"/>
                </a:lnTo>
                <a:lnTo>
                  <a:pt x="787" y="145"/>
                </a:lnTo>
                <a:lnTo>
                  <a:pt x="787" y="150"/>
                </a:lnTo>
                <a:lnTo>
                  <a:pt x="710" y="150"/>
                </a:lnTo>
                <a:lnTo>
                  <a:pt x="710" y="114"/>
                </a:lnTo>
                <a:lnTo>
                  <a:pt x="710" y="114"/>
                </a:lnTo>
                <a:lnTo>
                  <a:pt x="705" y="114"/>
                </a:lnTo>
                <a:lnTo>
                  <a:pt x="705" y="145"/>
                </a:lnTo>
                <a:lnTo>
                  <a:pt x="705" y="145"/>
                </a:lnTo>
                <a:lnTo>
                  <a:pt x="705" y="89"/>
                </a:lnTo>
                <a:lnTo>
                  <a:pt x="703" y="89"/>
                </a:lnTo>
                <a:lnTo>
                  <a:pt x="700" y="89"/>
                </a:lnTo>
                <a:lnTo>
                  <a:pt x="700" y="145"/>
                </a:lnTo>
                <a:lnTo>
                  <a:pt x="698" y="145"/>
                </a:lnTo>
                <a:lnTo>
                  <a:pt x="698" y="150"/>
                </a:lnTo>
                <a:lnTo>
                  <a:pt x="623" y="153"/>
                </a:lnTo>
                <a:lnTo>
                  <a:pt x="623" y="114"/>
                </a:lnTo>
                <a:lnTo>
                  <a:pt x="623" y="114"/>
                </a:lnTo>
                <a:lnTo>
                  <a:pt x="618" y="114"/>
                </a:lnTo>
                <a:lnTo>
                  <a:pt x="618" y="153"/>
                </a:lnTo>
                <a:lnTo>
                  <a:pt x="615" y="153"/>
                </a:lnTo>
                <a:lnTo>
                  <a:pt x="615" y="148"/>
                </a:lnTo>
                <a:lnTo>
                  <a:pt x="615" y="145"/>
                </a:lnTo>
                <a:lnTo>
                  <a:pt x="615" y="145"/>
                </a:lnTo>
                <a:lnTo>
                  <a:pt x="615" y="92"/>
                </a:lnTo>
                <a:lnTo>
                  <a:pt x="615" y="89"/>
                </a:lnTo>
                <a:lnTo>
                  <a:pt x="611" y="89"/>
                </a:lnTo>
                <a:lnTo>
                  <a:pt x="611" y="145"/>
                </a:lnTo>
                <a:lnTo>
                  <a:pt x="608" y="145"/>
                </a:lnTo>
                <a:lnTo>
                  <a:pt x="608" y="153"/>
                </a:lnTo>
                <a:lnTo>
                  <a:pt x="536" y="153"/>
                </a:lnTo>
                <a:lnTo>
                  <a:pt x="536" y="114"/>
                </a:lnTo>
                <a:lnTo>
                  <a:pt x="536" y="114"/>
                </a:lnTo>
                <a:lnTo>
                  <a:pt x="533" y="114"/>
                </a:lnTo>
                <a:lnTo>
                  <a:pt x="533" y="153"/>
                </a:lnTo>
                <a:lnTo>
                  <a:pt x="528" y="153"/>
                </a:lnTo>
                <a:lnTo>
                  <a:pt x="528" y="148"/>
                </a:lnTo>
                <a:lnTo>
                  <a:pt x="526" y="145"/>
                </a:lnTo>
                <a:lnTo>
                  <a:pt x="526" y="145"/>
                </a:lnTo>
                <a:lnTo>
                  <a:pt x="526" y="2"/>
                </a:lnTo>
                <a:lnTo>
                  <a:pt x="526" y="0"/>
                </a:lnTo>
                <a:lnTo>
                  <a:pt x="521" y="0"/>
                </a:lnTo>
                <a:lnTo>
                  <a:pt x="521" y="92"/>
                </a:lnTo>
                <a:lnTo>
                  <a:pt x="521" y="92"/>
                </a:lnTo>
                <a:lnTo>
                  <a:pt x="521" y="145"/>
                </a:lnTo>
                <a:lnTo>
                  <a:pt x="521" y="145"/>
                </a:lnTo>
                <a:lnTo>
                  <a:pt x="521" y="187"/>
                </a:lnTo>
                <a:lnTo>
                  <a:pt x="511" y="189"/>
                </a:lnTo>
                <a:lnTo>
                  <a:pt x="511" y="189"/>
                </a:lnTo>
                <a:lnTo>
                  <a:pt x="509" y="189"/>
                </a:lnTo>
                <a:lnTo>
                  <a:pt x="499" y="189"/>
                </a:lnTo>
                <a:lnTo>
                  <a:pt x="490" y="189"/>
                </a:lnTo>
                <a:lnTo>
                  <a:pt x="490" y="189"/>
                </a:lnTo>
                <a:lnTo>
                  <a:pt x="487" y="189"/>
                </a:lnTo>
                <a:lnTo>
                  <a:pt x="477" y="189"/>
                </a:lnTo>
                <a:lnTo>
                  <a:pt x="468" y="191"/>
                </a:lnTo>
                <a:lnTo>
                  <a:pt x="468" y="191"/>
                </a:lnTo>
                <a:lnTo>
                  <a:pt x="465" y="191"/>
                </a:lnTo>
                <a:lnTo>
                  <a:pt x="465" y="191"/>
                </a:lnTo>
                <a:lnTo>
                  <a:pt x="456" y="191"/>
                </a:lnTo>
                <a:lnTo>
                  <a:pt x="448" y="191"/>
                </a:lnTo>
                <a:lnTo>
                  <a:pt x="448" y="191"/>
                </a:lnTo>
                <a:lnTo>
                  <a:pt x="446" y="191"/>
                </a:lnTo>
                <a:lnTo>
                  <a:pt x="439" y="194"/>
                </a:lnTo>
                <a:lnTo>
                  <a:pt x="429" y="194"/>
                </a:lnTo>
                <a:lnTo>
                  <a:pt x="429" y="194"/>
                </a:lnTo>
                <a:lnTo>
                  <a:pt x="429" y="194"/>
                </a:lnTo>
                <a:lnTo>
                  <a:pt x="419" y="196"/>
                </a:lnTo>
                <a:lnTo>
                  <a:pt x="412" y="196"/>
                </a:lnTo>
                <a:lnTo>
                  <a:pt x="412" y="196"/>
                </a:lnTo>
                <a:lnTo>
                  <a:pt x="412" y="196"/>
                </a:lnTo>
                <a:lnTo>
                  <a:pt x="412" y="196"/>
                </a:lnTo>
                <a:lnTo>
                  <a:pt x="412" y="196"/>
                </a:lnTo>
                <a:lnTo>
                  <a:pt x="405" y="199"/>
                </a:lnTo>
                <a:lnTo>
                  <a:pt x="398" y="199"/>
                </a:lnTo>
                <a:lnTo>
                  <a:pt x="395" y="199"/>
                </a:lnTo>
                <a:lnTo>
                  <a:pt x="390" y="201"/>
                </a:lnTo>
                <a:lnTo>
                  <a:pt x="383" y="201"/>
                </a:lnTo>
                <a:lnTo>
                  <a:pt x="383" y="201"/>
                </a:lnTo>
                <a:lnTo>
                  <a:pt x="376" y="204"/>
                </a:lnTo>
                <a:lnTo>
                  <a:pt x="366" y="206"/>
                </a:lnTo>
                <a:lnTo>
                  <a:pt x="356" y="208"/>
                </a:lnTo>
                <a:lnTo>
                  <a:pt x="354" y="208"/>
                </a:lnTo>
                <a:lnTo>
                  <a:pt x="354" y="208"/>
                </a:lnTo>
                <a:lnTo>
                  <a:pt x="354" y="208"/>
                </a:lnTo>
                <a:lnTo>
                  <a:pt x="354" y="208"/>
                </a:lnTo>
                <a:lnTo>
                  <a:pt x="354" y="208"/>
                </a:lnTo>
                <a:lnTo>
                  <a:pt x="349" y="211"/>
                </a:lnTo>
                <a:lnTo>
                  <a:pt x="349" y="211"/>
                </a:lnTo>
                <a:lnTo>
                  <a:pt x="347" y="213"/>
                </a:lnTo>
                <a:lnTo>
                  <a:pt x="347" y="213"/>
                </a:lnTo>
                <a:lnTo>
                  <a:pt x="347" y="213"/>
                </a:lnTo>
                <a:lnTo>
                  <a:pt x="344" y="213"/>
                </a:lnTo>
                <a:lnTo>
                  <a:pt x="342" y="216"/>
                </a:lnTo>
                <a:lnTo>
                  <a:pt x="342" y="216"/>
                </a:lnTo>
                <a:lnTo>
                  <a:pt x="342" y="216"/>
                </a:lnTo>
                <a:lnTo>
                  <a:pt x="339" y="218"/>
                </a:lnTo>
                <a:lnTo>
                  <a:pt x="339" y="218"/>
                </a:lnTo>
                <a:lnTo>
                  <a:pt x="339" y="218"/>
                </a:lnTo>
                <a:lnTo>
                  <a:pt x="342" y="216"/>
                </a:lnTo>
                <a:lnTo>
                  <a:pt x="342" y="216"/>
                </a:lnTo>
                <a:lnTo>
                  <a:pt x="342" y="216"/>
                </a:lnTo>
                <a:lnTo>
                  <a:pt x="339" y="218"/>
                </a:lnTo>
                <a:lnTo>
                  <a:pt x="339" y="218"/>
                </a:lnTo>
                <a:lnTo>
                  <a:pt x="337" y="221"/>
                </a:lnTo>
                <a:lnTo>
                  <a:pt x="337" y="221"/>
                </a:lnTo>
                <a:lnTo>
                  <a:pt x="337" y="223"/>
                </a:lnTo>
                <a:lnTo>
                  <a:pt x="337" y="223"/>
                </a:lnTo>
                <a:lnTo>
                  <a:pt x="337" y="225"/>
                </a:lnTo>
                <a:lnTo>
                  <a:pt x="337" y="225"/>
                </a:lnTo>
                <a:lnTo>
                  <a:pt x="339" y="228"/>
                </a:lnTo>
                <a:lnTo>
                  <a:pt x="337" y="225"/>
                </a:lnTo>
                <a:lnTo>
                  <a:pt x="337" y="225"/>
                </a:lnTo>
                <a:lnTo>
                  <a:pt x="337" y="223"/>
                </a:lnTo>
                <a:lnTo>
                  <a:pt x="337" y="223"/>
                </a:lnTo>
                <a:lnTo>
                  <a:pt x="337" y="223"/>
                </a:lnTo>
                <a:lnTo>
                  <a:pt x="337" y="223"/>
                </a:lnTo>
                <a:lnTo>
                  <a:pt x="337" y="223"/>
                </a:lnTo>
                <a:lnTo>
                  <a:pt x="337" y="225"/>
                </a:lnTo>
                <a:lnTo>
                  <a:pt x="337" y="225"/>
                </a:lnTo>
                <a:lnTo>
                  <a:pt x="337" y="228"/>
                </a:lnTo>
                <a:lnTo>
                  <a:pt x="337" y="228"/>
                </a:lnTo>
                <a:lnTo>
                  <a:pt x="337" y="228"/>
                </a:lnTo>
                <a:lnTo>
                  <a:pt x="337" y="228"/>
                </a:lnTo>
                <a:lnTo>
                  <a:pt x="337" y="230"/>
                </a:lnTo>
                <a:lnTo>
                  <a:pt x="339" y="230"/>
                </a:lnTo>
                <a:lnTo>
                  <a:pt x="339" y="233"/>
                </a:lnTo>
                <a:lnTo>
                  <a:pt x="339" y="233"/>
                </a:lnTo>
                <a:lnTo>
                  <a:pt x="339" y="233"/>
                </a:lnTo>
                <a:lnTo>
                  <a:pt x="339" y="233"/>
                </a:lnTo>
                <a:lnTo>
                  <a:pt x="342" y="233"/>
                </a:lnTo>
                <a:lnTo>
                  <a:pt x="342" y="235"/>
                </a:lnTo>
                <a:lnTo>
                  <a:pt x="342" y="235"/>
                </a:lnTo>
                <a:lnTo>
                  <a:pt x="344" y="238"/>
                </a:lnTo>
                <a:lnTo>
                  <a:pt x="344" y="238"/>
                </a:lnTo>
                <a:lnTo>
                  <a:pt x="344" y="238"/>
                </a:lnTo>
                <a:lnTo>
                  <a:pt x="347" y="238"/>
                </a:lnTo>
                <a:lnTo>
                  <a:pt x="347" y="238"/>
                </a:lnTo>
                <a:lnTo>
                  <a:pt x="349" y="238"/>
                </a:lnTo>
                <a:lnTo>
                  <a:pt x="352" y="240"/>
                </a:lnTo>
                <a:lnTo>
                  <a:pt x="352" y="240"/>
                </a:lnTo>
                <a:lnTo>
                  <a:pt x="352" y="240"/>
                </a:lnTo>
                <a:lnTo>
                  <a:pt x="352" y="240"/>
                </a:lnTo>
                <a:lnTo>
                  <a:pt x="352" y="240"/>
                </a:lnTo>
                <a:lnTo>
                  <a:pt x="356" y="242"/>
                </a:lnTo>
                <a:lnTo>
                  <a:pt x="359" y="242"/>
                </a:lnTo>
                <a:lnTo>
                  <a:pt x="359" y="242"/>
                </a:lnTo>
                <a:lnTo>
                  <a:pt x="359" y="242"/>
                </a:lnTo>
                <a:lnTo>
                  <a:pt x="359" y="242"/>
                </a:lnTo>
                <a:lnTo>
                  <a:pt x="364" y="245"/>
                </a:lnTo>
                <a:lnTo>
                  <a:pt x="368" y="245"/>
                </a:lnTo>
                <a:lnTo>
                  <a:pt x="368" y="245"/>
                </a:lnTo>
                <a:lnTo>
                  <a:pt x="368" y="245"/>
                </a:lnTo>
                <a:lnTo>
                  <a:pt x="368" y="245"/>
                </a:lnTo>
                <a:lnTo>
                  <a:pt x="373" y="247"/>
                </a:lnTo>
                <a:lnTo>
                  <a:pt x="378" y="247"/>
                </a:lnTo>
                <a:lnTo>
                  <a:pt x="378" y="247"/>
                </a:lnTo>
                <a:lnTo>
                  <a:pt x="381" y="247"/>
                </a:lnTo>
                <a:lnTo>
                  <a:pt x="381" y="247"/>
                </a:lnTo>
                <a:lnTo>
                  <a:pt x="385" y="250"/>
                </a:lnTo>
                <a:lnTo>
                  <a:pt x="390" y="250"/>
                </a:lnTo>
                <a:lnTo>
                  <a:pt x="390" y="250"/>
                </a:lnTo>
                <a:lnTo>
                  <a:pt x="393" y="250"/>
                </a:lnTo>
                <a:lnTo>
                  <a:pt x="393" y="250"/>
                </a:lnTo>
                <a:lnTo>
                  <a:pt x="398" y="252"/>
                </a:lnTo>
                <a:lnTo>
                  <a:pt x="400" y="252"/>
                </a:lnTo>
                <a:lnTo>
                  <a:pt x="460" y="262"/>
                </a:lnTo>
                <a:lnTo>
                  <a:pt x="460" y="301"/>
                </a:lnTo>
                <a:lnTo>
                  <a:pt x="436" y="303"/>
                </a:lnTo>
                <a:lnTo>
                  <a:pt x="417" y="308"/>
                </a:lnTo>
                <a:lnTo>
                  <a:pt x="402" y="310"/>
                </a:lnTo>
                <a:lnTo>
                  <a:pt x="398" y="315"/>
                </a:lnTo>
                <a:lnTo>
                  <a:pt x="398" y="337"/>
                </a:lnTo>
                <a:lnTo>
                  <a:pt x="402" y="342"/>
                </a:lnTo>
                <a:lnTo>
                  <a:pt x="402" y="342"/>
                </a:lnTo>
                <a:lnTo>
                  <a:pt x="402" y="371"/>
                </a:lnTo>
                <a:lnTo>
                  <a:pt x="398" y="374"/>
                </a:lnTo>
                <a:lnTo>
                  <a:pt x="398" y="376"/>
                </a:lnTo>
                <a:lnTo>
                  <a:pt x="402" y="381"/>
                </a:lnTo>
                <a:lnTo>
                  <a:pt x="402" y="381"/>
                </a:lnTo>
                <a:lnTo>
                  <a:pt x="402" y="400"/>
                </a:lnTo>
                <a:lnTo>
                  <a:pt x="398" y="403"/>
                </a:lnTo>
                <a:lnTo>
                  <a:pt x="398" y="412"/>
                </a:lnTo>
                <a:lnTo>
                  <a:pt x="402" y="417"/>
                </a:lnTo>
                <a:lnTo>
                  <a:pt x="402" y="417"/>
                </a:lnTo>
                <a:lnTo>
                  <a:pt x="400" y="1260"/>
                </a:lnTo>
                <a:lnTo>
                  <a:pt x="378" y="1260"/>
                </a:lnTo>
                <a:lnTo>
                  <a:pt x="376" y="415"/>
                </a:lnTo>
                <a:lnTo>
                  <a:pt x="315" y="415"/>
                </a:lnTo>
                <a:lnTo>
                  <a:pt x="315" y="383"/>
                </a:lnTo>
                <a:lnTo>
                  <a:pt x="90" y="383"/>
                </a:lnTo>
                <a:lnTo>
                  <a:pt x="75" y="415"/>
                </a:lnTo>
                <a:lnTo>
                  <a:pt x="42" y="415"/>
                </a:lnTo>
                <a:lnTo>
                  <a:pt x="17" y="473"/>
                </a:lnTo>
                <a:lnTo>
                  <a:pt x="17" y="1224"/>
                </a:lnTo>
                <a:lnTo>
                  <a:pt x="10" y="1224"/>
                </a:lnTo>
                <a:lnTo>
                  <a:pt x="10" y="1221"/>
                </a:lnTo>
                <a:lnTo>
                  <a:pt x="5" y="1219"/>
                </a:lnTo>
                <a:lnTo>
                  <a:pt x="0" y="1219"/>
                </a:lnTo>
                <a:lnTo>
                  <a:pt x="0" y="1576"/>
                </a:lnTo>
                <a:lnTo>
                  <a:pt x="1281" y="1576"/>
                </a:lnTo>
                <a:lnTo>
                  <a:pt x="1281" y="1017"/>
                </a:lnTo>
                <a:close/>
                <a:moveTo>
                  <a:pt x="342" y="225"/>
                </a:moveTo>
                <a:lnTo>
                  <a:pt x="344" y="225"/>
                </a:lnTo>
                <a:lnTo>
                  <a:pt x="344" y="225"/>
                </a:lnTo>
                <a:lnTo>
                  <a:pt x="352" y="228"/>
                </a:lnTo>
                <a:lnTo>
                  <a:pt x="344" y="225"/>
                </a:lnTo>
                <a:lnTo>
                  <a:pt x="344" y="225"/>
                </a:lnTo>
                <a:lnTo>
                  <a:pt x="342" y="225"/>
                </a:lnTo>
                <a:lnTo>
                  <a:pt x="342" y="223"/>
                </a:lnTo>
                <a:lnTo>
                  <a:pt x="342" y="225"/>
                </a:lnTo>
                <a:close/>
                <a:moveTo>
                  <a:pt x="342" y="228"/>
                </a:moveTo>
                <a:lnTo>
                  <a:pt x="342" y="228"/>
                </a:lnTo>
                <a:lnTo>
                  <a:pt x="339" y="228"/>
                </a:lnTo>
                <a:lnTo>
                  <a:pt x="342" y="228"/>
                </a:lnTo>
                <a:lnTo>
                  <a:pt x="342" y="228"/>
                </a:lnTo>
                <a:lnTo>
                  <a:pt x="361" y="233"/>
                </a:lnTo>
                <a:lnTo>
                  <a:pt x="342" y="228"/>
                </a:lnTo>
                <a:close/>
                <a:moveTo>
                  <a:pt x="410" y="199"/>
                </a:moveTo>
                <a:lnTo>
                  <a:pt x="410" y="201"/>
                </a:lnTo>
                <a:lnTo>
                  <a:pt x="410" y="199"/>
                </a:lnTo>
                <a:lnTo>
                  <a:pt x="410" y="199"/>
                </a:lnTo>
                <a:lnTo>
                  <a:pt x="410" y="199"/>
                </a:lnTo>
                <a:close/>
                <a:moveTo>
                  <a:pt x="414" y="208"/>
                </a:moveTo>
                <a:lnTo>
                  <a:pt x="412" y="206"/>
                </a:lnTo>
                <a:lnTo>
                  <a:pt x="412" y="206"/>
                </a:lnTo>
                <a:lnTo>
                  <a:pt x="412" y="206"/>
                </a:lnTo>
                <a:lnTo>
                  <a:pt x="412" y="206"/>
                </a:lnTo>
                <a:lnTo>
                  <a:pt x="412" y="206"/>
                </a:lnTo>
                <a:lnTo>
                  <a:pt x="414" y="208"/>
                </a:lnTo>
                <a:lnTo>
                  <a:pt x="419" y="211"/>
                </a:lnTo>
                <a:lnTo>
                  <a:pt x="414" y="208"/>
                </a:lnTo>
                <a:close/>
                <a:moveTo>
                  <a:pt x="427" y="199"/>
                </a:moveTo>
                <a:lnTo>
                  <a:pt x="427" y="196"/>
                </a:lnTo>
                <a:lnTo>
                  <a:pt x="429" y="196"/>
                </a:lnTo>
                <a:lnTo>
                  <a:pt x="427" y="196"/>
                </a:lnTo>
                <a:lnTo>
                  <a:pt x="427" y="199"/>
                </a:lnTo>
                <a:close/>
                <a:moveTo>
                  <a:pt x="429" y="206"/>
                </a:moveTo>
                <a:lnTo>
                  <a:pt x="429" y="204"/>
                </a:lnTo>
                <a:lnTo>
                  <a:pt x="429" y="204"/>
                </a:lnTo>
                <a:lnTo>
                  <a:pt x="429" y="204"/>
                </a:lnTo>
                <a:lnTo>
                  <a:pt x="429" y="206"/>
                </a:lnTo>
                <a:lnTo>
                  <a:pt x="431" y="206"/>
                </a:lnTo>
                <a:lnTo>
                  <a:pt x="429" y="206"/>
                </a:lnTo>
                <a:close/>
              </a:path>
            </a:pathLst>
          </a:cu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endParaRPr lang="id-ID" sz="1000"/>
          </a:p>
        </p:txBody>
      </p:sp>
      <p:sp>
        <p:nvSpPr>
          <p:cNvPr id="26" name="Freeform 15"/>
          <p:cNvSpPr>
            <a:spLocks/>
          </p:cNvSpPr>
          <p:nvPr/>
        </p:nvSpPr>
        <p:spPr bwMode="auto">
          <a:xfrm>
            <a:off x="2852755" y="4295980"/>
            <a:ext cx="951309" cy="862271"/>
          </a:xfrm>
          <a:custGeom>
            <a:avLst/>
            <a:gdLst>
              <a:gd name="T0" fmla="*/ 1278 w 1278"/>
              <a:gd name="T1" fmla="*/ 836 h 1193"/>
              <a:gd name="T2" fmla="*/ 1271 w 1278"/>
              <a:gd name="T3" fmla="*/ 819 h 1193"/>
              <a:gd name="T4" fmla="*/ 1252 w 1278"/>
              <a:gd name="T5" fmla="*/ 821 h 1193"/>
              <a:gd name="T6" fmla="*/ 1242 w 1278"/>
              <a:gd name="T7" fmla="*/ 807 h 1193"/>
              <a:gd name="T8" fmla="*/ 1206 w 1278"/>
              <a:gd name="T9" fmla="*/ 700 h 1193"/>
              <a:gd name="T10" fmla="*/ 1167 w 1278"/>
              <a:gd name="T11" fmla="*/ 693 h 1193"/>
              <a:gd name="T12" fmla="*/ 1126 w 1278"/>
              <a:gd name="T13" fmla="*/ 651 h 1193"/>
              <a:gd name="T14" fmla="*/ 1075 w 1278"/>
              <a:gd name="T15" fmla="*/ 598 h 1193"/>
              <a:gd name="T16" fmla="*/ 1068 w 1278"/>
              <a:gd name="T17" fmla="*/ 586 h 1193"/>
              <a:gd name="T18" fmla="*/ 1053 w 1278"/>
              <a:gd name="T19" fmla="*/ 566 h 1193"/>
              <a:gd name="T20" fmla="*/ 1048 w 1278"/>
              <a:gd name="T21" fmla="*/ 581 h 1193"/>
              <a:gd name="T22" fmla="*/ 1034 w 1278"/>
              <a:gd name="T23" fmla="*/ 593 h 1193"/>
              <a:gd name="T24" fmla="*/ 1034 w 1278"/>
              <a:gd name="T25" fmla="*/ 625 h 1193"/>
              <a:gd name="T26" fmla="*/ 956 w 1278"/>
              <a:gd name="T27" fmla="*/ 685 h 1193"/>
              <a:gd name="T28" fmla="*/ 925 w 1278"/>
              <a:gd name="T29" fmla="*/ 695 h 1193"/>
              <a:gd name="T30" fmla="*/ 884 w 1278"/>
              <a:gd name="T31" fmla="*/ 824 h 1193"/>
              <a:gd name="T32" fmla="*/ 864 w 1278"/>
              <a:gd name="T33" fmla="*/ 807 h 1193"/>
              <a:gd name="T34" fmla="*/ 850 w 1278"/>
              <a:gd name="T35" fmla="*/ 838 h 1193"/>
              <a:gd name="T36" fmla="*/ 833 w 1278"/>
              <a:gd name="T37" fmla="*/ 819 h 1193"/>
              <a:gd name="T38" fmla="*/ 814 w 1278"/>
              <a:gd name="T39" fmla="*/ 841 h 1193"/>
              <a:gd name="T40" fmla="*/ 751 w 1278"/>
              <a:gd name="T41" fmla="*/ 32 h 1193"/>
              <a:gd name="T42" fmla="*/ 445 w 1278"/>
              <a:gd name="T43" fmla="*/ 855 h 1193"/>
              <a:gd name="T44" fmla="*/ 431 w 1278"/>
              <a:gd name="T45" fmla="*/ 739 h 1193"/>
              <a:gd name="T46" fmla="*/ 404 w 1278"/>
              <a:gd name="T47" fmla="*/ 756 h 1193"/>
              <a:gd name="T48" fmla="*/ 378 w 1278"/>
              <a:gd name="T49" fmla="*/ 561 h 1193"/>
              <a:gd name="T50" fmla="*/ 375 w 1278"/>
              <a:gd name="T51" fmla="*/ 547 h 1193"/>
              <a:gd name="T52" fmla="*/ 368 w 1278"/>
              <a:gd name="T53" fmla="*/ 569 h 1193"/>
              <a:gd name="T54" fmla="*/ 351 w 1278"/>
              <a:gd name="T55" fmla="*/ 479 h 1193"/>
              <a:gd name="T56" fmla="*/ 341 w 1278"/>
              <a:gd name="T57" fmla="*/ 348 h 1193"/>
              <a:gd name="T58" fmla="*/ 324 w 1278"/>
              <a:gd name="T59" fmla="*/ 372 h 1193"/>
              <a:gd name="T60" fmla="*/ 312 w 1278"/>
              <a:gd name="T61" fmla="*/ 479 h 1193"/>
              <a:gd name="T62" fmla="*/ 295 w 1278"/>
              <a:gd name="T63" fmla="*/ 561 h 1193"/>
              <a:gd name="T64" fmla="*/ 290 w 1278"/>
              <a:gd name="T65" fmla="*/ 547 h 1193"/>
              <a:gd name="T66" fmla="*/ 288 w 1278"/>
              <a:gd name="T67" fmla="*/ 569 h 1193"/>
              <a:gd name="T68" fmla="*/ 269 w 1278"/>
              <a:gd name="T69" fmla="*/ 693 h 1193"/>
              <a:gd name="T70" fmla="*/ 269 w 1278"/>
              <a:gd name="T71" fmla="*/ 695 h 1193"/>
              <a:gd name="T72" fmla="*/ 261 w 1278"/>
              <a:gd name="T73" fmla="*/ 758 h 1193"/>
              <a:gd name="T74" fmla="*/ 244 w 1278"/>
              <a:gd name="T75" fmla="*/ 712 h 1193"/>
              <a:gd name="T76" fmla="*/ 232 w 1278"/>
              <a:gd name="T77" fmla="*/ 574 h 1193"/>
              <a:gd name="T78" fmla="*/ 208 w 1278"/>
              <a:gd name="T79" fmla="*/ 710 h 1193"/>
              <a:gd name="T80" fmla="*/ 194 w 1278"/>
              <a:gd name="T81" fmla="*/ 748 h 1193"/>
              <a:gd name="T82" fmla="*/ 174 w 1278"/>
              <a:gd name="T83" fmla="*/ 688 h 1193"/>
              <a:gd name="T84" fmla="*/ 172 w 1278"/>
              <a:gd name="T85" fmla="*/ 685 h 1193"/>
              <a:gd name="T86" fmla="*/ 169 w 1278"/>
              <a:gd name="T87" fmla="*/ 615 h 1193"/>
              <a:gd name="T88" fmla="*/ 167 w 1278"/>
              <a:gd name="T89" fmla="*/ 610 h 1193"/>
              <a:gd name="T90" fmla="*/ 157 w 1278"/>
              <a:gd name="T91" fmla="*/ 557 h 1193"/>
              <a:gd name="T92" fmla="*/ 148 w 1278"/>
              <a:gd name="T93" fmla="*/ 547 h 1193"/>
              <a:gd name="T94" fmla="*/ 123 w 1278"/>
              <a:gd name="T95" fmla="*/ 479 h 1193"/>
              <a:gd name="T96" fmla="*/ 123 w 1278"/>
              <a:gd name="T97" fmla="*/ 464 h 1193"/>
              <a:gd name="T98" fmla="*/ 121 w 1278"/>
              <a:gd name="T99" fmla="*/ 304 h 1193"/>
              <a:gd name="T100" fmla="*/ 97 w 1278"/>
              <a:gd name="T101" fmla="*/ 464 h 1193"/>
              <a:gd name="T102" fmla="*/ 94 w 1278"/>
              <a:gd name="T103" fmla="*/ 476 h 1193"/>
              <a:gd name="T104" fmla="*/ 70 w 1278"/>
              <a:gd name="T105" fmla="*/ 554 h 1193"/>
              <a:gd name="T106" fmla="*/ 60 w 1278"/>
              <a:gd name="T107" fmla="*/ 549 h 1193"/>
              <a:gd name="T108" fmla="*/ 48 w 1278"/>
              <a:gd name="T109" fmla="*/ 610 h 1193"/>
              <a:gd name="T110" fmla="*/ 41 w 1278"/>
              <a:gd name="T111" fmla="*/ 746 h 1193"/>
              <a:gd name="T112" fmla="*/ 17 w 1278"/>
              <a:gd name="T113" fmla="*/ 739 h 1193"/>
              <a:gd name="T114" fmla="*/ 7 w 1278"/>
              <a:gd name="T115" fmla="*/ 848 h 1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278" h="1193">
                <a:moveTo>
                  <a:pt x="12" y="306"/>
                </a:moveTo>
                <a:lnTo>
                  <a:pt x="0" y="304"/>
                </a:lnTo>
                <a:lnTo>
                  <a:pt x="0" y="1193"/>
                </a:lnTo>
                <a:lnTo>
                  <a:pt x="1278" y="1193"/>
                </a:lnTo>
                <a:lnTo>
                  <a:pt x="1278" y="836"/>
                </a:lnTo>
                <a:lnTo>
                  <a:pt x="1274" y="836"/>
                </a:lnTo>
                <a:lnTo>
                  <a:pt x="1274" y="819"/>
                </a:lnTo>
                <a:lnTo>
                  <a:pt x="1271" y="819"/>
                </a:lnTo>
                <a:lnTo>
                  <a:pt x="1271" y="819"/>
                </a:lnTo>
                <a:lnTo>
                  <a:pt x="1271" y="819"/>
                </a:lnTo>
                <a:lnTo>
                  <a:pt x="1269" y="819"/>
                </a:lnTo>
                <a:lnTo>
                  <a:pt x="1269" y="836"/>
                </a:lnTo>
                <a:lnTo>
                  <a:pt x="1257" y="836"/>
                </a:lnTo>
                <a:lnTo>
                  <a:pt x="1257" y="824"/>
                </a:lnTo>
                <a:lnTo>
                  <a:pt x="1252" y="821"/>
                </a:lnTo>
                <a:lnTo>
                  <a:pt x="1245" y="821"/>
                </a:lnTo>
                <a:lnTo>
                  <a:pt x="1245" y="807"/>
                </a:lnTo>
                <a:lnTo>
                  <a:pt x="1242" y="807"/>
                </a:lnTo>
                <a:lnTo>
                  <a:pt x="1242" y="807"/>
                </a:lnTo>
                <a:lnTo>
                  <a:pt x="1242" y="807"/>
                </a:lnTo>
                <a:lnTo>
                  <a:pt x="1240" y="807"/>
                </a:lnTo>
                <a:lnTo>
                  <a:pt x="1240" y="821"/>
                </a:lnTo>
                <a:lnTo>
                  <a:pt x="1220" y="821"/>
                </a:lnTo>
                <a:lnTo>
                  <a:pt x="1223" y="702"/>
                </a:lnTo>
                <a:lnTo>
                  <a:pt x="1206" y="700"/>
                </a:lnTo>
                <a:lnTo>
                  <a:pt x="1182" y="700"/>
                </a:lnTo>
                <a:lnTo>
                  <a:pt x="1174" y="695"/>
                </a:lnTo>
                <a:lnTo>
                  <a:pt x="1174" y="695"/>
                </a:lnTo>
                <a:lnTo>
                  <a:pt x="1172" y="695"/>
                </a:lnTo>
                <a:lnTo>
                  <a:pt x="1167" y="693"/>
                </a:lnTo>
                <a:lnTo>
                  <a:pt x="1167" y="688"/>
                </a:lnTo>
                <a:lnTo>
                  <a:pt x="1155" y="685"/>
                </a:lnTo>
                <a:lnTo>
                  <a:pt x="1150" y="685"/>
                </a:lnTo>
                <a:lnTo>
                  <a:pt x="1140" y="668"/>
                </a:lnTo>
                <a:lnTo>
                  <a:pt x="1126" y="651"/>
                </a:lnTo>
                <a:lnTo>
                  <a:pt x="1111" y="639"/>
                </a:lnTo>
                <a:lnTo>
                  <a:pt x="1092" y="629"/>
                </a:lnTo>
                <a:lnTo>
                  <a:pt x="1073" y="625"/>
                </a:lnTo>
                <a:lnTo>
                  <a:pt x="1073" y="598"/>
                </a:lnTo>
                <a:lnTo>
                  <a:pt x="1075" y="598"/>
                </a:lnTo>
                <a:lnTo>
                  <a:pt x="1075" y="595"/>
                </a:lnTo>
                <a:lnTo>
                  <a:pt x="1075" y="593"/>
                </a:lnTo>
                <a:lnTo>
                  <a:pt x="1073" y="593"/>
                </a:lnTo>
                <a:lnTo>
                  <a:pt x="1070" y="588"/>
                </a:lnTo>
                <a:lnTo>
                  <a:pt x="1068" y="586"/>
                </a:lnTo>
                <a:lnTo>
                  <a:pt x="1063" y="583"/>
                </a:lnTo>
                <a:lnTo>
                  <a:pt x="1061" y="581"/>
                </a:lnTo>
                <a:lnTo>
                  <a:pt x="1056" y="581"/>
                </a:lnTo>
                <a:lnTo>
                  <a:pt x="1056" y="566"/>
                </a:lnTo>
                <a:lnTo>
                  <a:pt x="1053" y="566"/>
                </a:lnTo>
                <a:lnTo>
                  <a:pt x="1053" y="564"/>
                </a:lnTo>
                <a:lnTo>
                  <a:pt x="1053" y="566"/>
                </a:lnTo>
                <a:lnTo>
                  <a:pt x="1048" y="566"/>
                </a:lnTo>
                <a:lnTo>
                  <a:pt x="1048" y="581"/>
                </a:lnTo>
                <a:lnTo>
                  <a:pt x="1048" y="581"/>
                </a:lnTo>
                <a:lnTo>
                  <a:pt x="1046" y="581"/>
                </a:lnTo>
                <a:lnTo>
                  <a:pt x="1041" y="583"/>
                </a:lnTo>
                <a:lnTo>
                  <a:pt x="1039" y="586"/>
                </a:lnTo>
                <a:lnTo>
                  <a:pt x="1036" y="588"/>
                </a:lnTo>
                <a:lnTo>
                  <a:pt x="1034" y="593"/>
                </a:lnTo>
                <a:lnTo>
                  <a:pt x="1031" y="593"/>
                </a:lnTo>
                <a:lnTo>
                  <a:pt x="1031" y="595"/>
                </a:lnTo>
                <a:lnTo>
                  <a:pt x="1031" y="598"/>
                </a:lnTo>
                <a:lnTo>
                  <a:pt x="1034" y="598"/>
                </a:lnTo>
                <a:lnTo>
                  <a:pt x="1034" y="625"/>
                </a:lnTo>
                <a:lnTo>
                  <a:pt x="1014" y="629"/>
                </a:lnTo>
                <a:lnTo>
                  <a:pt x="995" y="639"/>
                </a:lnTo>
                <a:lnTo>
                  <a:pt x="978" y="651"/>
                </a:lnTo>
                <a:lnTo>
                  <a:pt x="964" y="668"/>
                </a:lnTo>
                <a:lnTo>
                  <a:pt x="956" y="685"/>
                </a:lnTo>
                <a:lnTo>
                  <a:pt x="949" y="685"/>
                </a:lnTo>
                <a:lnTo>
                  <a:pt x="937" y="688"/>
                </a:lnTo>
                <a:lnTo>
                  <a:pt x="937" y="693"/>
                </a:lnTo>
                <a:lnTo>
                  <a:pt x="935" y="695"/>
                </a:lnTo>
                <a:lnTo>
                  <a:pt x="925" y="695"/>
                </a:lnTo>
                <a:lnTo>
                  <a:pt x="925" y="697"/>
                </a:lnTo>
                <a:lnTo>
                  <a:pt x="922" y="700"/>
                </a:lnTo>
                <a:lnTo>
                  <a:pt x="896" y="700"/>
                </a:lnTo>
                <a:lnTo>
                  <a:pt x="881" y="702"/>
                </a:lnTo>
                <a:lnTo>
                  <a:pt x="884" y="824"/>
                </a:lnTo>
                <a:lnTo>
                  <a:pt x="867" y="824"/>
                </a:lnTo>
                <a:lnTo>
                  <a:pt x="867" y="807"/>
                </a:lnTo>
                <a:lnTo>
                  <a:pt x="864" y="807"/>
                </a:lnTo>
                <a:lnTo>
                  <a:pt x="864" y="807"/>
                </a:lnTo>
                <a:lnTo>
                  <a:pt x="864" y="807"/>
                </a:lnTo>
                <a:lnTo>
                  <a:pt x="862" y="807"/>
                </a:lnTo>
                <a:lnTo>
                  <a:pt x="862" y="824"/>
                </a:lnTo>
                <a:lnTo>
                  <a:pt x="855" y="824"/>
                </a:lnTo>
                <a:lnTo>
                  <a:pt x="850" y="826"/>
                </a:lnTo>
                <a:lnTo>
                  <a:pt x="850" y="838"/>
                </a:lnTo>
                <a:lnTo>
                  <a:pt x="850" y="838"/>
                </a:lnTo>
                <a:lnTo>
                  <a:pt x="835" y="838"/>
                </a:lnTo>
                <a:lnTo>
                  <a:pt x="833" y="819"/>
                </a:lnTo>
                <a:lnTo>
                  <a:pt x="833" y="819"/>
                </a:lnTo>
                <a:lnTo>
                  <a:pt x="833" y="819"/>
                </a:lnTo>
                <a:lnTo>
                  <a:pt x="830" y="819"/>
                </a:lnTo>
                <a:lnTo>
                  <a:pt x="828" y="819"/>
                </a:lnTo>
                <a:lnTo>
                  <a:pt x="828" y="838"/>
                </a:lnTo>
                <a:lnTo>
                  <a:pt x="818" y="838"/>
                </a:lnTo>
                <a:lnTo>
                  <a:pt x="814" y="841"/>
                </a:lnTo>
                <a:lnTo>
                  <a:pt x="814" y="841"/>
                </a:lnTo>
                <a:lnTo>
                  <a:pt x="809" y="841"/>
                </a:lnTo>
                <a:lnTo>
                  <a:pt x="811" y="90"/>
                </a:lnTo>
                <a:lnTo>
                  <a:pt x="782" y="32"/>
                </a:lnTo>
                <a:lnTo>
                  <a:pt x="751" y="32"/>
                </a:lnTo>
                <a:lnTo>
                  <a:pt x="734" y="0"/>
                </a:lnTo>
                <a:lnTo>
                  <a:pt x="508" y="0"/>
                </a:lnTo>
                <a:lnTo>
                  <a:pt x="508" y="32"/>
                </a:lnTo>
                <a:lnTo>
                  <a:pt x="448" y="32"/>
                </a:lnTo>
                <a:lnTo>
                  <a:pt x="445" y="855"/>
                </a:lnTo>
                <a:lnTo>
                  <a:pt x="438" y="848"/>
                </a:lnTo>
                <a:lnTo>
                  <a:pt x="438" y="836"/>
                </a:lnTo>
                <a:lnTo>
                  <a:pt x="436" y="746"/>
                </a:lnTo>
                <a:lnTo>
                  <a:pt x="436" y="739"/>
                </a:lnTo>
                <a:lnTo>
                  <a:pt x="431" y="739"/>
                </a:lnTo>
                <a:lnTo>
                  <a:pt x="429" y="739"/>
                </a:lnTo>
                <a:lnTo>
                  <a:pt x="429" y="746"/>
                </a:lnTo>
                <a:lnTo>
                  <a:pt x="429" y="758"/>
                </a:lnTo>
                <a:lnTo>
                  <a:pt x="404" y="758"/>
                </a:lnTo>
                <a:lnTo>
                  <a:pt x="404" y="756"/>
                </a:lnTo>
                <a:lnTo>
                  <a:pt x="399" y="746"/>
                </a:lnTo>
                <a:lnTo>
                  <a:pt x="399" y="693"/>
                </a:lnTo>
                <a:lnTo>
                  <a:pt x="392" y="676"/>
                </a:lnTo>
                <a:lnTo>
                  <a:pt x="392" y="622"/>
                </a:lnTo>
                <a:lnTo>
                  <a:pt x="378" y="561"/>
                </a:lnTo>
                <a:lnTo>
                  <a:pt x="380" y="561"/>
                </a:lnTo>
                <a:lnTo>
                  <a:pt x="380" y="547"/>
                </a:lnTo>
                <a:lnTo>
                  <a:pt x="375" y="547"/>
                </a:lnTo>
                <a:lnTo>
                  <a:pt x="375" y="547"/>
                </a:lnTo>
                <a:lnTo>
                  <a:pt x="375" y="547"/>
                </a:lnTo>
                <a:lnTo>
                  <a:pt x="368" y="547"/>
                </a:lnTo>
                <a:lnTo>
                  <a:pt x="368" y="554"/>
                </a:lnTo>
                <a:lnTo>
                  <a:pt x="366" y="554"/>
                </a:lnTo>
                <a:lnTo>
                  <a:pt x="366" y="569"/>
                </a:lnTo>
                <a:lnTo>
                  <a:pt x="368" y="569"/>
                </a:lnTo>
                <a:lnTo>
                  <a:pt x="358" y="610"/>
                </a:lnTo>
                <a:lnTo>
                  <a:pt x="346" y="481"/>
                </a:lnTo>
                <a:lnTo>
                  <a:pt x="351" y="481"/>
                </a:lnTo>
                <a:lnTo>
                  <a:pt x="351" y="479"/>
                </a:lnTo>
                <a:lnTo>
                  <a:pt x="351" y="479"/>
                </a:lnTo>
                <a:lnTo>
                  <a:pt x="351" y="469"/>
                </a:lnTo>
                <a:lnTo>
                  <a:pt x="344" y="469"/>
                </a:lnTo>
                <a:lnTo>
                  <a:pt x="337" y="372"/>
                </a:lnTo>
                <a:lnTo>
                  <a:pt x="341" y="372"/>
                </a:lnTo>
                <a:lnTo>
                  <a:pt x="341" y="348"/>
                </a:lnTo>
                <a:lnTo>
                  <a:pt x="341" y="309"/>
                </a:lnTo>
                <a:lnTo>
                  <a:pt x="320" y="309"/>
                </a:lnTo>
                <a:lnTo>
                  <a:pt x="320" y="348"/>
                </a:lnTo>
                <a:lnTo>
                  <a:pt x="320" y="372"/>
                </a:lnTo>
                <a:lnTo>
                  <a:pt x="324" y="372"/>
                </a:lnTo>
                <a:lnTo>
                  <a:pt x="324" y="374"/>
                </a:lnTo>
                <a:lnTo>
                  <a:pt x="317" y="469"/>
                </a:lnTo>
                <a:lnTo>
                  <a:pt x="312" y="469"/>
                </a:lnTo>
                <a:lnTo>
                  <a:pt x="312" y="472"/>
                </a:lnTo>
                <a:lnTo>
                  <a:pt x="312" y="479"/>
                </a:lnTo>
                <a:lnTo>
                  <a:pt x="312" y="481"/>
                </a:lnTo>
                <a:lnTo>
                  <a:pt x="317" y="481"/>
                </a:lnTo>
                <a:lnTo>
                  <a:pt x="305" y="610"/>
                </a:lnTo>
                <a:lnTo>
                  <a:pt x="295" y="566"/>
                </a:lnTo>
                <a:lnTo>
                  <a:pt x="295" y="561"/>
                </a:lnTo>
                <a:lnTo>
                  <a:pt x="298" y="561"/>
                </a:lnTo>
                <a:lnTo>
                  <a:pt x="298" y="547"/>
                </a:lnTo>
                <a:lnTo>
                  <a:pt x="290" y="547"/>
                </a:lnTo>
                <a:lnTo>
                  <a:pt x="290" y="547"/>
                </a:lnTo>
                <a:lnTo>
                  <a:pt x="290" y="547"/>
                </a:lnTo>
                <a:lnTo>
                  <a:pt x="286" y="547"/>
                </a:lnTo>
                <a:lnTo>
                  <a:pt x="286" y="554"/>
                </a:lnTo>
                <a:lnTo>
                  <a:pt x="286" y="554"/>
                </a:lnTo>
                <a:lnTo>
                  <a:pt x="286" y="569"/>
                </a:lnTo>
                <a:lnTo>
                  <a:pt x="288" y="569"/>
                </a:lnTo>
                <a:lnTo>
                  <a:pt x="276" y="622"/>
                </a:lnTo>
                <a:lnTo>
                  <a:pt x="276" y="622"/>
                </a:lnTo>
                <a:lnTo>
                  <a:pt x="274" y="627"/>
                </a:lnTo>
                <a:lnTo>
                  <a:pt x="274" y="676"/>
                </a:lnTo>
                <a:lnTo>
                  <a:pt x="269" y="693"/>
                </a:lnTo>
                <a:lnTo>
                  <a:pt x="269" y="693"/>
                </a:lnTo>
                <a:lnTo>
                  <a:pt x="269" y="693"/>
                </a:lnTo>
                <a:lnTo>
                  <a:pt x="269" y="695"/>
                </a:lnTo>
                <a:lnTo>
                  <a:pt x="269" y="695"/>
                </a:lnTo>
                <a:lnTo>
                  <a:pt x="269" y="695"/>
                </a:lnTo>
                <a:lnTo>
                  <a:pt x="269" y="695"/>
                </a:lnTo>
                <a:lnTo>
                  <a:pt x="269" y="746"/>
                </a:lnTo>
                <a:lnTo>
                  <a:pt x="261" y="756"/>
                </a:lnTo>
                <a:lnTo>
                  <a:pt x="261" y="756"/>
                </a:lnTo>
                <a:lnTo>
                  <a:pt x="261" y="758"/>
                </a:lnTo>
                <a:lnTo>
                  <a:pt x="261" y="758"/>
                </a:lnTo>
                <a:lnTo>
                  <a:pt x="252" y="758"/>
                </a:lnTo>
                <a:lnTo>
                  <a:pt x="252" y="748"/>
                </a:lnTo>
                <a:lnTo>
                  <a:pt x="244" y="748"/>
                </a:lnTo>
                <a:lnTo>
                  <a:pt x="244" y="712"/>
                </a:lnTo>
                <a:lnTo>
                  <a:pt x="244" y="710"/>
                </a:lnTo>
                <a:lnTo>
                  <a:pt x="240" y="710"/>
                </a:lnTo>
                <a:lnTo>
                  <a:pt x="225" y="574"/>
                </a:lnTo>
                <a:lnTo>
                  <a:pt x="225" y="574"/>
                </a:lnTo>
                <a:lnTo>
                  <a:pt x="232" y="574"/>
                </a:lnTo>
                <a:lnTo>
                  <a:pt x="232" y="537"/>
                </a:lnTo>
                <a:lnTo>
                  <a:pt x="215" y="537"/>
                </a:lnTo>
                <a:lnTo>
                  <a:pt x="215" y="574"/>
                </a:lnTo>
                <a:lnTo>
                  <a:pt x="220" y="574"/>
                </a:lnTo>
                <a:lnTo>
                  <a:pt x="208" y="710"/>
                </a:lnTo>
                <a:lnTo>
                  <a:pt x="208" y="710"/>
                </a:lnTo>
                <a:lnTo>
                  <a:pt x="208" y="710"/>
                </a:lnTo>
                <a:lnTo>
                  <a:pt x="201" y="710"/>
                </a:lnTo>
                <a:lnTo>
                  <a:pt x="201" y="748"/>
                </a:lnTo>
                <a:lnTo>
                  <a:pt x="194" y="748"/>
                </a:lnTo>
                <a:lnTo>
                  <a:pt x="194" y="758"/>
                </a:lnTo>
                <a:lnTo>
                  <a:pt x="179" y="758"/>
                </a:lnTo>
                <a:lnTo>
                  <a:pt x="179" y="758"/>
                </a:lnTo>
                <a:lnTo>
                  <a:pt x="174" y="746"/>
                </a:lnTo>
                <a:lnTo>
                  <a:pt x="174" y="688"/>
                </a:lnTo>
                <a:lnTo>
                  <a:pt x="174" y="688"/>
                </a:lnTo>
                <a:lnTo>
                  <a:pt x="174" y="688"/>
                </a:lnTo>
                <a:lnTo>
                  <a:pt x="172" y="688"/>
                </a:lnTo>
                <a:lnTo>
                  <a:pt x="172" y="685"/>
                </a:lnTo>
                <a:lnTo>
                  <a:pt x="172" y="685"/>
                </a:lnTo>
                <a:lnTo>
                  <a:pt x="172" y="685"/>
                </a:lnTo>
                <a:lnTo>
                  <a:pt x="169" y="683"/>
                </a:lnTo>
                <a:lnTo>
                  <a:pt x="169" y="617"/>
                </a:lnTo>
                <a:lnTo>
                  <a:pt x="169" y="617"/>
                </a:lnTo>
                <a:lnTo>
                  <a:pt x="169" y="615"/>
                </a:lnTo>
                <a:lnTo>
                  <a:pt x="167" y="615"/>
                </a:lnTo>
                <a:lnTo>
                  <a:pt x="167" y="615"/>
                </a:lnTo>
                <a:lnTo>
                  <a:pt x="167" y="610"/>
                </a:lnTo>
                <a:lnTo>
                  <a:pt x="167" y="610"/>
                </a:lnTo>
                <a:lnTo>
                  <a:pt x="167" y="610"/>
                </a:lnTo>
                <a:lnTo>
                  <a:pt x="165" y="610"/>
                </a:lnTo>
                <a:lnTo>
                  <a:pt x="165" y="610"/>
                </a:lnTo>
                <a:lnTo>
                  <a:pt x="155" y="569"/>
                </a:lnTo>
                <a:lnTo>
                  <a:pt x="157" y="569"/>
                </a:lnTo>
                <a:lnTo>
                  <a:pt x="157" y="557"/>
                </a:lnTo>
                <a:lnTo>
                  <a:pt x="155" y="557"/>
                </a:lnTo>
                <a:lnTo>
                  <a:pt x="155" y="547"/>
                </a:lnTo>
                <a:lnTo>
                  <a:pt x="148" y="547"/>
                </a:lnTo>
                <a:lnTo>
                  <a:pt x="148" y="547"/>
                </a:lnTo>
                <a:lnTo>
                  <a:pt x="148" y="547"/>
                </a:lnTo>
                <a:lnTo>
                  <a:pt x="143" y="547"/>
                </a:lnTo>
                <a:lnTo>
                  <a:pt x="143" y="561"/>
                </a:lnTo>
                <a:lnTo>
                  <a:pt x="145" y="561"/>
                </a:lnTo>
                <a:lnTo>
                  <a:pt x="136" y="603"/>
                </a:lnTo>
                <a:lnTo>
                  <a:pt x="123" y="479"/>
                </a:lnTo>
                <a:lnTo>
                  <a:pt x="131" y="476"/>
                </a:lnTo>
                <a:lnTo>
                  <a:pt x="131" y="476"/>
                </a:lnTo>
                <a:lnTo>
                  <a:pt x="131" y="467"/>
                </a:lnTo>
                <a:lnTo>
                  <a:pt x="128" y="464"/>
                </a:lnTo>
                <a:lnTo>
                  <a:pt x="123" y="464"/>
                </a:lnTo>
                <a:lnTo>
                  <a:pt x="116" y="370"/>
                </a:lnTo>
                <a:lnTo>
                  <a:pt x="116" y="370"/>
                </a:lnTo>
                <a:lnTo>
                  <a:pt x="121" y="370"/>
                </a:lnTo>
                <a:lnTo>
                  <a:pt x="121" y="343"/>
                </a:lnTo>
                <a:lnTo>
                  <a:pt x="121" y="304"/>
                </a:lnTo>
                <a:lnTo>
                  <a:pt x="99" y="304"/>
                </a:lnTo>
                <a:lnTo>
                  <a:pt x="99" y="343"/>
                </a:lnTo>
                <a:lnTo>
                  <a:pt x="99" y="370"/>
                </a:lnTo>
                <a:lnTo>
                  <a:pt x="104" y="370"/>
                </a:lnTo>
                <a:lnTo>
                  <a:pt x="97" y="464"/>
                </a:lnTo>
                <a:lnTo>
                  <a:pt x="90" y="464"/>
                </a:lnTo>
                <a:lnTo>
                  <a:pt x="90" y="474"/>
                </a:lnTo>
                <a:lnTo>
                  <a:pt x="90" y="474"/>
                </a:lnTo>
                <a:lnTo>
                  <a:pt x="90" y="476"/>
                </a:lnTo>
                <a:lnTo>
                  <a:pt x="94" y="476"/>
                </a:lnTo>
                <a:lnTo>
                  <a:pt x="82" y="603"/>
                </a:lnTo>
                <a:lnTo>
                  <a:pt x="75" y="569"/>
                </a:lnTo>
                <a:lnTo>
                  <a:pt x="75" y="569"/>
                </a:lnTo>
                <a:lnTo>
                  <a:pt x="75" y="554"/>
                </a:lnTo>
                <a:lnTo>
                  <a:pt x="70" y="554"/>
                </a:lnTo>
                <a:lnTo>
                  <a:pt x="70" y="549"/>
                </a:lnTo>
                <a:lnTo>
                  <a:pt x="65" y="549"/>
                </a:lnTo>
                <a:lnTo>
                  <a:pt x="65" y="547"/>
                </a:lnTo>
                <a:lnTo>
                  <a:pt x="65" y="549"/>
                </a:lnTo>
                <a:lnTo>
                  <a:pt x="60" y="549"/>
                </a:lnTo>
                <a:lnTo>
                  <a:pt x="60" y="561"/>
                </a:lnTo>
                <a:lnTo>
                  <a:pt x="63" y="561"/>
                </a:lnTo>
                <a:lnTo>
                  <a:pt x="51" y="610"/>
                </a:lnTo>
                <a:lnTo>
                  <a:pt x="51" y="610"/>
                </a:lnTo>
                <a:lnTo>
                  <a:pt x="48" y="610"/>
                </a:lnTo>
                <a:lnTo>
                  <a:pt x="46" y="610"/>
                </a:lnTo>
                <a:lnTo>
                  <a:pt x="46" y="683"/>
                </a:lnTo>
                <a:lnTo>
                  <a:pt x="41" y="685"/>
                </a:lnTo>
                <a:lnTo>
                  <a:pt x="41" y="700"/>
                </a:lnTo>
                <a:lnTo>
                  <a:pt x="41" y="746"/>
                </a:lnTo>
                <a:lnTo>
                  <a:pt x="34" y="756"/>
                </a:lnTo>
                <a:lnTo>
                  <a:pt x="34" y="758"/>
                </a:lnTo>
                <a:lnTo>
                  <a:pt x="19" y="758"/>
                </a:lnTo>
                <a:lnTo>
                  <a:pt x="17" y="746"/>
                </a:lnTo>
                <a:lnTo>
                  <a:pt x="17" y="739"/>
                </a:lnTo>
                <a:lnTo>
                  <a:pt x="17" y="739"/>
                </a:lnTo>
                <a:lnTo>
                  <a:pt x="12" y="739"/>
                </a:lnTo>
                <a:lnTo>
                  <a:pt x="12" y="746"/>
                </a:lnTo>
                <a:lnTo>
                  <a:pt x="7" y="836"/>
                </a:lnTo>
                <a:lnTo>
                  <a:pt x="7" y="848"/>
                </a:lnTo>
                <a:lnTo>
                  <a:pt x="5" y="851"/>
                </a:lnTo>
                <a:lnTo>
                  <a:pt x="10" y="365"/>
                </a:lnTo>
                <a:lnTo>
                  <a:pt x="12" y="306"/>
                </a:lnTo>
                <a:close/>
              </a:path>
            </a:pathLst>
          </a:cu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endParaRPr lang="id-ID" sz="1000"/>
          </a:p>
        </p:txBody>
      </p:sp>
      <p:sp>
        <p:nvSpPr>
          <p:cNvPr id="27" name="Freeform 16"/>
          <p:cNvSpPr>
            <a:spLocks/>
          </p:cNvSpPr>
          <p:nvPr/>
        </p:nvSpPr>
        <p:spPr bwMode="auto">
          <a:xfrm>
            <a:off x="1904256" y="4129741"/>
            <a:ext cx="949821" cy="1028510"/>
          </a:xfrm>
          <a:custGeom>
            <a:avLst/>
            <a:gdLst>
              <a:gd name="T0" fmla="*/ 1242 w 1276"/>
              <a:gd name="T1" fmla="*/ 529 h 1423"/>
              <a:gd name="T2" fmla="*/ 1225 w 1276"/>
              <a:gd name="T3" fmla="*/ 527 h 1423"/>
              <a:gd name="T4" fmla="*/ 1196 w 1276"/>
              <a:gd name="T5" fmla="*/ 505 h 1423"/>
              <a:gd name="T6" fmla="*/ 1172 w 1276"/>
              <a:gd name="T7" fmla="*/ 483 h 1423"/>
              <a:gd name="T8" fmla="*/ 1148 w 1276"/>
              <a:gd name="T9" fmla="*/ 461 h 1423"/>
              <a:gd name="T10" fmla="*/ 1126 w 1276"/>
              <a:gd name="T11" fmla="*/ 439 h 1423"/>
              <a:gd name="T12" fmla="*/ 1043 w 1276"/>
              <a:gd name="T13" fmla="*/ 434 h 1423"/>
              <a:gd name="T14" fmla="*/ 1005 w 1276"/>
              <a:gd name="T15" fmla="*/ 447 h 1423"/>
              <a:gd name="T16" fmla="*/ 985 w 1276"/>
              <a:gd name="T17" fmla="*/ 461 h 1423"/>
              <a:gd name="T18" fmla="*/ 981 w 1276"/>
              <a:gd name="T19" fmla="*/ 481 h 1423"/>
              <a:gd name="T20" fmla="*/ 959 w 1276"/>
              <a:gd name="T21" fmla="*/ 495 h 1423"/>
              <a:gd name="T22" fmla="*/ 939 w 1276"/>
              <a:gd name="T23" fmla="*/ 505 h 1423"/>
              <a:gd name="T24" fmla="*/ 937 w 1276"/>
              <a:gd name="T25" fmla="*/ 524 h 1423"/>
              <a:gd name="T26" fmla="*/ 913 w 1276"/>
              <a:gd name="T27" fmla="*/ 529 h 1423"/>
              <a:gd name="T28" fmla="*/ 840 w 1276"/>
              <a:gd name="T29" fmla="*/ 534 h 1423"/>
              <a:gd name="T30" fmla="*/ 840 w 1276"/>
              <a:gd name="T31" fmla="*/ 595 h 1423"/>
              <a:gd name="T32" fmla="*/ 765 w 1276"/>
              <a:gd name="T33" fmla="*/ 876 h 1423"/>
              <a:gd name="T34" fmla="*/ 763 w 1276"/>
              <a:gd name="T35" fmla="*/ 544 h 1423"/>
              <a:gd name="T36" fmla="*/ 690 w 1276"/>
              <a:gd name="T37" fmla="*/ 539 h 1423"/>
              <a:gd name="T38" fmla="*/ 668 w 1276"/>
              <a:gd name="T39" fmla="*/ 534 h 1423"/>
              <a:gd name="T40" fmla="*/ 661 w 1276"/>
              <a:gd name="T41" fmla="*/ 515 h 1423"/>
              <a:gd name="T42" fmla="*/ 646 w 1276"/>
              <a:gd name="T43" fmla="*/ 502 h 1423"/>
              <a:gd name="T44" fmla="*/ 625 w 1276"/>
              <a:gd name="T45" fmla="*/ 490 h 1423"/>
              <a:gd name="T46" fmla="*/ 617 w 1276"/>
              <a:gd name="T47" fmla="*/ 471 h 1423"/>
              <a:gd name="T48" fmla="*/ 600 w 1276"/>
              <a:gd name="T49" fmla="*/ 456 h 1423"/>
              <a:gd name="T50" fmla="*/ 559 w 1276"/>
              <a:gd name="T51" fmla="*/ 444 h 1423"/>
              <a:gd name="T52" fmla="*/ 482 w 1276"/>
              <a:gd name="T53" fmla="*/ 449 h 1423"/>
              <a:gd name="T54" fmla="*/ 460 w 1276"/>
              <a:gd name="T55" fmla="*/ 471 h 1423"/>
              <a:gd name="T56" fmla="*/ 436 w 1276"/>
              <a:gd name="T57" fmla="*/ 493 h 1423"/>
              <a:gd name="T58" fmla="*/ 411 w 1276"/>
              <a:gd name="T59" fmla="*/ 512 h 1423"/>
              <a:gd name="T60" fmla="*/ 385 w 1276"/>
              <a:gd name="T61" fmla="*/ 534 h 1423"/>
              <a:gd name="T62" fmla="*/ 382 w 1276"/>
              <a:gd name="T63" fmla="*/ 536 h 1423"/>
              <a:gd name="T64" fmla="*/ 322 w 1276"/>
              <a:gd name="T65" fmla="*/ 328 h 1423"/>
              <a:gd name="T66" fmla="*/ 264 w 1276"/>
              <a:gd name="T67" fmla="*/ 274 h 1423"/>
              <a:gd name="T68" fmla="*/ 201 w 1276"/>
              <a:gd name="T69" fmla="*/ 233 h 1423"/>
              <a:gd name="T70" fmla="*/ 179 w 1276"/>
              <a:gd name="T71" fmla="*/ 328 h 1423"/>
              <a:gd name="T72" fmla="*/ 181 w 1276"/>
              <a:gd name="T73" fmla="*/ 255 h 1423"/>
              <a:gd name="T74" fmla="*/ 179 w 1276"/>
              <a:gd name="T75" fmla="*/ 252 h 1423"/>
              <a:gd name="T76" fmla="*/ 181 w 1276"/>
              <a:gd name="T77" fmla="*/ 213 h 1423"/>
              <a:gd name="T78" fmla="*/ 179 w 1276"/>
              <a:gd name="T79" fmla="*/ 213 h 1423"/>
              <a:gd name="T80" fmla="*/ 181 w 1276"/>
              <a:gd name="T81" fmla="*/ 174 h 1423"/>
              <a:gd name="T82" fmla="*/ 179 w 1276"/>
              <a:gd name="T83" fmla="*/ 172 h 1423"/>
              <a:gd name="T84" fmla="*/ 116 w 1276"/>
              <a:gd name="T85" fmla="*/ 109 h 1423"/>
              <a:gd name="T86" fmla="*/ 29 w 1276"/>
              <a:gd name="T87" fmla="*/ 104 h 1423"/>
              <a:gd name="T88" fmla="*/ 29 w 1276"/>
              <a:gd name="T89" fmla="*/ 31 h 1423"/>
              <a:gd name="T90" fmla="*/ 29 w 1276"/>
              <a:gd name="T91" fmla="*/ 9 h 1423"/>
              <a:gd name="T92" fmla="*/ 29 w 1276"/>
              <a:gd name="T93" fmla="*/ 0 h 1423"/>
              <a:gd name="T94" fmla="*/ 0 w 1276"/>
              <a:gd name="T95" fmla="*/ 1423 h 1423"/>
              <a:gd name="T96" fmla="*/ 1276 w 1276"/>
              <a:gd name="T97" fmla="*/ 534 h 1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276" h="1423">
                <a:moveTo>
                  <a:pt x="1276" y="534"/>
                </a:moveTo>
                <a:lnTo>
                  <a:pt x="1242" y="529"/>
                </a:lnTo>
                <a:lnTo>
                  <a:pt x="1223" y="532"/>
                </a:lnTo>
                <a:lnTo>
                  <a:pt x="1225" y="527"/>
                </a:lnTo>
                <a:lnTo>
                  <a:pt x="1196" y="524"/>
                </a:lnTo>
                <a:lnTo>
                  <a:pt x="1196" y="505"/>
                </a:lnTo>
                <a:lnTo>
                  <a:pt x="1172" y="502"/>
                </a:lnTo>
                <a:lnTo>
                  <a:pt x="1172" y="483"/>
                </a:lnTo>
                <a:lnTo>
                  <a:pt x="1148" y="481"/>
                </a:lnTo>
                <a:lnTo>
                  <a:pt x="1148" y="461"/>
                </a:lnTo>
                <a:lnTo>
                  <a:pt x="1123" y="459"/>
                </a:lnTo>
                <a:lnTo>
                  <a:pt x="1126" y="439"/>
                </a:lnTo>
                <a:lnTo>
                  <a:pt x="1094" y="434"/>
                </a:lnTo>
                <a:lnTo>
                  <a:pt x="1043" y="434"/>
                </a:lnTo>
                <a:lnTo>
                  <a:pt x="1007" y="439"/>
                </a:lnTo>
                <a:lnTo>
                  <a:pt x="1005" y="447"/>
                </a:lnTo>
                <a:lnTo>
                  <a:pt x="1005" y="459"/>
                </a:lnTo>
                <a:lnTo>
                  <a:pt x="985" y="461"/>
                </a:lnTo>
                <a:lnTo>
                  <a:pt x="983" y="471"/>
                </a:lnTo>
                <a:lnTo>
                  <a:pt x="981" y="481"/>
                </a:lnTo>
                <a:lnTo>
                  <a:pt x="964" y="483"/>
                </a:lnTo>
                <a:lnTo>
                  <a:pt x="959" y="495"/>
                </a:lnTo>
                <a:lnTo>
                  <a:pt x="959" y="502"/>
                </a:lnTo>
                <a:lnTo>
                  <a:pt x="939" y="505"/>
                </a:lnTo>
                <a:lnTo>
                  <a:pt x="937" y="517"/>
                </a:lnTo>
                <a:lnTo>
                  <a:pt x="937" y="524"/>
                </a:lnTo>
                <a:lnTo>
                  <a:pt x="915" y="527"/>
                </a:lnTo>
                <a:lnTo>
                  <a:pt x="913" y="529"/>
                </a:lnTo>
                <a:lnTo>
                  <a:pt x="893" y="527"/>
                </a:lnTo>
                <a:lnTo>
                  <a:pt x="840" y="534"/>
                </a:lnTo>
                <a:lnTo>
                  <a:pt x="840" y="595"/>
                </a:lnTo>
                <a:lnTo>
                  <a:pt x="840" y="595"/>
                </a:lnTo>
                <a:lnTo>
                  <a:pt x="840" y="876"/>
                </a:lnTo>
                <a:lnTo>
                  <a:pt x="765" y="876"/>
                </a:lnTo>
                <a:lnTo>
                  <a:pt x="763" y="600"/>
                </a:lnTo>
                <a:lnTo>
                  <a:pt x="763" y="544"/>
                </a:lnTo>
                <a:lnTo>
                  <a:pt x="707" y="536"/>
                </a:lnTo>
                <a:lnTo>
                  <a:pt x="690" y="539"/>
                </a:lnTo>
                <a:lnTo>
                  <a:pt x="688" y="536"/>
                </a:lnTo>
                <a:lnTo>
                  <a:pt x="668" y="534"/>
                </a:lnTo>
                <a:lnTo>
                  <a:pt x="668" y="527"/>
                </a:lnTo>
                <a:lnTo>
                  <a:pt x="661" y="515"/>
                </a:lnTo>
                <a:lnTo>
                  <a:pt x="646" y="512"/>
                </a:lnTo>
                <a:lnTo>
                  <a:pt x="646" y="502"/>
                </a:lnTo>
                <a:lnTo>
                  <a:pt x="639" y="493"/>
                </a:lnTo>
                <a:lnTo>
                  <a:pt x="625" y="490"/>
                </a:lnTo>
                <a:lnTo>
                  <a:pt x="625" y="481"/>
                </a:lnTo>
                <a:lnTo>
                  <a:pt x="617" y="471"/>
                </a:lnTo>
                <a:lnTo>
                  <a:pt x="603" y="468"/>
                </a:lnTo>
                <a:lnTo>
                  <a:pt x="600" y="456"/>
                </a:lnTo>
                <a:lnTo>
                  <a:pt x="598" y="449"/>
                </a:lnTo>
                <a:lnTo>
                  <a:pt x="559" y="444"/>
                </a:lnTo>
                <a:lnTo>
                  <a:pt x="511" y="444"/>
                </a:lnTo>
                <a:lnTo>
                  <a:pt x="482" y="449"/>
                </a:lnTo>
                <a:lnTo>
                  <a:pt x="482" y="466"/>
                </a:lnTo>
                <a:lnTo>
                  <a:pt x="460" y="471"/>
                </a:lnTo>
                <a:lnTo>
                  <a:pt x="460" y="488"/>
                </a:lnTo>
                <a:lnTo>
                  <a:pt x="436" y="493"/>
                </a:lnTo>
                <a:lnTo>
                  <a:pt x="436" y="510"/>
                </a:lnTo>
                <a:lnTo>
                  <a:pt x="411" y="512"/>
                </a:lnTo>
                <a:lnTo>
                  <a:pt x="411" y="532"/>
                </a:lnTo>
                <a:lnTo>
                  <a:pt x="385" y="534"/>
                </a:lnTo>
                <a:lnTo>
                  <a:pt x="385" y="536"/>
                </a:lnTo>
                <a:lnTo>
                  <a:pt x="382" y="536"/>
                </a:lnTo>
                <a:lnTo>
                  <a:pt x="382" y="328"/>
                </a:lnTo>
                <a:lnTo>
                  <a:pt x="322" y="328"/>
                </a:lnTo>
                <a:lnTo>
                  <a:pt x="322" y="274"/>
                </a:lnTo>
                <a:lnTo>
                  <a:pt x="264" y="274"/>
                </a:lnTo>
                <a:lnTo>
                  <a:pt x="264" y="233"/>
                </a:lnTo>
                <a:lnTo>
                  <a:pt x="201" y="233"/>
                </a:lnTo>
                <a:lnTo>
                  <a:pt x="201" y="328"/>
                </a:lnTo>
                <a:lnTo>
                  <a:pt x="179" y="328"/>
                </a:lnTo>
                <a:lnTo>
                  <a:pt x="179" y="257"/>
                </a:lnTo>
                <a:lnTo>
                  <a:pt x="181" y="255"/>
                </a:lnTo>
                <a:lnTo>
                  <a:pt x="181" y="252"/>
                </a:lnTo>
                <a:lnTo>
                  <a:pt x="179" y="252"/>
                </a:lnTo>
                <a:lnTo>
                  <a:pt x="179" y="218"/>
                </a:lnTo>
                <a:lnTo>
                  <a:pt x="181" y="213"/>
                </a:lnTo>
                <a:lnTo>
                  <a:pt x="181" y="213"/>
                </a:lnTo>
                <a:lnTo>
                  <a:pt x="179" y="213"/>
                </a:lnTo>
                <a:lnTo>
                  <a:pt x="179" y="177"/>
                </a:lnTo>
                <a:lnTo>
                  <a:pt x="181" y="174"/>
                </a:lnTo>
                <a:lnTo>
                  <a:pt x="181" y="172"/>
                </a:lnTo>
                <a:lnTo>
                  <a:pt x="179" y="172"/>
                </a:lnTo>
                <a:lnTo>
                  <a:pt x="179" y="114"/>
                </a:lnTo>
                <a:lnTo>
                  <a:pt x="116" y="109"/>
                </a:lnTo>
                <a:lnTo>
                  <a:pt x="43" y="104"/>
                </a:lnTo>
                <a:lnTo>
                  <a:pt x="29" y="104"/>
                </a:lnTo>
                <a:lnTo>
                  <a:pt x="29" y="51"/>
                </a:lnTo>
                <a:lnTo>
                  <a:pt x="29" y="31"/>
                </a:lnTo>
                <a:lnTo>
                  <a:pt x="29" y="26"/>
                </a:lnTo>
                <a:lnTo>
                  <a:pt x="29" y="9"/>
                </a:lnTo>
                <a:lnTo>
                  <a:pt x="29" y="4"/>
                </a:lnTo>
                <a:lnTo>
                  <a:pt x="29" y="0"/>
                </a:lnTo>
                <a:lnTo>
                  <a:pt x="0" y="0"/>
                </a:lnTo>
                <a:lnTo>
                  <a:pt x="0" y="1423"/>
                </a:lnTo>
                <a:lnTo>
                  <a:pt x="1276" y="1423"/>
                </a:lnTo>
                <a:lnTo>
                  <a:pt x="1276" y="534"/>
                </a:lnTo>
                <a:close/>
              </a:path>
            </a:pathLst>
          </a:cu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endParaRPr lang="id-ID" sz="1000"/>
          </a:p>
        </p:txBody>
      </p:sp>
      <p:sp>
        <p:nvSpPr>
          <p:cNvPr id="28" name="Freeform 17"/>
          <p:cNvSpPr>
            <a:spLocks/>
          </p:cNvSpPr>
          <p:nvPr/>
        </p:nvSpPr>
        <p:spPr bwMode="auto">
          <a:xfrm>
            <a:off x="950568" y="3910018"/>
            <a:ext cx="953543" cy="1248233"/>
          </a:xfrm>
          <a:custGeom>
            <a:avLst/>
            <a:gdLst>
              <a:gd name="T0" fmla="*/ 1281 w 1281"/>
              <a:gd name="T1" fmla="*/ 1727 h 1727"/>
              <a:gd name="T2" fmla="*/ 1194 w 1281"/>
              <a:gd name="T3" fmla="*/ 304 h 1727"/>
              <a:gd name="T4" fmla="*/ 1194 w 1281"/>
              <a:gd name="T5" fmla="*/ 284 h 1727"/>
              <a:gd name="T6" fmla="*/ 1194 w 1281"/>
              <a:gd name="T7" fmla="*/ 265 h 1727"/>
              <a:gd name="T8" fmla="*/ 1080 w 1281"/>
              <a:gd name="T9" fmla="*/ 126 h 1727"/>
              <a:gd name="T10" fmla="*/ 1073 w 1281"/>
              <a:gd name="T11" fmla="*/ 80 h 1727"/>
              <a:gd name="T12" fmla="*/ 1063 w 1281"/>
              <a:gd name="T13" fmla="*/ 92 h 1727"/>
              <a:gd name="T14" fmla="*/ 1063 w 1281"/>
              <a:gd name="T15" fmla="*/ 12 h 1727"/>
              <a:gd name="T16" fmla="*/ 1061 w 1281"/>
              <a:gd name="T17" fmla="*/ 0 h 1727"/>
              <a:gd name="T18" fmla="*/ 1053 w 1281"/>
              <a:gd name="T19" fmla="*/ 92 h 1727"/>
              <a:gd name="T20" fmla="*/ 1053 w 1281"/>
              <a:gd name="T21" fmla="*/ 12 h 1727"/>
              <a:gd name="T22" fmla="*/ 1048 w 1281"/>
              <a:gd name="T23" fmla="*/ 0 h 1727"/>
              <a:gd name="T24" fmla="*/ 1041 w 1281"/>
              <a:gd name="T25" fmla="*/ 92 h 1727"/>
              <a:gd name="T26" fmla="*/ 1041 w 1281"/>
              <a:gd name="T27" fmla="*/ 12 h 1727"/>
              <a:gd name="T28" fmla="*/ 1039 w 1281"/>
              <a:gd name="T29" fmla="*/ 0 h 1727"/>
              <a:gd name="T30" fmla="*/ 1031 w 1281"/>
              <a:gd name="T31" fmla="*/ 92 h 1727"/>
              <a:gd name="T32" fmla="*/ 1031 w 1281"/>
              <a:gd name="T33" fmla="*/ 12 h 1727"/>
              <a:gd name="T34" fmla="*/ 1027 w 1281"/>
              <a:gd name="T35" fmla="*/ 0 h 1727"/>
              <a:gd name="T36" fmla="*/ 1019 w 1281"/>
              <a:gd name="T37" fmla="*/ 92 h 1727"/>
              <a:gd name="T38" fmla="*/ 1019 w 1281"/>
              <a:gd name="T39" fmla="*/ 12 h 1727"/>
              <a:gd name="T40" fmla="*/ 1017 w 1281"/>
              <a:gd name="T41" fmla="*/ 0 h 1727"/>
              <a:gd name="T42" fmla="*/ 1010 w 1281"/>
              <a:gd name="T43" fmla="*/ 92 h 1727"/>
              <a:gd name="T44" fmla="*/ 1000 w 1281"/>
              <a:gd name="T45" fmla="*/ 80 h 1727"/>
              <a:gd name="T46" fmla="*/ 1000 w 1281"/>
              <a:gd name="T47" fmla="*/ 257 h 1727"/>
              <a:gd name="T48" fmla="*/ 1000 w 1281"/>
              <a:gd name="T49" fmla="*/ 282 h 1727"/>
              <a:gd name="T50" fmla="*/ 971 w 1281"/>
              <a:gd name="T51" fmla="*/ 304 h 1727"/>
              <a:gd name="T52" fmla="*/ 971 w 1281"/>
              <a:gd name="T53" fmla="*/ 313 h 1727"/>
              <a:gd name="T54" fmla="*/ 971 w 1281"/>
              <a:gd name="T55" fmla="*/ 335 h 1727"/>
              <a:gd name="T56" fmla="*/ 971 w 1281"/>
              <a:gd name="T57" fmla="*/ 403 h 1727"/>
              <a:gd name="T58" fmla="*/ 968 w 1281"/>
              <a:gd name="T59" fmla="*/ 413 h 1727"/>
              <a:gd name="T60" fmla="*/ 932 w 1281"/>
              <a:gd name="T61" fmla="*/ 738 h 1727"/>
              <a:gd name="T62" fmla="*/ 814 w 1281"/>
              <a:gd name="T63" fmla="*/ 515 h 1727"/>
              <a:gd name="T64" fmla="*/ 746 w 1281"/>
              <a:gd name="T65" fmla="*/ 386 h 1727"/>
              <a:gd name="T66" fmla="*/ 719 w 1281"/>
              <a:gd name="T67" fmla="*/ 515 h 1727"/>
              <a:gd name="T68" fmla="*/ 608 w 1281"/>
              <a:gd name="T69" fmla="*/ 386 h 1727"/>
              <a:gd name="T70" fmla="*/ 557 w 1281"/>
              <a:gd name="T71" fmla="*/ 515 h 1727"/>
              <a:gd name="T72" fmla="*/ 513 w 1281"/>
              <a:gd name="T73" fmla="*/ 1195 h 1727"/>
              <a:gd name="T74" fmla="*/ 458 w 1281"/>
              <a:gd name="T75" fmla="*/ 1200 h 1727"/>
              <a:gd name="T76" fmla="*/ 431 w 1281"/>
              <a:gd name="T77" fmla="*/ 1202 h 1727"/>
              <a:gd name="T78" fmla="*/ 412 w 1281"/>
              <a:gd name="T79" fmla="*/ 1180 h 1727"/>
              <a:gd name="T80" fmla="*/ 370 w 1281"/>
              <a:gd name="T81" fmla="*/ 1207 h 1727"/>
              <a:gd name="T82" fmla="*/ 370 w 1281"/>
              <a:gd name="T83" fmla="*/ 1210 h 1727"/>
              <a:gd name="T84" fmla="*/ 370 w 1281"/>
              <a:gd name="T85" fmla="*/ 1200 h 1727"/>
              <a:gd name="T86" fmla="*/ 322 w 1281"/>
              <a:gd name="T87" fmla="*/ 1188 h 1727"/>
              <a:gd name="T88" fmla="*/ 312 w 1281"/>
              <a:gd name="T89" fmla="*/ 1202 h 1727"/>
              <a:gd name="T90" fmla="*/ 269 w 1281"/>
              <a:gd name="T91" fmla="*/ 1197 h 1727"/>
              <a:gd name="T92" fmla="*/ 140 w 1281"/>
              <a:gd name="T93" fmla="*/ 1193 h 1727"/>
              <a:gd name="T94" fmla="*/ 0 w 1281"/>
              <a:gd name="T95" fmla="*/ 121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281" h="1727">
                <a:moveTo>
                  <a:pt x="0" y="1727"/>
                </a:moveTo>
                <a:lnTo>
                  <a:pt x="1281" y="1727"/>
                </a:lnTo>
                <a:lnTo>
                  <a:pt x="1281" y="304"/>
                </a:lnTo>
                <a:lnTo>
                  <a:pt x="1194" y="304"/>
                </a:lnTo>
                <a:lnTo>
                  <a:pt x="1194" y="291"/>
                </a:lnTo>
                <a:lnTo>
                  <a:pt x="1194" y="284"/>
                </a:lnTo>
                <a:lnTo>
                  <a:pt x="1194" y="267"/>
                </a:lnTo>
                <a:lnTo>
                  <a:pt x="1194" y="265"/>
                </a:lnTo>
                <a:lnTo>
                  <a:pt x="1080" y="265"/>
                </a:lnTo>
                <a:lnTo>
                  <a:pt x="1080" y="126"/>
                </a:lnTo>
                <a:lnTo>
                  <a:pt x="1080" y="80"/>
                </a:lnTo>
                <a:lnTo>
                  <a:pt x="1073" y="80"/>
                </a:lnTo>
                <a:lnTo>
                  <a:pt x="1073" y="92"/>
                </a:lnTo>
                <a:lnTo>
                  <a:pt x="1063" y="92"/>
                </a:lnTo>
                <a:lnTo>
                  <a:pt x="1063" y="12"/>
                </a:lnTo>
                <a:lnTo>
                  <a:pt x="1063" y="12"/>
                </a:lnTo>
                <a:lnTo>
                  <a:pt x="1063" y="0"/>
                </a:lnTo>
                <a:lnTo>
                  <a:pt x="1061" y="0"/>
                </a:lnTo>
                <a:lnTo>
                  <a:pt x="1061" y="92"/>
                </a:lnTo>
                <a:lnTo>
                  <a:pt x="1053" y="92"/>
                </a:lnTo>
                <a:lnTo>
                  <a:pt x="1053" y="12"/>
                </a:lnTo>
                <a:lnTo>
                  <a:pt x="1053" y="12"/>
                </a:lnTo>
                <a:lnTo>
                  <a:pt x="1053" y="0"/>
                </a:lnTo>
                <a:lnTo>
                  <a:pt x="1048" y="0"/>
                </a:lnTo>
                <a:lnTo>
                  <a:pt x="1048" y="92"/>
                </a:lnTo>
                <a:lnTo>
                  <a:pt x="1041" y="92"/>
                </a:lnTo>
                <a:lnTo>
                  <a:pt x="1041" y="12"/>
                </a:lnTo>
                <a:lnTo>
                  <a:pt x="1041" y="12"/>
                </a:lnTo>
                <a:lnTo>
                  <a:pt x="1041" y="0"/>
                </a:lnTo>
                <a:lnTo>
                  <a:pt x="1039" y="0"/>
                </a:lnTo>
                <a:lnTo>
                  <a:pt x="1039" y="92"/>
                </a:lnTo>
                <a:lnTo>
                  <a:pt x="1031" y="92"/>
                </a:lnTo>
                <a:lnTo>
                  <a:pt x="1031" y="12"/>
                </a:lnTo>
                <a:lnTo>
                  <a:pt x="1031" y="12"/>
                </a:lnTo>
                <a:lnTo>
                  <a:pt x="1029" y="0"/>
                </a:lnTo>
                <a:lnTo>
                  <a:pt x="1027" y="0"/>
                </a:lnTo>
                <a:lnTo>
                  <a:pt x="1027" y="92"/>
                </a:lnTo>
                <a:lnTo>
                  <a:pt x="1019" y="92"/>
                </a:lnTo>
                <a:lnTo>
                  <a:pt x="1019" y="12"/>
                </a:lnTo>
                <a:lnTo>
                  <a:pt x="1019" y="12"/>
                </a:lnTo>
                <a:lnTo>
                  <a:pt x="1019" y="0"/>
                </a:lnTo>
                <a:lnTo>
                  <a:pt x="1017" y="0"/>
                </a:lnTo>
                <a:lnTo>
                  <a:pt x="1017" y="92"/>
                </a:lnTo>
                <a:lnTo>
                  <a:pt x="1010" y="92"/>
                </a:lnTo>
                <a:lnTo>
                  <a:pt x="1007" y="80"/>
                </a:lnTo>
                <a:lnTo>
                  <a:pt x="1000" y="80"/>
                </a:lnTo>
                <a:lnTo>
                  <a:pt x="1000" y="253"/>
                </a:lnTo>
                <a:lnTo>
                  <a:pt x="1000" y="257"/>
                </a:lnTo>
                <a:lnTo>
                  <a:pt x="1000" y="274"/>
                </a:lnTo>
                <a:lnTo>
                  <a:pt x="1000" y="282"/>
                </a:lnTo>
                <a:lnTo>
                  <a:pt x="1000" y="304"/>
                </a:lnTo>
                <a:lnTo>
                  <a:pt x="971" y="304"/>
                </a:lnTo>
                <a:lnTo>
                  <a:pt x="971" y="308"/>
                </a:lnTo>
                <a:lnTo>
                  <a:pt x="971" y="313"/>
                </a:lnTo>
                <a:lnTo>
                  <a:pt x="971" y="333"/>
                </a:lnTo>
                <a:lnTo>
                  <a:pt x="971" y="335"/>
                </a:lnTo>
                <a:lnTo>
                  <a:pt x="971" y="355"/>
                </a:lnTo>
                <a:lnTo>
                  <a:pt x="971" y="403"/>
                </a:lnTo>
                <a:lnTo>
                  <a:pt x="968" y="403"/>
                </a:lnTo>
                <a:lnTo>
                  <a:pt x="968" y="413"/>
                </a:lnTo>
                <a:lnTo>
                  <a:pt x="932" y="413"/>
                </a:lnTo>
                <a:lnTo>
                  <a:pt x="932" y="738"/>
                </a:lnTo>
                <a:lnTo>
                  <a:pt x="814" y="738"/>
                </a:lnTo>
                <a:lnTo>
                  <a:pt x="814" y="515"/>
                </a:lnTo>
                <a:lnTo>
                  <a:pt x="746" y="515"/>
                </a:lnTo>
                <a:lnTo>
                  <a:pt x="746" y="386"/>
                </a:lnTo>
                <a:lnTo>
                  <a:pt x="719" y="386"/>
                </a:lnTo>
                <a:lnTo>
                  <a:pt x="719" y="515"/>
                </a:lnTo>
                <a:lnTo>
                  <a:pt x="608" y="515"/>
                </a:lnTo>
                <a:lnTo>
                  <a:pt x="608" y="386"/>
                </a:lnTo>
                <a:lnTo>
                  <a:pt x="557" y="386"/>
                </a:lnTo>
                <a:lnTo>
                  <a:pt x="557" y="515"/>
                </a:lnTo>
                <a:lnTo>
                  <a:pt x="513" y="515"/>
                </a:lnTo>
                <a:lnTo>
                  <a:pt x="513" y="1195"/>
                </a:lnTo>
                <a:lnTo>
                  <a:pt x="475" y="1197"/>
                </a:lnTo>
                <a:lnTo>
                  <a:pt x="458" y="1200"/>
                </a:lnTo>
                <a:lnTo>
                  <a:pt x="433" y="1202"/>
                </a:lnTo>
                <a:lnTo>
                  <a:pt x="431" y="1202"/>
                </a:lnTo>
                <a:lnTo>
                  <a:pt x="421" y="1188"/>
                </a:lnTo>
                <a:lnTo>
                  <a:pt x="412" y="1180"/>
                </a:lnTo>
                <a:lnTo>
                  <a:pt x="373" y="1200"/>
                </a:lnTo>
                <a:lnTo>
                  <a:pt x="370" y="1207"/>
                </a:lnTo>
                <a:lnTo>
                  <a:pt x="370" y="1210"/>
                </a:lnTo>
                <a:lnTo>
                  <a:pt x="370" y="1210"/>
                </a:lnTo>
                <a:lnTo>
                  <a:pt x="370" y="1207"/>
                </a:lnTo>
                <a:lnTo>
                  <a:pt x="370" y="1200"/>
                </a:lnTo>
                <a:lnTo>
                  <a:pt x="332" y="1180"/>
                </a:lnTo>
                <a:lnTo>
                  <a:pt x="322" y="1188"/>
                </a:lnTo>
                <a:lnTo>
                  <a:pt x="312" y="1202"/>
                </a:lnTo>
                <a:lnTo>
                  <a:pt x="312" y="1202"/>
                </a:lnTo>
                <a:lnTo>
                  <a:pt x="288" y="1200"/>
                </a:lnTo>
                <a:lnTo>
                  <a:pt x="269" y="1197"/>
                </a:lnTo>
                <a:lnTo>
                  <a:pt x="160" y="1193"/>
                </a:lnTo>
                <a:lnTo>
                  <a:pt x="140" y="1193"/>
                </a:lnTo>
                <a:lnTo>
                  <a:pt x="22" y="1205"/>
                </a:lnTo>
                <a:lnTo>
                  <a:pt x="0" y="1210"/>
                </a:lnTo>
                <a:lnTo>
                  <a:pt x="0" y="1727"/>
                </a:lnTo>
                <a:close/>
              </a:path>
            </a:pathLst>
          </a:cu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endParaRPr lang="id-ID" sz="1000"/>
          </a:p>
        </p:txBody>
      </p:sp>
      <p:sp>
        <p:nvSpPr>
          <p:cNvPr id="29" name="Freeform 18"/>
          <p:cNvSpPr>
            <a:spLocks noEditPoints="1"/>
          </p:cNvSpPr>
          <p:nvPr/>
        </p:nvSpPr>
        <p:spPr bwMode="auto">
          <a:xfrm>
            <a:off x="0" y="3950494"/>
            <a:ext cx="952055" cy="1207758"/>
          </a:xfrm>
          <a:custGeom>
            <a:avLst/>
            <a:gdLst>
              <a:gd name="T0" fmla="*/ 933 w 1279"/>
              <a:gd name="T1" fmla="*/ 988 h 1671"/>
              <a:gd name="T2" fmla="*/ 712 w 1279"/>
              <a:gd name="T3" fmla="*/ 933 h 1671"/>
              <a:gd name="T4" fmla="*/ 577 w 1279"/>
              <a:gd name="T5" fmla="*/ 1207 h 1671"/>
              <a:gd name="T6" fmla="*/ 303 w 1279"/>
              <a:gd name="T7" fmla="*/ 1336 h 1671"/>
              <a:gd name="T8" fmla="*/ 230 w 1279"/>
              <a:gd name="T9" fmla="*/ 517 h 1671"/>
              <a:gd name="T10" fmla="*/ 194 w 1279"/>
              <a:gd name="T11" fmla="*/ 505 h 1671"/>
              <a:gd name="T12" fmla="*/ 240 w 1279"/>
              <a:gd name="T13" fmla="*/ 498 h 1671"/>
              <a:gd name="T14" fmla="*/ 211 w 1279"/>
              <a:gd name="T15" fmla="*/ 486 h 1671"/>
              <a:gd name="T16" fmla="*/ 194 w 1279"/>
              <a:gd name="T17" fmla="*/ 481 h 1671"/>
              <a:gd name="T18" fmla="*/ 192 w 1279"/>
              <a:gd name="T19" fmla="*/ 432 h 1671"/>
              <a:gd name="T20" fmla="*/ 182 w 1279"/>
              <a:gd name="T21" fmla="*/ 427 h 1671"/>
              <a:gd name="T22" fmla="*/ 204 w 1279"/>
              <a:gd name="T23" fmla="*/ 425 h 1671"/>
              <a:gd name="T24" fmla="*/ 218 w 1279"/>
              <a:gd name="T25" fmla="*/ 425 h 1671"/>
              <a:gd name="T26" fmla="*/ 233 w 1279"/>
              <a:gd name="T27" fmla="*/ 418 h 1671"/>
              <a:gd name="T28" fmla="*/ 235 w 1279"/>
              <a:gd name="T29" fmla="*/ 410 h 1671"/>
              <a:gd name="T30" fmla="*/ 189 w 1279"/>
              <a:gd name="T31" fmla="*/ 398 h 1671"/>
              <a:gd name="T32" fmla="*/ 172 w 1279"/>
              <a:gd name="T33" fmla="*/ 379 h 1671"/>
              <a:gd name="T34" fmla="*/ 168 w 1279"/>
              <a:gd name="T35" fmla="*/ 245 h 1671"/>
              <a:gd name="T36" fmla="*/ 163 w 1279"/>
              <a:gd name="T37" fmla="*/ 146 h 1671"/>
              <a:gd name="T38" fmla="*/ 158 w 1279"/>
              <a:gd name="T39" fmla="*/ 63 h 1671"/>
              <a:gd name="T40" fmla="*/ 155 w 1279"/>
              <a:gd name="T41" fmla="*/ 0 h 1671"/>
              <a:gd name="T42" fmla="*/ 153 w 1279"/>
              <a:gd name="T43" fmla="*/ 0 h 1671"/>
              <a:gd name="T44" fmla="*/ 151 w 1279"/>
              <a:gd name="T45" fmla="*/ 65 h 1671"/>
              <a:gd name="T46" fmla="*/ 148 w 1279"/>
              <a:gd name="T47" fmla="*/ 146 h 1671"/>
              <a:gd name="T48" fmla="*/ 146 w 1279"/>
              <a:gd name="T49" fmla="*/ 374 h 1671"/>
              <a:gd name="T50" fmla="*/ 138 w 1279"/>
              <a:gd name="T51" fmla="*/ 386 h 1671"/>
              <a:gd name="T52" fmla="*/ 117 w 1279"/>
              <a:gd name="T53" fmla="*/ 401 h 1671"/>
              <a:gd name="T54" fmla="*/ 80 w 1279"/>
              <a:gd name="T55" fmla="*/ 418 h 1671"/>
              <a:gd name="T56" fmla="*/ 95 w 1279"/>
              <a:gd name="T57" fmla="*/ 425 h 1671"/>
              <a:gd name="T58" fmla="*/ 112 w 1279"/>
              <a:gd name="T59" fmla="*/ 427 h 1671"/>
              <a:gd name="T60" fmla="*/ 129 w 1279"/>
              <a:gd name="T61" fmla="*/ 427 h 1671"/>
              <a:gd name="T62" fmla="*/ 119 w 1279"/>
              <a:gd name="T63" fmla="*/ 439 h 1671"/>
              <a:gd name="T64" fmla="*/ 121 w 1279"/>
              <a:gd name="T65" fmla="*/ 481 h 1671"/>
              <a:gd name="T66" fmla="*/ 100 w 1279"/>
              <a:gd name="T67" fmla="*/ 486 h 1671"/>
              <a:gd name="T68" fmla="*/ 75 w 1279"/>
              <a:gd name="T69" fmla="*/ 498 h 1671"/>
              <a:gd name="T70" fmla="*/ 121 w 1279"/>
              <a:gd name="T71" fmla="*/ 507 h 1671"/>
              <a:gd name="T72" fmla="*/ 85 w 1279"/>
              <a:gd name="T73" fmla="*/ 520 h 1671"/>
              <a:gd name="T74" fmla="*/ 27 w 1279"/>
              <a:gd name="T75" fmla="*/ 1333 h 1671"/>
              <a:gd name="T76" fmla="*/ 126 w 1279"/>
              <a:gd name="T77" fmla="*/ 498 h 1671"/>
              <a:gd name="T78" fmla="*/ 121 w 1279"/>
              <a:gd name="T79" fmla="*/ 498 h 1671"/>
              <a:gd name="T80" fmla="*/ 121 w 1279"/>
              <a:gd name="T81" fmla="*/ 568 h 1671"/>
              <a:gd name="T82" fmla="*/ 119 w 1279"/>
              <a:gd name="T83" fmla="*/ 656 h 1671"/>
              <a:gd name="T84" fmla="*/ 138 w 1279"/>
              <a:gd name="T85" fmla="*/ 799 h 1671"/>
              <a:gd name="T86" fmla="*/ 124 w 1279"/>
              <a:gd name="T87" fmla="*/ 814 h 1671"/>
              <a:gd name="T88" fmla="*/ 119 w 1279"/>
              <a:gd name="T89" fmla="*/ 937 h 1671"/>
              <a:gd name="T90" fmla="*/ 141 w 1279"/>
              <a:gd name="T91" fmla="*/ 1071 h 1671"/>
              <a:gd name="T92" fmla="*/ 121 w 1279"/>
              <a:gd name="T93" fmla="*/ 1188 h 1671"/>
              <a:gd name="T94" fmla="*/ 129 w 1279"/>
              <a:gd name="T95" fmla="*/ 1185 h 1671"/>
              <a:gd name="T96" fmla="*/ 182 w 1279"/>
              <a:gd name="T97" fmla="*/ 656 h 1671"/>
              <a:gd name="T98" fmla="*/ 189 w 1279"/>
              <a:gd name="T99" fmla="*/ 799 h 1671"/>
              <a:gd name="T100" fmla="*/ 199 w 1279"/>
              <a:gd name="T101" fmla="*/ 937 h 1671"/>
              <a:gd name="T102" fmla="*/ 199 w 1279"/>
              <a:gd name="T103" fmla="*/ 957 h 1671"/>
              <a:gd name="T104" fmla="*/ 184 w 1279"/>
              <a:gd name="T105" fmla="*/ 1185 h 1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279" h="1671">
                <a:moveTo>
                  <a:pt x="1279" y="1154"/>
                </a:moveTo>
                <a:lnTo>
                  <a:pt x="1182" y="1178"/>
                </a:lnTo>
                <a:lnTo>
                  <a:pt x="1100" y="1212"/>
                </a:lnTo>
                <a:lnTo>
                  <a:pt x="1063" y="1212"/>
                </a:lnTo>
                <a:lnTo>
                  <a:pt x="1063" y="988"/>
                </a:lnTo>
                <a:lnTo>
                  <a:pt x="933" y="988"/>
                </a:lnTo>
                <a:lnTo>
                  <a:pt x="933" y="933"/>
                </a:lnTo>
                <a:lnTo>
                  <a:pt x="894" y="933"/>
                </a:lnTo>
                <a:lnTo>
                  <a:pt x="894" y="877"/>
                </a:lnTo>
                <a:lnTo>
                  <a:pt x="783" y="877"/>
                </a:lnTo>
                <a:lnTo>
                  <a:pt x="783" y="933"/>
                </a:lnTo>
                <a:lnTo>
                  <a:pt x="712" y="933"/>
                </a:lnTo>
                <a:lnTo>
                  <a:pt x="712" y="988"/>
                </a:lnTo>
                <a:lnTo>
                  <a:pt x="671" y="988"/>
                </a:lnTo>
                <a:lnTo>
                  <a:pt x="671" y="1183"/>
                </a:lnTo>
                <a:lnTo>
                  <a:pt x="659" y="1180"/>
                </a:lnTo>
                <a:lnTo>
                  <a:pt x="618" y="1188"/>
                </a:lnTo>
                <a:lnTo>
                  <a:pt x="577" y="1207"/>
                </a:lnTo>
                <a:lnTo>
                  <a:pt x="543" y="1236"/>
                </a:lnTo>
                <a:lnTo>
                  <a:pt x="519" y="1275"/>
                </a:lnTo>
                <a:lnTo>
                  <a:pt x="506" y="1309"/>
                </a:lnTo>
                <a:lnTo>
                  <a:pt x="315" y="1309"/>
                </a:lnTo>
                <a:lnTo>
                  <a:pt x="303" y="1314"/>
                </a:lnTo>
                <a:lnTo>
                  <a:pt x="303" y="1336"/>
                </a:lnTo>
                <a:lnTo>
                  <a:pt x="247" y="1333"/>
                </a:lnTo>
                <a:lnTo>
                  <a:pt x="243" y="520"/>
                </a:lnTo>
                <a:lnTo>
                  <a:pt x="243" y="520"/>
                </a:lnTo>
                <a:lnTo>
                  <a:pt x="240" y="520"/>
                </a:lnTo>
                <a:lnTo>
                  <a:pt x="235" y="517"/>
                </a:lnTo>
                <a:lnTo>
                  <a:pt x="230" y="517"/>
                </a:lnTo>
                <a:lnTo>
                  <a:pt x="230" y="517"/>
                </a:lnTo>
                <a:lnTo>
                  <a:pt x="230" y="510"/>
                </a:lnTo>
                <a:lnTo>
                  <a:pt x="228" y="507"/>
                </a:lnTo>
                <a:lnTo>
                  <a:pt x="221" y="507"/>
                </a:lnTo>
                <a:lnTo>
                  <a:pt x="209" y="507"/>
                </a:lnTo>
                <a:lnTo>
                  <a:pt x="194" y="505"/>
                </a:lnTo>
                <a:lnTo>
                  <a:pt x="184" y="505"/>
                </a:lnTo>
                <a:lnTo>
                  <a:pt x="184" y="500"/>
                </a:lnTo>
                <a:lnTo>
                  <a:pt x="192" y="500"/>
                </a:lnTo>
                <a:lnTo>
                  <a:pt x="211" y="500"/>
                </a:lnTo>
                <a:lnTo>
                  <a:pt x="228" y="498"/>
                </a:lnTo>
                <a:lnTo>
                  <a:pt x="240" y="498"/>
                </a:lnTo>
                <a:lnTo>
                  <a:pt x="247" y="495"/>
                </a:lnTo>
                <a:lnTo>
                  <a:pt x="247" y="493"/>
                </a:lnTo>
                <a:lnTo>
                  <a:pt x="247" y="490"/>
                </a:lnTo>
                <a:lnTo>
                  <a:pt x="240" y="488"/>
                </a:lnTo>
                <a:lnTo>
                  <a:pt x="228" y="486"/>
                </a:lnTo>
                <a:lnTo>
                  <a:pt x="211" y="486"/>
                </a:lnTo>
                <a:lnTo>
                  <a:pt x="189" y="486"/>
                </a:lnTo>
                <a:lnTo>
                  <a:pt x="184" y="486"/>
                </a:lnTo>
                <a:lnTo>
                  <a:pt x="184" y="483"/>
                </a:lnTo>
                <a:lnTo>
                  <a:pt x="187" y="483"/>
                </a:lnTo>
                <a:lnTo>
                  <a:pt x="192" y="481"/>
                </a:lnTo>
                <a:lnTo>
                  <a:pt x="194" y="481"/>
                </a:lnTo>
                <a:lnTo>
                  <a:pt x="194" y="478"/>
                </a:lnTo>
                <a:lnTo>
                  <a:pt x="194" y="469"/>
                </a:lnTo>
                <a:lnTo>
                  <a:pt x="192" y="459"/>
                </a:lnTo>
                <a:lnTo>
                  <a:pt x="192" y="449"/>
                </a:lnTo>
                <a:lnTo>
                  <a:pt x="192" y="439"/>
                </a:lnTo>
                <a:lnTo>
                  <a:pt x="192" y="432"/>
                </a:lnTo>
                <a:lnTo>
                  <a:pt x="192" y="430"/>
                </a:lnTo>
                <a:lnTo>
                  <a:pt x="192" y="430"/>
                </a:lnTo>
                <a:lnTo>
                  <a:pt x="189" y="427"/>
                </a:lnTo>
                <a:lnTo>
                  <a:pt x="184" y="427"/>
                </a:lnTo>
                <a:lnTo>
                  <a:pt x="182" y="427"/>
                </a:lnTo>
                <a:lnTo>
                  <a:pt x="182" y="427"/>
                </a:lnTo>
                <a:lnTo>
                  <a:pt x="184" y="427"/>
                </a:lnTo>
                <a:lnTo>
                  <a:pt x="189" y="427"/>
                </a:lnTo>
                <a:lnTo>
                  <a:pt x="189" y="427"/>
                </a:lnTo>
                <a:lnTo>
                  <a:pt x="199" y="427"/>
                </a:lnTo>
                <a:lnTo>
                  <a:pt x="204" y="425"/>
                </a:lnTo>
                <a:lnTo>
                  <a:pt x="204" y="425"/>
                </a:lnTo>
                <a:lnTo>
                  <a:pt x="204" y="425"/>
                </a:lnTo>
                <a:lnTo>
                  <a:pt x="209" y="425"/>
                </a:lnTo>
                <a:lnTo>
                  <a:pt x="214" y="425"/>
                </a:lnTo>
                <a:lnTo>
                  <a:pt x="214" y="425"/>
                </a:lnTo>
                <a:lnTo>
                  <a:pt x="214" y="425"/>
                </a:lnTo>
                <a:lnTo>
                  <a:pt x="218" y="425"/>
                </a:lnTo>
                <a:lnTo>
                  <a:pt x="221" y="422"/>
                </a:lnTo>
                <a:lnTo>
                  <a:pt x="221" y="422"/>
                </a:lnTo>
                <a:lnTo>
                  <a:pt x="221" y="422"/>
                </a:lnTo>
                <a:lnTo>
                  <a:pt x="221" y="422"/>
                </a:lnTo>
                <a:lnTo>
                  <a:pt x="230" y="418"/>
                </a:lnTo>
                <a:lnTo>
                  <a:pt x="233" y="418"/>
                </a:lnTo>
                <a:lnTo>
                  <a:pt x="233" y="418"/>
                </a:lnTo>
                <a:lnTo>
                  <a:pt x="235" y="415"/>
                </a:lnTo>
                <a:lnTo>
                  <a:pt x="235" y="413"/>
                </a:lnTo>
                <a:lnTo>
                  <a:pt x="235" y="413"/>
                </a:lnTo>
                <a:lnTo>
                  <a:pt x="235" y="410"/>
                </a:lnTo>
                <a:lnTo>
                  <a:pt x="235" y="410"/>
                </a:lnTo>
                <a:lnTo>
                  <a:pt x="221" y="403"/>
                </a:lnTo>
                <a:lnTo>
                  <a:pt x="218" y="403"/>
                </a:lnTo>
                <a:lnTo>
                  <a:pt x="209" y="401"/>
                </a:lnTo>
                <a:lnTo>
                  <a:pt x="197" y="401"/>
                </a:lnTo>
                <a:lnTo>
                  <a:pt x="194" y="401"/>
                </a:lnTo>
                <a:lnTo>
                  <a:pt x="189" y="398"/>
                </a:lnTo>
                <a:lnTo>
                  <a:pt x="187" y="396"/>
                </a:lnTo>
                <a:lnTo>
                  <a:pt x="182" y="393"/>
                </a:lnTo>
                <a:lnTo>
                  <a:pt x="180" y="391"/>
                </a:lnTo>
                <a:lnTo>
                  <a:pt x="177" y="386"/>
                </a:lnTo>
                <a:lnTo>
                  <a:pt x="175" y="381"/>
                </a:lnTo>
                <a:lnTo>
                  <a:pt x="172" y="379"/>
                </a:lnTo>
                <a:lnTo>
                  <a:pt x="170" y="374"/>
                </a:lnTo>
                <a:lnTo>
                  <a:pt x="170" y="374"/>
                </a:lnTo>
                <a:lnTo>
                  <a:pt x="168" y="374"/>
                </a:lnTo>
                <a:lnTo>
                  <a:pt x="168" y="374"/>
                </a:lnTo>
                <a:lnTo>
                  <a:pt x="168" y="245"/>
                </a:lnTo>
                <a:lnTo>
                  <a:pt x="168" y="245"/>
                </a:lnTo>
                <a:lnTo>
                  <a:pt x="165" y="243"/>
                </a:lnTo>
                <a:lnTo>
                  <a:pt x="165" y="243"/>
                </a:lnTo>
                <a:lnTo>
                  <a:pt x="163" y="243"/>
                </a:lnTo>
                <a:lnTo>
                  <a:pt x="163" y="146"/>
                </a:lnTo>
                <a:lnTo>
                  <a:pt x="163" y="146"/>
                </a:lnTo>
                <a:lnTo>
                  <a:pt x="163" y="146"/>
                </a:lnTo>
                <a:lnTo>
                  <a:pt x="160" y="146"/>
                </a:lnTo>
                <a:lnTo>
                  <a:pt x="160" y="146"/>
                </a:lnTo>
                <a:lnTo>
                  <a:pt x="160" y="65"/>
                </a:lnTo>
                <a:lnTo>
                  <a:pt x="160" y="63"/>
                </a:lnTo>
                <a:lnTo>
                  <a:pt x="158" y="63"/>
                </a:lnTo>
                <a:lnTo>
                  <a:pt x="158" y="63"/>
                </a:lnTo>
                <a:lnTo>
                  <a:pt x="158" y="63"/>
                </a:lnTo>
                <a:lnTo>
                  <a:pt x="158" y="0"/>
                </a:lnTo>
                <a:lnTo>
                  <a:pt x="158" y="0"/>
                </a:lnTo>
                <a:lnTo>
                  <a:pt x="155" y="0"/>
                </a:lnTo>
                <a:lnTo>
                  <a:pt x="155" y="0"/>
                </a:lnTo>
                <a:lnTo>
                  <a:pt x="155" y="0"/>
                </a:lnTo>
                <a:lnTo>
                  <a:pt x="155" y="0"/>
                </a:lnTo>
                <a:lnTo>
                  <a:pt x="155" y="0"/>
                </a:lnTo>
                <a:lnTo>
                  <a:pt x="155" y="0"/>
                </a:lnTo>
                <a:lnTo>
                  <a:pt x="153" y="0"/>
                </a:lnTo>
                <a:lnTo>
                  <a:pt x="153" y="0"/>
                </a:lnTo>
                <a:lnTo>
                  <a:pt x="153" y="0"/>
                </a:lnTo>
                <a:lnTo>
                  <a:pt x="153" y="2"/>
                </a:lnTo>
                <a:lnTo>
                  <a:pt x="153" y="2"/>
                </a:lnTo>
                <a:lnTo>
                  <a:pt x="153" y="63"/>
                </a:lnTo>
                <a:lnTo>
                  <a:pt x="153" y="63"/>
                </a:lnTo>
                <a:lnTo>
                  <a:pt x="153" y="63"/>
                </a:lnTo>
                <a:lnTo>
                  <a:pt x="151" y="65"/>
                </a:lnTo>
                <a:lnTo>
                  <a:pt x="151" y="65"/>
                </a:lnTo>
                <a:lnTo>
                  <a:pt x="151" y="65"/>
                </a:lnTo>
                <a:lnTo>
                  <a:pt x="151" y="146"/>
                </a:lnTo>
                <a:lnTo>
                  <a:pt x="151" y="146"/>
                </a:lnTo>
                <a:lnTo>
                  <a:pt x="151" y="146"/>
                </a:lnTo>
                <a:lnTo>
                  <a:pt x="148" y="146"/>
                </a:lnTo>
                <a:lnTo>
                  <a:pt x="148" y="146"/>
                </a:lnTo>
                <a:lnTo>
                  <a:pt x="148" y="243"/>
                </a:lnTo>
                <a:lnTo>
                  <a:pt x="148" y="243"/>
                </a:lnTo>
                <a:lnTo>
                  <a:pt x="146" y="245"/>
                </a:lnTo>
                <a:lnTo>
                  <a:pt x="146" y="245"/>
                </a:lnTo>
                <a:lnTo>
                  <a:pt x="146" y="374"/>
                </a:lnTo>
                <a:lnTo>
                  <a:pt x="146" y="374"/>
                </a:lnTo>
                <a:lnTo>
                  <a:pt x="143" y="374"/>
                </a:lnTo>
                <a:lnTo>
                  <a:pt x="143" y="374"/>
                </a:lnTo>
                <a:lnTo>
                  <a:pt x="141" y="379"/>
                </a:lnTo>
                <a:lnTo>
                  <a:pt x="141" y="384"/>
                </a:lnTo>
                <a:lnTo>
                  <a:pt x="138" y="386"/>
                </a:lnTo>
                <a:lnTo>
                  <a:pt x="136" y="391"/>
                </a:lnTo>
                <a:lnTo>
                  <a:pt x="131" y="393"/>
                </a:lnTo>
                <a:lnTo>
                  <a:pt x="129" y="396"/>
                </a:lnTo>
                <a:lnTo>
                  <a:pt x="124" y="398"/>
                </a:lnTo>
                <a:lnTo>
                  <a:pt x="121" y="401"/>
                </a:lnTo>
                <a:lnTo>
                  <a:pt x="117" y="401"/>
                </a:lnTo>
                <a:lnTo>
                  <a:pt x="105" y="403"/>
                </a:lnTo>
                <a:lnTo>
                  <a:pt x="97" y="403"/>
                </a:lnTo>
                <a:lnTo>
                  <a:pt x="92" y="405"/>
                </a:lnTo>
                <a:lnTo>
                  <a:pt x="80" y="413"/>
                </a:lnTo>
                <a:lnTo>
                  <a:pt x="80" y="413"/>
                </a:lnTo>
                <a:lnTo>
                  <a:pt x="80" y="418"/>
                </a:lnTo>
                <a:lnTo>
                  <a:pt x="80" y="418"/>
                </a:lnTo>
                <a:lnTo>
                  <a:pt x="80" y="420"/>
                </a:lnTo>
                <a:lnTo>
                  <a:pt x="85" y="420"/>
                </a:lnTo>
                <a:lnTo>
                  <a:pt x="95" y="425"/>
                </a:lnTo>
                <a:lnTo>
                  <a:pt x="95" y="425"/>
                </a:lnTo>
                <a:lnTo>
                  <a:pt x="95" y="425"/>
                </a:lnTo>
                <a:lnTo>
                  <a:pt x="100" y="425"/>
                </a:lnTo>
                <a:lnTo>
                  <a:pt x="100" y="425"/>
                </a:lnTo>
                <a:lnTo>
                  <a:pt x="102" y="425"/>
                </a:lnTo>
                <a:lnTo>
                  <a:pt x="102" y="425"/>
                </a:lnTo>
                <a:lnTo>
                  <a:pt x="107" y="427"/>
                </a:lnTo>
                <a:lnTo>
                  <a:pt x="112" y="427"/>
                </a:lnTo>
                <a:lnTo>
                  <a:pt x="112" y="427"/>
                </a:lnTo>
                <a:lnTo>
                  <a:pt x="119" y="427"/>
                </a:lnTo>
                <a:lnTo>
                  <a:pt x="124" y="427"/>
                </a:lnTo>
                <a:lnTo>
                  <a:pt x="124" y="427"/>
                </a:lnTo>
                <a:lnTo>
                  <a:pt x="124" y="427"/>
                </a:lnTo>
                <a:lnTo>
                  <a:pt x="129" y="427"/>
                </a:lnTo>
                <a:lnTo>
                  <a:pt x="129" y="427"/>
                </a:lnTo>
                <a:lnTo>
                  <a:pt x="126" y="430"/>
                </a:lnTo>
                <a:lnTo>
                  <a:pt x="121" y="430"/>
                </a:lnTo>
                <a:lnTo>
                  <a:pt x="119" y="430"/>
                </a:lnTo>
                <a:lnTo>
                  <a:pt x="119" y="432"/>
                </a:lnTo>
                <a:lnTo>
                  <a:pt x="119" y="439"/>
                </a:lnTo>
                <a:lnTo>
                  <a:pt x="119" y="449"/>
                </a:lnTo>
                <a:lnTo>
                  <a:pt x="119" y="459"/>
                </a:lnTo>
                <a:lnTo>
                  <a:pt x="119" y="469"/>
                </a:lnTo>
                <a:lnTo>
                  <a:pt x="119" y="478"/>
                </a:lnTo>
                <a:lnTo>
                  <a:pt x="119" y="481"/>
                </a:lnTo>
                <a:lnTo>
                  <a:pt x="121" y="481"/>
                </a:lnTo>
                <a:lnTo>
                  <a:pt x="124" y="483"/>
                </a:lnTo>
                <a:lnTo>
                  <a:pt x="129" y="483"/>
                </a:lnTo>
                <a:lnTo>
                  <a:pt x="131" y="483"/>
                </a:lnTo>
                <a:lnTo>
                  <a:pt x="131" y="486"/>
                </a:lnTo>
                <a:lnTo>
                  <a:pt x="119" y="486"/>
                </a:lnTo>
                <a:lnTo>
                  <a:pt x="100" y="486"/>
                </a:lnTo>
                <a:lnTo>
                  <a:pt x="83" y="488"/>
                </a:lnTo>
                <a:lnTo>
                  <a:pt x="73" y="490"/>
                </a:lnTo>
                <a:lnTo>
                  <a:pt x="66" y="490"/>
                </a:lnTo>
                <a:lnTo>
                  <a:pt x="66" y="495"/>
                </a:lnTo>
                <a:lnTo>
                  <a:pt x="68" y="498"/>
                </a:lnTo>
                <a:lnTo>
                  <a:pt x="75" y="498"/>
                </a:lnTo>
                <a:lnTo>
                  <a:pt x="88" y="500"/>
                </a:lnTo>
                <a:lnTo>
                  <a:pt x="105" y="500"/>
                </a:lnTo>
                <a:lnTo>
                  <a:pt x="124" y="500"/>
                </a:lnTo>
                <a:lnTo>
                  <a:pt x="131" y="500"/>
                </a:lnTo>
                <a:lnTo>
                  <a:pt x="131" y="505"/>
                </a:lnTo>
                <a:lnTo>
                  <a:pt x="121" y="507"/>
                </a:lnTo>
                <a:lnTo>
                  <a:pt x="107" y="507"/>
                </a:lnTo>
                <a:lnTo>
                  <a:pt x="95" y="507"/>
                </a:lnTo>
                <a:lnTo>
                  <a:pt x="88" y="510"/>
                </a:lnTo>
                <a:lnTo>
                  <a:pt x="88" y="510"/>
                </a:lnTo>
                <a:lnTo>
                  <a:pt x="88" y="520"/>
                </a:lnTo>
                <a:lnTo>
                  <a:pt x="85" y="520"/>
                </a:lnTo>
                <a:lnTo>
                  <a:pt x="80" y="520"/>
                </a:lnTo>
                <a:lnTo>
                  <a:pt x="75" y="520"/>
                </a:lnTo>
                <a:lnTo>
                  <a:pt x="73" y="520"/>
                </a:lnTo>
                <a:lnTo>
                  <a:pt x="73" y="520"/>
                </a:lnTo>
                <a:lnTo>
                  <a:pt x="78" y="1331"/>
                </a:lnTo>
                <a:lnTo>
                  <a:pt x="27" y="1333"/>
                </a:lnTo>
                <a:lnTo>
                  <a:pt x="27" y="1350"/>
                </a:lnTo>
                <a:lnTo>
                  <a:pt x="0" y="1353"/>
                </a:lnTo>
                <a:lnTo>
                  <a:pt x="0" y="1671"/>
                </a:lnTo>
                <a:lnTo>
                  <a:pt x="1279" y="1671"/>
                </a:lnTo>
                <a:lnTo>
                  <a:pt x="1279" y="1154"/>
                </a:lnTo>
                <a:close/>
                <a:moveTo>
                  <a:pt x="126" y="498"/>
                </a:moveTo>
                <a:lnTo>
                  <a:pt x="124" y="498"/>
                </a:lnTo>
                <a:lnTo>
                  <a:pt x="121" y="498"/>
                </a:lnTo>
                <a:lnTo>
                  <a:pt x="119" y="498"/>
                </a:lnTo>
                <a:lnTo>
                  <a:pt x="117" y="498"/>
                </a:lnTo>
                <a:lnTo>
                  <a:pt x="119" y="498"/>
                </a:lnTo>
                <a:lnTo>
                  <a:pt x="121" y="498"/>
                </a:lnTo>
                <a:lnTo>
                  <a:pt x="124" y="498"/>
                </a:lnTo>
                <a:lnTo>
                  <a:pt x="126" y="498"/>
                </a:lnTo>
                <a:lnTo>
                  <a:pt x="131" y="498"/>
                </a:lnTo>
                <a:lnTo>
                  <a:pt x="126" y="498"/>
                </a:lnTo>
                <a:close/>
                <a:moveTo>
                  <a:pt x="117" y="568"/>
                </a:moveTo>
                <a:lnTo>
                  <a:pt x="121" y="568"/>
                </a:lnTo>
                <a:lnTo>
                  <a:pt x="131" y="568"/>
                </a:lnTo>
                <a:lnTo>
                  <a:pt x="138" y="568"/>
                </a:lnTo>
                <a:lnTo>
                  <a:pt x="138" y="656"/>
                </a:lnTo>
                <a:lnTo>
                  <a:pt x="134" y="656"/>
                </a:lnTo>
                <a:lnTo>
                  <a:pt x="124" y="656"/>
                </a:lnTo>
                <a:lnTo>
                  <a:pt x="119" y="656"/>
                </a:lnTo>
                <a:lnTo>
                  <a:pt x="117" y="568"/>
                </a:lnTo>
                <a:close/>
                <a:moveTo>
                  <a:pt x="119" y="673"/>
                </a:moveTo>
                <a:lnTo>
                  <a:pt x="126" y="673"/>
                </a:lnTo>
                <a:lnTo>
                  <a:pt x="136" y="673"/>
                </a:lnTo>
                <a:lnTo>
                  <a:pt x="138" y="673"/>
                </a:lnTo>
                <a:lnTo>
                  <a:pt x="138" y="799"/>
                </a:lnTo>
                <a:lnTo>
                  <a:pt x="136" y="799"/>
                </a:lnTo>
                <a:lnTo>
                  <a:pt x="126" y="799"/>
                </a:lnTo>
                <a:lnTo>
                  <a:pt x="119" y="799"/>
                </a:lnTo>
                <a:lnTo>
                  <a:pt x="119" y="673"/>
                </a:lnTo>
                <a:close/>
                <a:moveTo>
                  <a:pt x="119" y="814"/>
                </a:moveTo>
                <a:lnTo>
                  <a:pt x="124" y="814"/>
                </a:lnTo>
                <a:lnTo>
                  <a:pt x="136" y="814"/>
                </a:lnTo>
                <a:lnTo>
                  <a:pt x="141" y="814"/>
                </a:lnTo>
                <a:lnTo>
                  <a:pt x="141" y="937"/>
                </a:lnTo>
                <a:lnTo>
                  <a:pt x="136" y="937"/>
                </a:lnTo>
                <a:lnTo>
                  <a:pt x="129" y="937"/>
                </a:lnTo>
                <a:lnTo>
                  <a:pt x="119" y="937"/>
                </a:lnTo>
                <a:lnTo>
                  <a:pt x="119" y="814"/>
                </a:lnTo>
                <a:close/>
                <a:moveTo>
                  <a:pt x="119" y="957"/>
                </a:moveTo>
                <a:lnTo>
                  <a:pt x="126" y="957"/>
                </a:lnTo>
                <a:lnTo>
                  <a:pt x="136" y="957"/>
                </a:lnTo>
                <a:lnTo>
                  <a:pt x="141" y="957"/>
                </a:lnTo>
                <a:lnTo>
                  <a:pt x="141" y="1071"/>
                </a:lnTo>
                <a:lnTo>
                  <a:pt x="138" y="1071"/>
                </a:lnTo>
                <a:lnTo>
                  <a:pt x="129" y="1071"/>
                </a:lnTo>
                <a:lnTo>
                  <a:pt x="121" y="1073"/>
                </a:lnTo>
                <a:lnTo>
                  <a:pt x="119" y="957"/>
                </a:lnTo>
                <a:close/>
                <a:moveTo>
                  <a:pt x="129" y="1185"/>
                </a:moveTo>
                <a:lnTo>
                  <a:pt x="121" y="1188"/>
                </a:lnTo>
                <a:lnTo>
                  <a:pt x="121" y="1095"/>
                </a:lnTo>
                <a:lnTo>
                  <a:pt x="126" y="1095"/>
                </a:lnTo>
                <a:lnTo>
                  <a:pt x="136" y="1095"/>
                </a:lnTo>
                <a:lnTo>
                  <a:pt x="141" y="1095"/>
                </a:lnTo>
                <a:lnTo>
                  <a:pt x="141" y="1185"/>
                </a:lnTo>
                <a:lnTo>
                  <a:pt x="129" y="1185"/>
                </a:lnTo>
                <a:close/>
                <a:moveTo>
                  <a:pt x="182" y="568"/>
                </a:moveTo>
                <a:lnTo>
                  <a:pt x="189" y="568"/>
                </a:lnTo>
                <a:lnTo>
                  <a:pt x="197" y="568"/>
                </a:lnTo>
                <a:lnTo>
                  <a:pt x="197" y="656"/>
                </a:lnTo>
                <a:lnTo>
                  <a:pt x="194" y="656"/>
                </a:lnTo>
                <a:lnTo>
                  <a:pt x="182" y="656"/>
                </a:lnTo>
                <a:lnTo>
                  <a:pt x="182" y="568"/>
                </a:lnTo>
                <a:close/>
                <a:moveTo>
                  <a:pt x="182" y="673"/>
                </a:moveTo>
                <a:lnTo>
                  <a:pt x="189" y="673"/>
                </a:lnTo>
                <a:lnTo>
                  <a:pt x="197" y="673"/>
                </a:lnTo>
                <a:lnTo>
                  <a:pt x="199" y="799"/>
                </a:lnTo>
                <a:lnTo>
                  <a:pt x="189" y="799"/>
                </a:lnTo>
                <a:lnTo>
                  <a:pt x="182" y="799"/>
                </a:lnTo>
                <a:lnTo>
                  <a:pt x="182" y="673"/>
                </a:lnTo>
                <a:close/>
                <a:moveTo>
                  <a:pt x="182" y="814"/>
                </a:moveTo>
                <a:lnTo>
                  <a:pt x="194" y="814"/>
                </a:lnTo>
                <a:lnTo>
                  <a:pt x="199" y="814"/>
                </a:lnTo>
                <a:lnTo>
                  <a:pt x="199" y="937"/>
                </a:lnTo>
                <a:lnTo>
                  <a:pt x="192" y="937"/>
                </a:lnTo>
                <a:lnTo>
                  <a:pt x="184" y="937"/>
                </a:lnTo>
                <a:lnTo>
                  <a:pt x="182" y="814"/>
                </a:lnTo>
                <a:close/>
                <a:moveTo>
                  <a:pt x="184" y="957"/>
                </a:moveTo>
                <a:lnTo>
                  <a:pt x="194" y="957"/>
                </a:lnTo>
                <a:lnTo>
                  <a:pt x="199" y="957"/>
                </a:lnTo>
                <a:lnTo>
                  <a:pt x="199" y="1071"/>
                </a:lnTo>
                <a:lnTo>
                  <a:pt x="192" y="1071"/>
                </a:lnTo>
                <a:lnTo>
                  <a:pt x="184" y="1071"/>
                </a:lnTo>
                <a:lnTo>
                  <a:pt x="184" y="957"/>
                </a:lnTo>
                <a:close/>
                <a:moveTo>
                  <a:pt x="199" y="1188"/>
                </a:moveTo>
                <a:lnTo>
                  <a:pt x="184" y="1185"/>
                </a:lnTo>
                <a:lnTo>
                  <a:pt x="184" y="1098"/>
                </a:lnTo>
                <a:lnTo>
                  <a:pt x="197" y="1098"/>
                </a:lnTo>
                <a:lnTo>
                  <a:pt x="199" y="1098"/>
                </a:lnTo>
                <a:lnTo>
                  <a:pt x="201" y="1188"/>
                </a:lnTo>
                <a:lnTo>
                  <a:pt x="199" y="1188"/>
                </a:lnTo>
                <a:close/>
              </a:path>
            </a:pathLst>
          </a:cu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endParaRPr lang="id-ID" sz="1000"/>
          </a:p>
        </p:txBody>
      </p:sp>
      <p:sp>
        <p:nvSpPr>
          <p:cNvPr id="32" name="Freeform 15"/>
          <p:cNvSpPr>
            <a:spLocks/>
          </p:cNvSpPr>
          <p:nvPr/>
        </p:nvSpPr>
        <p:spPr bwMode="auto">
          <a:xfrm>
            <a:off x="8547650" y="4281229"/>
            <a:ext cx="951309" cy="862271"/>
          </a:xfrm>
          <a:custGeom>
            <a:avLst/>
            <a:gdLst>
              <a:gd name="T0" fmla="*/ 1278 w 1278"/>
              <a:gd name="T1" fmla="*/ 836 h 1193"/>
              <a:gd name="T2" fmla="*/ 1271 w 1278"/>
              <a:gd name="T3" fmla="*/ 819 h 1193"/>
              <a:gd name="T4" fmla="*/ 1252 w 1278"/>
              <a:gd name="T5" fmla="*/ 821 h 1193"/>
              <a:gd name="T6" fmla="*/ 1242 w 1278"/>
              <a:gd name="T7" fmla="*/ 807 h 1193"/>
              <a:gd name="T8" fmla="*/ 1206 w 1278"/>
              <a:gd name="T9" fmla="*/ 700 h 1193"/>
              <a:gd name="T10" fmla="*/ 1167 w 1278"/>
              <a:gd name="T11" fmla="*/ 693 h 1193"/>
              <a:gd name="T12" fmla="*/ 1126 w 1278"/>
              <a:gd name="T13" fmla="*/ 651 h 1193"/>
              <a:gd name="T14" fmla="*/ 1075 w 1278"/>
              <a:gd name="T15" fmla="*/ 598 h 1193"/>
              <a:gd name="T16" fmla="*/ 1068 w 1278"/>
              <a:gd name="T17" fmla="*/ 586 h 1193"/>
              <a:gd name="T18" fmla="*/ 1053 w 1278"/>
              <a:gd name="T19" fmla="*/ 566 h 1193"/>
              <a:gd name="T20" fmla="*/ 1048 w 1278"/>
              <a:gd name="T21" fmla="*/ 581 h 1193"/>
              <a:gd name="T22" fmla="*/ 1034 w 1278"/>
              <a:gd name="T23" fmla="*/ 593 h 1193"/>
              <a:gd name="T24" fmla="*/ 1034 w 1278"/>
              <a:gd name="T25" fmla="*/ 625 h 1193"/>
              <a:gd name="T26" fmla="*/ 956 w 1278"/>
              <a:gd name="T27" fmla="*/ 685 h 1193"/>
              <a:gd name="T28" fmla="*/ 925 w 1278"/>
              <a:gd name="T29" fmla="*/ 695 h 1193"/>
              <a:gd name="T30" fmla="*/ 884 w 1278"/>
              <a:gd name="T31" fmla="*/ 824 h 1193"/>
              <a:gd name="T32" fmla="*/ 864 w 1278"/>
              <a:gd name="T33" fmla="*/ 807 h 1193"/>
              <a:gd name="T34" fmla="*/ 850 w 1278"/>
              <a:gd name="T35" fmla="*/ 838 h 1193"/>
              <a:gd name="T36" fmla="*/ 833 w 1278"/>
              <a:gd name="T37" fmla="*/ 819 h 1193"/>
              <a:gd name="T38" fmla="*/ 814 w 1278"/>
              <a:gd name="T39" fmla="*/ 841 h 1193"/>
              <a:gd name="T40" fmla="*/ 751 w 1278"/>
              <a:gd name="T41" fmla="*/ 32 h 1193"/>
              <a:gd name="T42" fmla="*/ 445 w 1278"/>
              <a:gd name="T43" fmla="*/ 855 h 1193"/>
              <a:gd name="T44" fmla="*/ 431 w 1278"/>
              <a:gd name="T45" fmla="*/ 739 h 1193"/>
              <a:gd name="T46" fmla="*/ 404 w 1278"/>
              <a:gd name="T47" fmla="*/ 756 h 1193"/>
              <a:gd name="T48" fmla="*/ 378 w 1278"/>
              <a:gd name="T49" fmla="*/ 561 h 1193"/>
              <a:gd name="T50" fmla="*/ 375 w 1278"/>
              <a:gd name="T51" fmla="*/ 547 h 1193"/>
              <a:gd name="T52" fmla="*/ 368 w 1278"/>
              <a:gd name="T53" fmla="*/ 569 h 1193"/>
              <a:gd name="T54" fmla="*/ 351 w 1278"/>
              <a:gd name="T55" fmla="*/ 479 h 1193"/>
              <a:gd name="T56" fmla="*/ 341 w 1278"/>
              <a:gd name="T57" fmla="*/ 348 h 1193"/>
              <a:gd name="T58" fmla="*/ 324 w 1278"/>
              <a:gd name="T59" fmla="*/ 372 h 1193"/>
              <a:gd name="T60" fmla="*/ 312 w 1278"/>
              <a:gd name="T61" fmla="*/ 479 h 1193"/>
              <a:gd name="T62" fmla="*/ 295 w 1278"/>
              <a:gd name="T63" fmla="*/ 561 h 1193"/>
              <a:gd name="T64" fmla="*/ 290 w 1278"/>
              <a:gd name="T65" fmla="*/ 547 h 1193"/>
              <a:gd name="T66" fmla="*/ 288 w 1278"/>
              <a:gd name="T67" fmla="*/ 569 h 1193"/>
              <a:gd name="T68" fmla="*/ 269 w 1278"/>
              <a:gd name="T69" fmla="*/ 693 h 1193"/>
              <a:gd name="T70" fmla="*/ 269 w 1278"/>
              <a:gd name="T71" fmla="*/ 695 h 1193"/>
              <a:gd name="T72" fmla="*/ 261 w 1278"/>
              <a:gd name="T73" fmla="*/ 758 h 1193"/>
              <a:gd name="T74" fmla="*/ 244 w 1278"/>
              <a:gd name="T75" fmla="*/ 712 h 1193"/>
              <a:gd name="T76" fmla="*/ 232 w 1278"/>
              <a:gd name="T77" fmla="*/ 574 h 1193"/>
              <a:gd name="T78" fmla="*/ 208 w 1278"/>
              <a:gd name="T79" fmla="*/ 710 h 1193"/>
              <a:gd name="T80" fmla="*/ 194 w 1278"/>
              <a:gd name="T81" fmla="*/ 748 h 1193"/>
              <a:gd name="T82" fmla="*/ 174 w 1278"/>
              <a:gd name="T83" fmla="*/ 688 h 1193"/>
              <a:gd name="T84" fmla="*/ 172 w 1278"/>
              <a:gd name="T85" fmla="*/ 685 h 1193"/>
              <a:gd name="T86" fmla="*/ 169 w 1278"/>
              <a:gd name="T87" fmla="*/ 615 h 1193"/>
              <a:gd name="T88" fmla="*/ 167 w 1278"/>
              <a:gd name="T89" fmla="*/ 610 h 1193"/>
              <a:gd name="T90" fmla="*/ 157 w 1278"/>
              <a:gd name="T91" fmla="*/ 557 h 1193"/>
              <a:gd name="T92" fmla="*/ 148 w 1278"/>
              <a:gd name="T93" fmla="*/ 547 h 1193"/>
              <a:gd name="T94" fmla="*/ 123 w 1278"/>
              <a:gd name="T95" fmla="*/ 479 h 1193"/>
              <a:gd name="T96" fmla="*/ 123 w 1278"/>
              <a:gd name="T97" fmla="*/ 464 h 1193"/>
              <a:gd name="T98" fmla="*/ 121 w 1278"/>
              <a:gd name="T99" fmla="*/ 304 h 1193"/>
              <a:gd name="T100" fmla="*/ 97 w 1278"/>
              <a:gd name="T101" fmla="*/ 464 h 1193"/>
              <a:gd name="T102" fmla="*/ 94 w 1278"/>
              <a:gd name="T103" fmla="*/ 476 h 1193"/>
              <a:gd name="T104" fmla="*/ 70 w 1278"/>
              <a:gd name="T105" fmla="*/ 554 h 1193"/>
              <a:gd name="T106" fmla="*/ 60 w 1278"/>
              <a:gd name="T107" fmla="*/ 549 h 1193"/>
              <a:gd name="T108" fmla="*/ 48 w 1278"/>
              <a:gd name="T109" fmla="*/ 610 h 1193"/>
              <a:gd name="T110" fmla="*/ 41 w 1278"/>
              <a:gd name="T111" fmla="*/ 746 h 1193"/>
              <a:gd name="T112" fmla="*/ 17 w 1278"/>
              <a:gd name="T113" fmla="*/ 739 h 1193"/>
              <a:gd name="T114" fmla="*/ 7 w 1278"/>
              <a:gd name="T115" fmla="*/ 848 h 1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278" h="1193">
                <a:moveTo>
                  <a:pt x="12" y="306"/>
                </a:moveTo>
                <a:lnTo>
                  <a:pt x="0" y="304"/>
                </a:lnTo>
                <a:lnTo>
                  <a:pt x="0" y="1193"/>
                </a:lnTo>
                <a:lnTo>
                  <a:pt x="1278" y="1193"/>
                </a:lnTo>
                <a:lnTo>
                  <a:pt x="1278" y="836"/>
                </a:lnTo>
                <a:lnTo>
                  <a:pt x="1274" y="836"/>
                </a:lnTo>
                <a:lnTo>
                  <a:pt x="1274" y="819"/>
                </a:lnTo>
                <a:lnTo>
                  <a:pt x="1271" y="819"/>
                </a:lnTo>
                <a:lnTo>
                  <a:pt x="1271" y="819"/>
                </a:lnTo>
                <a:lnTo>
                  <a:pt x="1271" y="819"/>
                </a:lnTo>
                <a:lnTo>
                  <a:pt x="1269" y="819"/>
                </a:lnTo>
                <a:lnTo>
                  <a:pt x="1269" y="836"/>
                </a:lnTo>
                <a:lnTo>
                  <a:pt x="1257" y="836"/>
                </a:lnTo>
                <a:lnTo>
                  <a:pt x="1257" y="824"/>
                </a:lnTo>
                <a:lnTo>
                  <a:pt x="1252" y="821"/>
                </a:lnTo>
                <a:lnTo>
                  <a:pt x="1245" y="821"/>
                </a:lnTo>
                <a:lnTo>
                  <a:pt x="1245" y="807"/>
                </a:lnTo>
                <a:lnTo>
                  <a:pt x="1242" y="807"/>
                </a:lnTo>
                <a:lnTo>
                  <a:pt x="1242" y="807"/>
                </a:lnTo>
                <a:lnTo>
                  <a:pt x="1242" y="807"/>
                </a:lnTo>
                <a:lnTo>
                  <a:pt x="1240" y="807"/>
                </a:lnTo>
                <a:lnTo>
                  <a:pt x="1240" y="821"/>
                </a:lnTo>
                <a:lnTo>
                  <a:pt x="1220" y="821"/>
                </a:lnTo>
                <a:lnTo>
                  <a:pt x="1223" y="702"/>
                </a:lnTo>
                <a:lnTo>
                  <a:pt x="1206" y="700"/>
                </a:lnTo>
                <a:lnTo>
                  <a:pt x="1182" y="700"/>
                </a:lnTo>
                <a:lnTo>
                  <a:pt x="1174" y="695"/>
                </a:lnTo>
                <a:lnTo>
                  <a:pt x="1174" y="695"/>
                </a:lnTo>
                <a:lnTo>
                  <a:pt x="1172" y="695"/>
                </a:lnTo>
                <a:lnTo>
                  <a:pt x="1167" y="693"/>
                </a:lnTo>
                <a:lnTo>
                  <a:pt x="1167" y="688"/>
                </a:lnTo>
                <a:lnTo>
                  <a:pt x="1155" y="685"/>
                </a:lnTo>
                <a:lnTo>
                  <a:pt x="1150" y="685"/>
                </a:lnTo>
                <a:lnTo>
                  <a:pt x="1140" y="668"/>
                </a:lnTo>
                <a:lnTo>
                  <a:pt x="1126" y="651"/>
                </a:lnTo>
                <a:lnTo>
                  <a:pt x="1111" y="639"/>
                </a:lnTo>
                <a:lnTo>
                  <a:pt x="1092" y="629"/>
                </a:lnTo>
                <a:lnTo>
                  <a:pt x="1073" y="625"/>
                </a:lnTo>
                <a:lnTo>
                  <a:pt x="1073" y="598"/>
                </a:lnTo>
                <a:lnTo>
                  <a:pt x="1075" y="598"/>
                </a:lnTo>
                <a:lnTo>
                  <a:pt x="1075" y="595"/>
                </a:lnTo>
                <a:lnTo>
                  <a:pt x="1075" y="593"/>
                </a:lnTo>
                <a:lnTo>
                  <a:pt x="1073" y="593"/>
                </a:lnTo>
                <a:lnTo>
                  <a:pt x="1070" y="588"/>
                </a:lnTo>
                <a:lnTo>
                  <a:pt x="1068" y="586"/>
                </a:lnTo>
                <a:lnTo>
                  <a:pt x="1063" y="583"/>
                </a:lnTo>
                <a:lnTo>
                  <a:pt x="1061" y="581"/>
                </a:lnTo>
                <a:lnTo>
                  <a:pt x="1056" y="581"/>
                </a:lnTo>
                <a:lnTo>
                  <a:pt x="1056" y="566"/>
                </a:lnTo>
                <a:lnTo>
                  <a:pt x="1053" y="566"/>
                </a:lnTo>
                <a:lnTo>
                  <a:pt x="1053" y="564"/>
                </a:lnTo>
                <a:lnTo>
                  <a:pt x="1053" y="566"/>
                </a:lnTo>
                <a:lnTo>
                  <a:pt x="1048" y="566"/>
                </a:lnTo>
                <a:lnTo>
                  <a:pt x="1048" y="581"/>
                </a:lnTo>
                <a:lnTo>
                  <a:pt x="1048" y="581"/>
                </a:lnTo>
                <a:lnTo>
                  <a:pt x="1046" y="581"/>
                </a:lnTo>
                <a:lnTo>
                  <a:pt x="1041" y="583"/>
                </a:lnTo>
                <a:lnTo>
                  <a:pt x="1039" y="586"/>
                </a:lnTo>
                <a:lnTo>
                  <a:pt x="1036" y="588"/>
                </a:lnTo>
                <a:lnTo>
                  <a:pt x="1034" y="593"/>
                </a:lnTo>
                <a:lnTo>
                  <a:pt x="1031" y="593"/>
                </a:lnTo>
                <a:lnTo>
                  <a:pt x="1031" y="595"/>
                </a:lnTo>
                <a:lnTo>
                  <a:pt x="1031" y="598"/>
                </a:lnTo>
                <a:lnTo>
                  <a:pt x="1034" y="598"/>
                </a:lnTo>
                <a:lnTo>
                  <a:pt x="1034" y="625"/>
                </a:lnTo>
                <a:lnTo>
                  <a:pt x="1014" y="629"/>
                </a:lnTo>
                <a:lnTo>
                  <a:pt x="995" y="639"/>
                </a:lnTo>
                <a:lnTo>
                  <a:pt x="978" y="651"/>
                </a:lnTo>
                <a:lnTo>
                  <a:pt x="964" y="668"/>
                </a:lnTo>
                <a:lnTo>
                  <a:pt x="956" y="685"/>
                </a:lnTo>
                <a:lnTo>
                  <a:pt x="949" y="685"/>
                </a:lnTo>
                <a:lnTo>
                  <a:pt x="937" y="688"/>
                </a:lnTo>
                <a:lnTo>
                  <a:pt x="937" y="693"/>
                </a:lnTo>
                <a:lnTo>
                  <a:pt x="935" y="695"/>
                </a:lnTo>
                <a:lnTo>
                  <a:pt x="925" y="695"/>
                </a:lnTo>
                <a:lnTo>
                  <a:pt x="925" y="697"/>
                </a:lnTo>
                <a:lnTo>
                  <a:pt x="922" y="700"/>
                </a:lnTo>
                <a:lnTo>
                  <a:pt x="896" y="700"/>
                </a:lnTo>
                <a:lnTo>
                  <a:pt x="881" y="702"/>
                </a:lnTo>
                <a:lnTo>
                  <a:pt x="884" y="824"/>
                </a:lnTo>
                <a:lnTo>
                  <a:pt x="867" y="824"/>
                </a:lnTo>
                <a:lnTo>
                  <a:pt x="867" y="807"/>
                </a:lnTo>
                <a:lnTo>
                  <a:pt x="864" y="807"/>
                </a:lnTo>
                <a:lnTo>
                  <a:pt x="864" y="807"/>
                </a:lnTo>
                <a:lnTo>
                  <a:pt x="864" y="807"/>
                </a:lnTo>
                <a:lnTo>
                  <a:pt x="862" y="807"/>
                </a:lnTo>
                <a:lnTo>
                  <a:pt x="862" y="824"/>
                </a:lnTo>
                <a:lnTo>
                  <a:pt x="855" y="824"/>
                </a:lnTo>
                <a:lnTo>
                  <a:pt x="850" y="826"/>
                </a:lnTo>
                <a:lnTo>
                  <a:pt x="850" y="838"/>
                </a:lnTo>
                <a:lnTo>
                  <a:pt x="850" y="838"/>
                </a:lnTo>
                <a:lnTo>
                  <a:pt x="835" y="838"/>
                </a:lnTo>
                <a:lnTo>
                  <a:pt x="833" y="819"/>
                </a:lnTo>
                <a:lnTo>
                  <a:pt x="833" y="819"/>
                </a:lnTo>
                <a:lnTo>
                  <a:pt x="833" y="819"/>
                </a:lnTo>
                <a:lnTo>
                  <a:pt x="830" y="819"/>
                </a:lnTo>
                <a:lnTo>
                  <a:pt x="828" y="819"/>
                </a:lnTo>
                <a:lnTo>
                  <a:pt x="828" y="838"/>
                </a:lnTo>
                <a:lnTo>
                  <a:pt x="818" y="838"/>
                </a:lnTo>
                <a:lnTo>
                  <a:pt x="814" y="841"/>
                </a:lnTo>
                <a:lnTo>
                  <a:pt x="814" y="841"/>
                </a:lnTo>
                <a:lnTo>
                  <a:pt x="809" y="841"/>
                </a:lnTo>
                <a:lnTo>
                  <a:pt x="811" y="90"/>
                </a:lnTo>
                <a:lnTo>
                  <a:pt x="782" y="32"/>
                </a:lnTo>
                <a:lnTo>
                  <a:pt x="751" y="32"/>
                </a:lnTo>
                <a:lnTo>
                  <a:pt x="734" y="0"/>
                </a:lnTo>
                <a:lnTo>
                  <a:pt x="508" y="0"/>
                </a:lnTo>
                <a:lnTo>
                  <a:pt x="508" y="32"/>
                </a:lnTo>
                <a:lnTo>
                  <a:pt x="448" y="32"/>
                </a:lnTo>
                <a:lnTo>
                  <a:pt x="445" y="855"/>
                </a:lnTo>
                <a:lnTo>
                  <a:pt x="438" y="848"/>
                </a:lnTo>
                <a:lnTo>
                  <a:pt x="438" y="836"/>
                </a:lnTo>
                <a:lnTo>
                  <a:pt x="436" y="746"/>
                </a:lnTo>
                <a:lnTo>
                  <a:pt x="436" y="739"/>
                </a:lnTo>
                <a:lnTo>
                  <a:pt x="431" y="739"/>
                </a:lnTo>
                <a:lnTo>
                  <a:pt x="429" y="739"/>
                </a:lnTo>
                <a:lnTo>
                  <a:pt x="429" y="746"/>
                </a:lnTo>
                <a:lnTo>
                  <a:pt x="429" y="758"/>
                </a:lnTo>
                <a:lnTo>
                  <a:pt x="404" y="758"/>
                </a:lnTo>
                <a:lnTo>
                  <a:pt x="404" y="756"/>
                </a:lnTo>
                <a:lnTo>
                  <a:pt x="399" y="746"/>
                </a:lnTo>
                <a:lnTo>
                  <a:pt x="399" y="693"/>
                </a:lnTo>
                <a:lnTo>
                  <a:pt x="392" y="676"/>
                </a:lnTo>
                <a:lnTo>
                  <a:pt x="392" y="622"/>
                </a:lnTo>
                <a:lnTo>
                  <a:pt x="378" y="561"/>
                </a:lnTo>
                <a:lnTo>
                  <a:pt x="380" y="561"/>
                </a:lnTo>
                <a:lnTo>
                  <a:pt x="380" y="547"/>
                </a:lnTo>
                <a:lnTo>
                  <a:pt x="375" y="547"/>
                </a:lnTo>
                <a:lnTo>
                  <a:pt x="375" y="547"/>
                </a:lnTo>
                <a:lnTo>
                  <a:pt x="375" y="547"/>
                </a:lnTo>
                <a:lnTo>
                  <a:pt x="368" y="547"/>
                </a:lnTo>
                <a:lnTo>
                  <a:pt x="368" y="554"/>
                </a:lnTo>
                <a:lnTo>
                  <a:pt x="366" y="554"/>
                </a:lnTo>
                <a:lnTo>
                  <a:pt x="366" y="569"/>
                </a:lnTo>
                <a:lnTo>
                  <a:pt x="368" y="569"/>
                </a:lnTo>
                <a:lnTo>
                  <a:pt x="358" y="610"/>
                </a:lnTo>
                <a:lnTo>
                  <a:pt x="346" y="481"/>
                </a:lnTo>
                <a:lnTo>
                  <a:pt x="351" y="481"/>
                </a:lnTo>
                <a:lnTo>
                  <a:pt x="351" y="479"/>
                </a:lnTo>
                <a:lnTo>
                  <a:pt x="351" y="479"/>
                </a:lnTo>
                <a:lnTo>
                  <a:pt x="351" y="469"/>
                </a:lnTo>
                <a:lnTo>
                  <a:pt x="344" y="469"/>
                </a:lnTo>
                <a:lnTo>
                  <a:pt x="337" y="372"/>
                </a:lnTo>
                <a:lnTo>
                  <a:pt x="341" y="372"/>
                </a:lnTo>
                <a:lnTo>
                  <a:pt x="341" y="348"/>
                </a:lnTo>
                <a:lnTo>
                  <a:pt x="341" y="309"/>
                </a:lnTo>
                <a:lnTo>
                  <a:pt x="320" y="309"/>
                </a:lnTo>
                <a:lnTo>
                  <a:pt x="320" y="348"/>
                </a:lnTo>
                <a:lnTo>
                  <a:pt x="320" y="372"/>
                </a:lnTo>
                <a:lnTo>
                  <a:pt x="324" y="372"/>
                </a:lnTo>
                <a:lnTo>
                  <a:pt x="324" y="374"/>
                </a:lnTo>
                <a:lnTo>
                  <a:pt x="317" y="469"/>
                </a:lnTo>
                <a:lnTo>
                  <a:pt x="312" y="469"/>
                </a:lnTo>
                <a:lnTo>
                  <a:pt x="312" y="472"/>
                </a:lnTo>
                <a:lnTo>
                  <a:pt x="312" y="479"/>
                </a:lnTo>
                <a:lnTo>
                  <a:pt x="312" y="481"/>
                </a:lnTo>
                <a:lnTo>
                  <a:pt x="317" y="481"/>
                </a:lnTo>
                <a:lnTo>
                  <a:pt x="305" y="610"/>
                </a:lnTo>
                <a:lnTo>
                  <a:pt x="295" y="566"/>
                </a:lnTo>
                <a:lnTo>
                  <a:pt x="295" y="561"/>
                </a:lnTo>
                <a:lnTo>
                  <a:pt x="298" y="561"/>
                </a:lnTo>
                <a:lnTo>
                  <a:pt x="298" y="547"/>
                </a:lnTo>
                <a:lnTo>
                  <a:pt x="290" y="547"/>
                </a:lnTo>
                <a:lnTo>
                  <a:pt x="290" y="547"/>
                </a:lnTo>
                <a:lnTo>
                  <a:pt x="290" y="547"/>
                </a:lnTo>
                <a:lnTo>
                  <a:pt x="286" y="547"/>
                </a:lnTo>
                <a:lnTo>
                  <a:pt x="286" y="554"/>
                </a:lnTo>
                <a:lnTo>
                  <a:pt x="286" y="554"/>
                </a:lnTo>
                <a:lnTo>
                  <a:pt x="286" y="569"/>
                </a:lnTo>
                <a:lnTo>
                  <a:pt x="288" y="569"/>
                </a:lnTo>
                <a:lnTo>
                  <a:pt x="276" y="622"/>
                </a:lnTo>
                <a:lnTo>
                  <a:pt x="276" y="622"/>
                </a:lnTo>
                <a:lnTo>
                  <a:pt x="274" y="627"/>
                </a:lnTo>
                <a:lnTo>
                  <a:pt x="274" y="676"/>
                </a:lnTo>
                <a:lnTo>
                  <a:pt x="269" y="693"/>
                </a:lnTo>
                <a:lnTo>
                  <a:pt x="269" y="693"/>
                </a:lnTo>
                <a:lnTo>
                  <a:pt x="269" y="693"/>
                </a:lnTo>
                <a:lnTo>
                  <a:pt x="269" y="695"/>
                </a:lnTo>
                <a:lnTo>
                  <a:pt x="269" y="695"/>
                </a:lnTo>
                <a:lnTo>
                  <a:pt x="269" y="695"/>
                </a:lnTo>
                <a:lnTo>
                  <a:pt x="269" y="695"/>
                </a:lnTo>
                <a:lnTo>
                  <a:pt x="269" y="746"/>
                </a:lnTo>
                <a:lnTo>
                  <a:pt x="261" y="756"/>
                </a:lnTo>
                <a:lnTo>
                  <a:pt x="261" y="756"/>
                </a:lnTo>
                <a:lnTo>
                  <a:pt x="261" y="758"/>
                </a:lnTo>
                <a:lnTo>
                  <a:pt x="261" y="758"/>
                </a:lnTo>
                <a:lnTo>
                  <a:pt x="252" y="758"/>
                </a:lnTo>
                <a:lnTo>
                  <a:pt x="252" y="748"/>
                </a:lnTo>
                <a:lnTo>
                  <a:pt x="244" y="748"/>
                </a:lnTo>
                <a:lnTo>
                  <a:pt x="244" y="712"/>
                </a:lnTo>
                <a:lnTo>
                  <a:pt x="244" y="710"/>
                </a:lnTo>
                <a:lnTo>
                  <a:pt x="240" y="710"/>
                </a:lnTo>
                <a:lnTo>
                  <a:pt x="225" y="574"/>
                </a:lnTo>
                <a:lnTo>
                  <a:pt x="225" y="574"/>
                </a:lnTo>
                <a:lnTo>
                  <a:pt x="232" y="574"/>
                </a:lnTo>
                <a:lnTo>
                  <a:pt x="232" y="537"/>
                </a:lnTo>
                <a:lnTo>
                  <a:pt x="215" y="537"/>
                </a:lnTo>
                <a:lnTo>
                  <a:pt x="215" y="574"/>
                </a:lnTo>
                <a:lnTo>
                  <a:pt x="220" y="574"/>
                </a:lnTo>
                <a:lnTo>
                  <a:pt x="208" y="710"/>
                </a:lnTo>
                <a:lnTo>
                  <a:pt x="208" y="710"/>
                </a:lnTo>
                <a:lnTo>
                  <a:pt x="208" y="710"/>
                </a:lnTo>
                <a:lnTo>
                  <a:pt x="201" y="710"/>
                </a:lnTo>
                <a:lnTo>
                  <a:pt x="201" y="748"/>
                </a:lnTo>
                <a:lnTo>
                  <a:pt x="194" y="748"/>
                </a:lnTo>
                <a:lnTo>
                  <a:pt x="194" y="758"/>
                </a:lnTo>
                <a:lnTo>
                  <a:pt x="179" y="758"/>
                </a:lnTo>
                <a:lnTo>
                  <a:pt x="179" y="758"/>
                </a:lnTo>
                <a:lnTo>
                  <a:pt x="174" y="746"/>
                </a:lnTo>
                <a:lnTo>
                  <a:pt x="174" y="688"/>
                </a:lnTo>
                <a:lnTo>
                  <a:pt x="174" y="688"/>
                </a:lnTo>
                <a:lnTo>
                  <a:pt x="174" y="688"/>
                </a:lnTo>
                <a:lnTo>
                  <a:pt x="172" y="688"/>
                </a:lnTo>
                <a:lnTo>
                  <a:pt x="172" y="685"/>
                </a:lnTo>
                <a:lnTo>
                  <a:pt x="172" y="685"/>
                </a:lnTo>
                <a:lnTo>
                  <a:pt x="172" y="685"/>
                </a:lnTo>
                <a:lnTo>
                  <a:pt x="169" y="683"/>
                </a:lnTo>
                <a:lnTo>
                  <a:pt x="169" y="617"/>
                </a:lnTo>
                <a:lnTo>
                  <a:pt x="169" y="617"/>
                </a:lnTo>
                <a:lnTo>
                  <a:pt x="169" y="615"/>
                </a:lnTo>
                <a:lnTo>
                  <a:pt x="167" y="615"/>
                </a:lnTo>
                <a:lnTo>
                  <a:pt x="167" y="615"/>
                </a:lnTo>
                <a:lnTo>
                  <a:pt x="167" y="610"/>
                </a:lnTo>
                <a:lnTo>
                  <a:pt x="167" y="610"/>
                </a:lnTo>
                <a:lnTo>
                  <a:pt x="167" y="610"/>
                </a:lnTo>
                <a:lnTo>
                  <a:pt x="165" y="610"/>
                </a:lnTo>
                <a:lnTo>
                  <a:pt x="165" y="610"/>
                </a:lnTo>
                <a:lnTo>
                  <a:pt x="155" y="569"/>
                </a:lnTo>
                <a:lnTo>
                  <a:pt x="157" y="569"/>
                </a:lnTo>
                <a:lnTo>
                  <a:pt x="157" y="557"/>
                </a:lnTo>
                <a:lnTo>
                  <a:pt x="155" y="557"/>
                </a:lnTo>
                <a:lnTo>
                  <a:pt x="155" y="547"/>
                </a:lnTo>
                <a:lnTo>
                  <a:pt x="148" y="547"/>
                </a:lnTo>
                <a:lnTo>
                  <a:pt x="148" y="547"/>
                </a:lnTo>
                <a:lnTo>
                  <a:pt x="148" y="547"/>
                </a:lnTo>
                <a:lnTo>
                  <a:pt x="143" y="547"/>
                </a:lnTo>
                <a:lnTo>
                  <a:pt x="143" y="561"/>
                </a:lnTo>
                <a:lnTo>
                  <a:pt x="145" y="561"/>
                </a:lnTo>
                <a:lnTo>
                  <a:pt x="136" y="603"/>
                </a:lnTo>
                <a:lnTo>
                  <a:pt x="123" y="479"/>
                </a:lnTo>
                <a:lnTo>
                  <a:pt x="131" y="476"/>
                </a:lnTo>
                <a:lnTo>
                  <a:pt x="131" y="476"/>
                </a:lnTo>
                <a:lnTo>
                  <a:pt x="131" y="467"/>
                </a:lnTo>
                <a:lnTo>
                  <a:pt x="128" y="464"/>
                </a:lnTo>
                <a:lnTo>
                  <a:pt x="123" y="464"/>
                </a:lnTo>
                <a:lnTo>
                  <a:pt x="116" y="370"/>
                </a:lnTo>
                <a:lnTo>
                  <a:pt x="116" y="370"/>
                </a:lnTo>
                <a:lnTo>
                  <a:pt x="121" y="370"/>
                </a:lnTo>
                <a:lnTo>
                  <a:pt x="121" y="343"/>
                </a:lnTo>
                <a:lnTo>
                  <a:pt x="121" y="304"/>
                </a:lnTo>
                <a:lnTo>
                  <a:pt x="99" y="304"/>
                </a:lnTo>
                <a:lnTo>
                  <a:pt x="99" y="343"/>
                </a:lnTo>
                <a:lnTo>
                  <a:pt x="99" y="370"/>
                </a:lnTo>
                <a:lnTo>
                  <a:pt x="104" y="370"/>
                </a:lnTo>
                <a:lnTo>
                  <a:pt x="97" y="464"/>
                </a:lnTo>
                <a:lnTo>
                  <a:pt x="90" y="464"/>
                </a:lnTo>
                <a:lnTo>
                  <a:pt x="90" y="474"/>
                </a:lnTo>
                <a:lnTo>
                  <a:pt x="90" y="474"/>
                </a:lnTo>
                <a:lnTo>
                  <a:pt x="90" y="476"/>
                </a:lnTo>
                <a:lnTo>
                  <a:pt x="94" y="476"/>
                </a:lnTo>
                <a:lnTo>
                  <a:pt x="82" y="603"/>
                </a:lnTo>
                <a:lnTo>
                  <a:pt x="75" y="569"/>
                </a:lnTo>
                <a:lnTo>
                  <a:pt x="75" y="569"/>
                </a:lnTo>
                <a:lnTo>
                  <a:pt x="75" y="554"/>
                </a:lnTo>
                <a:lnTo>
                  <a:pt x="70" y="554"/>
                </a:lnTo>
                <a:lnTo>
                  <a:pt x="70" y="549"/>
                </a:lnTo>
                <a:lnTo>
                  <a:pt x="65" y="549"/>
                </a:lnTo>
                <a:lnTo>
                  <a:pt x="65" y="547"/>
                </a:lnTo>
                <a:lnTo>
                  <a:pt x="65" y="549"/>
                </a:lnTo>
                <a:lnTo>
                  <a:pt x="60" y="549"/>
                </a:lnTo>
                <a:lnTo>
                  <a:pt x="60" y="561"/>
                </a:lnTo>
                <a:lnTo>
                  <a:pt x="63" y="561"/>
                </a:lnTo>
                <a:lnTo>
                  <a:pt x="51" y="610"/>
                </a:lnTo>
                <a:lnTo>
                  <a:pt x="51" y="610"/>
                </a:lnTo>
                <a:lnTo>
                  <a:pt x="48" y="610"/>
                </a:lnTo>
                <a:lnTo>
                  <a:pt x="46" y="610"/>
                </a:lnTo>
                <a:lnTo>
                  <a:pt x="46" y="683"/>
                </a:lnTo>
                <a:lnTo>
                  <a:pt x="41" y="685"/>
                </a:lnTo>
                <a:lnTo>
                  <a:pt x="41" y="700"/>
                </a:lnTo>
                <a:lnTo>
                  <a:pt x="41" y="746"/>
                </a:lnTo>
                <a:lnTo>
                  <a:pt x="34" y="756"/>
                </a:lnTo>
                <a:lnTo>
                  <a:pt x="34" y="758"/>
                </a:lnTo>
                <a:lnTo>
                  <a:pt x="19" y="758"/>
                </a:lnTo>
                <a:lnTo>
                  <a:pt x="17" y="746"/>
                </a:lnTo>
                <a:lnTo>
                  <a:pt x="17" y="739"/>
                </a:lnTo>
                <a:lnTo>
                  <a:pt x="17" y="739"/>
                </a:lnTo>
                <a:lnTo>
                  <a:pt x="12" y="739"/>
                </a:lnTo>
                <a:lnTo>
                  <a:pt x="12" y="746"/>
                </a:lnTo>
                <a:lnTo>
                  <a:pt x="7" y="836"/>
                </a:lnTo>
                <a:lnTo>
                  <a:pt x="7" y="848"/>
                </a:lnTo>
                <a:lnTo>
                  <a:pt x="5" y="851"/>
                </a:lnTo>
                <a:lnTo>
                  <a:pt x="10" y="365"/>
                </a:lnTo>
                <a:lnTo>
                  <a:pt x="12" y="306"/>
                </a:lnTo>
                <a:close/>
              </a:path>
            </a:pathLst>
          </a:cu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endParaRPr lang="id-ID" sz="1000"/>
          </a:p>
        </p:txBody>
      </p:sp>
      <p:sp>
        <p:nvSpPr>
          <p:cNvPr id="33" name="Freeform 16"/>
          <p:cNvSpPr>
            <a:spLocks/>
          </p:cNvSpPr>
          <p:nvPr/>
        </p:nvSpPr>
        <p:spPr bwMode="auto">
          <a:xfrm>
            <a:off x="7602756" y="4114989"/>
            <a:ext cx="949821" cy="1028510"/>
          </a:xfrm>
          <a:custGeom>
            <a:avLst/>
            <a:gdLst>
              <a:gd name="T0" fmla="*/ 1242 w 1276"/>
              <a:gd name="T1" fmla="*/ 529 h 1423"/>
              <a:gd name="T2" fmla="*/ 1225 w 1276"/>
              <a:gd name="T3" fmla="*/ 527 h 1423"/>
              <a:gd name="T4" fmla="*/ 1196 w 1276"/>
              <a:gd name="T5" fmla="*/ 505 h 1423"/>
              <a:gd name="T6" fmla="*/ 1172 w 1276"/>
              <a:gd name="T7" fmla="*/ 483 h 1423"/>
              <a:gd name="T8" fmla="*/ 1148 w 1276"/>
              <a:gd name="T9" fmla="*/ 461 h 1423"/>
              <a:gd name="T10" fmla="*/ 1126 w 1276"/>
              <a:gd name="T11" fmla="*/ 439 h 1423"/>
              <a:gd name="T12" fmla="*/ 1043 w 1276"/>
              <a:gd name="T13" fmla="*/ 434 h 1423"/>
              <a:gd name="T14" fmla="*/ 1005 w 1276"/>
              <a:gd name="T15" fmla="*/ 447 h 1423"/>
              <a:gd name="T16" fmla="*/ 985 w 1276"/>
              <a:gd name="T17" fmla="*/ 461 h 1423"/>
              <a:gd name="T18" fmla="*/ 981 w 1276"/>
              <a:gd name="T19" fmla="*/ 481 h 1423"/>
              <a:gd name="T20" fmla="*/ 959 w 1276"/>
              <a:gd name="T21" fmla="*/ 495 h 1423"/>
              <a:gd name="T22" fmla="*/ 939 w 1276"/>
              <a:gd name="T23" fmla="*/ 505 h 1423"/>
              <a:gd name="T24" fmla="*/ 937 w 1276"/>
              <a:gd name="T25" fmla="*/ 524 h 1423"/>
              <a:gd name="T26" fmla="*/ 913 w 1276"/>
              <a:gd name="T27" fmla="*/ 529 h 1423"/>
              <a:gd name="T28" fmla="*/ 840 w 1276"/>
              <a:gd name="T29" fmla="*/ 534 h 1423"/>
              <a:gd name="T30" fmla="*/ 840 w 1276"/>
              <a:gd name="T31" fmla="*/ 595 h 1423"/>
              <a:gd name="T32" fmla="*/ 765 w 1276"/>
              <a:gd name="T33" fmla="*/ 876 h 1423"/>
              <a:gd name="T34" fmla="*/ 763 w 1276"/>
              <a:gd name="T35" fmla="*/ 544 h 1423"/>
              <a:gd name="T36" fmla="*/ 690 w 1276"/>
              <a:gd name="T37" fmla="*/ 539 h 1423"/>
              <a:gd name="T38" fmla="*/ 668 w 1276"/>
              <a:gd name="T39" fmla="*/ 534 h 1423"/>
              <a:gd name="T40" fmla="*/ 661 w 1276"/>
              <a:gd name="T41" fmla="*/ 515 h 1423"/>
              <a:gd name="T42" fmla="*/ 646 w 1276"/>
              <a:gd name="T43" fmla="*/ 502 h 1423"/>
              <a:gd name="T44" fmla="*/ 625 w 1276"/>
              <a:gd name="T45" fmla="*/ 490 h 1423"/>
              <a:gd name="T46" fmla="*/ 617 w 1276"/>
              <a:gd name="T47" fmla="*/ 471 h 1423"/>
              <a:gd name="T48" fmla="*/ 600 w 1276"/>
              <a:gd name="T49" fmla="*/ 456 h 1423"/>
              <a:gd name="T50" fmla="*/ 559 w 1276"/>
              <a:gd name="T51" fmla="*/ 444 h 1423"/>
              <a:gd name="T52" fmla="*/ 482 w 1276"/>
              <a:gd name="T53" fmla="*/ 449 h 1423"/>
              <a:gd name="T54" fmla="*/ 460 w 1276"/>
              <a:gd name="T55" fmla="*/ 471 h 1423"/>
              <a:gd name="T56" fmla="*/ 436 w 1276"/>
              <a:gd name="T57" fmla="*/ 493 h 1423"/>
              <a:gd name="T58" fmla="*/ 411 w 1276"/>
              <a:gd name="T59" fmla="*/ 512 h 1423"/>
              <a:gd name="T60" fmla="*/ 385 w 1276"/>
              <a:gd name="T61" fmla="*/ 534 h 1423"/>
              <a:gd name="T62" fmla="*/ 382 w 1276"/>
              <a:gd name="T63" fmla="*/ 536 h 1423"/>
              <a:gd name="T64" fmla="*/ 322 w 1276"/>
              <a:gd name="T65" fmla="*/ 328 h 1423"/>
              <a:gd name="T66" fmla="*/ 264 w 1276"/>
              <a:gd name="T67" fmla="*/ 274 h 1423"/>
              <a:gd name="T68" fmla="*/ 201 w 1276"/>
              <a:gd name="T69" fmla="*/ 233 h 1423"/>
              <a:gd name="T70" fmla="*/ 179 w 1276"/>
              <a:gd name="T71" fmla="*/ 328 h 1423"/>
              <a:gd name="T72" fmla="*/ 181 w 1276"/>
              <a:gd name="T73" fmla="*/ 255 h 1423"/>
              <a:gd name="T74" fmla="*/ 179 w 1276"/>
              <a:gd name="T75" fmla="*/ 252 h 1423"/>
              <a:gd name="T76" fmla="*/ 181 w 1276"/>
              <a:gd name="T77" fmla="*/ 213 h 1423"/>
              <a:gd name="T78" fmla="*/ 179 w 1276"/>
              <a:gd name="T79" fmla="*/ 213 h 1423"/>
              <a:gd name="T80" fmla="*/ 181 w 1276"/>
              <a:gd name="T81" fmla="*/ 174 h 1423"/>
              <a:gd name="T82" fmla="*/ 179 w 1276"/>
              <a:gd name="T83" fmla="*/ 172 h 1423"/>
              <a:gd name="T84" fmla="*/ 116 w 1276"/>
              <a:gd name="T85" fmla="*/ 109 h 1423"/>
              <a:gd name="T86" fmla="*/ 29 w 1276"/>
              <a:gd name="T87" fmla="*/ 104 h 1423"/>
              <a:gd name="T88" fmla="*/ 29 w 1276"/>
              <a:gd name="T89" fmla="*/ 31 h 1423"/>
              <a:gd name="T90" fmla="*/ 29 w 1276"/>
              <a:gd name="T91" fmla="*/ 9 h 1423"/>
              <a:gd name="T92" fmla="*/ 29 w 1276"/>
              <a:gd name="T93" fmla="*/ 0 h 1423"/>
              <a:gd name="T94" fmla="*/ 0 w 1276"/>
              <a:gd name="T95" fmla="*/ 1423 h 1423"/>
              <a:gd name="T96" fmla="*/ 1276 w 1276"/>
              <a:gd name="T97" fmla="*/ 534 h 1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276" h="1423">
                <a:moveTo>
                  <a:pt x="1276" y="534"/>
                </a:moveTo>
                <a:lnTo>
                  <a:pt x="1242" y="529"/>
                </a:lnTo>
                <a:lnTo>
                  <a:pt x="1223" y="532"/>
                </a:lnTo>
                <a:lnTo>
                  <a:pt x="1225" y="527"/>
                </a:lnTo>
                <a:lnTo>
                  <a:pt x="1196" y="524"/>
                </a:lnTo>
                <a:lnTo>
                  <a:pt x="1196" y="505"/>
                </a:lnTo>
                <a:lnTo>
                  <a:pt x="1172" y="502"/>
                </a:lnTo>
                <a:lnTo>
                  <a:pt x="1172" y="483"/>
                </a:lnTo>
                <a:lnTo>
                  <a:pt x="1148" y="481"/>
                </a:lnTo>
                <a:lnTo>
                  <a:pt x="1148" y="461"/>
                </a:lnTo>
                <a:lnTo>
                  <a:pt x="1123" y="459"/>
                </a:lnTo>
                <a:lnTo>
                  <a:pt x="1126" y="439"/>
                </a:lnTo>
                <a:lnTo>
                  <a:pt x="1094" y="434"/>
                </a:lnTo>
                <a:lnTo>
                  <a:pt x="1043" y="434"/>
                </a:lnTo>
                <a:lnTo>
                  <a:pt x="1007" y="439"/>
                </a:lnTo>
                <a:lnTo>
                  <a:pt x="1005" y="447"/>
                </a:lnTo>
                <a:lnTo>
                  <a:pt x="1005" y="459"/>
                </a:lnTo>
                <a:lnTo>
                  <a:pt x="985" y="461"/>
                </a:lnTo>
                <a:lnTo>
                  <a:pt x="983" y="471"/>
                </a:lnTo>
                <a:lnTo>
                  <a:pt x="981" y="481"/>
                </a:lnTo>
                <a:lnTo>
                  <a:pt x="964" y="483"/>
                </a:lnTo>
                <a:lnTo>
                  <a:pt x="959" y="495"/>
                </a:lnTo>
                <a:lnTo>
                  <a:pt x="959" y="502"/>
                </a:lnTo>
                <a:lnTo>
                  <a:pt x="939" y="505"/>
                </a:lnTo>
                <a:lnTo>
                  <a:pt x="937" y="517"/>
                </a:lnTo>
                <a:lnTo>
                  <a:pt x="937" y="524"/>
                </a:lnTo>
                <a:lnTo>
                  <a:pt x="915" y="527"/>
                </a:lnTo>
                <a:lnTo>
                  <a:pt x="913" y="529"/>
                </a:lnTo>
                <a:lnTo>
                  <a:pt x="893" y="527"/>
                </a:lnTo>
                <a:lnTo>
                  <a:pt x="840" y="534"/>
                </a:lnTo>
                <a:lnTo>
                  <a:pt x="840" y="595"/>
                </a:lnTo>
                <a:lnTo>
                  <a:pt x="840" y="595"/>
                </a:lnTo>
                <a:lnTo>
                  <a:pt x="840" y="876"/>
                </a:lnTo>
                <a:lnTo>
                  <a:pt x="765" y="876"/>
                </a:lnTo>
                <a:lnTo>
                  <a:pt x="763" y="600"/>
                </a:lnTo>
                <a:lnTo>
                  <a:pt x="763" y="544"/>
                </a:lnTo>
                <a:lnTo>
                  <a:pt x="707" y="536"/>
                </a:lnTo>
                <a:lnTo>
                  <a:pt x="690" y="539"/>
                </a:lnTo>
                <a:lnTo>
                  <a:pt x="688" y="536"/>
                </a:lnTo>
                <a:lnTo>
                  <a:pt x="668" y="534"/>
                </a:lnTo>
                <a:lnTo>
                  <a:pt x="668" y="527"/>
                </a:lnTo>
                <a:lnTo>
                  <a:pt x="661" y="515"/>
                </a:lnTo>
                <a:lnTo>
                  <a:pt x="646" y="512"/>
                </a:lnTo>
                <a:lnTo>
                  <a:pt x="646" y="502"/>
                </a:lnTo>
                <a:lnTo>
                  <a:pt x="639" y="493"/>
                </a:lnTo>
                <a:lnTo>
                  <a:pt x="625" y="490"/>
                </a:lnTo>
                <a:lnTo>
                  <a:pt x="625" y="481"/>
                </a:lnTo>
                <a:lnTo>
                  <a:pt x="617" y="471"/>
                </a:lnTo>
                <a:lnTo>
                  <a:pt x="603" y="468"/>
                </a:lnTo>
                <a:lnTo>
                  <a:pt x="600" y="456"/>
                </a:lnTo>
                <a:lnTo>
                  <a:pt x="598" y="449"/>
                </a:lnTo>
                <a:lnTo>
                  <a:pt x="559" y="444"/>
                </a:lnTo>
                <a:lnTo>
                  <a:pt x="511" y="444"/>
                </a:lnTo>
                <a:lnTo>
                  <a:pt x="482" y="449"/>
                </a:lnTo>
                <a:lnTo>
                  <a:pt x="482" y="466"/>
                </a:lnTo>
                <a:lnTo>
                  <a:pt x="460" y="471"/>
                </a:lnTo>
                <a:lnTo>
                  <a:pt x="460" y="488"/>
                </a:lnTo>
                <a:lnTo>
                  <a:pt x="436" y="493"/>
                </a:lnTo>
                <a:lnTo>
                  <a:pt x="436" y="510"/>
                </a:lnTo>
                <a:lnTo>
                  <a:pt x="411" y="512"/>
                </a:lnTo>
                <a:lnTo>
                  <a:pt x="411" y="532"/>
                </a:lnTo>
                <a:lnTo>
                  <a:pt x="385" y="534"/>
                </a:lnTo>
                <a:lnTo>
                  <a:pt x="385" y="536"/>
                </a:lnTo>
                <a:lnTo>
                  <a:pt x="382" y="536"/>
                </a:lnTo>
                <a:lnTo>
                  <a:pt x="382" y="328"/>
                </a:lnTo>
                <a:lnTo>
                  <a:pt x="322" y="328"/>
                </a:lnTo>
                <a:lnTo>
                  <a:pt x="322" y="274"/>
                </a:lnTo>
                <a:lnTo>
                  <a:pt x="264" y="274"/>
                </a:lnTo>
                <a:lnTo>
                  <a:pt x="264" y="233"/>
                </a:lnTo>
                <a:lnTo>
                  <a:pt x="201" y="233"/>
                </a:lnTo>
                <a:lnTo>
                  <a:pt x="201" y="328"/>
                </a:lnTo>
                <a:lnTo>
                  <a:pt x="179" y="328"/>
                </a:lnTo>
                <a:lnTo>
                  <a:pt x="179" y="257"/>
                </a:lnTo>
                <a:lnTo>
                  <a:pt x="181" y="255"/>
                </a:lnTo>
                <a:lnTo>
                  <a:pt x="181" y="252"/>
                </a:lnTo>
                <a:lnTo>
                  <a:pt x="179" y="252"/>
                </a:lnTo>
                <a:lnTo>
                  <a:pt x="179" y="218"/>
                </a:lnTo>
                <a:lnTo>
                  <a:pt x="181" y="213"/>
                </a:lnTo>
                <a:lnTo>
                  <a:pt x="181" y="213"/>
                </a:lnTo>
                <a:lnTo>
                  <a:pt x="179" y="213"/>
                </a:lnTo>
                <a:lnTo>
                  <a:pt x="179" y="177"/>
                </a:lnTo>
                <a:lnTo>
                  <a:pt x="181" y="174"/>
                </a:lnTo>
                <a:lnTo>
                  <a:pt x="181" y="172"/>
                </a:lnTo>
                <a:lnTo>
                  <a:pt x="179" y="172"/>
                </a:lnTo>
                <a:lnTo>
                  <a:pt x="179" y="114"/>
                </a:lnTo>
                <a:lnTo>
                  <a:pt x="116" y="109"/>
                </a:lnTo>
                <a:lnTo>
                  <a:pt x="43" y="104"/>
                </a:lnTo>
                <a:lnTo>
                  <a:pt x="29" y="104"/>
                </a:lnTo>
                <a:lnTo>
                  <a:pt x="29" y="51"/>
                </a:lnTo>
                <a:lnTo>
                  <a:pt x="29" y="31"/>
                </a:lnTo>
                <a:lnTo>
                  <a:pt x="29" y="26"/>
                </a:lnTo>
                <a:lnTo>
                  <a:pt x="29" y="9"/>
                </a:lnTo>
                <a:lnTo>
                  <a:pt x="29" y="4"/>
                </a:lnTo>
                <a:lnTo>
                  <a:pt x="29" y="0"/>
                </a:lnTo>
                <a:lnTo>
                  <a:pt x="0" y="0"/>
                </a:lnTo>
                <a:lnTo>
                  <a:pt x="0" y="1423"/>
                </a:lnTo>
                <a:lnTo>
                  <a:pt x="1276" y="1423"/>
                </a:lnTo>
                <a:lnTo>
                  <a:pt x="1276" y="534"/>
                </a:lnTo>
                <a:close/>
              </a:path>
            </a:pathLst>
          </a:cu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endParaRPr lang="id-ID" sz="1000"/>
          </a:p>
        </p:txBody>
      </p:sp>
      <p:sp>
        <p:nvSpPr>
          <p:cNvPr id="34" name="Freeform 17"/>
          <p:cNvSpPr>
            <a:spLocks/>
          </p:cNvSpPr>
          <p:nvPr/>
        </p:nvSpPr>
        <p:spPr bwMode="auto">
          <a:xfrm>
            <a:off x="6649068" y="3895266"/>
            <a:ext cx="953543" cy="1248233"/>
          </a:xfrm>
          <a:custGeom>
            <a:avLst/>
            <a:gdLst>
              <a:gd name="T0" fmla="*/ 1281 w 1281"/>
              <a:gd name="T1" fmla="*/ 1727 h 1727"/>
              <a:gd name="T2" fmla="*/ 1194 w 1281"/>
              <a:gd name="T3" fmla="*/ 304 h 1727"/>
              <a:gd name="T4" fmla="*/ 1194 w 1281"/>
              <a:gd name="T5" fmla="*/ 284 h 1727"/>
              <a:gd name="T6" fmla="*/ 1194 w 1281"/>
              <a:gd name="T7" fmla="*/ 265 h 1727"/>
              <a:gd name="T8" fmla="*/ 1080 w 1281"/>
              <a:gd name="T9" fmla="*/ 126 h 1727"/>
              <a:gd name="T10" fmla="*/ 1073 w 1281"/>
              <a:gd name="T11" fmla="*/ 80 h 1727"/>
              <a:gd name="T12" fmla="*/ 1063 w 1281"/>
              <a:gd name="T13" fmla="*/ 92 h 1727"/>
              <a:gd name="T14" fmla="*/ 1063 w 1281"/>
              <a:gd name="T15" fmla="*/ 12 h 1727"/>
              <a:gd name="T16" fmla="*/ 1061 w 1281"/>
              <a:gd name="T17" fmla="*/ 0 h 1727"/>
              <a:gd name="T18" fmla="*/ 1053 w 1281"/>
              <a:gd name="T19" fmla="*/ 92 h 1727"/>
              <a:gd name="T20" fmla="*/ 1053 w 1281"/>
              <a:gd name="T21" fmla="*/ 12 h 1727"/>
              <a:gd name="T22" fmla="*/ 1048 w 1281"/>
              <a:gd name="T23" fmla="*/ 0 h 1727"/>
              <a:gd name="T24" fmla="*/ 1041 w 1281"/>
              <a:gd name="T25" fmla="*/ 92 h 1727"/>
              <a:gd name="T26" fmla="*/ 1041 w 1281"/>
              <a:gd name="T27" fmla="*/ 12 h 1727"/>
              <a:gd name="T28" fmla="*/ 1039 w 1281"/>
              <a:gd name="T29" fmla="*/ 0 h 1727"/>
              <a:gd name="T30" fmla="*/ 1031 w 1281"/>
              <a:gd name="T31" fmla="*/ 92 h 1727"/>
              <a:gd name="T32" fmla="*/ 1031 w 1281"/>
              <a:gd name="T33" fmla="*/ 12 h 1727"/>
              <a:gd name="T34" fmla="*/ 1027 w 1281"/>
              <a:gd name="T35" fmla="*/ 0 h 1727"/>
              <a:gd name="T36" fmla="*/ 1019 w 1281"/>
              <a:gd name="T37" fmla="*/ 92 h 1727"/>
              <a:gd name="T38" fmla="*/ 1019 w 1281"/>
              <a:gd name="T39" fmla="*/ 12 h 1727"/>
              <a:gd name="T40" fmla="*/ 1017 w 1281"/>
              <a:gd name="T41" fmla="*/ 0 h 1727"/>
              <a:gd name="T42" fmla="*/ 1010 w 1281"/>
              <a:gd name="T43" fmla="*/ 92 h 1727"/>
              <a:gd name="T44" fmla="*/ 1000 w 1281"/>
              <a:gd name="T45" fmla="*/ 80 h 1727"/>
              <a:gd name="T46" fmla="*/ 1000 w 1281"/>
              <a:gd name="T47" fmla="*/ 257 h 1727"/>
              <a:gd name="T48" fmla="*/ 1000 w 1281"/>
              <a:gd name="T49" fmla="*/ 282 h 1727"/>
              <a:gd name="T50" fmla="*/ 971 w 1281"/>
              <a:gd name="T51" fmla="*/ 304 h 1727"/>
              <a:gd name="T52" fmla="*/ 971 w 1281"/>
              <a:gd name="T53" fmla="*/ 313 h 1727"/>
              <a:gd name="T54" fmla="*/ 971 w 1281"/>
              <a:gd name="T55" fmla="*/ 335 h 1727"/>
              <a:gd name="T56" fmla="*/ 971 w 1281"/>
              <a:gd name="T57" fmla="*/ 403 h 1727"/>
              <a:gd name="T58" fmla="*/ 968 w 1281"/>
              <a:gd name="T59" fmla="*/ 413 h 1727"/>
              <a:gd name="T60" fmla="*/ 932 w 1281"/>
              <a:gd name="T61" fmla="*/ 738 h 1727"/>
              <a:gd name="T62" fmla="*/ 814 w 1281"/>
              <a:gd name="T63" fmla="*/ 515 h 1727"/>
              <a:gd name="T64" fmla="*/ 746 w 1281"/>
              <a:gd name="T65" fmla="*/ 386 h 1727"/>
              <a:gd name="T66" fmla="*/ 719 w 1281"/>
              <a:gd name="T67" fmla="*/ 515 h 1727"/>
              <a:gd name="T68" fmla="*/ 608 w 1281"/>
              <a:gd name="T69" fmla="*/ 386 h 1727"/>
              <a:gd name="T70" fmla="*/ 557 w 1281"/>
              <a:gd name="T71" fmla="*/ 515 h 1727"/>
              <a:gd name="T72" fmla="*/ 513 w 1281"/>
              <a:gd name="T73" fmla="*/ 1195 h 1727"/>
              <a:gd name="T74" fmla="*/ 458 w 1281"/>
              <a:gd name="T75" fmla="*/ 1200 h 1727"/>
              <a:gd name="T76" fmla="*/ 431 w 1281"/>
              <a:gd name="T77" fmla="*/ 1202 h 1727"/>
              <a:gd name="T78" fmla="*/ 412 w 1281"/>
              <a:gd name="T79" fmla="*/ 1180 h 1727"/>
              <a:gd name="T80" fmla="*/ 370 w 1281"/>
              <a:gd name="T81" fmla="*/ 1207 h 1727"/>
              <a:gd name="T82" fmla="*/ 370 w 1281"/>
              <a:gd name="T83" fmla="*/ 1210 h 1727"/>
              <a:gd name="T84" fmla="*/ 370 w 1281"/>
              <a:gd name="T85" fmla="*/ 1200 h 1727"/>
              <a:gd name="T86" fmla="*/ 322 w 1281"/>
              <a:gd name="T87" fmla="*/ 1188 h 1727"/>
              <a:gd name="T88" fmla="*/ 312 w 1281"/>
              <a:gd name="T89" fmla="*/ 1202 h 1727"/>
              <a:gd name="T90" fmla="*/ 269 w 1281"/>
              <a:gd name="T91" fmla="*/ 1197 h 1727"/>
              <a:gd name="T92" fmla="*/ 140 w 1281"/>
              <a:gd name="T93" fmla="*/ 1193 h 1727"/>
              <a:gd name="T94" fmla="*/ 0 w 1281"/>
              <a:gd name="T95" fmla="*/ 121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281" h="1727">
                <a:moveTo>
                  <a:pt x="0" y="1727"/>
                </a:moveTo>
                <a:lnTo>
                  <a:pt x="1281" y="1727"/>
                </a:lnTo>
                <a:lnTo>
                  <a:pt x="1281" y="304"/>
                </a:lnTo>
                <a:lnTo>
                  <a:pt x="1194" y="304"/>
                </a:lnTo>
                <a:lnTo>
                  <a:pt x="1194" y="291"/>
                </a:lnTo>
                <a:lnTo>
                  <a:pt x="1194" y="284"/>
                </a:lnTo>
                <a:lnTo>
                  <a:pt x="1194" y="267"/>
                </a:lnTo>
                <a:lnTo>
                  <a:pt x="1194" y="265"/>
                </a:lnTo>
                <a:lnTo>
                  <a:pt x="1080" y="265"/>
                </a:lnTo>
                <a:lnTo>
                  <a:pt x="1080" y="126"/>
                </a:lnTo>
                <a:lnTo>
                  <a:pt x="1080" y="80"/>
                </a:lnTo>
                <a:lnTo>
                  <a:pt x="1073" y="80"/>
                </a:lnTo>
                <a:lnTo>
                  <a:pt x="1073" y="92"/>
                </a:lnTo>
                <a:lnTo>
                  <a:pt x="1063" y="92"/>
                </a:lnTo>
                <a:lnTo>
                  <a:pt x="1063" y="12"/>
                </a:lnTo>
                <a:lnTo>
                  <a:pt x="1063" y="12"/>
                </a:lnTo>
                <a:lnTo>
                  <a:pt x="1063" y="0"/>
                </a:lnTo>
                <a:lnTo>
                  <a:pt x="1061" y="0"/>
                </a:lnTo>
                <a:lnTo>
                  <a:pt x="1061" y="92"/>
                </a:lnTo>
                <a:lnTo>
                  <a:pt x="1053" y="92"/>
                </a:lnTo>
                <a:lnTo>
                  <a:pt x="1053" y="12"/>
                </a:lnTo>
                <a:lnTo>
                  <a:pt x="1053" y="12"/>
                </a:lnTo>
                <a:lnTo>
                  <a:pt x="1053" y="0"/>
                </a:lnTo>
                <a:lnTo>
                  <a:pt x="1048" y="0"/>
                </a:lnTo>
                <a:lnTo>
                  <a:pt x="1048" y="92"/>
                </a:lnTo>
                <a:lnTo>
                  <a:pt x="1041" y="92"/>
                </a:lnTo>
                <a:lnTo>
                  <a:pt x="1041" y="12"/>
                </a:lnTo>
                <a:lnTo>
                  <a:pt x="1041" y="12"/>
                </a:lnTo>
                <a:lnTo>
                  <a:pt x="1041" y="0"/>
                </a:lnTo>
                <a:lnTo>
                  <a:pt x="1039" y="0"/>
                </a:lnTo>
                <a:lnTo>
                  <a:pt x="1039" y="92"/>
                </a:lnTo>
                <a:lnTo>
                  <a:pt x="1031" y="92"/>
                </a:lnTo>
                <a:lnTo>
                  <a:pt x="1031" y="12"/>
                </a:lnTo>
                <a:lnTo>
                  <a:pt x="1031" y="12"/>
                </a:lnTo>
                <a:lnTo>
                  <a:pt x="1029" y="0"/>
                </a:lnTo>
                <a:lnTo>
                  <a:pt x="1027" y="0"/>
                </a:lnTo>
                <a:lnTo>
                  <a:pt x="1027" y="92"/>
                </a:lnTo>
                <a:lnTo>
                  <a:pt x="1019" y="92"/>
                </a:lnTo>
                <a:lnTo>
                  <a:pt x="1019" y="12"/>
                </a:lnTo>
                <a:lnTo>
                  <a:pt x="1019" y="12"/>
                </a:lnTo>
                <a:lnTo>
                  <a:pt x="1019" y="0"/>
                </a:lnTo>
                <a:lnTo>
                  <a:pt x="1017" y="0"/>
                </a:lnTo>
                <a:lnTo>
                  <a:pt x="1017" y="92"/>
                </a:lnTo>
                <a:lnTo>
                  <a:pt x="1010" y="92"/>
                </a:lnTo>
                <a:lnTo>
                  <a:pt x="1007" y="80"/>
                </a:lnTo>
                <a:lnTo>
                  <a:pt x="1000" y="80"/>
                </a:lnTo>
                <a:lnTo>
                  <a:pt x="1000" y="253"/>
                </a:lnTo>
                <a:lnTo>
                  <a:pt x="1000" y="257"/>
                </a:lnTo>
                <a:lnTo>
                  <a:pt x="1000" y="274"/>
                </a:lnTo>
                <a:lnTo>
                  <a:pt x="1000" y="282"/>
                </a:lnTo>
                <a:lnTo>
                  <a:pt x="1000" y="304"/>
                </a:lnTo>
                <a:lnTo>
                  <a:pt x="971" y="304"/>
                </a:lnTo>
                <a:lnTo>
                  <a:pt x="971" y="308"/>
                </a:lnTo>
                <a:lnTo>
                  <a:pt x="971" y="313"/>
                </a:lnTo>
                <a:lnTo>
                  <a:pt x="971" y="333"/>
                </a:lnTo>
                <a:lnTo>
                  <a:pt x="971" y="335"/>
                </a:lnTo>
                <a:lnTo>
                  <a:pt x="971" y="355"/>
                </a:lnTo>
                <a:lnTo>
                  <a:pt x="971" y="403"/>
                </a:lnTo>
                <a:lnTo>
                  <a:pt x="968" y="403"/>
                </a:lnTo>
                <a:lnTo>
                  <a:pt x="968" y="413"/>
                </a:lnTo>
                <a:lnTo>
                  <a:pt x="932" y="413"/>
                </a:lnTo>
                <a:lnTo>
                  <a:pt x="932" y="738"/>
                </a:lnTo>
                <a:lnTo>
                  <a:pt x="814" y="738"/>
                </a:lnTo>
                <a:lnTo>
                  <a:pt x="814" y="515"/>
                </a:lnTo>
                <a:lnTo>
                  <a:pt x="746" y="515"/>
                </a:lnTo>
                <a:lnTo>
                  <a:pt x="746" y="386"/>
                </a:lnTo>
                <a:lnTo>
                  <a:pt x="719" y="386"/>
                </a:lnTo>
                <a:lnTo>
                  <a:pt x="719" y="515"/>
                </a:lnTo>
                <a:lnTo>
                  <a:pt x="608" y="515"/>
                </a:lnTo>
                <a:lnTo>
                  <a:pt x="608" y="386"/>
                </a:lnTo>
                <a:lnTo>
                  <a:pt x="557" y="386"/>
                </a:lnTo>
                <a:lnTo>
                  <a:pt x="557" y="515"/>
                </a:lnTo>
                <a:lnTo>
                  <a:pt x="513" y="515"/>
                </a:lnTo>
                <a:lnTo>
                  <a:pt x="513" y="1195"/>
                </a:lnTo>
                <a:lnTo>
                  <a:pt x="475" y="1197"/>
                </a:lnTo>
                <a:lnTo>
                  <a:pt x="458" y="1200"/>
                </a:lnTo>
                <a:lnTo>
                  <a:pt x="433" y="1202"/>
                </a:lnTo>
                <a:lnTo>
                  <a:pt x="431" y="1202"/>
                </a:lnTo>
                <a:lnTo>
                  <a:pt x="421" y="1188"/>
                </a:lnTo>
                <a:lnTo>
                  <a:pt x="412" y="1180"/>
                </a:lnTo>
                <a:lnTo>
                  <a:pt x="373" y="1200"/>
                </a:lnTo>
                <a:lnTo>
                  <a:pt x="370" y="1207"/>
                </a:lnTo>
                <a:lnTo>
                  <a:pt x="370" y="1210"/>
                </a:lnTo>
                <a:lnTo>
                  <a:pt x="370" y="1210"/>
                </a:lnTo>
                <a:lnTo>
                  <a:pt x="370" y="1207"/>
                </a:lnTo>
                <a:lnTo>
                  <a:pt x="370" y="1200"/>
                </a:lnTo>
                <a:lnTo>
                  <a:pt x="332" y="1180"/>
                </a:lnTo>
                <a:lnTo>
                  <a:pt x="322" y="1188"/>
                </a:lnTo>
                <a:lnTo>
                  <a:pt x="312" y="1202"/>
                </a:lnTo>
                <a:lnTo>
                  <a:pt x="312" y="1202"/>
                </a:lnTo>
                <a:lnTo>
                  <a:pt x="288" y="1200"/>
                </a:lnTo>
                <a:lnTo>
                  <a:pt x="269" y="1197"/>
                </a:lnTo>
                <a:lnTo>
                  <a:pt x="160" y="1193"/>
                </a:lnTo>
                <a:lnTo>
                  <a:pt x="140" y="1193"/>
                </a:lnTo>
                <a:lnTo>
                  <a:pt x="22" y="1205"/>
                </a:lnTo>
                <a:lnTo>
                  <a:pt x="0" y="1210"/>
                </a:lnTo>
                <a:lnTo>
                  <a:pt x="0" y="1727"/>
                </a:lnTo>
                <a:close/>
              </a:path>
            </a:pathLst>
          </a:cu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endParaRPr lang="id-ID" sz="1000"/>
          </a:p>
        </p:txBody>
      </p:sp>
      <p:sp>
        <p:nvSpPr>
          <p:cNvPr id="35" name="Freeform 18"/>
          <p:cNvSpPr>
            <a:spLocks noEditPoints="1"/>
          </p:cNvSpPr>
          <p:nvPr/>
        </p:nvSpPr>
        <p:spPr bwMode="auto">
          <a:xfrm>
            <a:off x="5698500" y="3935742"/>
            <a:ext cx="952055" cy="1207758"/>
          </a:xfrm>
          <a:custGeom>
            <a:avLst/>
            <a:gdLst>
              <a:gd name="T0" fmla="*/ 933 w 1279"/>
              <a:gd name="T1" fmla="*/ 988 h 1671"/>
              <a:gd name="T2" fmla="*/ 712 w 1279"/>
              <a:gd name="T3" fmla="*/ 933 h 1671"/>
              <a:gd name="T4" fmla="*/ 577 w 1279"/>
              <a:gd name="T5" fmla="*/ 1207 h 1671"/>
              <a:gd name="T6" fmla="*/ 303 w 1279"/>
              <a:gd name="T7" fmla="*/ 1336 h 1671"/>
              <a:gd name="T8" fmla="*/ 230 w 1279"/>
              <a:gd name="T9" fmla="*/ 517 h 1671"/>
              <a:gd name="T10" fmla="*/ 194 w 1279"/>
              <a:gd name="T11" fmla="*/ 505 h 1671"/>
              <a:gd name="T12" fmla="*/ 240 w 1279"/>
              <a:gd name="T13" fmla="*/ 498 h 1671"/>
              <a:gd name="T14" fmla="*/ 211 w 1279"/>
              <a:gd name="T15" fmla="*/ 486 h 1671"/>
              <a:gd name="T16" fmla="*/ 194 w 1279"/>
              <a:gd name="T17" fmla="*/ 481 h 1671"/>
              <a:gd name="T18" fmla="*/ 192 w 1279"/>
              <a:gd name="T19" fmla="*/ 432 h 1671"/>
              <a:gd name="T20" fmla="*/ 182 w 1279"/>
              <a:gd name="T21" fmla="*/ 427 h 1671"/>
              <a:gd name="T22" fmla="*/ 204 w 1279"/>
              <a:gd name="T23" fmla="*/ 425 h 1671"/>
              <a:gd name="T24" fmla="*/ 218 w 1279"/>
              <a:gd name="T25" fmla="*/ 425 h 1671"/>
              <a:gd name="T26" fmla="*/ 233 w 1279"/>
              <a:gd name="T27" fmla="*/ 418 h 1671"/>
              <a:gd name="T28" fmla="*/ 235 w 1279"/>
              <a:gd name="T29" fmla="*/ 410 h 1671"/>
              <a:gd name="T30" fmla="*/ 189 w 1279"/>
              <a:gd name="T31" fmla="*/ 398 h 1671"/>
              <a:gd name="T32" fmla="*/ 172 w 1279"/>
              <a:gd name="T33" fmla="*/ 379 h 1671"/>
              <a:gd name="T34" fmla="*/ 168 w 1279"/>
              <a:gd name="T35" fmla="*/ 245 h 1671"/>
              <a:gd name="T36" fmla="*/ 163 w 1279"/>
              <a:gd name="T37" fmla="*/ 146 h 1671"/>
              <a:gd name="T38" fmla="*/ 158 w 1279"/>
              <a:gd name="T39" fmla="*/ 63 h 1671"/>
              <a:gd name="T40" fmla="*/ 155 w 1279"/>
              <a:gd name="T41" fmla="*/ 0 h 1671"/>
              <a:gd name="T42" fmla="*/ 153 w 1279"/>
              <a:gd name="T43" fmla="*/ 0 h 1671"/>
              <a:gd name="T44" fmla="*/ 151 w 1279"/>
              <a:gd name="T45" fmla="*/ 65 h 1671"/>
              <a:gd name="T46" fmla="*/ 148 w 1279"/>
              <a:gd name="T47" fmla="*/ 146 h 1671"/>
              <a:gd name="T48" fmla="*/ 146 w 1279"/>
              <a:gd name="T49" fmla="*/ 374 h 1671"/>
              <a:gd name="T50" fmla="*/ 138 w 1279"/>
              <a:gd name="T51" fmla="*/ 386 h 1671"/>
              <a:gd name="T52" fmla="*/ 117 w 1279"/>
              <a:gd name="T53" fmla="*/ 401 h 1671"/>
              <a:gd name="T54" fmla="*/ 80 w 1279"/>
              <a:gd name="T55" fmla="*/ 418 h 1671"/>
              <a:gd name="T56" fmla="*/ 95 w 1279"/>
              <a:gd name="T57" fmla="*/ 425 h 1671"/>
              <a:gd name="T58" fmla="*/ 112 w 1279"/>
              <a:gd name="T59" fmla="*/ 427 h 1671"/>
              <a:gd name="T60" fmla="*/ 129 w 1279"/>
              <a:gd name="T61" fmla="*/ 427 h 1671"/>
              <a:gd name="T62" fmla="*/ 119 w 1279"/>
              <a:gd name="T63" fmla="*/ 439 h 1671"/>
              <a:gd name="T64" fmla="*/ 121 w 1279"/>
              <a:gd name="T65" fmla="*/ 481 h 1671"/>
              <a:gd name="T66" fmla="*/ 100 w 1279"/>
              <a:gd name="T67" fmla="*/ 486 h 1671"/>
              <a:gd name="T68" fmla="*/ 75 w 1279"/>
              <a:gd name="T69" fmla="*/ 498 h 1671"/>
              <a:gd name="T70" fmla="*/ 121 w 1279"/>
              <a:gd name="T71" fmla="*/ 507 h 1671"/>
              <a:gd name="T72" fmla="*/ 85 w 1279"/>
              <a:gd name="T73" fmla="*/ 520 h 1671"/>
              <a:gd name="T74" fmla="*/ 27 w 1279"/>
              <a:gd name="T75" fmla="*/ 1333 h 1671"/>
              <a:gd name="T76" fmla="*/ 126 w 1279"/>
              <a:gd name="T77" fmla="*/ 498 h 1671"/>
              <a:gd name="T78" fmla="*/ 121 w 1279"/>
              <a:gd name="T79" fmla="*/ 498 h 1671"/>
              <a:gd name="T80" fmla="*/ 121 w 1279"/>
              <a:gd name="T81" fmla="*/ 568 h 1671"/>
              <a:gd name="T82" fmla="*/ 119 w 1279"/>
              <a:gd name="T83" fmla="*/ 656 h 1671"/>
              <a:gd name="T84" fmla="*/ 138 w 1279"/>
              <a:gd name="T85" fmla="*/ 799 h 1671"/>
              <a:gd name="T86" fmla="*/ 124 w 1279"/>
              <a:gd name="T87" fmla="*/ 814 h 1671"/>
              <a:gd name="T88" fmla="*/ 119 w 1279"/>
              <a:gd name="T89" fmla="*/ 937 h 1671"/>
              <a:gd name="T90" fmla="*/ 141 w 1279"/>
              <a:gd name="T91" fmla="*/ 1071 h 1671"/>
              <a:gd name="T92" fmla="*/ 121 w 1279"/>
              <a:gd name="T93" fmla="*/ 1188 h 1671"/>
              <a:gd name="T94" fmla="*/ 129 w 1279"/>
              <a:gd name="T95" fmla="*/ 1185 h 1671"/>
              <a:gd name="T96" fmla="*/ 182 w 1279"/>
              <a:gd name="T97" fmla="*/ 656 h 1671"/>
              <a:gd name="T98" fmla="*/ 189 w 1279"/>
              <a:gd name="T99" fmla="*/ 799 h 1671"/>
              <a:gd name="T100" fmla="*/ 199 w 1279"/>
              <a:gd name="T101" fmla="*/ 937 h 1671"/>
              <a:gd name="T102" fmla="*/ 199 w 1279"/>
              <a:gd name="T103" fmla="*/ 957 h 1671"/>
              <a:gd name="T104" fmla="*/ 184 w 1279"/>
              <a:gd name="T105" fmla="*/ 1185 h 1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279" h="1671">
                <a:moveTo>
                  <a:pt x="1279" y="1154"/>
                </a:moveTo>
                <a:lnTo>
                  <a:pt x="1182" y="1178"/>
                </a:lnTo>
                <a:lnTo>
                  <a:pt x="1100" y="1212"/>
                </a:lnTo>
                <a:lnTo>
                  <a:pt x="1063" y="1212"/>
                </a:lnTo>
                <a:lnTo>
                  <a:pt x="1063" y="988"/>
                </a:lnTo>
                <a:lnTo>
                  <a:pt x="933" y="988"/>
                </a:lnTo>
                <a:lnTo>
                  <a:pt x="933" y="933"/>
                </a:lnTo>
                <a:lnTo>
                  <a:pt x="894" y="933"/>
                </a:lnTo>
                <a:lnTo>
                  <a:pt x="894" y="877"/>
                </a:lnTo>
                <a:lnTo>
                  <a:pt x="783" y="877"/>
                </a:lnTo>
                <a:lnTo>
                  <a:pt x="783" y="933"/>
                </a:lnTo>
                <a:lnTo>
                  <a:pt x="712" y="933"/>
                </a:lnTo>
                <a:lnTo>
                  <a:pt x="712" y="988"/>
                </a:lnTo>
                <a:lnTo>
                  <a:pt x="671" y="988"/>
                </a:lnTo>
                <a:lnTo>
                  <a:pt x="671" y="1183"/>
                </a:lnTo>
                <a:lnTo>
                  <a:pt x="659" y="1180"/>
                </a:lnTo>
                <a:lnTo>
                  <a:pt x="618" y="1188"/>
                </a:lnTo>
                <a:lnTo>
                  <a:pt x="577" y="1207"/>
                </a:lnTo>
                <a:lnTo>
                  <a:pt x="543" y="1236"/>
                </a:lnTo>
                <a:lnTo>
                  <a:pt x="519" y="1275"/>
                </a:lnTo>
                <a:lnTo>
                  <a:pt x="506" y="1309"/>
                </a:lnTo>
                <a:lnTo>
                  <a:pt x="315" y="1309"/>
                </a:lnTo>
                <a:lnTo>
                  <a:pt x="303" y="1314"/>
                </a:lnTo>
                <a:lnTo>
                  <a:pt x="303" y="1336"/>
                </a:lnTo>
                <a:lnTo>
                  <a:pt x="247" y="1333"/>
                </a:lnTo>
                <a:lnTo>
                  <a:pt x="243" y="520"/>
                </a:lnTo>
                <a:lnTo>
                  <a:pt x="243" y="520"/>
                </a:lnTo>
                <a:lnTo>
                  <a:pt x="240" y="520"/>
                </a:lnTo>
                <a:lnTo>
                  <a:pt x="235" y="517"/>
                </a:lnTo>
                <a:lnTo>
                  <a:pt x="230" y="517"/>
                </a:lnTo>
                <a:lnTo>
                  <a:pt x="230" y="517"/>
                </a:lnTo>
                <a:lnTo>
                  <a:pt x="230" y="510"/>
                </a:lnTo>
                <a:lnTo>
                  <a:pt x="228" y="507"/>
                </a:lnTo>
                <a:lnTo>
                  <a:pt x="221" y="507"/>
                </a:lnTo>
                <a:lnTo>
                  <a:pt x="209" y="507"/>
                </a:lnTo>
                <a:lnTo>
                  <a:pt x="194" y="505"/>
                </a:lnTo>
                <a:lnTo>
                  <a:pt x="184" y="505"/>
                </a:lnTo>
                <a:lnTo>
                  <a:pt x="184" y="500"/>
                </a:lnTo>
                <a:lnTo>
                  <a:pt x="192" y="500"/>
                </a:lnTo>
                <a:lnTo>
                  <a:pt x="211" y="500"/>
                </a:lnTo>
                <a:lnTo>
                  <a:pt x="228" y="498"/>
                </a:lnTo>
                <a:lnTo>
                  <a:pt x="240" y="498"/>
                </a:lnTo>
                <a:lnTo>
                  <a:pt x="247" y="495"/>
                </a:lnTo>
                <a:lnTo>
                  <a:pt x="247" y="493"/>
                </a:lnTo>
                <a:lnTo>
                  <a:pt x="247" y="490"/>
                </a:lnTo>
                <a:lnTo>
                  <a:pt x="240" y="488"/>
                </a:lnTo>
                <a:lnTo>
                  <a:pt x="228" y="486"/>
                </a:lnTo>
                <a:lnTo>
                  <a:pt x="211" y="486"/>
                </a:lnTo>
                <a:lnTo>
                  <a:pt x="189" y="486"/>
                </a:lnTo>
                <a:lnTo>
                  <a:pt x="184" y="486"/>
                </a:lnTo>
                <a:lnTo>
                  <a:pt x="184" y="483"/>
                </a:lnTo>
                <a:lnTo>
                  <a:pt x="187" y="483"/>
                </a:lnTo>
                <a:lnTo>
                  <a:pt x="192" y="481"/>
                </a:lnTo>
                <a:lnTo>
                  <a:pt x="194" y="481"/>
                </a:lnTo>
                <a:lnTo>
                  <a:pt x="194" y="478"/>
                </a:lnTo>
                <a:lnTo>
                  <a:pt x="194" y="469"/>
                </a:lnTo>
                <a:lnTo>
                  <a:pt x="192" y="459"/>
                </a:lnTo>
                <a:lnTo>
                  <a:pt x="192" y="449"/>
                </a:lnTo>
                <a:lnTo>
                  <a:pt x="192" y="439"/>
                </a:lnTo>
                <a:lnTo>
                  <a:pt x="192" y="432"/>
                </a:lnTo>
                <a:lnTo>
                  <a:pt x="192" y="430"/>
                </a:lnTo>
                <a:lnTo>
                  <a:pt x="192" y="430"/>
                </a:lnTo>
                <a:lnTo>
                  <a:pt x="189" y="427"/>
                </a:lnTo>
                <a:lnTo>
                  <a:pt x="184" y="427"/>
                </a:lnTo>
                <a:lnTo>
                  <a:pt x="182" y="427"/>
                </a:lnTo>
                <a:lnTo>
                  <a:pt x="182" y="427"/>
                </a:lnTo>
                <a:lnTo>
                  <a:pt x="184" y="427"/>
                </a:lnTo>
                <a:lnTo>
                  <a:pt x="189" y="427"/>
                </a:lnTo>
                <a:lnTo>
                  <a:pt x="189" y="427"/>
                </a:lnTo>
                <a:lnTo>
                  <a:pt x="199" y="427"/>
                </a:lnTo>
                <a:lnTo>
                  <a:pt x="204" y="425"/>
                </a:lnTo>
                <a:lnTo>
                  <a:pt x="204" y="425"/>
                </a:lnTo>
                <a:lnTo>
                  <a:pt x="204" y="425"/>
                </a:lnTo>
                <a:lnTo>
                  <a:pt x="209" y="425"/>
                </a:lnTo>
                <a:lnTo>
                  <a:pt x="214" y="425"/>
                </a:lnTo>
                <a:lnTo>
                  <a:pt x="214" y="425"/>
                </a:lnTo>
                <a:lnTo>
                  <a:pt x="214" y="425"/>
                </a:lnTo>
                <a:lnTo>
                  <a:pt x="218" y="425"/>
                </a:lnTo>
                <a:lnTo>
                  <a:pt x="221" y="422"/>
                </a:lnTo>
                <a:lnTo>
                  <a:pt x="221" y="422"/>
                </a:lnTo>
                <a:lnTo>
                  <a:pt x="221" y="422"/>
                </a:lnTo>
                <a:lnTo>
                  <a:pt x="221" y="422"/>
                </a:lnTo>
                <a:lnTo>
                  <a:pt x="230" y="418"/>
                </a:lnTo>
                <a:lnTo>
                  <a:pt x="233" y="418"/>
                </a:lnTo>
                <a:lnTo>
                  <a:pt x="233" y="418"/>
                </a:lnTo>
                <a:lnTo>
                  <a:pt x="235" y="415"/>
                </a:lnTo>
                <a:lnTo>
                  <a:pt x="235" y="413"/>
                </a:lnTo>
                <a:lnTo>
                  <a:pt x="235" y="413"/>
                </a:lnTo>
                <a:lnTo>
                  <a:pt x="235" y="410"/>
                </a:lnTo>
                <a:lnTo>
                  <a:pt x="235" y="410"/>
                </a:lnTo>
                <a:lnTo>
                  <a:pt x="221" y="403"/>
                </a:lnTo>
                <a:lnTo>
                  <a:pt x="218" y="403"/>
                </a:lnTo>
                <a:lnTo>
                  <a:pt x="209" y="401"/>
                </a:lnTo>
                <a:lnTo>
                  <a:pt x="197" y="401"/>
                </a:lnTo>
                <a:lnTo>
                  <a:pt x="194" y="401"/>
                </a:lnTo>
                <a:lnTo>
                  <a:pt x="189" y="398"/>
                </a:lnTo>
                <a:lnTo>
                  <a:pt x="187" y="396"/>
                </a:lnTo>
                <a:lnTo>
                  <a:pt x="182" y="393"/>
                </a:lnTo>
                <a:lnTo>
                  <a:pt x="180" y="391"/>
                </a:lnTo>
                <a:lnTo>
                  <a:pt x="177" y="386"/>
                </a:lnTo>
                <a:lnTo>
                  <a:pt x="175" y="381"/>
                </a:lnTo>
                <a:lnTo>
                  <a:pt x="172" y="379"/>
                </a:lnTo>
                <a:lnTo>
                  <a:pt x="170" y="374"/>
                </a:lnTo>
                <a:lnTo>
                  <a:pt x="170" y="374"/>
                </a:lnTo>
                <a:lnTo>
                  <a:pt x="168" y="374"/>
                </a:lnTo>
                <a:lnTo>
                  <a:pt x="168" y="374"/>
                </a:lnTo>
                <a:lnTo>
                  <a:pt x="168" y="245"/>
                </a:lnTo>
                <a:lnTo>
                  <a:pt x="168" y="245"/>
                </a:lnTo>
                <a:lnTo>
                  <a:pt x="165" y="243"/>
                </a:lnTo>
                <a:lnTo>
                  <a:pt x="165" y="243"/>
                </a:lnTo>
                <a:lnTo>
                  <a:pt x="163" y="243"/>
                </a:lnTo>
                <a:lnTo>
                  <a:pt x="163" y="146"/>
                </a:lnTo>
                <a:lnTo>
                  <a:pt x="163" y="146"/>
                </a:lnTo>
                <a:lnTo>
                  <a:pt x="163" y="146"/>
                </a:lnTo>
                <a:lnTo>
                  <a:pt x="160" y="146"/>
                </a:lnTo>
                <a:lnTo>
                  <a:pt x="160" y="146"/>
                </a:lnTo>
                <a:lnTo>
                  <a:pt x="160" y="65"/>
                </a:lnTo>
                <a:lnTo>
                  <a:pt x="160" y="63"/>
                </a:lnTo>
                <a:lnTo>
                  <a:pt x="158" y="63"/>
                </a:lnTo>
                <a:lnTo>
                  <a:pt x="158" y="63"/>
                </a:lnTo>
                <a:lnTo>
                  <a:pt x="158" y="63"/>
                </a:lnTo>
                <a:lnTo>
                  <a:pt x="158" y="0"/>
                </a:lnTo>
                <a:lnTo>
                  <a:pt x="158" y="0"/>
                </a:lnTo>
                <a:lnTo>
                  <a:pt x="155" y="0"/>
                </a:lnTo>
                <a:lnTo>
                  <a:pt x="155" y="0"/>
                </a:lnTo>
                <a:lnTo>
                  <a:pt x="155" y="0"/>
                </a:lnTo>
                <a:lnTo>
                  <a:pt x="155" y="0"/>
                </a:lnTo>
                <a:lnTo>
                  <a:pt x="155" y="0"/>
                </a:lnTo>
                <a:lnTo>
                  <a:pt x="155" y="0"/>
                </a:lnTo>
                <a:lnTo>
                  <a:pt x="153" y="0"/>
                </a:lnTo>
                <a:lnTo>
                  <a:pt x="153" y="0"/>
                </a:lnTo>
                <a:lnTo>
                  <a:pt x="153" y="0"/>
                </a:lnTo>
                <a:lnTo>
                  <a:pt x="153" y="2"/>
                </a:lnTo>
                <a:lnTo>
                  <a:pt x="153" y="2"/>
                </a:lnTo>
                <a:lnTo>
                  <a:pt x="153" y="63"/>
                </a:lnTo>
                <a:lnTo>
                  <a:pt x="153" y="63"/>
                </a:lnTo>
                <a:lnTo>
                  <a:pt x="153" y="63"/>
                </a:lnTo>
                <a:lnTo>
                  <a:pt x="151" y="65"/>
                </a:lnTo>
                <a:lnTo>
                  <a:pt x="151" y="65"/>
                </a:lnTo>
                <a:lnTo>
                  <a:pt x="151" y="65"/>
                </a:lnTo>
                <a:lnTo>
                  <a:pt x="151" y="146"/>
                </a:lnTo>
                <a:lnTo>
                  <a:pt x="151" y="146"/>
                </a:lnTo>
                <a:lnTo>
                  <a:pt x="151" y="146"/>
                </a:lnTo>
                <a:lnTo>
                  <a:pt x="148" y="146"/>
                </a:lnTo>
                <a:lnTo>
                  <a:pt x="148" y="146"/>
                </a:lnTo>
                <a:lnTo>
                  <a:pt x="148" y="243"/>
                </a:lnTo>
                <a:lnTo>
                  <a:pt x="148" y="243"/>
                </a:lnTo>
                <a:lnTo>
                  <a:pt x="146" y="245"/>
                </a:lnTo>
                <a:lnTo>
                  <a:pt x="146" y="245"/>
                </a:lnTo>
                <a:lnTo>
                  <a:pt x="146" y="374"/>
                </a:lnTo>
                <a:lnTo>
                  <a:pt x="146" y="374"/>
                </a:lnTo>
                <a:lnTo>
                  <a:pt x="143" y="374"/>
                </a:lnTo>
                <a:lnTo>
                  <a:pt x="143" y="374"/>
                </a:lnTo>
                <a:lnTo>
                  <a:pt x="141" y="379"/>
                </a:lnTo>
                <a:lnTo>
                  <a:pt x="141" y="384"/>
                </a:lnTo>
                <a:lnTo>
                  <a:pt x="138" y="386"/>
                </a:lnTo>
                <a:lnTo>
                  <a:pt x="136" y="391"/>
                </a:lnTo>
                <a:lnTo>
                  <a:pt x="131" y="393"/>
                </a:lnTo>
                <a:lnTo>
                  <a:pt x="129" y="396"/>
                </a:lnTo>
                <a:lnTo>
                  <a:pt x="124" y="398"/>
                </a:lnTo>
                <a:lnTo>
                  <a:pt x="121" y="401"/>
                </a:lnTo>
                <a:lnTo>
                  <a:pt x="117" y="401"/>
                </a:lnTo>
                <a:lnTo>
                  <a:pt x="105" y="403"/>
                </a:lnTo>
                <a:lnTo>
                  <a:pt x="97" y="403"/>
                </a:lnTo>
                <a:lnTo>
                  <a:pt x="92" y="405"/>
                </a:lnTo>
                <a:lnTo>
                  <a:pt x="80" y="413"/>
                </a:lnTo>
                <a:lnTo>
                  <a:pt x="80" y="413"/>
                </a:lnTo>
                <a:lnTo>
                  <a:pt x="80" y="418"/>
                </a:lnTo>
                <a:lnTo>
                  <a:pt x="80" y="418"/>
                </a:lnTo>
                <a:lnTo>
                  <a:pt x="80" y="420"/>
                </a:lnTo>
                <a:lnTo>
                  <a:pt x="85" y="420"/>
                </a:lnTo>
                <a:lnTo>
                  <a:pt x="95" y="425"/>
                </a:lnTo>
                <a:lnTo>
                  <a:pt x="95" y="425"/>
                </a:lnTo>
                <a:lnTo>
                  <a:pt x="95" y="425"/>
                </a:lnTo>
                <a:lnTo>
                  <a:pt x="100" y="425"/>
                </a:lnTo>
                <a:lnTo>
                  <a:pt x="100" y="425"/>
                </a:lnTo>
                <a:lnTo>
                  <a:pt x="102" y="425"/>
                </a:lnTo>
                <a:lnTo>
                  <a:pt x="102" y="425"/>
                </a:lnTo>
                <a:lnTo>
                  <a:pt x="107" y="427"/>
                </a:lnTo>
                <a:lnTo>
                  <a:pt x="112" y="427"/>
                </a:lnTo>
                <a:lnTo>
                  <a:pt x="112" y="427"/>
                </a:lnTo>
                <a:lnTo>
                  <a:pt x="119" y="427"/>
                </a:lnTo>
                <a:lnTo>
                  <a:pt x="124" y="427"/>
                </a:lnTo>
                <a:lnTo>
                  <a:pt x="124" y="427"/>
                </a:lnTo>
                <a:lnTo>
                  <a:pt x="124" y="427"/>
                </a:lnTo>
                <a:lnTo>
                  <a:pt x="129" y="427"/>
                </a:lnTo>
                <a:lnTo>
                  <a:pt x="129" y="427"/>
                </a:lnTo>
                <a:lnTo>
                  <a:pt x="126" y="430"/>
                </a:lnTo>
                <a:lnTo>
                  <a:pt x="121" y="430"/>
                </a:lnTo>
                <a:lnTo>
                  <a:pt x="119" y="430"/>
                </a:lnTo>
                <a:lnTo>
                  <a:pt x="119" y="432"/>
                </a:lnTo>
                <a:lnTo>
                  <a:pt x="119" y="439"/>
                </a:lnTo>
                <a:lnTo>
                  <a:pt x="119" y="449"/>
                </a:lnTo>
                <a:lnTo>
                  <a:pt x="119" y="459"/>
                </a:lnTo>
                <a:lnTo>
                  <a:pt x="119" y="469"/>
                </a:lnTo>
                <a:lnTo>
                  <a:pt x="119" y="478"/>
                </a:lnTo>
                <a:lnTo>
                  <a:pt x="119" y="481"/>
                </a:lnTo>
                <a:lnTo>
                  <a:pt x="121" y="481"/>
                </a:lnTo>
                <a:lnTo>
                  <a:pt x="124" y="483"/>
                </a:lnTo>
                <a:lnTo>
                  <a:pt x="129" y="483"/>
                </a:lnTo>
                <a:lnTo>
                  <a:pt x="131" y="483"/>
                </a:lnTo>
                <a:lnTo>
                  <a:pt x="131" y="486"/>
                </a:lnTo>
                <a:lnTo>
                  <a:pt x="119" y="486"/>
                </a:lnTo>
                <a:lnTo>
                  <a:pt x="100" y="486"/>
                </a:lnTo>
                <a:lnTo>
                  <a:pt x="83" y="488"/>
                </a:lnTo>
                <a:lnTo>
                  <a:pt x="73" y="490"/>
                </a:lnTo>
                <a:lnTo>
                  <a:pt x="66" y="490"/>
                </a:lnTo>
                <a:lnTo>
                  <a:pt x="66" y="495"/>
                </a:lnTo>
                <a:lnTo>
                  <a:pt x="68" y="498"/>
                </a:lnTo>
                <a:lnTo>
                  <a:pt x="75" y="498"/>
                </a:lnTo>
                <a:lnTo>
                  <a:pt x="88" y="500"/>
                </a:lnTo>
                <a:lnTo>
                  <a:pt x="105" y="500"/>
                </a:lnTo>
                <a:lnTo>
                  <a:pt x="124" y="500"/>
                </a:lnTo>
                <a:lnTo>
                  <a:pt x="131" y="500"/>
                </a:lnTo>
                <a:lnTo>
                  <a:pt x="131" y="505"/>
                </a:lnTo>
                <a:lnTo>
                  <a:pt x="121" y="507"/>
                </a:lnTo>
                <a:lnTo>
                  <a:pt x="107" y="507"/>
                </a:lnTo>
                <a:lnTo>
                  <a:pt x="95" y="507"/>
                </a:lnTo>
                <a:lnTo>
                  <a:pt x="88" y="510"/>
                </a:lnTo>
                <a:lnTo>
                  <a:pt x="88" y="510"/>
                </a:lnTo>
                <a:lnTo>
                  <a:pt x="88" y="520"/>
                </a:lnTo>
                <a:lnTo>
                  <a:pt x="85" y="520"/>
                </a:lnTo>
                <a:lnTo>
                  <a:pt x="80" y="520"/>
                </a:lnTo>
                <a:lnTo>
                  <a:pt x="75" y="520"/>
                </a:lnTo>
                <a:lnTo>
                  <a:pt x="73" y="520"/>
                </a:lnTo>
                <a:lnTo>
                  <a:pt x="73" y="520"/>
                </a:lnTo>
                <a:lnTo>
                  <a:pt x="78" y="1331"/>
                </a:lnTo>
                <a:lnTo>
                  <a:pt x="27" y="1333"/>
                </a:lnTo>
                <a:lnTo>
                  <a:pt x="27" y="1350"/>
                </a:lnTo>
                <a:lnTo>
                  <a:pt x="0" y="1353"/>
                </a:lnTo>
                <a:lnTo>
                  <a:pt x="0" y="1671"/>
                </a:lnTo>
                <a:lnTo>
                  <a:pt x="1279" y="1671"/>
                </a:lnTo>
                <a:lnTo>
                  <a:pt x="1279" y="1154"/>
                </a:lnTo>
                <a:close/>
                <a:moveTo>
                  <a:pt x="126" y="498"/>
                </a:moveTo>
                <a:lnTo>
                  <a:pt x="124" y="498"/>
                </a:lnTo>
                <a:lnTo>
                  <a:pt x="121" y="498"/>
                </a:lnTo>
                <a:lnTo>
                  <a:pt x="119" y="498"/>
                </a:lnTo>
                <a:lnTo>
                  <a:pt x="117" y="498"/>
                </a:lnTo>
                <a:lnTo>
                  <a:pt x="119" y="498"/>
                </a:lnTo>
                <a:lnTo>
                  <a:pt x="121" y="498"/>
                </a:lnTo>
                <a:lnTo>
                  <a:pt x="124" y="498"/>
                </a:lnTo>
                <a:lnTo>
                  <a:pt x="126" y="498"/>
                </a:lnTo>
                <a:lnTo>
                  <a:pt x="131" y="498"/>
                </a:lnTo>
                <a:lnTo>
                  <a:pt x="126" y="498"/>
                </a:lnTo>
                <a:close/>
                <a:moveTo>
                  <a:pt x="117" y="568"/>
                </a:moveTo>
                <a:lnTo>
                  <a:pt x="121" y="568"/>
                </a:lnTo>
                <a:lnTo>
                  <a:pt x="131" y="568"/>
                </a:lnTo>
                <a:lnTo>
                  <a:pt x="138" y="568"/>
                </a:lnTo>
                <a:lnTo>
                  <a:pt x="138" y="656"/>
                </a:lnTo>
                <a:lnTo>
                  <a:pt x="134" y="656"/>
                </a:lnTo>
                <a:lnTo>
                  <a:pt x="124" y="656"/>
                </a:lnTo>
                <a:lnTo>
                  <a:pt x="119" y="656"/>
                </a:lnTo>
                <a:lnTo>
                  <a:pt x="117" y="568"/>
                </a:lnTo>
                <a:close/>
                <a:moveTo>
                  <a:pt x="119" y="673"/>
                </a:moveTo>
                <a:lnTo>
                  <a:pt x="126" y="673"/>
                </a:lnTo>
                <a:lnTo>
                  <a:pt x="136" y="673"/>
                </a:lnTo>
                <a:lnTo>
                  <a:pt x="138" y="673"/>
                </a:lnTo>
                <a:lnTo>
                  <a:pt x="138" y="799"/>
                </a:lnTo>
                <a:lnTo>
                  <a:pt x="136" y="799"/>
                </a:lnTo>
                <a:lnTo>
                  <a:pt x="126" y="799"/>
                </a:lnTo>
                <a:lnTo>
                  <a:pt x="119" y="799"/>
                </a:lnTo>
                <a:lnTo>
                  <a:pt x="119" y="673"/>
                </a:lnTo>
                <a:close/>
                <a:moveTo>
                  <a:pt x="119" y="814"/>
                </a:moveTo>
                <a:lnTo>
                  <a:pt x="124" y="814"/>
                </a:lnTo>
                <a:lnTo>
                  <a:pt x="136" y="814"/>
                </a:lnTo>
                <a:lnTo>
                  <a:pt x="141" y="814"/>
                </a:lnTo>
                <a:lnTo>
                  <a:pt x="141" y="937"/>
                </a:lnTo>
                <a:lnTo>
                  <a:pt x="136" y="937"/>
                </a:lnTo>
                <a:lnTo>
                  <a:pt x="129" y="937"/>
                </a:lnTo>
                <a:lnTo>
                  <a:pt x="119" y="937"/>
                </a:lnTo>
                <a:lnTo>
                  <a:pt x="119" y="814"/>
                </a:lnTo>
                <a:close/>
                <a:moveTo>
                  <a:pt x="119" y="957"/>
                </a:moveTo>
                <a:lnTo>
                  <a:pt x="126" y="957"/>
                </a:lnTo>
                <a:lnTo>
                  <a:pt x="136" y="957"/>
                </a:lnTo>
                <a:lnTo>
                  <a:pt x="141" y="957"/>
                </a:lnTo>
                <a:lnTo>
                  <a:pt x="141" y="1071"/>
                </a:lnTo>
                <a:lnTo>
                  <a:pt x="138" y="1071"/>
                </a:lnTo>
                <a:lnTo>
                  <a:pt x="129" y="1071"/>
                </a:lnTo>
                <a:lnTo>
                  <a:pt x="121" y="1073"/>
                </a:lnTo>
                <a:lnTo>
                  <a:pt x="119" y="957"/>
                </a:lnTo>
                <a:close/>
                <a:moveTo>
                  <a:pt x="129" y="1185"/>
                </a:moveTo>
                <a:lnTo>
                  <a:pt x="121" y="1188"/>
                </a:lnTo>
                <a:lnTo>
                  <a:pt x="121" y="1095"/>
                </a:lnTo>
                <a:lnTo>
                  <a:pt x="126" y="1095"/>
                </a:lnTo>
                <a:lnTo>
                  <a:pt x="136" y="1095"/>
                </a:lnTo>
                <a:lnTo>
                  <a:pt x="141" y="1095"/>
                </a:lnTo>
                <a:lnTo>
                  <a:pt x="141" y="1185"/>
                </a:lnTo>
                <a:lnTo>
                  <a:pt x="129" y="1185"/>
                </a:lnTo>
                <a:close/>
                <a:moveTo>
                  <a:pt x="182" y="568"/>
                </a:moveTo>
                <a:lnTo>
                  <a:pt x="189" y="568"/>
                </a:lnTo>
                <a:lnTo>
                  <a:pt x="197" y="568"/>
                </a:lnTo>
                <a:lnTo>
                  <a:pt x="197" y="656"/>
                </a:lnTo>
                <a:lnTo>
                  <a:pt x="194" y="656"/>
                </a:lnTo>
                <a:lnTo>
                  <a:pt x="182" y="656"/>
                </a:lnTo>
                <a:lnTo>
                  <a:pt x="182" y="568"/>
                </a:lnTo>
                <a:close/>
                <a:moveTo>
                  <a:pt x="182" y="673"/>
                </a:moveTo>
                <a:lnTo>
                  <a:pt x="189" y="673"/>
                </a:lnTo>
                <a:lnTo>
                  <a:pt x="197" y="673"/>
                </a:lnTo>
                <a:lnTo>
                  <a:pt x="199" y="799"/>
                </a:lnTo>
                <a:lnTo>
                  <a:pt x="189" y="799"/>
                </a:lnTo>
                <a:lnTo>
                  <a:pt x="182" y="799"/>
                </a:lnTo>
                <a:lnTo>
                  <a:pt x="182" y="673"/>
                </a:lnTo>
                <a:close/>
                <a:moveTo>
                  <a:pt x="182" y="814"/>
                </a:moveTo>
                <a:lnTo>
                  <a:pt x="194" y="814"/>
                </a:lnTo>
                <a:lnTo>
                  <a:pt x="199" y="814"/>
                </a:lnTo>
                <a:lnTo>
                  <a:pt x="199" y="937"/>
                </a:lnTo>
                <a:lnTo>
                  <a:pt x="192" y="937"/>
                </a:lnTo>
                <a:lnTo>
                  <a:pt x="184" y="937"/>
                </a:lnTo>
                <a:lnTo>
                  <a:pt x="182" y="814"/>
                </a:lnTo>
                <a:close/>
                <a:moveTo>
                  <a:pt x="184" y="957"/>
                </a:moveTo>
                <a:lnTo>
                  <a:pt x="194" y="957"/>
                </a:lnTo>
                <a:lnTo>
                  <a:pt x="199" y="957"/>
                </a:lnTo>
                <a:lnTo>
                  <a:pt x="199" y="1071"/>
                </a:lnTo>
                <a:lnTo>
                  <a:pt x="192" y="1071"/>
                </a:lnTo>
                <a:lnTo>
                  <a:pt x="184" y="1071"/>
                </a:lnTo>
                <a:lnTo>
                  <a:pt x="184" y="957"/>
                </a:lnTo>
                <a:close/>
                <a:moveTo>
                  <a:pt x="199" y="1188"/>
                </a:moveTo>
                <a:lnTo>
                  <a:pt x="184" y="1185"/>
                </a:lnTo>
                <a:lnTo>
                  <a:pt x="184" y="1098"/>
                </a:lnTo>
                <a:lnTo>
                  <a:pt x="197" y="1098"/>
                </a:lnTo>
                <a:lnTo>
                  <a:pt x="199" y="1098"/>
                </a:lnTo>
                <a:lnTo>
                  <a:pt x="201" y="1188"/>
                </a:lnTo>
                <a:lnTo>
                  <a:pt x="199" y="1188"/>
                </a:lnTo>
                <a:close/>
              </a:path>
            </a:pathLst>
          </a:cu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endParaRPr lang="id-ID" sz="1000"/>
          </a:p>
        </p:txBody>
      </p:sp>
      <p:sp>
        <p:nvSpPr>
          <p:cNvPr id="164" name="Freeform 226"/>
          <p:cNvSpPr/>
          <p:nvPr/>
        </p:nvSpPr>
        <p:spPr>
          <a:xfrm>
            <a:off x="235744" y="3070053"/>
            <a:ext cx="1051314" cy="203933"/>
          </a:xfrm>
          <a:custGeom>
            <a:avLst/>
            <a:gdLst/>
            <a:ahLst/>
            <a:cxnLst/>
            <a:rect l="0" t="0" r="0" b="0"/>
            <a:pathLst>
              <a:path w="608000" h="220400" fill="none">
                <a:moveTo>
                  <a:pt x="0" y="220400"/>
                </a:moveTo>
                <a:lnTo>
                  <a:pt x="608000" y="220400"/>
                </a:lnTo>
              </a:path>
            </a:pathLst>
          </a:custGeom>
          <a:gradFill>
            <a:gsLst>
              <a:gs pos="0">
                <a:srgbClr val="E7F5FB"/>
              </a:gs>
              <a:gs pos="50000">
                <a:srgbClr val="CFEBF7"/>
              </a:gs>
              <a:gs pos="100000">
                <a:srgbClr val="B7E2F3"/>
              </a:gs>
            </a:gsLst>
            <a:lin ang="5400000" scaled="0"/>
          </a:gradFill>
          <a:ln w="22800" cap="flat">
            <a:solidFill>
              <a:srgbClr val="1F608B"/>
            </a:solidFill>
            <a:bevel/>
            <a:headEnd type="oval"/>
            <a:tailEnd type="none"/>
          </a:ln>
          <a:effectLst/>
        </p:spPr>
        <p:txBody>
          <a:bodyPr lIns="68580" tIns="34290" rIns="68580" bIns="34290"/>
          <a:lstStyle/>
          <a:p>
            <a:endParaRPr lang="ru-RU"/>
          </a:p>
        </p:txBody>
      </p:sp>
      <p:sp>
        <p:nvSpPr>
          <p:cNvPr id="165" name="Text 4683"/>
          <p:cNvSpPr txBox="1"/>
          <p:nvPr/>
        </p:nvSpPr>
        <p:spPr>
          <a:xfrm>
            <a:off x="295843" y="3127614"/>
            <a:ext cx="984907" cy="110999"/>
          </a:xfrm>
          <a:prstGeom prst="rect">
            <a:avLst/>
          </a:prstGeom>
          <a:noFill/>
        </p:spPr>
        <p:txBody>
          <a:bodyPr wrap="square" lIns="20250" tIns="10125" rIns="20250" bIns="10125" rtlCol="0" anchor="ctr"/>
          <a:lstStyle/>
          <a:p>
            <a:pPr algn="r">
              <a:defRPr/>
            </a:pPr>
            <a:r>
              <a:rPr lang="ru-RU" sz="900" b="1" kern="0" dirty="0">
                <a:solidFill>
                  <a:prstClr val="white">
                    <a:lumMod val="50000"/>
                  </a:prstClr>
                </a:solidFill>
              </a:rPr>
              <a:t>Комфортная среда</a:t>
            </a:r>
            <a:endParaRPr sz="900" b="1" kern="0" dirty="0">
              <a:solidFill>
                <a:prstClr val="white">
                  <a:lumMod val="50000"/>
                </a:prst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6" name="Freeform 224"/>
          <p:cNvSpPr/>
          <p:nvPr/>
        </p:nvSpPr>
        <p:spPr>
          <a:xfrm>
            <a:off x="391648" y="3339240"/>
            <a:ext cx="895411" cy="189539"/>
          </a:xfrm>
          <a:custGeom>
            <a:avLst/>
            <a:gdLst/>
            <a:ahLst/>
            <a:cxnLst/>
            <a:rect l="0" t="0" r="0" b="0"/>
            <a:pathLst>
              <a:path w="889200" h="220400" fill="none">
                <a:moveTo>
                  <a:pt x="0" y="220400"/>
                </a:moveTo>
                <a:lnTo>
                  <a:pt x="889200" y="220400"/>
                </a:lnTo>
              </a:path>
            </a:pathLst>
          </a:custGeom>
          <a:gradFill>
            <a:gsLst>
              <a:gs pos="0">
                <a:srgbClr val="E7F5FB"/>
              </a:gs>
              <a:gs pos="50000">
                <a:srgbClr val="CFEBF7"/>
              </a:gs>
              <a:gs pos="100000">
                <a:srgbClr val="B7E2F3"/>
              </a:gs>
            </a:gsLst>
            <a:lin ang="5400000" scaled="0"/>
          </a:gradFill>
          <a:ln w="22800" cap="flat">
            <a:solidFill>
              <a:srgbClr val="1F608B"/>
            </a:solidFill>
            <a:bevel/>
            <a:headEnd type="oval"/>
            <a:tailEnd type="none"/>
          </a:ln>
          <a:effectLst/>
        </p:spPr>
        <p:txBody>
          <a:bodyPr lIns="68580" tIns="34290" rIns="68580" bIns="34290"/>
          <a:lstStyle/>
          <a:p>
            <a:endParaRPr lang="ru-RU"/>
          </a:p>
        </p:txBody>
      </p:sp>
      <p:sp>
        <p:nvSpPr>
          <p:cNvPr id="167" name="Text 4684"/>
          <p:cNvSpPr txBox="1"/>
          <p:nvPr/>
        </p:nvSpPr>
        <p:spPr>
          <a:xfrm>
            <a:off x="409077" y="3344438"/>
            <a:ext cx="874839" cy="170662"/>
          </a:xfrm>
          <a:prstGeom prst="rect">
            <a:avLst/>
          </a:prstGeom>
          <a:noFill/>
        </p:spPr>
        <p:txBody>
          <a:bodyPr wrap="square" lIns="20250" tIns="10125" rIns="20250" bIns="10125" rtlCol="0" anchor="ctr"/>
          <a:lstStyle/>
          <a:p>
            <a:pPr algn="r">
              <a:defRPr/>
            </a:pPr>
            <a:r>
              <a:rPr lang="ru-RU" sz="900" kern="0" dirty="0">
                <a:solidFill>
                  <a:prstClr val="white">
                    <a:lumMod val="50000"/>
                  </a:prstClr>
                </a:solidFill>
              </a:rPr>
              <a:t>Благоустройство</a:t>
            </a:r>
            <a:endParaRPr sz="900" kern="0" dirty="0">
              <a:solidFill>
                <a:prstClr val="white">
                  <a:lumMod val="50000"/>
                </a:prst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8" name="Freeform 222"/>
          <p:cNvSpPr/>
          <p:nvPr/>
        </p:nvSpPr>
        <p:spPr>
          <a:xfrm>
            <a:off x="807876" y="3587605"/>
            <a:ext cx="479182" cy="189539"/>
          </a:xfrm>
          <a:custGeom>
            <a:avLst/>
            <a:gdLst/>
            <a:ahLst/>
            <a:cxnLst/>
            <a:rect l="0" t="0" r="0" b="0"/>
            <a:pathLst>
              <a:path w="714400" h="220400" fill="none">
                <a:moveTo>
                  <a:pt x="0" y="220400"/>
                </a:moveTo>
                <a:lnTo>
                  <a:pt x="714400" y="220400"/>
                </a:lnTo>
              </a:path>
            </a:pathLst>
          </a:custGeom>
          <a:gradFill>
            <a:gsLst>
              <a:gs pos="0">
                <a:srgbClr val="E7F5FB"/>
              </a:gs>
              <a:gs pos="50000">
                <a:srgbClr val="CFEBF7"/>
              </a:gs>
              <a:gs pos="100000">
                <a:srgbClr val="B7E2F3"/>
              </a:gs>
            </a:gsLst>
            <a:lin ang="5400000" scaled="0"/>
          </a:gradFill>
          <a:ln w="22800" cap="flat">
            <a:solidFill>
              <a:srgbClr val="1F608B"/>
            </a:solidFill>
            <a:bevel/>
            <a:headEnd type="oval"/>
            <a:tailEnd type="none"/>
          </a:ln>
          <a:effectLst/>
        </p:spPr>
        <p:txBody>
          <a:bodyPr lIns="68580" tIns="34290" rIns="68580" bIns="34290"/>
          <a:lstStyle/>
          <a:p>
            <a:endParaRPr lang="ru-RU"/>
          </a:p>
        </p:txBody>
      </p:sp>
      <p:sp>
        <p:nvSpPr>
          <p:cNvPr id="169" name="Text 4685"/>
          <p:cNvSpPr txBox="1"/>
          <p:nvPr/>
        </p:nvSpPr>
        <p:spPr>
          <a:xfrm>
            <a:off x="778479" y="3606600"/>
            <a:ext cx="502297" cy="163397"/>
          </a:xfrm>
          <a:prstGeom prst="rect">
            <a:avLst/>
          </a:prstGeom>
          <a:noFill/>
        </p:spPr>
        <p:txBody>
          <a:bodyPr wrap="square" lIns="20250" tIns="10125" rIns="20250" bIns="10125" rtlCol="0" anchor="ctr"/>
          <a:lstStyle/>
          <a:p>
            <a:pPr algn="r">
              <a:defRPr/>
            </a:pPr>
            <a:r>
              <a:rPr lang="ru-RU" sz="900" kern="0" dirty="0">
                <a:solidFill>
                  <a:prstClr val="white">
                    <a:lumMod val="50000"/>
                  </a:prstClr>
                </a:solidFill>
              </a:rPr>
              <a:t>Генплан</a:t>
            </a:r>
            <a:endParaRPr sz="900" kern="0" dirty="0">
              <a:solidFill>
                <a:prstClr val="white">
                  <a:lumMod val="50000"/>
                </a:prst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0" name="Freeform 222"/>
          <p:cNvSpPr/>
          <p:nvPr/>
        </p:nvSpPr>
        <p:spPr>
          <a:xfrm>
            <a:off x="578644" y="3844454"/>
            <a:ext cx="707554" cy="189539"/>
          </a:xfrm>
          <a:custGeom>
            <a:avLst/>
            <a:gdLst/>
            <a:ahLst/>
            <a:cxnLst/>
            <a:rect l="0" t="0" r="0" b="0"/>
            <a:pathLst>
              <a:path w="714400" h="220400" fill="none">
                <a:moveTo>
                  <a:pt x="0" y="220400"/>
                </a:moveTo>
                <a:lnTo>
                  <a:pt x="714400" y="220400"/>
                </a:lnTo>
              </a:path>
            </a:pathLst>
          </a:custGeom>
          <a:gradFill>
            <a:gsLst>
              <a:gs pos="0">
                <a:srgbClr val="E7F5FB"/>
              </a:gs>
              <a:gs pos="50000">
                <a:srgbClr val="CFEBF7"/>
              </a:gs>
              <a:gs pos="100000">
                <a:srgbClr val="B7E2F3"/>
              </a:gs>
            </a:gsLst>
            <a:lin ang="5400000" scaled="0"/>
          </a:gradFill>
          <a:ln w="22800" cap="flat">
            <a:solidFill>
              <a:srgbClr val="1F608B"/>
            </a:solidFill>
            <a:bevel/>
            <a:headEnd type="oval"/>
            <a:tailEnd type="none"/>
          </a:ln>
          <a:effectLst/>
        </p:spPr>
        <p:txBody>
          <a:bodyPr lIns="68580" tIns="34290" rIns="68580" bIns="34290"/>
          <a:lstStyle/>
          <a:p>
            <a:endParaRPr lang="ru-RU"/>
          </a:p>
        </p:txBody>
      </p:sp>
      <p:sp>
        <p:nvSpPr>
          <p:cNvPr id="171" name="Text 4685"/>
          <p:cNvSpPr txBox="1"/>
          <p:nvPr/>
        </p:nvSpPr>
        <p:spPr>
          <a:xfrm>
            <a:off x="427098" y="3835486"/>
            <a:ext cx="852817" cy="183671"/>
          </a:xfrm>
          <a:prstGeom prst="rect">
            <a:avLst/>
          </a:prstGeom>
          <a:noFill/>
        </p:spPr>
        <p:txBody>
          <a:bodyPr wrap="square" lIns="20250" tIns="10125" rIns="20250" bIns="10125" rtlCol="0" anchor="ctr"/>
          <a:lstStyle/>
          <a:p>
            <a:pPr algn="r">
              <a:defRPr/>
            </a:pPr>
            <a:r>
              <a:rPr lang="ru-RU" sz="900" kern="0" dirty="0">
                <a:solidFill>
                  <a:prstClr val="white">
                    <a:lumMod val="50000"/>
                  </a:prstClr>
                </a:solidFill>
              </a:rPr>
              <a:t>Планировки</a:t>
            </a:r>
            <a:endParaRPr sz="900" kern="0" dirty="0">
              <a:solidFill>
                <a:prstClr val="white">
                  <a:lumMod val="50000"/>
                </a:prst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3" name="Полилиния 182"/>
          <p:cNvSpPr/>
          <p:nvPr/>
        </p:nvSpPr>
        <p:spPr>
          <a:xfrm>
            <a:off x="1386971" y="3486538"/>
            <a:ext cx="34289" cy="78128"/>
          </a:xfrm>
          <a:custGeom>
            <a:avLst/>
            <a:gdLst>
              <a:gd name="connsiteX0" fmla="*/ 0 w 76200"/>
              <a:gd name="connsiteY0" fmla="*/ 161925 h 161925"/>
              <a:gd name="connsiteX1" fmla="*/ 66675 w 76200"/>
              <a:gd name="connsiteY1" fmla="*/ 114300 h 161925"/>
              <a:gd name="connsiteX2" fmla="*/ 76200 w 76200"/>
              <a:gd name="connsiteY2" fmla="*/ 0 h 161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200" h="161925">
                <a:moveTo>
                  <a:pt x="0" y="161925"/>
                </a:moveTo>
                <a:cubicBezTo>
                  <a:pt x="26987" y="151606"/>
                  <a:pt x="53975" y="141287"/>
                  <a:pt x="66675" y="114300"/>
                </a:cubicBezTo>
                <a:cubicBezTo>
                  <a:pt x="79375" y="87313"/>
                  <a:pt x="74613" y="12700"/>
                  <a:pt x="76200" y="0"/>
                </a:cubicBezTo>
              </a:path>
            </a:pathLst>
          </a:custGeom>
          <a:noFill/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cxnSp>
        <p:nvCxnSpPr>
          <p:cNvPr id="189" name="Прямая соединительная линия 188"/>
          <p:cNvCxnSpPr>
            <a:stCxn id="183" idx="0"/>
          </p:cNvCxnSpPr>
          <p:nvPr/>
        </p:nvCxnSpPr>
        <p:spPr>
          <a:xfrm>
            <a:off x="1386971" y="3564665"/>
            <a:ext cx="2711681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Полилиния 190"/>
          <p:cNvSpPr/>
          <p:nvPr/>
        </p:nvSpPr>
        <p:spPr>
          <a:xfrm>
            <a:off x="2666194" y="3486538"/>
            <a:ext cx="34289" cy="78128"/>
          </a:xfrm>
          <a:custGeom>
            <a:avLst/>
            <a:gdLst>
              <a:gd name="connsiteX0" fmla="*/ 0 w 76200"/>
              <a:gd name="connsiteY0" fmla="*/ 161925 h 161925"/>
              <a:gd name="connsiteX1" fmla="*/ 66675 w 76200"/>
              <a:gd name="connsiteY1" fmla="*/ 114300 h 161925"/>
              <a:gd name="connsiteX2" fmla="*/ 76200 w 76200"/>
              <a:gd name="connsiteY2" fmla="*/ 0 h 161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200" h="161925">
                <a:moveTo>
                  <a:pt x="0" y="161925"/>
                </a:moveTo>
                <a:cubicBezTo>
                  <a:pt x="26987" y="151606"/>
                  <a:pt x="53975" y="141287"/>
                  <a:pt x="66675" y="114300"/>
                </a:cubicBezTo>
                <a:cubicBezTo>
                  <a:pt x="79375" y="87313"/>
                  <a:pt x="74613" y="12700"/>
                  <a:pt x="76200" y="0"/>
                </a:cubicBezTo>
              </a:path>
            </a:pathLst>
          </a:custGeom>
          <a:noFill/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93" name="Полилиния 192"/>
          <p:cNvSpPr/>
          <p:nvPr/>
        </p:nvSpPr>
        <p:spPr>
          <a:xfrm>
            <a:off x="4098624" y="3487607"/>
            <a:ext cx="34289" cy="78128"/>
          </a:xfrm>
          <a:custGeom>
            <a:avLst/>
            <a:gdLst>
              <a:gd name="connsiteX0" fmla="*/ 0 w 76200"/>
              <a:gd name="connsiteY0" fmla="*/ 161925 h 161925"/>
              <a:gd name="connsiteX1" fmla="*/ 66675 w 76200"/>
              <a:gd name="connsiteY1" fmla="*/ 114300 h 161925"/>
              <a:gd name="connsiteX2" fmla="*/ 76200 w 76200"/>
              <a:gd name="connsiteY2" fmla="*/ 0 h 161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200" h="161925">
                <a:moveTo>
                  <a:pt x="0" y="161925"/>
                </a:moveTo>
                <a:cubicBezTo>
                  <a:pt x="26987" y="151606"/>
                  <a:pt x="53975" y="141287"/>
                  <a:pt x="66675" y="114300"/>
                </a:cubicBezTo>
                <a:cubicBezTo>
                  <a:pt x="79375" y="87313"/>
                  <a:pt x="74613" y="12700"/>
                  <a:pt x="76200" y="0"/>
                </a:cubicBezTo>
              </a:path>
            </a:pathLst>
          </a:custGeom>
          <a:noFill/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94" name="Text 4683"/>
          <p:cNvSpPr txBox="1"/>
          <p:nvPr/>
        </p:nvSpPr>
        <p:spPr>
          <a:xfrm>
            <a:off x="2854078" y="3127614"/>
            <a:ext cx="1141637" cy="110563"/>
          </a:xfrm>
          <a:prstGeom prst="rect">
            <a:avLst/>
          </a:prstGeom>
          <a:noFill/>
        </p:spPr>
        <p:txBody>
          <a:bodyPr wrap="square" lIns="20250" tIns="10125" rIns="20250" bIns="10125" rtlCol="0" anchor="ctr"/>
          <a:lstStyle/>
          <a:p>
            <a:pPr algn="r">
              <a:defRPr/>
            </a:pPr>
            <a:r>
              <a:rPr lang="ru-RU" sz="900" kern="0" dirty="0">
                <a:solidFill>
                  <a:prstClr val="white">
                    <a:lumMod val="50000"/>
                  </a:prstClr>
                </a:solidFill>
              </a:rPr>
              <a:t>Энергоэффективность</a:t>
            </a:r>
            <a:endParaRPr sz="900" kern="0" dirty="0">
              <a:solidFill>
                <a:prstClr val="white">
                  <a:lumMod val="50000"/>
                </a:prst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5" name="Freeform 224"/>
          <p:cNvSpPr/>
          <p:nvPr/>
        </p:nvSpPr>
        <p:spPr>
          <a:xfrm>
            <a:off x="3363685" y="3588697"/>
            <a:ext cx="624572" cy="189539"/>
          </a:xfrm>
          <a:custGeom>
            <a:avLst/>
            <a:gdLst/>
            <a:ahLst/>
            <a:cxnLst/>
            <a:rect l="0" t="0" r="0" b="0"/>
            <a:pathLst>
              <a:path w="889200" h="220400" fill="none">
                <a:moveTo>
                  <a:pt x="0" y="220400"/>
                </a:moveTo>
                <a:lnTo>
                  <a:pt x="889200" y="220400"/>
                </a:lnTo>
              </a:path>
            </a:pathLst>
          </a:custGeom>
          <a:gradFill>
            <a:gsLst>
              <a:gs pos="0">
                <a:srgbClr val="E7F5FB"/>
              </a:gs>
              <a:gs pos="50000">
                <a:srgbClr val="CFEBF7"/>
              </a:gs>
              <a:gs pos="100000">
                <a:srgbClr val="B7E2F3"/>
              </a:gs>
            </a:gsLst>
            <a:lin ang="5400000" scaled="0"/>
          </a:gradFill>
          <a:ln w="22800" cap="flat">
            <a:solidFill>
              <a:schemeClr val="accent1">
                <a:lumMod val="75000"/>
              </a:schemeClr>
            </a:solidFill>
            <a:bevel/>
            <a:headEnd type="oval"/>
            <a:tailEnd type="none"/>
          </a:ln>
          <a:effectLst/>
        </p:spPr>
        <p:txBody>
          <a:bodyPr lIns="68580" tIns="34290" rIns="68580" bIns="34290"/>
          <a:lstStyle/>
          <a:p>
            <a:endParaRPr lang="ru-RU"/>
          </a:p>
        </p:txBody>
      </p:sp>
      <p:sp>
        <p:nvSpPr>
          <p:cNvPr id="206" name="Прямоугольник 205"/>
          <p:cNvSpPr/>
          <p:nvPr/>
        </p:nvSpPr>
        <p:spPr>
          <a:xfrm>
            <a:off x="3517212" y="3500826"/>
            <a:ext cx="518024" cy="933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98" name="Text 4685"/>
          <p:cNvSpPr txBox="1"/>
          <p:nvPr/>
        </p:nvSpPr>
        <p:spPr>
          <a:xfrm>
            <a:off x="2611333" y="3851816"/>
            <a:ext cx="1376925" cy="163397"/>
          </a:xfrm>
          <a:prstGeom prst="rect">
            <a:avLst/>
          </a:prstGeom>
          <a:noFill/>
        </p:spPr>
        <p:txBody>
          <a:bodyPr wrap="square" lIns="20250" tIns="10125" rIns="20250" bIns="10125" rtlCol="0" anchor="ctr"/>
          <a:lstStyle/>
          <a:p>
            <a:pPr algn="r">
              <a:defRPr/>
            </a:pPr>
            <a:r>
              <a:rPr lang="ru-RU" sz="900" kern="0" dirty="0">
                <a:solidFill>
                  <a:prstClr val="white">
                    <a:lumMod val="50000"/>
                  </a:prstClr>
                </a:solidFill>
              </a:rPr>
              <a:t>Повторное использование</a:t>
            </a:r>
            <a:endParaRPr sz="900" kern="0" dirty="0">
              <a:solidFill>
                <a:prstClr val="white">
                  <a:lumMod val="50000"/>
                </a:prst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0" name="Freeform 226"/>
          <p:cNvSpPr/>
          <p:nvPr/>
        </p:nvSpPr>
        <p:spPr>
          <a:xfrm>
            <a:off x="2827934" y="3071398"/>
            <a:ext cx="1167780" cy="203933"/>
          </a:xfrm>
          <a:custGeom>
            <a:avLst/>
            <a:gdLst/>
            <a:ahLst/>
            <a:cxnLst/>
            <a:rect l="0" t="0" r="0" b="0"/>
            <a:pathLst>
              <a:path w="608000" h="220400" fill="none">
                <a:moveTo>
                  <a:pt x="0" y="220400"/>
                </a:moveTo>
                <a:lnTo>
                  <a:pt x="608000" y="220400"/>
                </a:lnTo>
              </a:path>
            </a:pathLst>
          </a:custGeom>
          <a:gradFill>
            <a:gsLst>
              <a:gs pos="0">
                <a:srgbClr val="E7F5FB"/>
              </a:gs>
              <a:gs pos="50000">
                <a:srgbClr val="CFEBF7"/>
              </a:gs>
              <a:gs pos="100000">
                <a:srgbClr val="B7E2F3"/>
              </a:gs>
            </a:gsLst>
            <a:lin ang="5400000" scaled="0"/>
          </a:gradFill>
          <a:ln w="22800" cap="flat">
            <a:solidFill>
              <a:schemeClr val="accent1">
                <a:lumMod val="75000"/>
              </a:schemeClr>
            </a:solidFill>
            <a:bevel/>
            <a:headEnd type="oval"/>
            <a:tailEnd type="none"/>
          </a:ln>
          <a:effectLst/>
        </p:spPr>
        <p:txBody>
          <a:bodyPr lIns="68580" tIns="34290" rIns="68580" bIns="34290"/>
          <a:lstStyle/>
          <a:p>
            <a:endParaRPr lang="ru-RU"/>
          </a:p>
        </p:txBody>
      </p:sp>
      <p:sp>
        <p:nvSpPr>
          <p:cNvPr id="196" name="Text 4684"/>
          <p:cNvSpPr txBox="1"/>
          <p:nvPr/>
        </p:nvSpPr>
        <p:spPr>
          <a:xfrm>
            <a:off x="3124108" y="3465157"/>
            <a:ext cx="874839" cy="170662"/>
          </a:xfrm>
          <a:prstGeom prst="rect">
            <a:avLst/>
          </a:prstGeom>
          <a:noFill/>
        </p:spPr>
        <p:txBody>
          <a:bodyPr wrap="square" lIns="20250" tIns="10125" rIns="20250" bIns="10125" rtlCol="0" anchor="ctr"/>
          <a:lstStyle/>
          <a:p>
            <a:pPr algn="r">
              <a:defRPr/>
            </a:pPr>
            <a:r>
              <a:rPr lang="ru-RU" sz="900" kern="0" dirty="0">
                <a:solidFill>
                  <a:prstClr val="white">
                    <a:lumMod val="50000"/>
                  </a:prstClr>
                </a:solidFill>
              </a:rPr>
              <a:t>Экологичные местные материалы</a:t>
            </a:r>
            <a:endParaRPr sz="900" kern="0" dirty="0">
              <a:solidFill>
                <a:prstClr val="white">
                  <a:lumMod val="50000"/>
                </a:prst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7" name="FlexibleLine"/>
          <p:cNvSpPr/>
          <p:nvPr/>
        </p:nvSpPr>
        <p:spPr>
          <a:xfrm>
            <a:off x="4093426" y="3569170"/>
            <a:ext cx="130718" cy="473849"/>
          </a:xfrm>
          <a:custGeom>
            <a:avLst/>
            <a:gdLst/>
            <a:ahLst/>
            <a:cxnLst/>
            <a:rect l="0" t="0" r="0" b="0"/>
            <a:pathLst>
              <a:path w="152000" h="551000" fill="none">
                <a:moveTo>
                  <a:pt x="0" y="0"/>
                </a:moveTo>
                <a:lnTo>
                  <a:pt x="-60800" y="0"/>
                </a:lnTo>
                <a:lnTo>
                  <a:pt x="-60800" y="505400"/>
                </a:lnTo>
                <a:cubicBezTo>
                  <a:pt x="-60800" y="532760"/>
                  <a:pt x="-79040" y="551000"/>
                  <a:pt x="-106400" y="551000"/>
                </a:cubicBezTo>
                <a:lnTo>
                  <a:pt x="-152000" y="551000"/>
                </a:lnTo>
              </a:path>
            </a:pathLst>
          </a:custGeom>
          <a:noFill/>
          <a:ln w="7600" cap="flat">
            <a:solidFill>
              <a:schemeClr val="bg1">
                <a:lumMod val="65000"/>
              </a:schemeClr>
            </a:solidFill>
            <a:bevel/>
          </a:ln>
        </p:spPr>
        <p:txBody>
          <a:bodyPr lIns="68580" tIns="34290" rIns="68580" bIns="34290"/>
          <a:lstStyle/>
          <a:p>
            <a:endParaRPr lang="ru-RU"/>
          </a:p>
        </p:txBody>
      </p:sp>
      <p:sp>
        <p:nvSpPr>
          <p:cNvPr id="197" name="Freeform 222"/>
          <p:cNvSpPr/>
          <p:nvPr/>
        </p:nvSpPr>
        <p:spPr>
          <a:xfrm>
            <a:off x="2611333" y="3848252"/>
            <a:ext cx="1377626" cy="189539"/>
          </a:xfrm>
          <a:custGeom>
            <a:avLst/>
            <a:gdLst/>
            <a:ahLst/>
            <a:cxnLst/>
            <a:rect l="0" t="0" r="0" b="0"/>
            <a:pathLst>
              <a:path w="714400" h="220400" fill="none">
                <a:moveTo>
                  <a:pt x="0" y="220400"/>
                </a:moveTo>
                <a:lnTo>
                  <a:pt x="714400" y="220400"/>
                </a:lnTo>
              </a:path>
            </a:pathLst>
          </a:custGeom>
          <a:gradFill>
            <a:gsLst>
              <a:gs pos="0">
                <a:srgbClr val="E7F5FB"/>
              </a:gs>
              <a:gs pos="50000">
                <a:srgbClr val="CFEBF7"/>
              </a:gs>
              <a:gs pos="100000">
                <a:srgbClr val="B7E2F3"/>
              </a:gs>
            </a:gsLst>
            <a:lin ang="5400000" scaled="0"/>
          </a:gradFill>
          <a:ln w="22800" cap="flat">
            <a:solidFill>
              <a:schemeClr val="accent1">
                <a:lumMod val="75000"/>
              </a:schemeClr>
            </a:solidFill>
            <a:bevel/>
            <a:headEnd type="oval"/>
            <a:tailEnd type="none"/>
          </a:ln>
          <a:effectLst/>
        </p:spPr>
        <p:txBody>
          <a:bodyPr lIns="68580" tIns="34290" rIns="68580" bIns="34290"/>
          <a:lstStyle/>
          <a:p>
            <a:endParaRPr lang="ru-RU"/>
          </a:p>
        </p:txBody>
      </p:sp>
      <p:cxnSp>
        <p:nvCxnSpPr>
          <p:cNvPr id="210" name="Прямая со стрелкой 209"/>
          <p:cNvCxnSpPr/>
          <p:nvPr/>
        </p:nvCxnSpPr>
        <p:spPr>
          <a:xfrm flipH="1" flipV="1">
            <a:off x="4043272" y="3564665"/>
            <a:ext cx="68415" cy="107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Прямая со стрелкой 216"/>
          <p:cNvCxnSpPr/>
          <p:nvPr/>
        </p:nvCxnSpPr>
        <p:spPr>
          <a:xfrm flipH="1" flipV="1">
            <a:off x="1330991" y="3569059"/>
            <a:ext cx="68415" cy="1070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Прямая соединительная линия 218"/>
          <p:cNvCxnSpPr>
            <a:endCxn id="241" idx="2"/>
          </p:cNvCxnSpPr>
          <p:nvPr/>
        </p:nvCxnSpPr>
        <p:spPr>
          <a:xfrm>
            <a:off x="5503140" y="3999950"/>
            <a:ext cx="2074" cy="454809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0" name="Group 6"/>
          <p:cNvGrpSpPr/>
          <p:nvPr/>
        </p:nvGrpSpPr>
        <p:grpSpPr>
          <a:xfrm>
            <a:off x="5558447" y="3554661"/>
            <a:ext cx="130718" cy="473850"/>
            <a:chOff x="3086669" y="5030501"/>
            <a:chExt cx="232386" cy="842399"/>
          </a:xfrm>
        </p:grpSpPr>
        <p:sp>
          <p:nvSpPr>
            <p:cNvPr id="221" name="FlexibleLine"/>
            <p:cNvSpPr/>
            <p:nvPr/>
          </p:nvSpPr>
          <p:spPr>
            <a:xfrm>
              <a:off x="3086669" y="5030502"/>
              <a:ext cx="232386" cy="517057"/>
            </a:xfrm>
            <a:custGeom>
              <a:avLst/>
              <a:gdLst/>
              <a:ahLst/>
              <a:cxnLst/>
              <a:rect l="0" t="0" r="0" b="0"/>
              <a:pathLst>
                <a:path w="152000" h="338200" fill="none">
                  <a:moveTo>
                    <a:pt x="0" y="0"/>
                  </a:moveTo>
                  <a:lnTo>
                    <a:pt x="-60800" y="0"/>
                  </a:lnTo>
                  <a:lnTo>
                    <a:pt x="-60800" y="-292600"/>
                  </a:lnTo>
                  <a:cubicBezTo>
                    <a:pt x="-60800" y="-319960"/>
                    <a:pt x="-79040" y="-338200"/>
                    <a:pt x="-106400" y="-338200"/>
                  </a:cubicBezTo>
                  <a:lnTo>
                    <a:pt x="-152000" y="-338200"/>
                  </a:lnTo>
                </a:path>
              </a:pathLst>
            </a:custGeom>
            <a:noFill/>
            <a:ln w="7600" cap="flat">
              <a:solidFill>
                <a:schemeClr val="bg1">
                  <a:lumMod val="65000"/>
                </a:schemeClr>
              </a:solidFill>
              <a:bevel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2" name="FlexibleLine"/>
            <p:cNvSpPr/>
            <p:nvPr/>
          </p:nvSpPr>
          <p:spPr>
            <a:xfrm>
              <a:off x="3086669" y="5030502"/>
              <a:ext cx="232386" cy="63906"/>
            </a:xfrm>
            <a:custGeom>
              <a:avLst/>
              <a:gdLst/>
              <a:ahLst/>
              <a:cxnLst/>
              <a:rect l="0" t="0" r="0" b="0"/>
              <a:pathLst>
                <a:path w="152000" h="41800" fill="none">
                  <a:moveTo>
                    <a:pt x="0" y="0"/>
                  </a:moveTo>
                  <a:lnTo>
                    <a:pt x="-60800" y="0"/>
                  </a:lnTo>
                  <a:lnTo>
                    <a:pt x="-60800" y="-11400"/>
                  </a:lnTo>
                  <a:cubicBezTo>
                    <a:pt x="-60800" y="-29640"/>
                    <a:pt x="-72960" y="-41800"/>
                    <a:pt x="-91200" y="-41800"/>
                  </a:cubicBezTo>
                  <a:lnTo>
                    <a:pt x="-152000" y="-41800"/>
                  </a:lnTo>
                </a:path>
              </a:pathLst>
            </a:custGeom>
            <a:noFill/>
            <a:ln w="7600" cap="flat">
              <a:solidFill>
                <a:schemeClr val="bg1">
                  <a:lumMod val="65000"/>
                </a:schemeClr>
              </a:solidFill>
              <a:bevel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3" name="FlexibleLine"/>
            <p:cNvSpPr/>
            <p:nvPr/>
          </p:nvSpPr>
          <p:spPr>
            <a:xfrm>
              <a:off x="3086669" y="5030501"/>
              <a:ext cx="232386" cy="389245"/>
            </a:xfrm>
            <a:custGeom>
              <a:avLst/>
              <a:gdLst/>
              <a:ahLst/>
              <a:cxnLst/>
              <a:rect l="0" t="0" r="0" b="0"/>
              <a:pathLst>
                <a:path w="152000" h="254600" fill="none">
                  <a:moveTo>
                    <a:pt x="0" y="0"/>
                  </a:moveTo>
                  <a:lnTo>
                    <a:pt x="-60800" y="0"/>
                  </a:lnTo>
                  <a:lnTo>
                    <a:pt x="-60800" y="209000"/>
                  </a:lnTo>
                  <a:cubicBezTo>
                    <a:pt x="-60800" y="236360"/>
                    <a:pt x="-79040" y="254600"/>
                    <a:pt x="-106400" y="254600"/>
                  </a:cubicBezTo>
                  <a:lnTo>
                    <a:pt x="-152000" y="254600"/>
                  </a:lnTo>
                </a:path>
              </a:pathLst>
            </a:custGeom>
            <a:noFill/>
            <a:ln w="7600" cap="flat">
              <a:solidFill>
                <a:schemeClr val="bg1">
                  <a:lumMod val="65000"/>
                </a:schemeClr>
              </a:solidFill>
              <a:bevel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4" name="FlexibleLine"/>
            <p:cNvSpPr/>
            <p:nvPr/>
          </p:nvSpPr>
          <p:spPr>
            <a:xfrm>
              <a:off x="3086669" y="5030503"/>
              <a:ext cx="232386" cy="842397"/>
            </a:xfrm>
            <a:custGeom>
              <a:avLst/>
              <a:gdLst/>
              <a:ahLst/>
              <a:cxnLst/>
              <a:rect l="0" t="0" r="0" b="0"/>
              <a:pathLst>
                <a:path w="152000" h="551000" fill="none">
                  <a:moveTo>
                    <a:pt x="0" y="0"/>
                  </a:moveTo>
                  <a:lnTo>
                    <a:pt x="-60800" y="0"/>
                  </a:lnTo>
                  <a:lnTo>
                    <a:pt x="-60800" y="505400"/>
                  </a:lnTo>
                  <a:cubicBezTo>
                    <a:pt x="-60800" y="532760"/>
                    <a:pt x="-79040" y="551000"/>
                    <a:pt x="-106400" y="551000"/>
                  </a:cubicBezTo>
                  <a:lnTo>
                    <a:pt x="-152000" y="551000"/>
                  </a:lnTo>
                </a:path>
              </a:pathLst>
            </a:custGeom>
            <a:noFill/>
            <a:ln w="7600" cap="flat">
              <a:solidFill>
                <a:schemeClr val="bg1">
                  <a:lumMod val="65000"/>
                </a:schemeClr>
              </a:solidFill>
              <a:bevel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33" name="Freeform 226"/>
          <p:cNvSpPr/>
          <p:nvPr/>
        </p:nvSpPr>
        <p:spPr>
          <a:xfrm>
            <a:off x="4581226" y="3053516"/>
            <a:ext cx="877981" cy="203933"/>
          </a:xfrm>
          <a:custGeom>
            <a:avLst/>
            <a:gdLst/>
            <a:ahLst/>
            <a:cxnLst/>
            <a:rect l="0" t="0" r="0" b="0"/>
            <a:pathLst>
              <a:path w="608000" h="220400" fill="none">
                <a:moveTo>
                  <a:pt x="0" y="220400"/>
                </a:moveTo>
                <a:lnTo>
                  <a:pt x="608000" y="220400"/>
                </a:lnTo>
              </a:path>
            </a:pathLst>
          </a:custGeom>
          <a:gradFill>
            <a:gsLst>
              <a:gs pos="0">
                <a:srgbClr val="E7F5FB"/>
              </a:gs>
              <a:gs pos="50000">
                <a:srgbClr val="CFEBF7"/>
              </a:gs>
              <a:gs pos="100000">
                <a:srgbClr val="B7E2F3"/>
              </a:gs>
            </a:gsLst>
            <a:lin ang="5400000" scaled="0"/>
          </a:gradFill>
          <a:ln w="22800" cap="flat">
            <a:solidFill>
              <a:schemeClr val="accent1">
                <a:lumMod val="60000"/>
                <a:lumOff val="40000"/>
              </a:schemeClr>
            </a:solidFill>
            <a:bevel/>
            <a:headEnd type="oval"/>
            <a:tailEnd type="none"/>
          </a:ln>
          <a:effectLst/>
        </p:spPr>
        <p:txBody>
          <a:bodyPr lIns="68580" tIns="34290" rIns="68580" bIns="34290"/>
          <a:lstStyle/>
          <a:p>
            <a:endParaRPr lang="ru-RU"/>
          </a:p>
        </p:txBody>
      </p:sp>
      <p:sp>
        <p:nvSpPr>
          <p:cNvPr id="234" name="Text 4683"/>
          <p:cNvSpPr txBox="1"/>
          <p:nvPr/>
        </p:nvSpPr>
        <p:spPr>
          <a:xfrm>
            <a:off x="4467993" y="3117609"/>
            <a:ext cx="984907" cy="110999"/>
          </a:xfrm>
          <a:prstGeom prst="rect">
            <a:avLst/>
          </a:prstGeom>
          <a:noFill/>
        </p:spPr>
        <p:txBody>
          <a:bodyPr wrap="square" lIns="20250" tIns="10125" rIns="20250" bIns="10125" rtlCol="0" anchor="ctr"/>
          <a:lstStyle/>
          <a:p>
            <a:pPr algn="r">
              <a:defRPr/>
            </a:pPr>
            <a:r>
              <a:rPr lang="ru-RU" sz="900" kern="0" dirty="0">
                <a:solidFill>
                  <a:prstClr val="white">
                    <a:lumMod val="50000"/>
                  </a:prstClr>
                </a:solidFill>
              </a:rPr>
              <a:t>Электроэнергия</a:t>
            </a:r>
            <a:endParaRPr sz="900" kern="0" dirty="0">
              <a:solidFill>
                <a:prstClr val="white">
                  <a:lumMod val="50000"/>
                </a:prst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35" name="Freeform 224"/>
          <p:cNvSpPr/>
          <p:nvPr/>
        </p:nvSpPr>
        <p:spPr>
          <a:xfrm>
            <a:off x="5110005" y="3322703"/>
            <a:ext cx="349204" cy="189539"/>
          </a:xfrm>
          <a:custGeom>
            <a:avLst/>
            <a:gdLst/>
            <a:ahLst/>
            <a:cxnLst/>
            <a:rect l="0" t="0" r="0" b="0"/>
            <a:pathLst>
              <a:path w="889200" h="220400" fill="none">
                <a:moveTo>
                  <a:pt x="0" y="220400"/>
                </a:moveTo>
                <a:lnTo>
                  <a:pt x="889200" y="220400"/>
                </a:lnTo>
              </a:path>
            </a:pathLst>
          </a:custGeom>
          <a:gradFill>
            <a:gsLst>
              <a:gs pos="0">
                <a:srgbClr val="E7F5FB"/>
              </a:gs>
              <a:gs pos="50000">
                <a:srgbClr val="CFEBF7"/>
              </a:gs>
              <a:gs pos="100000">
                <a:srgbClr val="B7E2F3"/>
              </a:gs>
            </a:gsLst>
            <a:lin ang="5400000" scaled="0"/>
          </a:gradFill>
          <a:ln w="22800" cap="flat">
            <a:solidFill>
              <a:schemeClr val="accent1">
                <a:lumMod val="60000"/>
                <a:lumOff val="40000"/>
              </a:schemeClr>
            </a:solidFill>
            <a:bevel/>
            <a:headEnd type="oval"/>
            <a:tailEnd type="none"/>
          </a:ln>
          <a:effectLst/>
        </p:spPr>
        <p:txBody>
          <a:bodyPr lIns="68580" tIns="34290" rIns="68580" bIns="34290"/>
          <a:lstStyle/>
          <a:p>
            <a:endParaRPr lang="ru-RU"/>
          </a:p>
        </p:txBody>
      </p:sp>
      <p:sp>
        <p:nvSpPr>
          <p:cNvPr id="236" name="Text 4684"/>
          <p:cNvSpPr txBox="1"/>
          <p:nvPr/>
        </p:nvSpPr>
        <p:spPr>
          <a:xfrm>
            <a:off x="4581227" y="3327901"/>
            <a:ext cx="874839" cy="170662"/>
          </a:xfrm>
          <a:prstGeom prst="rect">
            <a:avLst/>
          </a:prstGeom>
          <a:noFill/>
        </p:spPr>
        <p:txBody>
          <a:bodyPr wrap="square" lIns="20250" tIns="10125" rIns="20250" bIns="10125" rtlCol="0" anchor="ctr"/>
          <a:lstStyle/>
          <a:p>
            <a:pPr algn="r">
              <a:defRPr/>
            </a:pPr>
            <a:r>
              <a:rPr lang="ru-RU" sz="900" kern="0" dirty="0">
                <a:solidFill>
                  <a:prstClr val="white">
                    <a:lumMod val="50000"/>
                  </a:prstClr>
                </a:solidFill>
              </a:rPr>
              <a:t>Вода</a:t>
            </a:r>
            <a:endParaRPr sz="900" kern="0" dirty="0">
              <a:solidFill>
                <a:prstClr val="white">
                  <a:lumMod val="50000"/>
                </a:prst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37" name="Freeform 222"/>
          <p:cNvSpPr/>
          <p:nvPr/>
        </p:nvSpPr>
        <p:spPr>
          <a:xfrm>
            <a:off x="4839945" y="3577600"/>
            <a:ext cx="619263" cy="189539"/>
          </a:xfrm>
          <a:custGeom>
            <a:avLst/>
            <a:gdLst/>
            <a:ahLst/>
            <a:cxnLst/>
            <a:rect l="0" t="0" r="0" b="0"/>
            <a:pathLst>
              <a:path w="714400" h="220400" fill="none">
                <a:moveTo>
                  <a:pt x="0" y="220400"/>
                </a:moveTo>
                <a:lnTo>
                  <a:pt x="714400" y="220400"/>
                </a:lnTo>
              </a:path>
            </a:pathLst>
          </a:custGeom>
          <a:gradFill>
            <a:gsLst>
              <a:gs pos="0">
                <a:srgbClr val="E7F5FB"/>
              </a:gs>
              <a:gs pos="50000">
                <a:srgbClr val="CFEBF7"/>
              </a:gs>
              <a:gs pos="100000">
                <a:srgbClr val="B7E2F3"/>
              </a:gs>
            </a:gsLst>
            <a:lin ang="5400000" scaled="0"/>
          </a:gradFill>
          <a:ln w="22800" cap="flat">
            <a:solidFill>
              <a:schemeClr val="accent1">
                <a:lumMod val="60000"/>
                <a:lumOff val="40000"/>
              </a:schemeClr>
            </a:solidFill>
            <a:bevel/>
            <a:headEnd type="oval"/>
            <a:tailEnd type="none"/>
          </a:ln>
          <a:effectLst/>
        </p:spPr>
        <p:txBody>
          <a:bodyPr lIns="68580" tIns="34290" rIns="68580" bIns="34290"/>
          <a:lstStyle/>
          <a:p>
            <a:endParaRPr lang="ru-RU"/>
          </a:p>
        </p:txBody>
      </p:sp>
      <p:sp>
        <p:nvSpPr>
          <p:cNvPr id="238" name="Text 4685"/>
          <p:cNvSpPr txBox="1"/>
          <p:nvPr/>
        </p:nvSpPr>
        <p:spPr>
          <a:xfrm>
            <a:off x="4839945" y="3596595"/>
            <a:ext cx="612980" cy="163397"/>
          </a:xfrm>
          <a:prstGeom prst="rect">
            <a:avLst/>
          </a:prstGeom>
          <a:noFill/>
        </p:spPr>
        <p:txBody>
          <a:bodyPr wrap="square" lIns="20250" tIns="10125" rIns="20250" bIns="10125" rtlCol="0" anchor="ctr"/>
          <a:lstStyle/>
          <a:p>
            <a:pPr algn="r">
              <a:defRPr/>
            </a:pPr>
            <a:r>
              <a:rPr lang="ru-RU" sz="900" kern="0" dirty="0">
                <a:solidFill>
                  <a:prstClr val="white">
                    <a:lumMod val="50000"/>
                  </a:prstClr>
                </a:solidFill>
              </a:rPr>
              <a:t>Отопление</a:t>
            </a:r>
            <a:endParaRPr sz="900" kern="0" dirty="0">
              <a:solidFill>
                <a:prstClr val="white">
                  <a:lumMod val="50000"/>
                </a:prst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39" name="Freeform 222"/>
          <p:cNvSpPr/>
          <p:nvPr/>
        </p:nvSpPr>
        <p:spPr>
          <a:xfrm>
            <a:off x="5190597" y="3834449"/>
            <a:ext cx="267751" cy="189539"/>
          </a:xfrm>
          <a:custGeom>
            <a:avLst/>
            <a:gdLst/>
            <a:ahLst/>
            <a:cxnLst/>
            <a:rect l="0" t="0" r="0" b="0"/>
            <a:pathLst>
              <a:path w="714400" h="220400" fill="none">
                <a:moveTo>
                  <a:pt x="0" y="220400"/>
                </a:moveTo>
                <a:lnTo>
                  <a:pt x="714400" y="220400"/>
                </a:lnTo>
              </a:path>
            </a:pathLst>
          </a:custGeom>
          <a:gradFill>
            <a:gsLst>
              <a:gs pos="0">
                <a:srgbClr val="E7F5FB"/>
              </a:gs>
              <a:gs pos="50000">
                <a:srgbClr val="CFEBF7"/>
              </a:gs>
              <a:gs pos="100000">
                <a:srgbClr val="B7E2F3"/>
              </a:gs>
            </a:gsLst>
            <a:lin ang="5400000" scaled="0"/>
          </a:gradFill>
          <a:ln w="22800" cap="flat">
            <a:solidFill>
              <a:schemeClr val="accent1">
                <a:lumMod val="60000"/>
                <a:lumOff val="40000"/>
              </a:schemeClr>
            </a:solidFill>
            <a:bevel/>
            <a:headEnd type="oval"/>
            <a:tailEnd type="none"/>
          </a:ln>
          <a:effectLst/>
        </p:spPr>
        <p:txBody>
          <a:bodyPr lIns="68580" tIns="34290" rIns="68580" bIns="34290"/>
          <a:lstStyle/>
          <a:p>
            <a:endParaRPr lang="ru-RU"/>
          </a:p>
        </p:txBody>
      </p:sp>
      <p:sp>
        <p:nvSpPr>
          <p:cNvPr id="240" name="Text 4685"/>
          <p:cNvSpPr txBox="1"/>
          <p:nvPr/>
        </p:nvSpPr>
        <p:spPr>
          <a:xfrm>
            <a:off x="5244737" y="3825481"/>
            <a:ext cx="207327" cy="183671"/>
          </a:xfrm>
          <a:prstGeom prst="rect">
            <a:avLst/>
          </a:prstGeom>
          <a:noFill/>
        </p:spPr>
        <p:txBody>
          <a:bodyPr wrap="square" lIns="20250" tIns="10125" rIns="20250" bIns="10125" rtlCol="0" anchor="ctr"/>
          <a:lstStyle/>
          <a:p>
            <a:pPr algn="r">
              <a:defRPr/>
            </a:pPr>
            <a:r>
              <a:rPr lang="ru-RU" sz="900" kern="0" dirty="0">
                <a:solidFill>
                  <a:prstClr val="white">
                    <a:lumMod val="50000"/>
                  </a:prstClr>
                </a:solidFill>
              </a:rPr>
              <a:t>Газ</a:t>
            </a:r>
            <a:endParaRPr sz="900" kern="0" dirty="0">
              <a:solidFill>
                <a:prstClr val="white">
                  <a:lumMod val="50000"/>
                </a:prst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1" name="Полилиния 240"/>
          <p:cNvSpPr/>
          <p:nvPr/>
        </p:nvSpPr>
        <p:spPr>
          <a:xfrm>
            <a:off x="5470925" y="4454758"/>
            <a:ext cx="34289" cy="78128"/>
          </a:xfrm>
          <a:custGeom>
            <a:avLst/>
            <a:gdLst>
              <a:gd name="connsiteX0" fmla="*/ 0 w 76200"/>
              <a:gd name="connsiteY0" fmla="*/ 161925 h 161925"/>
              <a:gd name="connsiteX1" fmla="*/ 66675 w 76200"/>
              <a:gd name="connsiteY1" fmla="*/ 114300 h 161925"/>
              <a:gd name="connsiteX2" fmla="*/ 76200 w 76200"/>
              <a:gd name="connsiteY2" fmla="*/ 0 h 161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200" h="161925">
                <a:moveTo>
                  <a:pt x="0" y="161925"/>
                </a:moveTo>
                <a:cubicBezTo>
                  <a:pt x="26987" y="151606"/>
                  <a:pt x="53975" y="141287"/>
                  <a:pt x="66675" y="114300"/>
                </a:cubicBezTo>
                <a:cubicBezTo>
                  <a:pt x="79375" y="87313"/>
                  <a:pt x="74613" y="12700"/>
                  <a:pt x="76200" y="0"/>
                </a:cubicBezTo>
              </a:path>
            </a:pathLst>
          </a:custGeom>
          <a:noFill/>
          <a:ln w="63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cxnSp>
        <p:nvCxnSpPr>
          <p:cNvPr id="243" name="Прямая со стрелкой 242"/>
          <p:cNvCxnSpPr/>
          <p:nvPr/>
        </p:nvCxnSpPr>
        <p:spPr>
          <a:xfrm flipH="1" flipV="1">
            <a:off x="5503140" y="3552522"/>
            <a:ext cx="68415" cy="1070"/>
          </a:xfrm>
          <a:prstGeom prst="straightConnector1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Freeform 222"/>
          <p:cNvSpPr/>
          <p:nvPr/>
        </p:nvSpPr>
        <p:spPr>
          <a:xfrm>
            <a:off x="4954169" y="4340811"/>
            <a:ext cx="516756" cy="189539"/>
          </a:xfrm>
          <a:custGeom>
            <a:avLst/>
            <a:gdLst/>
            <a:ahLst/>
            <a:cxnLst/>
            <a:rect l="0" t="0" r="0" b="0"/>
            <a:pathLst>
              <a:path w="714400" h="220400" fill="none">
                <a:moveTo>
                  <a:pt x="0" y="220400"/>
                </a:moveTo>
                <a:lnTo>
                  <a:pt x="714400" y="220400"/>
                </a:lnTo>
              </a:path>
            </a:pathLst>
          </a:custGeom>
          <a:gradFill>
            <a:gsLst>
              <a:gs pos="0">
                <a:srgbClr val="E7F5FB"/>
              </a:gs>
              <a:gs pos="50000">
                <a:srgbClr val="CFEBF7"/>
              </a:gs>
              <a:gs pos="100000">
                <a:srgbClr val="B7E2F3"/>
              </a:gs>
            </a:gsLst>
            <a:lin ang="5400000" scaled="0"/>
          </a:gradFill>
          <a:ln w="22800" cap="flat">
            <a:solidFill>
              <a:schemeClr val="accent1">
                <a:lumMod val="60000"/>
                <a:lumOff val="40000"/>
              </a:schemeClr>
            </a:solidFill>
            <a:bevel/>
            <a:headEnd type="oval"/>
            <a:tailEnd type="none"/>
          </a:ln>
          <a:effectLst/>
        </p:spPr>
        <p:txBody>
          <a:bodyPr lIns="68580" tIns="34290" rIns="68580" bIns="34290"/>
          <a:lstStyle/>
          <a:p>
            <a:endParaRPr lang="ru-RU"/>
          </a:p>
        </p:txBody>
      </p:sp>
      <p:cxnSp>
        <p:nvCxnSpPr>
          <p:cNvPr id="247" name="Прямая соединительная линия 246"/>
          <p:cNvCxnSpPr/>
          <p:nvPr/>
        </p:nvCxnSpPr>
        <p:spPr>
          <a:xfrm>
            <a:off x="5599234" y="2913312"/>
            <a:ext cx="0" cy="579762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Полилиния 247"/>
          <p:cNvSpPr/>
          <p:nvPr/>
        </p:nvSpPr>
        <p:spPr>
          <a:xfrm>
            <a:off x="5566148" y="3482880"/>
            <a:ext cx="34289" cy="78128"/>
          </a:xfrm>
          <a:custGeom>
            <a:avLst/>
            <a:gdLst>
              <a:gd name="connsiteX0" fmla="*/ 0 w 76200"/>
              <a:gd name="connsiteY0" fmla="*/ 161925 h 161925"/>
              <a:gd name="connsiteX1" fmla="*/ 66675 w 76200"/>
              <a:gd name="connsiteY1" fmla="*/ 114300 h 161925"/>
              <a:gd name="connsiteX2" fmla="*/ 76200 w 76200"/>
              <a:gd name="connsiteY2" fmla="*/ 0 h 161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200" h="161925">
                <a:moveTo>
                  <a:pt x="0" y="161925"/>
                </a:moveTo>
                <a:cubicBezTo>
                  <a:pt x="26987" y="151606"/>
                  <a:pt x="53975" y="141287"/>
                  <a:pt x="66675" y="114300"/>
                </a:cubicBezTo>
                <a:cubicBezTo>
                  <a:pt x="79375" y="87313"/>
                  <a:pt x="74613" y="12700"/>
                  <a:pt x="76200" y="0"/>
                </a:cubicBezTo>
              </a:path>
            </a:pathLst>
          </a:custGeom>
          <a:noFill/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253" name="Text 4685"/>
          <p:cNvSpPr txBox="1"/>
          <p:nvPr/>
        </p:nvSpPr>
        <p:spPr>
          <a:xfrm>
            <a:off x="4475530" y="4188897"/>
            <a:ext cx="980536" cy="183671"/>
          </a:xfrm>
          <a:prstGeom prst="rect">
            <a:avLst/>
          </a:prstGeom>
          <a:noFill/>
        </p:spPr>
        <p:txBody>
          <a:bodyPr wrap="square" lIns="20250" tIns="10125" rIns="20250" bIns="10125" rtlCol="0" anchor="ctr"/>
          <a:lstStyle/>
          <a:p>
            <a:pPr algn="r">
              <a:defRPr/>
            </a:pPr>
            <a:r>
              <a:rPr lang="ru-RU" sz="900" kern="0" dirty="0">
                <a:solidFill>
                  <a:prstClr val="white">
                    <a:lumMod val="50000"/>
                  </a:prstClr>
                </a:solidFill>
              </a:rPr>
              <a:t>Альтернативные источники</a:t>
            </a:r>
            <a:br>
              <a:rPr lang="ru-RU" sz="900" kern="0" dirty="0">
                <a:solidFill>
                  <a:prstClr val="white">
                    <a:lumMod val="50000"/>
                  </a:prstClr>
                </a:solidFill>
              </a:rPr>
            </a:br>
            <a:r>
              <a:rPr lang="ru-RU" sz="900" kern="0" dirty="0">
                <a:solidFill>
                  <a:prstClr val="white">
                    <a:lumMod val="50000"/>
                  </a:prstClr>
                </a:solidFill>
              </a:rPr>
              <a:t> энергии</a:t>
            </a:r>
            <a:endParaRPr sz="900" kern="0" dirty="0">
              <a:solidFill>
                <a:prstClr val="white">
                  <a:lumMod val="50000"/>
                </a:prst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56" name="Прямоугольник 255"/>
          <p:cNvSpPr/>
          <p:nvPr/>
        </p:nvSpPr>
        <p:spPr>
          <a:xfrm>
            <a:off x="-6531" y="5052635"/>
            <a:ext cx="3146744" cy="9086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cxnSp>
        <p:nvCxnSpPr>
          <p:cNvPr id="368" name="Прямая соединительная линия 367"/>
          <p:cNvCxnSpPr/>
          <p:nvPr/>
        </p:nvCxnSpPr>
        <p:spPr>
          <a:xfrm>
            <a:off x="2704133" y="770321"/>
            <a:ext cx="406443" cy="1301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Прямоугольник 256"/>
          <p:cNvSpPr/>
          <p:nvPr/>
        </p:nvSpPr>
        <p:spPr>
          <a:xfrm>
            <a:off x="3019528" y="5052740"/>
            <a:ext cx="3363686" cy="8719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258" name="Пятиугольник 257"/>
          <p:cNvSpPr/>
          <p:nvPr/>
        </p:nvSpPr>
        <p:spPr>
          <a:xfrm>
            <a:off x="6154606" y="5052635"/>
            <a:ext cx="2989394" cy="87298"/>
          </a:xfrm>
          <a:prstGeom prst="homePlate">
            <a:avLst>
              <a:gd name="adj" fmla="val 90986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cxnSp>
        <p:nvCxnSpPr>
          <p:cNvPr id="259" name="Straight Connector 426"/>
          <p:cNvCxnSpPr/>
          <p:nvPr/>
        </p:nvCxnSpPr>
        <p:spPr>
          <a:xfrm>
            <a:off x="3019528" y="4931230"/>
            <a:ext cx="0" cy="208702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  <a:prstDash val="sys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426"/>
          <p:cNvCxnSpPr/>
          <p:nvPr/>
        </p:nvCxnSpPr>
        <p:spPr>
          <a:xfrm>
            <a:off x="6154606" y="4918167"/>
            <a:ext cx="0" cy="221765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  <a:prstDash val="sys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Прямая соединительная линия 275"/>
          <p:cNvCxnSpPr/>
          <p:nvPr/>
        </p:nvCxnSpPr>
        <p:spPr>
          <a:xfrm flipV="1">
            <a:off x="1084217" y="2324609"/>
            <a:ext cx="5129175" cy="58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TextBox 281"/>
          <p:cNvSpPr txBox="1"/>
          <p:nvPr/>
        </p:nvSpPr>
        <p:spPr>
          <a:xfrm>
            <a:off x="7536245" y="2512075"/>
            <a:ext cx="1561012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r"/>
            <a:r>
              <a:rPr lang="ru-RU" sz="900" dirty="0">
                <a:solidFill>
                  <a:schemeClr val="tx2">
                    <a:lumMod val="75000"/>
                  </a:schemeClr>
                </a:solidFill>
              </a:rPr>
              <a:t>Уровень градостроительства и территориального </a:t>
            </a:r>
            <a:r>
              <a:rPr lang="ru-RU" sz="900" dirty="0" smtClean="0">
                <a:solidFill>
                  <a:schemeClr val="tx2">
                    <a:lumMod val="75000"/>
                  </a:schemeClr>
                </a:solidFill>
              </a:rPr>
              <a:t>планирования, управления</a:t>
            </a:r>
            <a:endParaRPr lang="ru-RU" sz="9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83" name="TextBox 282"/>
          <p:cNvSpPr txBox="1"/>
          <p:nvPr/>
        </p:nvSpPr>
        <p:spPr>
          <a:xfrm>
            <a:off x="7538173" y="3181208"/>
            <a:ext cx="1561012" cy="76174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r"/>
            <a:r>
              <a:rPr lang="ru-RU" sz="900" dirty="0">
                <a:solidFill>
                  <a:schemeClr val="tx2">
                    <a:lumMod val="75000"/>
                  </a:schemeClr>
                </a:solidFill>
              </a:rPr>
              <a:t>Уровень объектов строительства и проектной документации </a:t>
            </a:r>
            <a:br>
              <a:rPr lang="ru-RU" sz="9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9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900" dirty="0">
                <a:solidFill>
                  <a:schemeClr val="tx2">
                    <a:lumMod val="75000"/>
                  </a:schemeClr>
                </a:solidFill>
              </a:rPr>
            </a:br>
            <a:endParaRPr lang="ru-RU" sz="9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96" name="Полилиния 295"/>
          <p:cNvSpPr/>
          <p:nvPr/>
        </p:nvSpPr>
        <p:spPr>
          <a:xfrm rot="16200000">
            <a:off x="6247649" y="2290352"/>
            <a:ext cx="162057" cy="230570"/>
          </a:xfrm>
          <a:custGeom>
            <a:avLst/>
            <a:gdLst>
              <a:gd name="connsiteX0" fmla="*/ 0 w 76200"/>
              <a:gd name="connsiteY0" fmla="*/ 161925 h 161925"/>
              <a:gd name="connsiteX1" fmla="*/ 66675 w 76200"/>
              <a:gd name="connsiteY1" fmla="*/ 114300 h 161925"/>
              <a:gd name="connsiteX2" fmla="*/ 76200 w 76200"/>
              <a:gd name="connsiteY2" fmla="*/ 0 h 161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200" h="161925">
                <a:moveTo>
                  <a:pt x="0" y="161925"/>
                </a:moveTo>
                <a:cubicBezTo>
                  <a:pt x="26987" y="151606"/>
                  <a:pt x="53975" y="141287"/>
                  <a:pt x="66675" y="114300"/>
                </a:cubicBezTo>
                <a:cubicBezTo>
                  <a:pt x="79375" y="87313"/>
                  <a:pt x="74613" y="12700"/>
                  <a:pt x="76200" y="0"/>
                </a:cubicBezTo>
              </a:path>
            </a:pathLst>
          </a:custGeom>
          <a:noFill/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299" name="Полилиния 298"/>
          <p:cNvSpPr/>
          <p:nvPr/>
        </p:nvSpPr>
        <p:spPr>
          <a:xfrm rot="5400000" flipH="1">
            <a:off x="884544" y="2287225"/>
            <a:ext cx="162057" cy="230570"/>
          </a:xfrm>
          <a:custGeom>
            <a:avLst/>
            <a:gdLst>
              <a:gd name="connsiteX0" fmla="*/ 0 w 76200"/>
              <a:gd name="connsiteY0" fmla="*/ 161925 h 161925"/>
              <a:gd name="connsiteX1" fmla="*/ 66675 w 76200"/>
              <a:gd name="connsiteY1" fmla="*/ 114300 h 161925"/>
              <a:gd name="connsiteX2" fmla="*/ 76200 w 76200"/>
              <a:gd name="connsiteY2" fmla="*/ 0 h 161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200" h="161925">
                <a:moveTo>
                  <a:pt x="0" y="161925"/>
                </a:moveTo>
                <a:cubicBezTo>
                  <a:pt x="26987" y="151606"/>
                  <a:pt x="53975" y="141287"/>
                  <a:pt x="66675" y="114300"/>
                </a:cubicBezTo>
                <a:cubicBezTo>
                  <a:pt x="79375" y="87313"/>
                  <a:pt x="74613" y="12700"/>
                  <a:pt x="76200" y="0"/>
                </a:cubicBezTo>
              </a:path>
            </a:pathLst>
          </a:custGeom>
          <a:noFill/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grpSp>
        <p:nvGrpSpPr>
          <p:cNvPr id="140" name="Group 13"/>
          <p:cNvGrpSpPr/>
          <p:nvPr/>
        </p:nvGrpSpPr>
        <p:grpSpPr>
          <a:xfrm>
            <a:off x="292100" y="2493091"/>
            <a:ext cx="1384300" cy="528698"/>
            <a:chOff x="2902153" y="2793794"/>
            <a:chExt cx="1792294" cy="1129973"/>
          </a:xfrm>
        </p:grpSpPr>
        <p:sp>
          <p:nvSpPr>
            <p:cNvPr id="141" name="Freeform 378"/>
            <p:cNvSpPr/>
            <p:nvPr/>
          </p:nvSpPr>
          <p:spPr>
            <a:xfrm>
              <a:off x="2970477" y="2843175"/>
              <a:ext cx="1626697" cy="1080592"/>
            </a:xfrm>
            <a:custGeom>
              <a:avLst/>
              <a:gdLst/>
              <a:ahLst/>
              <a:cxnLst/>
              <a:rect l="0" t="0" r="0" b="0"/>
              <a:pathLst>
                <a:path w="1064000" h="706800">
                  <a:moveTo>
                    <a:pt x="76000" y="0"/>
                  </a:moveTo>
                  <a:lnTo>
                    <a:pt x="988000" y="0"/>
                  </a:lnTo>
                  <a:cubicBezTo>
                    <a:pt x="1029975" y="0"/>
                    <a:pt x="1064000" y="34025"/>
                    <a:pt x="1064000" y="76000"/>
                  </a:cubicBezTo>
                  <a:lnTo>
                    <a:pt x="1064000" y="630800"/>
                  </a:lnTo>
                  <a:cubicBezTo>
                    <a:pt x="1064000" y="672775"/>
                    <a:pt x="1029975" y="706800"/>
                    <a:pt x="988000" y="706800"/>
                  </a:cubicBezTo>
                  <a:lnTo>
                    <a:pt x="76000" y="706800"/>
                  </a:lnTo>
                  <a:cubicBezTo>
                    <a:pt x="34025" y="706800"/>
                    <a:pt x="0" y="672775"/>
                    <a:pt x="0" y="630800"/>
                  </a:cubicBezTo>
                  <a:lnTo>
                    <a:pt x="0" y="76000"/>
                  </a:lnTo>
                  <a:cubicBezTo>
                    <a:pt x="0" y="34025"/>
                    <a:pt x="34025" y="0"/>
                    <a:pt x="76000" y="0"/>
                  </a:cubicBezTo>
                  <a:close/>
                </a:path>
              </a:pathLst>
            </a:custGeom>
            <a:solidFill>
              <a:srgbClr val="1F608B">
                <a:lumMod val="75000"/>
              </a:srgbClr>
            </a:solidFill>
            <a:ln w="7600" cap="flat">
              <a:noFill/>
              <a:bevel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2" name="Freeform 248"/>
            <p:cNvSpPr/>
            <p:nvPr/>
          </p:nvSpPr>
          <p:spPr>
            <a:xfrm>
              <a:off x="2970477" y="2793794"/>
              <a:ext cx="1626697" cy="1080592"/>
            </a:xfrm>
            <a:custGeom>
              <a:avLst/>
              <a:gdLst/>
              <a:ahLst/>
              <a:cxnLst/>
              <a:rect l="0" t="0" r="0" b="0"/>
              <a:pathLst>
                <a:path w="1064000" h="706800">
                  <a:moveTo>
                    <a:pt x="76000" y="0"/>
                  </a:moveTo>
                  <a:lnTo>
                    <a:pt x="988000" y="0"/>
                  </a:lnTo>
                  <a:cubicBezTo>
                    <a:pt x="1029975" y="0"/>
                    <a:pt x="1064000" y="34025"/>
                    <a:pt x="1064000" y="76000"/>
                  </a:cubicBezTo>
                  <a:lnTo>
                    <a:pt x="1064000" y="630800"/>
                  </a:lnTo>
                  <a:cubicBezTo>
                    <a:pt x="1064000" y="672775"/>
                    <a:pt x="1029975" y="706800"/>
                    <a:pt x="988000" y="706800"/>
                  </a:cubicBezTo>
                  <a:lnTo>
                    <a:pt x="76000" y="706800"/>
                  </a:lnTo>
                  <a:cubicBezTo>
                    <a:pt x="34025" y="706800"/>
                    <a:pt x="0" y="672775"/>
                    <a:pt x="0" y="630800"/>
                  </a:cubicBezTo>
                  <a:lnTo>
                    <a:pt x="0" y="76000"/>
                  </a:lnTo>
                  <a:cubicBezTo>
                    <a:pt x="0" y="34025"/>
                    <a:pt x="34025" y="0"/>
                    <a:pt x="76000" y="0"/>
                  </a:cubicBezTo>
                  <a:close/>
                </a:path>
              </a:pathLst>
            </a:custGeom>
            <a:solidFill>
              <a:srgbClr val="1F608B"/>
            </a:solidFill>
            <a:ln w="7600" cap="flat">
              <a:noFill/>
              <a:bevel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3" name="Text 4672"/>
            <p:cNvSpPr txBox="1"/>
            <p:nvPr/>
          </p:nvSpPr>
          <p:spPr>
            <a:xfrm>
              <a:off x="2902153" y="2892557"/>
              <a:ext cx="1792294" cy="871444"/>
            </a:xfrm>
            <a:prstGeom prst="rect">
              <a:avLst/>
            </a:prstGeom>
            <a:noFill/>
          </p:spPr>
          <p:txBody>
            <a:bodyPr wrap="square" lIns="27000" tIns="13500" rIns="27000" bIns="13500" rtlCol="0" anchor="ctr"/>
            <a:lstStyle/>
            <a:p>
              <a:pPr algn="ctr">
                <a:defRPr/>
              </a:pPr>
              <a:r>
                <a:rPr lang="ru-RU" sz="900" b="1" kern="0" dirty="0" smtClean="0">
                  <a:solidFill>
                    <a:prstClr val="white"/>
                  </a:solidFill>
                  <a:latin typeface="Arial"/>
                  <a:cs typeface="Arial"/>
                </a:rPr>
                <a:t>Градостроительство</a:t>
              </a:r>
              <a:r>
                <a:rPr lang="ru-RU" sz="900" b="1" kern="0" dirty="0">
                  <a:solidFill>
                    <a:prstClr val="white"/>
                  </a:solidFill>
                  <a:latin typeface="Arial"/>
                  <a:cs typeface="Arial"/>
                </a:rPr>
                <a:t/>
              </a:r>
              <a:br>
                <a:rPr lang="ru-RU" sz="900" b="1" kern="0" dirty="0">
                  <a:solidFill>
                    <a:prstClr val="white"/>
                  </a:solidFill>
                  <a:latin typeface="Arial"/>
                  <a:cs typeface="Arial"/>
                </a:rPr>
              </a:br>
              <a:r>
                <a:rPr lang="en-US" sz="800" kern="0" dirty="0">
                  <a:solidFill>
                    <a:prstClr val="white"/>
                  </a:solidFill>
                  <a:latin typeface="Arial"/>
                  <a:cs typeface="Arial"/>
                </a:rPr>
                <a:t>(</a:t>
              </a:r>
              <a:r>
                <a:rPr lang="en-US" sz="800" kern="0" dirty="0" smtClean="0">
                  <a:solidFill>
                    <a:prstClr val="white"/>
                  </a:solidFill>
                  <a:latin typeface="Arial"/>
                  <a:cs typeface="Arial"/>
                </a:rPr>
                <a:t>Urban</a:t>
              </a:r>
              <a:r>
                <a:rPr lang="ru-RU" sz="800" kern="0" dirty="0">
                  <a:solidFill>
                    <a:prstClr val="white"/>
                  </a:solidFill>
                  <a:latin typeface="Arial"/>
                  <a:cs typeface="Arial"/>
                </a:rPr>
                <a:t>/</a:t>
              </a:r>
              <a:r>
                <a:rPr lang="en-US" sz="800" kern="0" dirty="0" smtClean="0">
                  <a:solidFill>
                    <a:prstClr val="white"/>
                  </a:solidFill>
                  <a:latin typeface="Arial"/>
                  <a:cs typeface="Arial"/>
                </a:rPr>
                <a:t>town </a:t>
              </a:r>
              <a:r>
                <a:rPr lang="en-US" sz="800" kern="0" dirty="0">
                  <a:solidFill>
                    <a:prstClr val="white"/>
                  </a:solidFill>
                  <a:latin typeface="Arial"/>
                  <a:cs typeface="Arial"/>
                </a:rPr>
                <a:t>planning)</a:t>
              </a:r>
              <a:endParaRPr sz="800" kern="0" dirty="0">
                <a:solidFill>
                  <a:prstClr val="white"/>
                </a:solidFill>
                <a:latin typeface="Arial"/>
                <a:cs typeface="Arial"/>
              </a:endParaRPr>
            </a:p>
          </p:txBody>
        </p:sp>
      </p:grpSp>
      <p:grpSp>
        <p:nvGrpSpPr>
          <p:cNvPr id="128" name="Group 10"/>
          <p:cNvGrpSpPr/>
          <p:nvPr/>
        </p:nvGrpSpPr>
        <p:grpSpPr>
          <a:xfrm>
            <a:off x="5982546" y="2491604"/>
            <a:ext cx="1154853" cy="529538"/>
            <a:chOff x="7455512" y="2639837"/>
            <a:chExt cx="1603458" cy="840592"/>
          </a:xfrm>
        </p:grpSpPr>
        <p:sp>
          <p:nvSpPr>
            <p:cNvPr id="129" name="Freeform 375"/>
            <p:cNvSpPr/>
            <p:nvPr/>
          </p:nvSpPr>
          <p:spPr>
            <a:xfrm>
              <a:off x="7455512" y="2690320"/>
              <a:ext cx="1603458" cy="790109"/>
            </a:xfrm>
            <a:custGeom>
              <a:avLst/>
              <a:gdLst/>
              <a:ahLst/>
              <a:cxnLst/>
              <a:rect l="0" t="0" r="0" b="0"/>
              <a:pathLst>
                <a:path w="1048800" h="516800">
                  <a:moveTo>
                    <a:pt x="76000" y="0"/>
                  </a:moveTo>
                  <a:lnTo>
                    <a:pt x="972800" y="0"/>
                  </a:lnTo>
                  <a:cubicBezTo>
                    <a:pt x="1014775" y="0"/>
                    <a:pt x="1048800" y="34025"/>
                    <a:pt x="1048800" y="76000"/>
                  </a:cubicBezTo>
                  <a:lnTo>
                    <a:pt x="1048800" y="440800"/>
                  </a:lnTo>
                  <a:cubicBezTo>
                    <a:pt x="1048800" y="482775"/>
                    <a:pt x="1014775" y="516800"/>
                    <a:pt x="972800" y="516800"/>
                  </a:cubicBezTo>
                  <a:lnTo>
                    <a:pt x="76000" y="516800"/>
                  </a:lnTo>
                  <a:cubicBezTo>
                    <a:pt x="34025" y="516800"/>
                    <a:pt x="0" y="482775"/>
                    <a:pt x="0" y="440800"/>
                  </a:cubicBezTo>
                  <a:lnTo>
                    <a:pt x="0" y="76000"/>
                  </a:lnTo>
                  <a:cubicBezTo>
                    <a:pt x="0" y="34025"/>
                    <a:pt x="34025" y="0"/>
                    <a:pt x="76000" y="0"/>
                  </a:cubicBezTo>
                  <a:close/>
                </a:path>
              </a:pathLst>
            </a:custGeom>
            <a:solidFill>
              <a:srgbClr val="2980B9">
                <a:lumMod val="75000"/>
              </a:srgbClr>
            </a:solidFill>
            <a:ln w="7600" cap="flat">
              <a:noFill/>
              <a:bevel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0" name="Freeform 254"/>
            <p:cNvSpPr/>
            <p:nvPr/>
          </p:nvSpPr>
          <p:spPr>
            <a:xfrm>
              <a:off x="7455512" y="2639837"/>
              <a:ext cx="1603458" cy="801987"/>
            </a:xfrm>
            <a:custGeom>
              <a:avLst/>
              <a:gdLst/>
              <a:ahLst/>
              <a:cxnLst/>
              <a:rect l="0" t="0" r="0" b="0"/>
              <a:pathLst>
                <a:path w="1048800" h="516800">
                  <a:moveTo>
                    <a:pt x="76000" y="0"/>
                  </a:moveTo>
                  <a:lnTo>
                    <a:pt x="972800" y="0"/>
                  </a:lnTo>
                  <a:cubicBezTo>
                    <a:pt x="1014775" y="0"/>
                    <a:pt x="1048800" y="34025"/>
                    <a:pt x="1048800" y="76000"/>
                  </a:cubicBezTo>
                  <a:lnTo>
                    <a:pt x="1048800" y="440800"/>
                  </a:lnTo>
                  <a:cubicBezTo>
                    <a:pt x="1048800" y="482775"/>
                    <a:pt x="1014775" y="516800"/>
                    <a:pt x="972800" y="516800"/>
                  </a:cubicBezTo>
                  <a:lnTo>
                    <a:pt x="76000" y="516800"/>
                  </a:lnTo>
                  <a:cubicBezTo>
                    <a:pt x="34025" y="516800"/>
                    <a:pt x="0" y="482775"/>
                    <a:pt x="0" y="440800"/>
                  </a:cubicBezTo>
                  <a:lnTo>
                    <a:pt x="0" y="76000"/>
                  </a:lnTo>
                  <a:cubicBezTo>
                    <a:pt x="0" y="34025"/>
                    <a:pt x="34025" y="0"/>
                    <a:pt x="76000" y="0"/>
                  </a:cubicBezTo>
                  <a:close/>
                </a:path>
              </a:pathLst>
            </a:custGeom>
            <a:solidFill>
              <a:srgbClr val="2980B9"/>
            </a:solidFill>
            <a:ln w="7600" cap="flat">
              <a:noFill/>
              <a:bevel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1" name="Text 4669"/>
            <p:cNvSpPr txBox="1"/>
            <p:nvPr/>
          </p:nvSpPr>
          <p:spPr>
            <a:xfrm>
              <a:off x="7455512" y="2753127"/>
              <a:ext cx="1603458" cy="580963"/>
            </a:xfrm>
            <a:prstGeom prst="rect">
              <a:avLst/>
            </a:prstGeom>
            <a:noFill/>
          </p:spPr>
          <p:txBody>
            <a:bodyPr wrap="square" lIns="27000" tIns="13500" rIns="27000" bIns="13500" rtlCol="0" anchor="ctr"/>
            <a:lstStyle/>
            <a:p>
              <a:pPr lvl="0" algn="ctr">
                <a:lnSpc>
                  <a:spcPct val="150000"/>
                </a:lnSpc>
                <a:defRPr/>
              </a:pPr>
              <a:r>
                <a:rPr lang="ru-RU" sz="900" b="1" kern="0" dirty="0">
                  <a:solidFill>
                    <a:prstClr val="white"/>
                  </a:solidFill>
                  <a:latin typeface="Arial"/>
                  <a:cs typeface="Arial"/>
                </a:rPr>
                <a:t>Эксплуатация</a:t>
              </a:r>
              <a:r>
                <a:rPr lang="en-US" sz="900" b="1" kern="0" dirty="0">
                  <a:solidFill>
                    <a:prstClr val="white"/>
                  </a:solidFill>
                  <a:latin typeface="Arial"/>
                  <a:cs typeface="Arial"/>
                </a:rPr>
                <a:t/>
              </a:r>
              <a:br>
                <a:rPr lang="en-US" sz="900" b="1" kern="0" dirty="0">
                  <a:solidFill>
                    <a:prstClr val="white"/>
                  </a:solidFill>
                  <a:latin typeface="Arial"/>
                  <a:cs typeface="Arial"/>
                </a:rPr>
              </a:br>
              <a:r>
                <a:rPr lang="en-US" sz="800" kern="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 </a:t>
              </a:r>
              <a:r>
                <a:rPr lang="en-US" sz="700" kern="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(FM &amp; maintenance)</a:t>
              </a:r>
              <a:endParaRPr sz="500" kern="0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307" name="Полилиния 306"/>
          <p:cNvSpPr/>
          <p:nvPr/>
        </p:nvSpPr>
        <p:spPr>
          <a:xfrm rot="5400000" flipH="1">
            <a:off x="2241314" y="2352813"/>
            <a:ext cx="77417" cy="34289"/>
          </a:xfrm>
          <a:custGeom>
            <a:avLst/>
            <a:gdLst>
              <a:gd name="connsiteX0" fmla="*/ 0 w 76200"/>
              <a:gd name="connsiteY0" fmla="*/ 161925 h 161925"/>
              <a:gd name="connsiteX1" fmla="*/ 66675 w 76200"/>
              <a:gd name="connsiteY1" fmla="*/ 114300 h 161925"/>
              <a:gd name="connsiteX2" fmla="*/ 76200 w 76200"/>
              <a:gd name="connsiteY2" fmla="*/ 0 h 161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200" h="161925">
                <a:moveTo>
                  <a:pt x="0" y="161925"/>
                </a:moveTo>
                <a:cubicBezTo>
                  <a:pt x="26987" y="151606"/>
                  <a:pt x="53975" y="141287"/>
                  <a:pt x="66675" y="114300"/>
                </a:cubicBezTo>
                <a:cubicBezTo>
                  <a:pt x="79375" y="87313"/>
                  <a:pt x="74613" y="12700"/>
                  <a:pt x="76200" y="0"/>
                </a:cubicBezTo>
              </a:path>
            </a:pathLst>
          </a:custGeom>
          <a:noFill/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308" name="Полилиния 307"/>
          <p:cNvSpPr/>
          <p:nvPr/>
        </p:nvSpPr>
        <p:spPr>
          <a:xfrm rot="16200000">
            <a:off x="4974322" y="2324542"/>
            <a:ext cx="64487" cy="71393"/>
          </a:xfrm>
          <a:custGeom>
            <a:avLst/>
            <a:gdLst>
              <a:gd name="connsiteX0" fmla="*/ 0 w 76200"/>
              <a:gd name="connsiteY0" fmla="*/ 161925 h 161925"/>
              <a:gd name="connsiteX1" fmla="*/ 66675 w 76200"/>
              <a:gd name="connsiteY1" fmla="*/ 114300 h 161925"/>
              <a:gd name="connsiteX2" fmla="*/ 76200 w 76200"/>
              <a:gd name="connsiteY2" fmla="*/ 0 h 161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200" h="161925">
                <a:moveTo>
                  <a:pt x="0" y="161925"/>
                </a:moveTo>
                <a:cubicBezTo>
                  <a:pt x="26987" y="151606"/>
                  <a:pt x="53975" y="141287"/>
                  <a:pt x="66675" y="114300"/>
                </a:cubicBezTo>
                <a:cubicBezTo>
                  <a:pt x="79375" y="87313"/>
                  <a:pt x="74613" y="12700"/>
                  <a:pt x="76200" y="0"/>
                </a:cubicBezTo>
              </a:path>
            </a:pathLst>
          </a:custGeom>
          <a:noFill/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cxnSp>
        <p:nvCxnSpPr>
          <p:cNvPr id="309" name="Прямая соединительная линия 308"/>
          <p:cNvCxnSpPr/>
          <p:nvPr/>
        </p:nvCxnSpPr>
        <p:spPr>
          <a:xfrm>
            <a:off x="5042262" y="2415565"/>
            <a:ext cx="0" cy="127475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Прямая соединительная линия 309"/>
          <p:cNvCxnSpPr/>
          <p:nvPr/>
        </p:nvCxnSpPr>
        <p:spPr>
          <a:xfrm>
            <a:off x="2256347" y="2439397"/>
            <a:ext cx="0" cy="127475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6" name="Group 14"/>
          <p:cNvGrpSpPr/>
          <p:nvPr/>
        </p:nvGrpSpPr>
        <p:grpSpPr>
          <a:xfrm>
            <a:off x="1817625" y="2493091"/>
            <a:ext cx="892322" cy="528698"/>
            <a:chOff x="3086669" y="4660238"/>
            <a:chExt cx="1510504" cy="829224"/>
          </a:xfrm>
        </p:grpSpPr>
        <p:sp>
          <p:nvSpPr>
            <p:cNvPr id="137" name="Freeform 379"/>
            <p:cNvSpPr/>
            <p:nvPr/>
          </p:nvSpPr>
          <p:spPr>
            <a:xfrm>
              <a:off x="3086669" y="4699353"/>
              <a:ext cx="1510504" cy="790109"/>
            </a:xfrm>
            <a:custGeom>
              <a:avLst/>
              <a:gdLst/>
              <a:ahLst/>
              <a:cxnLst/>
              <a:rect l="0" t="0" r="0" b="0"/>
              <a:pathLst>
                <a:path w="988000" h="516800">
                  <a:moveTo>
                    <a:pt x="76000" y="0"/>
                  </a:moveTo>
                  <a:lnTo>
                    <a:pt x="912000" y="0"/>
                  </a:lnTo>
                  <a:cubicBezTo>
                    <a:pt x="953975" y="0"/>
                    <a:pt x="988000" y="34025"/>
                    <a:pt x="988000" y="76000"/>
                  </a:cubicBezTo>
                  <a:lnTo>
                    <a:pt x="988000" y="440800"/>
                  </a:lnTo>
                  <a:cubicBezTo>
                    <a:pt x="988000" y="482775"/>
                    <a:pt x="953975" y="516800"/>
                    <a:pt x="912000" y="516800"/>
                  </a:cubicBezTo>
                  <a:lnTo>
                    <a:pt x="76000" y="516800"/>
                  </a:lnTo>
                  <a:cubicBezTo>
                    <a:pt x="34025" y="516800"/>
                    <a:pt x="0" y="482775"/>
                    <a:pt x="0" y="440800"/>
                  </a:cubicBezTo>
                  <a:lnTo>
                    <a:pt x="0" y="76000"/>
                  </a:lnTo>
                  <a:cubicBezTo>
                    <a:pt x="0" y="34025"/>
                    <a:pt x="34025" y="0"/>
                    <a:pt x="76000" y="0"/>
                  </a:cubicBezTo>
                  <a:close/>
                </a:path>
              </a:pathLst>
            </a:custGeom>
            <a:solidFill>
              <a:srgbClr val="69A4D9"/>
            </a:solidFill>
            <a:ln w="7600" cap="flat">
              <a:noFill/>
              <a:bevel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8" name="Freeform 250"/>
            <p:cNvSpPr/>
            <p:nvPr/>
          </p:nvSpPr>
          <p:spPr>
            <a:xfrm>
              <a:off x="3086669" y="4660238"/>
              <a:ext cx="1510504" cy="790066"/>
            </a:xfrm>
            <a:custGeom>
              <a:avLst/>
              <a:gdLst/>
              <a:ahLst/>
              <a:cxnLst/>
              <a:rect l="0" t="0" r="0" b="0"/>
              <a:pathLst>
                <a:path w="988000" h="516800">
                  <a:moveTo>
                    <a:pt x="76000" y="0"/>
                  </a:moveTo>
                  <a:lnTo>
                    <a:pt x="912000" y="0"/>
                  </a:lnTo>
                  <a:cubicBezTo>
                    <a:pt x="953975" y="0"/>
                    <a:pt x="988000" y="34025"/>
                    <a:pt x="988000" y="76000"/>
                  </a:cubicBezTo>
                  <a:lnTo>
                    <a:pt x="988000" y="440800"/>
                  </a:lnTo>
                  <a:cubicBezTo>
                    <a:pt x="988000" y="482775"/>
                    <a:pt x="953975" y="516800"/>
                    <a:pt x="912000" y="516800"/>
                  </a:cubicBezTo>
                  <a:lnTo>
                    <a:pt x="76000" y="516800"/>
                  </a:lnTo>
                  <a:cubicBezTo>
                    <a:pt x="34025" y="516800"/>
                    <a:pt x="0" y="482775"/>
                    <a:pt x="0" y="440800"/>
                  </a:cubicBezTo>
                  <a:lnTo>
                    <a:pt x="0" y="76000"/>
                  </a:lnTo>
                  <a:cubicBezTo>
                    <a:pt x="0" y="34025"/>
                    <a:pt x="34025" y="0"/>
                    <a:pt x="76000" y="0"/>
                  </a:cubicBezTo>
                  <a:close/>
                </a:path>
              </a:pathLst>
            </a:custGeom>
            <a:solidFill>
              <a:srgbClr val="92C4E6"/>
            </a:solidFill>
            <a:ln w="7600" cap="flat">
              <a:noFill/>
              <a:bevel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9" name="Text 4671"/>
            <p:cNvSpPr txBox="1"/>
            <p:nvPr/>
          </p:nvSpPr>
          <p:spPr>
            <a:xfrm>
              <a:off x="3115717" y="4754130"/>
              <a:ext cx="1473227" cy="580962"/>
            </a:xfrm>
            <a:prstGeom prst="rect">
              <a:avLst/>
            </a:prstGeom>
            <a:noFill/>
          </p:spPr>
          <p:txBody>
            <a:bodyPr wrap="square" lIns="27000" tIns="13500" rIns="27000" bIns="13500" rtlCol="0" anchor="ctr"/>
            <a:lstStyle/>
            <a:p>
              <a:pPr algn="ctr">
                <a:defRPr/>
              </a:pPr>
              <a:r>
                <a:rPr lang="ru-RU" sz="900" b="1" kern="0" dirty="0">
                  <a:solidFill>
                    <a:prstClr val="white"/>
                  </a:solidFill>
                  <a:latin typeface="Arial"/>
                  <a:cs typeface="Arial"/>
                </a:rPr>
                <a:t>Транспорт</a:t>
              </a:r>
              <a:br>
                <a:rPr lang="ru-RU" sz="900" b="1" kern="0" dirty="0">
                  <a:solidFill>
                    <a:prstClr val="white"/>
                  </a:solidFill>
                  <a:latin typeface="Arial"/>
                  <a:cs typeface="Arial"/>
                </a:rPr>
              </a:br>
              <a:r>
                <a:rPr lang="ru-RU" sz="800" kern="0" dirty="0">
                  <a:solidFill>
                    <a:prstClr val="white"/>
                  </a:solidFill>
                  <a:latin typeface="Arial"/>
                  <a:cs typeface="Arial"/>
                </a:rPr>
                <a:t>(Ж</a:t>
              </a:r>
              <a:r>
                <a:rPr lang="en-US" sz="800" kern="0" dirty="0">
                  <a:solidFill>
                    <a:prstClr val="white"/>
                  </a:solidFill>
                  <a:latin typeface="Arial"/>
                  <a:cs typeface="Arial"/>
                </a:rPr>
                <a:t>/</a:t>
              </a:r>
              <a:r>
                <a:rPr lang="ru-RU" sz="800" kern="0" dirty="0">
                  <a:solidFill>
                    <a:prstClr val="white"/>
                  </a:solidFill>
                  <a:latin typeface="Arial"/>
                  <a:cs typeface="Arial"/>
                </a:rPr>
                <a:t>Д, ТПУ, дороги</a:t>
              </a:r>
              <a:r>
                <a:rPr lang="ru-RU" sz="800" kern="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)</a:t>
              </a:r>
              <a:endParaRPr sz="800" kern="0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</p:grpSp>
      <p:grpSp>
        <p:nvGrpSpPr>
          <p:cNvPr id="132" name="Group 12"/>
          <p:cNvGrpSpPr/>
          <p:nvPr/>
        </p:nvGrpSpPr>
        <p:grpSpPr>
          <a:xfrm>
            <a:off x="4523357" y="2486624"/>
            <a:ext cx="1083116" cy="534518"/>
            <a:chOff x="7455512" y="3970244"/>
            <a:chExt cx="1661555" cy="1118440"/>
          </a:xfrm>
        </p:grpSpPr>
        <p:sp>
          <p:nvSpPr>
            <p:cNvPr id="133" name="Freeform 377"/>
            <p:cNvSpPr/>
            <p:nvPr/>
          </p:nvSpPr>
          <p:spPr>
            <a:xfrm>
              <a:off x="7455512" y="4008092"/>
              <a:ext cx="1661555" cy="1080592"/>
            </a:xfrm>
            <a:custGeom>
              <a:avLst/>
              <a:gdLst/>
              <a:ahLst/>
              <a:cxnLst/>
              <a:rect l="0" t="0" r="0" b="0"/>
              <a:pathLst>
                <a:path w="1086800" h="706800">
                  <a:moveTo>
                    <a:pt x="76000" y="0"/>
                  </a:moveTo>
                  <a:lnTo>
                    <a:pt x="1010800" y="0"/>
                  </a:lnTo>
                  <a:cubicBezTo>
                    <a:pt x="1052775" y="0"/>
                    <a:pt x="1086800" y="34025"/>
                    <a:pt x="1086800" y="76000"/>
                  </a:cubicBezTo>
                  <a:lnTo>
                    <a:pt x="1086800" y="630800"/>
                  </a:lnTo>
                  <a:cubicBezTo>
                    <a:pt x="1086800" y="672775"/>
                    <a:pt x="1052775" y="706800"/>
                    <a:pt x="1010800" y="706800"/>
                  </a:cubicBezTo>
                  <a:lnTo>
                    <a:pt x="76000" y="706800"/>
                  </a:lnTo>
                  <a:cubicBezTo>
                    <a:pt x="34025" y="706800"/>
                    <a:pt x="0" y="672775"/>
                    <a:pt x="0" y="630800"/>
                  </a:cubicBezTo>
                  <a:lnTo>
                    <a:pt x="0" y="76000"/>
                  </a:lnTo>
                  <a:cubicBezTo>
                    <a:pt x="0" y="34025"/>
                    <a:pt x="34025" y="0"/>
                    <a:pt x="76000" y="0"/>
                  </a:cubicBezTo>
                  <a:close/>
                </a:path>
              </a:pathLst>
            </a:custGeom>
            <a:solidFill>
              <a:srgbClr val="7BB8E1">
                <a:lumMod val="75000"/>
              </a:srgbClr>
            </a:solidFill>
            <a:ln w="7600" cap="flat">
              <a:noFill/>
              <a:bevel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4" name="Freeform 252"/>
            <p:cNvSpPr/>
            <p:nvPr/>
          </p:nvSpPr>
          <p:spPr>
            <a:xfrm>
              <a:off x="7455512" y="3970244"/>
              <a:ext cx="1661555" cy="1069862"/>
            </a:xfrm>
            <a:custGeom>
              <a:avLst/>
              <a:gdLst/>
              <a:ahLst/>
              <a:cxnLst/>
              <a:rect l="0" t="0" r="0" b="0"/>
              <a:pathLst>
                <a:path w="1086800" h="706800">
                  <a:moveTo>
                    <a:pt x="76000" y="0"/>
                  </a:moveTo>
                  <a:lnTo>
                    <a:pt x="1010800" y="0"/>
                  </a:lnTo>
                  <a:cubicBezTo>
                    <a:pt x="1052775" y="0"/>
                    <a:pt x="1086800" y="34025"/>
                    <a:pt x="1086800" y="76000"/>
                  </a:cubicBezTo>
                  <a:lnTo>
                    <a:pt x="1086800" y="630800"/>
                  </a:lnTo>
                  <a:cubicBezTo>
                    <a:pt x="1086800" y="672775"/>
                    <a:pt x="1052775" y="706800"/>
                    <a:pt x="1010800" y="706800"/>
                  </a:cubicBezTo>
                  <a:lnTo>
                    <a:pt x="76000" y="706800"/>
                  </a:lnTo>
                  <a:cubicBezTo>
                    <a:pt x="34025" y="706800"/>
                    <a:pt x="0" y="672775"/>
                    <a:pt x="0" y="630800"/>
                  </a:cubicBezTo>
                  <a:lnTo>
                    <a:pt x="0" y="76000"/>
                  </a:lnTo>
                  <a:cubicBezTo>
                    <a:pt x="0" y="34025"/>
                    <a:pt x="34025" y="0"/>
                    <a:pt x="76000" y="0"/>
                  </a:cubicBezTo>
                  <a:close/>
                </a:path>
              </a:pathLst>
            </a:custGeom>
            <a:solidFill>
              <a:srgbClr val="7BB8E1"/>
            </a:solidFill>
            <a:ln w="7600" cap="flat">
              <a:noFill/>
              <a:bevel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5" name="Text 4670"/>
            <p:cNvSpPr txBox="1"/>
            <p:nvPr/>
          </p:nvSpPr>
          <p:spPr>
            <a:xfrm>
              <a:off x="7513608" y="4066102"/>
              <a:ext cx="1556982" cy="871445"/>
            </a:xfrm>
            <a:prstGeom prst="rect">
              <a:avLst/>
            </a:prstGeom>
            <a:noFill/>
          </p:spPr>
          <p:txBody>
            <a:bodyPr wrap="square" lIns="27000" tIns="13500" rIns="27000" bIns="13500" rtlCol="0" anchor="ctr"/>
            <a:lstStyle/>
            <a:p>
              <a:pPr algn="ctr">
                <a:lnSpc>
                  <a:spcPct val="150000"/>
                </a:lnSpc>
                <a:defRPr/>
              </a:pPr>
              <a:r>
                <a:rPr lang="ru-RU" sz="900" b="1" kern="0" dirty="0">
                  <a:solidFill>
                    <a:prstClr val="white"/>
                  </a:solidFill>
                  <a:latin typeface="Arial"/>
                  <a:cs typeface="Arial"/>
                </a:rPr>
                <a:t>Коммуникации</a:t>
              </a:r>
            </a:p>
            <a:p>
              <a:pPr algn="ctr">
                <a:lnSpc>
                  <a:spcPct val="150000"/>
                </a:lnSpc>
                <a:defRPr/>
              </a:pPr>
              <a:r>
                <a:rPr lang="en-US" sz="700" kern="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Smart Infrastructure</a:t>
              </a:r>
              <a:endParaRPr sz="700" kern="0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</p:grpSp>
      <p:cxnSp>
        <p:nvCxnSpPr>
          <p:cNvPr id="365" name="Прямая соединительная линия 364"/>
          <p:cNvCxnSpPr/>
          <p:nvPr/>
        </p:nvCxnSpPr>
        <p:spPr>
          <a:xfrm>
            <a:off x="2904397" y="791608"/>
            <a:ext cx="0" cy="152225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Рисунок 1"/>
          <p:cNvPicPr>
            <a:picLocks noChangeAspect="1"/>
          </p:cNvPicPr>
          <p:nvPr/>
        </p:nvPicPr>
        <p:blipFill>
          <a:blip r:embed="rId6" cstate="print">
            <a:lum bright="99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100000" contrast="-7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0694" y="521671"/>
            <a:ext cx="868475" cy="42229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8" cstate="print">
            <a:lum bright="9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96" y="529167"/>
            <a:ext cx="936359" cy="45530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62928" y="4821855"/>
            <a:ext cx="1373187" cy="238527"/>
          </a:xfrm>
          <a:prstGeom prst="rect">
            <a:avLst/>
          </a:prstGeom>
          <a:noFill/>
          <a:ln>
            <a:noFill/>
          </a:ln>
        </p:spPr>
        <p:txBody>
          <a:bodyPr wrap="none" lIns="68580" tIns="34290" rIns="68580" bIns="34290" rtlCol="0">
            <a:spAutoFit/>
          </a:bodyPr>
          <a:lstStyle/>
          <a:p>
            <a:r>
              <a:rPr lang="en-US" sz="900" dirty="0">
                <a:solidFill>
                  <a:schemeClr val="bg2">
                    <a:lumMod val="25000"/>
                  </a:schemeClr>
                </a:solidFill>
                <a:latin typeface="Arial Rounded MT Bold" panose="020F0704030504030204" pitchFamily="34" charset="0"/>
              </a:rPr>
              <a:t>BIM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latin typeface="Arial Rounded MT Bold" panose="020F0704030504030204" pitchFamily="34" charset="0"/>
              </a:rPr>
              <a:t>-</a:t>
            </a:r>
            <a:r>
              <a:rPr lang="ru-RU" sz="1100" dirty="0">
                <a:solidFill>
                  <a:schemeClr val="bg2">
                    <a:lumMod val="25000"/>
                  </a:schemeClr>
                </a:solidFill>
              </a:rPr>
              <a:t>моделирование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3031339" y="4831933"/>
            <a:ext cx="1298673" cy="223138"/>
          </a:xfrm>
          <a:prstGeom prst="rect">
            <a:avLst/>
          </a:prstGeom>
          <a:noFill/>
          <a:ln>
            <a:noFill/>
          </a:ln>
        </p:spPr>
        <p:txBody>
          <a:bodyPr wrap="none" lIns="68580" tIns="34290" rIns="68580" bIns="34290" rtlCol="0">
            <a:spAutoFit/>
          </a:bodyPr>
          <a:lstStyle/>
          <a:p>
            <a:r>
              <a:rPr lang="en-US" sz="1000" dirty="0" err="1">
                <a:solidFill>
                  <a:schemeClr val="bg2">
                    <a:lumMod val="25000"/>
                  </a:schemeClr>
                </a:solidFill>
                <a:latin typeface="Arial Rounded MT Bold" panose="020F0704030504030204" pitchFamily="34" charset="0"/>
              </a:rPr>
              <a:t>Archicad</a:t>
            </a:r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Arial Rounded MT Bold" panose="020F0704030504030204" pitchFamily="34" charset="0"/>
              </a:rPr>
              <a:t>, </a:t>
            </a:r>
            <a:r>
              <a:rPr lang="en-US" sz="1000" dirty="0" err="1">
                <a:solidFill>
                  <a:schemeClr val="bg2">
                    <a:lumMod val="25000"/>
                  </a:schemeClr>
                </a:solidFill>
                <a:latin typeface="Arial Rounded MT Bold" panose="020F0704030504030204" pitchFamily="34" charset="0"/>
              </a:rPr>
              <a:t>Autocad</a:t>
            </a:r>
            <a:endParaRPr lang="ru-RU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-12456" y="4827002"/>
            <a:ext cx="2289729" cy="238527"/>
          </a:xfrm>
          <a:prstGeom prst="rect">
            <a:avLst/>
          </a:prstGeom>
          <a:noFill/>
          <a:ln>
            <a:noFill/>
          </a:ln>
        </p:spPr>
        <p:txBody>
          <a:bodyPr wrap="none" lIns="68580" tIns="34290" rIns="68580" bIns="34290" rtlCol="0">
            <a:spAutoFit/>
          </a:bodyPr>
          <a:lstStyle/>
          <a:p>
            <a:r>
              <a:rPr lang="ru-RU" sz="1100" dirty="0">
                <a:solidFill>
                  <a:schemeClr val="bg2">
                    <a:lumMod val="25000"/>
                  </a:schemeClr>
                </a:solidFill>
                <a:latin typeface="Arial Rounded MT Bold" panose="020F0704030504030204" pitchFamily="34" charset="0"/>
              </a:rPr>
              <a:t>Бумажные чертежи</a:t>
            </a:r>
            <a:endParaRPr lang="ru-RU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46" name="Straight Connector 426"/>
          <p:cNvCxnSpPr/>
          <p:nvPr/>
        </p:nvCxnSpPr>
        <p:spPr>
          <a:xfrm>
            <a:off x="-639" y="4918167"/>
            <a:ext cx="0" cy="20870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  <a:prstDash val="sys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Рисунок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1150" y="601753"/>
            <a:ext cx="3450035" cy="1224506"/>
          </a:xfrm>
          <a:prstGeom prst="rect">
            <a:avLst/>
          </a:prstGeom>
        </p:spPr>
      </p:pic>
      <p:grpSp>
        <p:nvGrpSpPr>
          <p:cNvPr id="267" name="Group 18"/>
          <p:cNvGrpSpPr/>
          <p:nvPr/>
        </p:nvGrpSpPr>
        <p:grpSpPr>
          <a:xfrm>
            <a:off x="2011267" y="1535385"/>
            <a:ext cx="1739141" cy="635107"/>
            <a:chOff x="1964633" y="466909"/>
            <a:chExt cx="2121824" cy="425865"/>
          </a:xfrm>
        </p:grpSpPr>
        <p:sp>
          <p:nvSpPr>
            <p:cNvPr id="268" name="Freeform 518"/>
            <p:cNvSpPr/>
            <p:nvPr/>
          </p:nvSpPr>
          <p:spPr>
            <a:xfrm>
              <a:off x="1964633" y="505310"/>
              <a:ext cx="2121824" cy="387464"/>
            </a:xfrm>
            <a:custGeom>
              <a:avLst/>
              <a:gdLst/>
              <a:ahLst/>
              <a:cxnLst/>
              <a:rect l="0" t="0" r="0" b="0"/>
              <a:pathLst>
                <a:path w="1748000" h="319200">
                  <a:moveTo>
                    <a:pt x="57456" y="0"/>
                  </a:moveTo>
                  <a:lnTo>
                    <a:pt x="1690544" y="0"/>
                  </a:lnTo>
                  <a:cubicBezTo>
                    <a:pt x="1722274" y="0"/>
                    <a:pt x="1748000" y="25723"/>
                    <a:pt x="1748000" y="57456"/>
                  </a:cubicBezTo>
                  <a:lnTo>
                    <a:pt x="1748000" y="261744"/>
                  </a:lnTo>
                  <a:cubicBezTo>
                    <a:pt x="1748000" y="293477"/>
                    <a:pt x="1722274" y="319200"/>
                    <a:pt x="1690544" y="319200"/>
                  </a:cubicBezTo>
                  <a:lnTo>
                    <a:pt x="57456" y="319200"/>
                  </a:lnTo>
                  <a:cubicBezTo>
                    <a:pt x="25723" y="319200"/>
                    <a:pt x="0" y="293477"/>
                    <a:pt x="0" y="261744"/>
                  </a:cubicBezTo>
                  <a:lnTo>
                    <a:pt x="0" y="57456"/>
                  </a:lnTo>
                  <a:cubicBezTo>
                    <a:pt x="0" y="25723"/>
                    <a:pt x="25723" y="0"/>
                    <a:pt x="5745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7600" cap="flat">
              <a:noFill/>
              <a:bevel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69" name="Freeform 502"/>
            <p:cNvSpPr/>
            <p:nvPr/>
          </p:nvSpPr>
          <p:spPr>
            <a:xfrm>
              <a:off x="1964633" y="466909"/>
              <a:ext cx="2121824" cy="395745"/>
            </a:xfrm>
            <a:custGeom>
              <a:avLst/>
              <a:gdLst/>
              <a:ahLst/>
              <a:cxnLst/>
              <a:rect l="0" t="0" r="0" b="0"/>
              <a:pathLst>
                <a:path w="1748000" h="319200">
                  <a:moveTo>
                    <a:pt x="57456" y="0"/>
                  </a:moveTo>
                  <a:lnTo>
                    <a:pt x="1690544" y="0"/>
                  </a:lnTo>
                  <a:cubicBezTo>
                    <a:pt x="1722274" y="0"/>
                    <a:pt x="1748000" y="25723"/>
                    <a:pt x="1748000" y="57456"/>
                  </a:cubicBezTo>
                  <a:lnTo>
                    <a:pt x="1748000" y="261744"/>
                  </a:lnTo>
                  <a:cubicBezTo>
                    <a:pt x="1748000" y="293477"/>
                    <a:pt x="1722274" y="319200"/>
                    <a:pt x="1690544" y="319200"/>
                  </a:cubicBezTo>
                  <a:lnTo>
                    <a:pt x="57456" y="319200"/>
                  </a:lnTo>
                  <a:cubicBezTo>
                    <a:pt x="25723" y="319200"/>
                    <a:pt x="0" y="293477"/>
                    <a:pt x="0" y="261744"/>
                  </a:cubicBezTo>
                  <a:lnTo>
                    <a:pt x="0" y="57456"/>
                  </a:lnTo>
                  <a:cubicBezTo>
                    <a:pt x="0" y="25723"/>
                    <a:pt x="25723" y="0"/>
                    <a:pt x="57456" y="0"/>
                  </a:cubicBezTo>
                  <a:close/>
                </a:path>
              </a:pathLst>
            </a:custGeom>
            <a:solidFill>
              <a:schemeClr val="accent1"/>
            </a:solidFill>
            <a:ln w="7600" cap="flat">
              <a:noFill/>
              <a:bevel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270" name="Text 4332"/>
            <p:cNvSpPr txBox="1"/>
            <p:nvPr/>
          </p:nvSpPr>
          <p:spPr>
            <a:xfrm>
              <a:off x="2106988" y="552959"/>
              <a:ext cx="1894602" cy="221408"/>
            </a:xfrm>
            <a:prstGeom prst="rect">
              <a:avLst/>
            </a:prstGeom>
            <a:noFill/>
          </p:spPr>
          <p:txBody>
            <a:bodyPr wrap="square" lIns="27000" tIns="13500" rIns="27000" bIns="13500" rtlCol="0" anchor="ctr"/>
            <a:lstStyle/>
            <a:p>
              <a:pPr algn="ctr"/>
              <a:r>
                <a:rPr lang="ru-RU" sz="1100" b="1" dirty="0">
                  <a:solidFill>
                    <a:srgbClr val="FFFFFF"/>
                  </a:solidFill>
                  <a:latin typeface="Arial"/>
                  <a:cs typeface="Arial"/>
                </a:rPr>
                <a:t>Устойчивое развитие городов</a:t>
              </a:r>
              <a:r>
                <a:rPr lang="en-US" sz="1100" b="1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ru-RU" sz="1100" b="1" dirty="0">
                  <a:solidFill>
                    <a:srgbClr val="FFFFFF"/>
                  </a:solidFill>
                  <a:latin typeface="Arial"/>
                  <a:cs typeface="Arial"/>
                </a:rPr>
                <a:t>и поселений</a:t>
              </a:r>
              <a:r>
                <a:rPr lang="en-US" sz="1100" b="1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900" b="1" dirty="0">
                  <a:solidFill>
                    <a:srgbClr val="FFFFFF"/>
                  </a:solidFill>
                  <a:latin typeface="Arial"/>
                  <a:cs typeface="Arial"/>
                </a:rPr>
                <a:t/>
              </a:r>
              <a:br>
                <a:rPr lang="en-US" sz="900" b="1" dirty="0">
                  <a:solidFill>
                    <a:srgbClr val="FFFFFF"/>
                  </a:solidFill>
                  <a:latin typeface="Arial"/>
                  <a:cs typeface="Arial"/>
                </a:rPr>
              </a:br>
              <a:r>
                <a:rPr lang="en-US" sz="700" dirty="0">
                  <a:solidFill>
                    <a:srgbClr val="FFFFFF"/>
                  </a:solidFill>
                  <a:latin typeface="Arial Rounded MT Bold" panose="020F0704030504030204" pitchFamily="34" charset="0"/>
                </a:rPr>
                <a:t>(Sustainable cities &amp; communities</a:t>
              </a:r>
              <a:r>
                <a:rPr lang="ru-RU" sz="700" dirty="0">
                  <a:solidFill>
                    <a:srgbClr val="FFFFFF"/>
                  </a:solidFill>
                  <a:latin typeface="Arial Rounded MT Bold" panose="020F0704030504030204" pitchFamily="34" charset="0"/>
                </a:rPr>
                <a:t>)</a:t>
              </a:r>
              <a:endParaRPr sz="700" dirty="0">
                <a:solidFill>
                  <a:srgbClr val="FFFFFF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47" name="Полилиния 146"/>
          <p:cNvSpPr/>
          <p:nvPr/>
        </p:nvSpPr>
        <p:spPr>
          <a:xfrm rot="16200000">
            <a:off x="3545404" y="2324693"/>
            <a:ext cx="64487" cy="71393"/>
          </a:xfrm>
          <a:custGeom>
            <a:avLst/>
            <a:gdLst>
              <a:gd name="connsiteX0" fmla="*/ 0 w 76200"/>
              <a:gd name="connsiteY0" fmla="*/ 161925 h 161925"/>
              <a:gd name="connsiteX1" fmla="*/ 66675 w 76200"/>
              <a:gd name="connsiteY1" fmla="*/ 114300 h 161925"/>
              <a:gd name="connsiteX2" fmla="*/ 76200 w 76200"/>
              <a:gd name="connsiteY2" fmla="*/ 0 h 161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200" h="161925">
                <a:moveTo>
                  <a:pt x="0" y="161925"/>
                </a:moveTo>
                <a:cubicBezTo>
                  <a:pt x="26987" y="151606"/>
                  <a:pt x="53975" y="141287"/>
                  <a:pt x="66675" y="114300"/>
                </a:cubicBezTo>
                <a:cubicBezTo>
                  <a:pt x="79375" y="87313"/>
                  <a:pt x="74613" y="12700"/>
                  <a:pt x="76200" y="0"/>
                </a:cubicBezTo>
              </a:path>
            </a:pathLst>
          </a:custGeom>
          <a:noFill/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cxnSp>
        <p:nvCxnSpPr>
          <p:cNvPr id="148" name="Прямая соединительная линия 147"/>
          <p:cNvCxnSpPr/>
          <p:nvPr/>
        </p:nvCxnSpPr>
        <p:spPr>
          <a:xfrm>
            <a:off x="3616553" y="2409653"/>
            <a:ext cx="0" cy="127475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4" name="Group 11"/>
          <p:cNvGrpSpPr/>
          <p:nvPr/>
        </p:nvGrpSpPr>
        <p:grpSpPr>
          <a:xfrm>
            <a:off x="3096288" y="2493091"/>
            <a:ext cx="1046468" cy="528698"/>
            <a:chOff x="5061945" y="3322470"/>
            <a:chExt cx="1928798" cy="1095075"/>
          </a:xfrm>
        </p:grpSpPr>
        <p:sp>
          <p:nvSpPr>
            <p:cNvPr id="125" name="Freeform 374"/>
            <p:cNvSpPr/>
            <p:nvPr/>
          </p:nvSpPr>
          <p:spPr>
            <a:xfrm>
              <a:off x="5061945" y="3371812"/>
              <a:ext cx="1928798" cy="1045733"/>
            </a:xfrm>
            <a:custGeom>
              <a:avLst/>
              <a:gdLst/>
              <a:ahLst/>
              <a:cxnLst/>
              <a:rect l="0" t="0" r="0" b="0"/>
              <a:pathLst>
                <a:path w="1261600" h="684000">
                  <a:moveTo>
                    <a:pt x="76000" y="0"/>
                  </a:moveTo>
                  <a:lnTo>
                    <a:pt x="1185600" y="0"/>
                  </a:lnTo>
                  <a:cubicBezTo>
                    <a:pt x="1227575" y="0"/>
                    <a:pt x="1261600" y="34025"/>
                    <a:pt x="1261600" y="76000"/>
                  </a:cubicBezTo>
                  <a:lnTo>
                    <a:pt x="1261600" y="608000"/>
                  </a:lnTo>
                  <a:cubicBezTo>
                    <a:pt x="1261600" y="649975"/>
                    <a:pt x="1227575" y="684000"/>
                    <a:pt x="1185600" y="684000"/>
                  </a:cubicBezTo>
                  <a:lnTo>
                    <a:pt x="76000" y="684000"/>
                  </a:lnTo>
                  <a:cubicBezTo>
                    <a:pt x="34025" y="684000"/>
                    <a:pt x="0" y="649975"/>
                    <a:pt x="0" y="608000"/>
                  </a:cubicBezTo>
                  <a:lnTo>
                    <a:pt x="0" y="76000"/>
                  </a:lnTo>
                  <a:cubicBezTo>
                    <a:pt x="0" y="34025"/>
                    <a:pt x="34025" y="0"/>
                    <a:pt x="76000" y="0"/>
                  </a:cubicBezTo>
                  <a:close/>
                </a:path>
              </a:pathLst>
            </a:custGeom>
            <a:solidFill>
              <a:srgbClr val="4098D4">
                <a:lumMod val="75000"/>
              </a:srgbClr>
            </a:solidFill>
            <a:ln w="7600" cap="flat">
              <a:noFill/>
              <a:bevel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6" name="Freeform 256"/>
            <p:cNvSpPr/>
            <p:nvPr/>
          </p:nvSpPr>
          <p:spPr>
            <a:xfrm>
              <a:off x="5061945" y="3322470"/>
              <a:ext cx="1928798" cy="1045733"/>
            </a:xfrm>
            <a:custGeom>
              <a:avLst/>
              <a:gdLst/>
              <a:ahLst/>
              <a:cxnLst/>
              <a:rect l="0" t="0" r="0" b="0"/>
              <a:pathLst>
                <a:path w="1261600" h="684000">
                  <a:moveTo>
                    <a:pt x="76000" y="0"/>
                  </a:moveTo>
                  <a:lnTo>
                    <a:pt x="1185600" y="0"/>
                  </a:lnTo>
                  <a:cubicBezTo>
                    <a:pt x="1227575" y="0"/>
                    <a:pt x="1261600" y="34025"/>
                    <a:pt x="1261600" y="76000"/>
                  </a:cubicBezTo>
                  <a:lnTo>
                    <a:pt x="1261600" y="608000"/>
                  </a:lnTo>
                  <a:cubicBezTo>
                    <a:pt x="1261600" y="649975"/>
                    <a:pt x="1227575" y="684000"/>
                    <a:pt x="1185600" y="684000"/>
                  </a:cubicBezTo>
                  <a:lnTo>
                    <a:pt x="76000" y="684000"/>
                  </a:lnTo>
                  <a:cubicBezTo>
                    <a:pt x="34025" y="684000"/>
                    <a:pt x="0" y="649975"/>
                    <a:pt x="0" y="608000"/>
                  </a:cubicBezTo>
                  <a:lnTo>
                    <a:pt x="0" y="76000"/>
                  </a:lnTo>
                  <a:cubicBezTo>
                    <a:pt x="0" y="34025"/>
                    <a:pt x="34025" y="0"/>
                    <a:pt x="76000" y="0"/>
                  </a:cubicBezTo>
                  <a:close/>
                </a:path>
              </a:pathLst>
            </a:custGeom>
            <a:solidFill>
              <a:srgbClr val="4098D4"/>
            </a:solidFill>
            <a:ln w="7600" cap="flat">
              <a:noFill/>
              <a:bevel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7" name="Text 4668"/>
            <p:cNvSpPr txBox="1"/>
            <p:nvPr/>
          </p:nvSpPr>
          <p:spPr>
            <a:xfrm>
              <a:off x="5154944" y="3441565"/>
              <a:ext cx="1754509" cy="766871"/>
            </a:xfrm>
            <a:prstGeom prst="rect">
              <a:avLst/>
            </a:prstGeom>
            <a:noFill/>
          </p:spPr>
          <p:txBody>
            <a:bodyPr wrap="square" lIns="27000" tIns="13500" rIns="27000" bIns="13500" rtlCol="0" anchor="ctr"/>
            <a:lstStyle/>
            <a:p>
              <a:pPr algn="ctr">
                <a:defRPr/>
              </a:pPr>
              <a:r>
                <a:rPr lang="en-US" sz="800" b="1" kern="0" dirty="0">
                  <a:solidFill>
                    <a:prstClr val="white"/>
                  </a:solidFill>
                  <a:latin typeface="Arial"/>
                  <a:cs typeface="Arial"/>
                </a:rPr>
                <a:t>Sustainable buildings</a:t>
              </a:r>
              <a:r>
                <a:rPr lang="ru-RU" sz="800" b="1" kern="0" dirty="0">
                  <a:solidFill>
                    <a:prstClr val="white"/>
                  </a:solidFill>
                  <a:latin typeface="Arial"/>
                  <a:cs typeface="Arial"/>
                </a:rPr>
                <a:t> </a:t>
              </a:r>
              <a:endParaRPr lang="en-US" sz="800" b="1" kern="0" dirty="0">
                <a:solidFill>
                  <a:prstClr val="white"/>
                </a:solidFill>
                <a:latin typeface="Arial"/>
                <a:cs typeface="Arial"/>
              </a:endParaRPr>
            </a:p>
            <a:p>
              <a:pPr algn="ctr">
                <a:defRPr/>
              </a:pPr>
              <a:r>
                <a:rPr lang="ru-RU" sz="700" kern="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(</a:t>
              </a:r>
              <a:r>
                <a:rPr lang="en-US" sz="700" kern="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Resilient buildings)</a:t>
              </a:r>
              <a:endParaRPr sz="700" kern="0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232" name="TextBox 231"/>
          <p:cNvSpPr txBox="1"/>
          <p:nvPr/>
        </p:nvSpPr>
        <p:spPr>
          <a:xfrm>
            <a:off x="2789477" y="4734699"/>
            <a:ext cx="536044" cy="17697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ru-RU" sz="700" dirty="0">
                <a:solidFill>
                  <a:schemeClr val="accent1"/>
                </a:solidFill>
                <a:latin typeface="Arial Rounded MT Bold" panose="020F0704030504030204" pitchFamily="34" charset="0"/>
              </a:rPr>
              <a:t>199</a:t>
            </a:r>
            <a:r>
              <a:rPr lang="en-US" sz="700" dirty="0">
                <a:solidFill>
                  <a:schemeClr val="accent1"/>
                </a:solidFill>
                <a:latin typeface="Arial Rounded MT Bold" panose="020F0704030504030204" pitchFamily="34" charset="0"/>
              </a:rPr>
              <a:t>0-00</a:t>
            </a:r>
            <a:r>
              <a:rPr lang="ru-RU" sz="700" dirty="0">
                <a:solidFill>
                  <a:schemeClr val="accent1"/>
                </a:solidFill>
              </a:rPr>
              <a:t>е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5961029" y="4716972"/>
            <a:ext cx="484748" cy="17697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ru-RU" sz="700" dirty="0">
                <a:solidFill>
                  <a:schemeClr val="accent1"/>
                </a:solidFill>
                <a:latin typeface="Arial Rounded MT Bold" panose="020F0704030504030204" pitchFamily="34" charset="0"/>
              </a:rPr>
              <a:t>2010</a:t>
            </a:r>
            <a:r>
              <a:rPr lang="ru-RU" sz="700" dirty="0">
                <a:solidFill>
                  <a:schemeClr val="accent1"/>
                </a:solidFill>
              </a:rPr>
              <a:t> - … </a:t>
            </a:r>
          </a:p>
        </p:txBody>
      </p:sp>
    </p:spTree>
    <p:extLst>
      <p:ext uri="{BB962C8B-B14F-4D97-AF65-F5344CB8AC3E}">
        <p14:creationId xmlns:p14="http://schemas.microsoft.com/office/powerpoint/2010/main" val="3746951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53195"/>
            <a:ext cx="7886700" cy="367505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"/>
                <a:cs typeface="Arial"/>
              </a:rPr>
              <a:t>ВЗАИМОДЕЙСТВИЕ </a:t>
            </a:r>
            <a:r>
              <a:rPr lang="ru-RU" sz="1200" b="1" dirty="0">
                <a:solidFill>
                  <a:schemeClr val="bg1"/>
                </a:solidFill>
                <a:latin typeface="Arial"/>
                <a:cs typeface="Arial"/>
              </a:rPr>
              <a:t>С ТК </a:t>
            </a:r>
            <a:r>
              <a:rPr lang="ru-RU" sz="1200" b="1" dirty="0" smtClean="0">
                <a:solidFill>
                  <a:schemeClr val="bg1"/>
                </a:solidFill>
                <a:latin typeface="Arial"/>
                <a:cs typeface="Arial"/>
              </a:rPr>
              <a:t>ИСО И РАЗВИТИЕ СОТРУДНИЧЕСТВА </a:t>
            </a:r>
            <a:endParaRPr lang="ru-RU" sz="12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350" y="648046"/>
            <a:ext cx="7886700" cy="4178642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/>
              <a:t>За период </a:t>
            </a:r>
            <a:r>
              <a:rPr lang="ru-RU" sz="1400" b="1" dirty="0"/>
              <a:t>2017-2018 гг. </a:t>
            </a:r>
            <a:r>
              <a:rPr lang="ru-RU" sz="1400" dirty="0"/>
              <a:t>планируется рассмотреть </a:t>
            </a:r>
            <a:r>
              <a:rPr lang="ru-RU" sz="1400" b="1" dirty="0"/>
              <a:t>более 790</a:t>
            </a:r>
            <a:r>
              <a:rPr lang="ru-RU" sz="1400" dirty="0"/>
              <a:t> международных документов ИСО</a:t>
            </a:r>
            <a:r>
              <a:rPr lang="ru-RU" sz="1400" dirty="0" smtClean="0"/>
              <a:t>.</a:t>
            </a:r>
          </a:p>
          <a:p>
            <a:pPr algn="just">
              <a:lnSpc>
                <a:spcPct val="120000"/>
              </a:lnSpc>
            </a:pPr>
            <a:r>
              <a:rPr lang="ru-RU" sz="1400" dirty="0" smtClean="0"/>
              <a:t>В 2017 году эксперты ТК 465 примут участие в заседаниях профильных комитетов ИСО/ТК:</a:t>
            </a:r>
          </a:p>
          <a:p>
            <a:pPr algn="just">
              <a:lnSpc>
                <a:spcPct val="120000"/>
              </a:lnSpc>
            </a:pPr>
            <a:endParaRPr lang="ru-RU" dirty="0" smtClean="0"/>
          </a:p>
          <a:p>
            <a:pPr marL="0" indent="0" algn="just">
              <a:lnSpc>
                <a:spcPct val="120000"/>
              </a:lnSpc>
              <a:buNone/>
            </a:pPr>
            <a:endParaRPr lang="ru-RU" dirty="0" smtClean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330" y="1400440"/>
            <a:ext cx="7084540" cy="3498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251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53195"/>
            <a:ext cx="7886700" cy="367505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"/>
                <a:cs typeface="Arial"/>
              </a:rPr>
              <a:t>ВЗАИМОДЕЙСТВИЕ </a:t>
            </a:r>
            <a:r>
              <a:rPr lang="ru-RU" sz="1200" b="1" dirty="0">
                <a:solidFill>
                  <a:schemeClr val="bg1"/>
                </a:solidFill>
                <a:latin typeface="Arial"/>
                <a:cs typeface="Arial"/>
              </a:rPr>
              <a:t>С ТК </a:t>
            </a:r>
            <a:r>
              <a:rPr lang="ru-RU" sz="1200" b="1" dirty="0" smtClean="0">
                <a:solidFill>
                  <a:schemeClr val="bg1"/>
                </a:solidFill>
                <a:latin typeface="Arial"/>
                <a:cs typeface="Arial"/>
              </a:rPr>
              <a:t>ИСО И РАЗВИТИЕ СОТРУДНИЧЕСТВА</a:t>
            </a:r>
            <a:endParaRPr lang="ru-RU" sz="12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350" y="736946"/>
            <a:ext cx="7886700" cy="417864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dirty="0" smtClean="0"/>
              <a:t>В </a:t>
            </a:r>
            <a:r>
              <a:rPr lang="ru-RU" b="1" dirty="0" smtClean="0"/>
              <a:t>июле 2017 г</a:t>
            </a:r>
            <a:r>
              <a:rPr lang="ru-RU" dirty="0" smtClean="0"/>
              <a:t>. </a:t>
            </a:r>
            <a:r>
              <a:rPr lang="ru-RU" dirty="0" smtClean="0"/>
              <a:t>запланировано </a:t>
            </a:r>
            <a:r>
              <a:rPr lang="ru-RU" dirty="0" smtClean="0"/>
              <a:t>подписание соглашения с «Британским институтом стандартов», которое позволит осуществлять обмен не только актуальными стандартами и наработками, но также привлекать экспертов с каждой стороны к научным исследованиям, проводить тренинги и обмениваться лучшими практиками в сфере нормирования в строительстве</a:t>
            </a:r>
            <a:r>
              <a:rPr lang="ru-RU" dirty="0" smtClean="0"/>
              <a:t>.</a:t>
            </a:r>
          </a:p>
          <a:p>
            <a:pPr algn="just">
              <a:lnSpc>
                <a:spcPct val="120000"/>
              </a:lnSpc>
            </a:pPr>
            <a:r>
              <a:rPr lang="ru-RU" dirty="0" smtClean="0"/>
              <a:t>С ТК 59 достигнута договоренность о дополнении стандартов ИСО 6707 «Терминология в строительстве» русским языком, в качестве официального международного языка стандарта.</a:t>
            </a:r>
            <a:endParaRPr lang="ru-RU" dirty="0" smtClean="0"/>
          </a:p>
          <a:p>
            <a:pPr algn="just">
              <a:lnSpc>
                <a:spcPct val="120000"/>
              </a:lnSpc>
            </a:pPr>
            <a:r>
              <a:rPr lang="ru-RU" dirty="0" smtClean="0"/>
              <a:t>В октябре 2017 г. </a:t>
            </a:r>
            <a:r>
              <a:rPr lang="ru-RU" dirty="0" smtClean="0"/>
              <a:t>в </a:t>
            </a:r>
            <a:r>
              <a:rPr lang="ru-RU" dirty="0" smtClean="0"/>
              <a:t>Претории (ЮАР) состоятся выборы председателя подкомитета ТК 59 «Терминология в строительстве, гармонизация языков»</a:t>
            </a:r>
            <a:r>
              <a:rPr lang="ru-RU" dirty="0" smtClean="0"/>
              <a:t>. РФ представляет своего кандидата на голосование. </a:t>
            </a:r>
            <a:endParaRPr lang="ru-RU" dirty="0"/>
          </a:p>
          <a:p>
            <a:pPr algn="just">
              <a:lnSpc>
                <a:spcPct val="120000"/>
              </a:lnSpc>
            </a:pPr>
            <a:r>
              <a:rPr lang="ru-RU" b="1" dirty="0" smtClean="0"/>
              <a:t>С 28 мая по 1 июня </a:t>
            </a:r>
            <a:r>
              <a:rPr lang="ru-RU" b="1" dirty="0"/>
              <a:t>2018 г. </a:t>
            </a:r>
            <a:r>
              <a:rPr lang="ru-RU" dirty="0" smtClean="0"/>
              <a:t>в Москве пройдет 24-е Пленарное заседание </a:t>
            </a:r>
            <a:r>
              <a:rPr lang="ru-RU" b="1" dirty="0"/>
              <a:t>ТК 71 «Бетон, железобетон и </a:t>
            </a:r>
            <a:r>
              <a:rPr lang="ru-RU" b="1" dirty="0" err="1"/>
              <a:t>преднапряженный</a:t>
            </a:r>
            <a:r>
              <a:rPr lang="ru-RU" b="1" dirty="0"/>
              <a:t> бетон</a:t>
            </a:r>
            <a:r>
              <a:rPr lang="ru-RU" b="1" dirty="0" smtClean="0"/>
              <a:t>»</a:t>
            </a:r>
            <a:r>
              <a:rPr lang="ru-RU" dirty="0" smtClean="0"/>
              <a:t>, ожидается участие более 120 делегатов из 20 стран.</a:t>
            </a:r>
            <a:endParaRPr lang="en-US" dirty="0"/>
          </a:p>
          <a:p>
            <a:pPr marL="0" indent="0" algn="just">
              <a:lnSpc>
                <a:spcPct val="120000"/>
              </a:lnSpc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083508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53195"/>
            <a:ext cx="7886700" cy="456405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"/>
                <a:cs typeface="Arial"/>
              </a:rPr>
              <a:t>ПОВЫШЕНИЕ КАЧЕСТВА ДЕЯТЕЛЬНОСТИ ЭКСПЕРТОВ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339" y="687917"/>
            <a:ext cx="7886700" cy="4201583"/>
          </a:xfrm>
        </p:spPr>
        <p:txBody>
          <a:bodyPr>
            <a:normAutofit fontScale="92500"/>
          </a:bodyPr>
          <a:lstStyle/>
          <a:p>
            <a:pPr algn="just">
              <a:lnSpc>
                <a:spcPct val="120000"/>
              </a:lnSpc>
            </a:pPr>
            <a:r>
              <a:rPr lang="ru-RU" b="1" dirty="0" smtClean="0"/>
              <a:t>СОЗДАНИЕ ОТКРЫТЫХ РАБОЧИХ ГРУПП </a:t>
            </a:r>
            <a:r>
              <a:rPr lang="mr-IN" dirty="0" smtClean="0"/>
              <a:t>–</a:t>
            </a:r>
            <a:r>
              <a:rPr lang="ru-RU" dirty="0" smtClean="0"/>
              <a:t> система позволяет привлекать квалифицированных экспертов из различных организаций, в </a:t>
            </a:r>
            <a:r>
              <a:rPr lang="ru-RU" dirty="0" err="1" smtClean="0"/>
              <a:t>т.ч</a:t>
            </a:r>
            <a:r>
              <a:rPr lang="ru-RU" dirty="0" smtClean="0"/>
              <a:t>. высших учебных заведений</a:t>
            </a:r>
          </a:p>
          <a:p>
            <a:pPr algn="just">
              <a:lnSpc>
                <a:spcPct val="120000"/>
              </a:lnSpc>
            </a:pPr>
            <a:r>
              <a:rPr lang="ru-RU" b="1" dirty="0"/>
              <a:t>КОНКУРСНЫЙ ОТБОР </a:t>
            </a:r>
            <a:r>
              <a:rPr lang="ru-RU" b="1" dirty="0" smtClean="0"/>
              <a:t>ЭКСПЕРТОВ </a:t>
            </a:r>
            <a:r>
              <a:rPr lang="ru-RU" dirty="0" smtClean="0"/>
              <a:t>(</a:t>
            </a:r>
            <a:r>
              <a:rPr lang="en-US" dirty="0" smtClean="0"/>
              <a:t>talent management)</a:t>
            </a:r>
            <a:endParaRPr lang="ru-RU" dirty="0"/>
          </a:p>
          <a:p>
            <a:pPr algn="just">
              <a:lnSpc>
                <a:spcPct val="120000"/>
              </a:lnSpc>
            </a:pPr>
            <a:r>
              <a:rPr lang="ru-RU" b="1" dirty="0" smtClean="0"/>
              <a:t>ОБУЧЕНИЕ ЭКСПЕРТОВ </a:t>
            </a:r>
            <a:r>
              <a:rPr lang="ru-RU" dirty="0" smtClean="0"/>
              <a:t>(</a:t>
            </a:r>
            <a:r>
              <a:rPr lang="en-US" dirty="0" smtClean="0"/>
              <a:t>training management)</a:t>
            </a:r>
          </a:p>
          <a:p>
            <a:pPr algn="just">
              <a:lnSpc>
                <a:spcPct val="120000"/>
              </a:lnSpc>
            </a:pPr>
            <a:r>
              <a:rPr lang="ru-RU" b="1" dirty="0" smtClean="0"/>
              <a:t>ПОДГОТОВКА КАДРОВОГО РЕЗЕРВА ЭКСПЕРТОВ, ПЛАН ИХ РАЗВИТИЯ </a:t>
            </a:r>
            <a:r>
              <a:rPr lang="en-US" dirty="0" smtClean="0"/>
              <a:t>(succession management)</a:t>
            </a:r>
            <a:endParaRPr lang="ru-RU" dirty="0" smtClean="0"/>
          </a:p>
          <a:p>
            <a:pPr algn="just">
              <a:lnSpc>
                <a:spcPct val="120000"/>
              </a:lnSpc>
            </a:pPr>
            <a:endParaRPr lang="ru-RU" dirty="0" smtClean="0"/>
          </a:p>
          <a:p>
            <a:pPr algn="just">
              <a:lnSpc>
                <a:spcPct val="120000"/>
              </a:lnSpc>
            </a:pPr>
            <a:r>
              <a:rPr lang="ru-RU" u="sng" dirty="0" smtClean="0"/>
              <a:t>ОСНОВНЫЕ КРИТЕРИИ ОТБОРА ЭКСПЕРТА:</a:t>
            </a:r>
            <a:r>
              <a:rPr lang="ru-RU" dirty="0" smtClean="0"/>
              <a:t> ЗНАНИЕ СПЕЦИАЛЬНОСТИ (ПРЕДМЕТА); ЗНАНИЕ ИНОСТРАННОГО ЯЗЫКА; ЗНАНИЕ СИСТЕМЫ ИСО.</a:t>
            </a:r>
          </a:p>
          <a:p>
            <a:pPr algn="just">
              <a:lnSpc>
                <a:spcPct val="120000"/>
              </a:lnSpc>
            </a:pPr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855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757" y="362581"/>
            <a:ext cx="7886700" cy="538132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ru-RU" sz="1200" b="1" dirty="0" smtClean="0">
                <a:solidFill>
                  <a:schemeClr val="bg1"/>
                </a:solidFill>
                <a:latin typeface="Arial"/>
                <a:cs typeface="Arial"/>
              </a:rPr>
              <a:t>ОТЛИЧИЯ СИСТЕМ НОРМИРОВАНИЯ В РАЗНЫХ СТРАНАХ– ВОЗМОЖНОСТЬ ВНЕДРЕНИЯ ПЕРСПЕКТИВНЫХ РАЗРАБОТОК В СИСТЕМУ ИСО</a:t>
            </a:r>
            <a:endParaRPr lang="ru-RU" sz="12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1470576"/>
              </p:ext>
            </p:extLst>
          </p:nvPr>
        </p:nvGraphicFramePr>
        <p:xfrm>
          <a:off x="484338" y="1293887"/>
          <a:ext cx="7886700" cy="3263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хема 8"/>
          <p:cNvGraphicFramePr/>
          <p:nvPr>
            <p:extLst/>
          </p:nvPr>
        </p:nvGraphicFramePr>
        <p:xfrm>
          <a:off x="2438401" y="641351"/>
          <a:ext cx="443865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Стрелка вправо 9"/>
          <p:cNvSpPr/>
          <p:nvPr/>
        </p:nvSpPr>
        <p:spPr>
          <a:xfrm>
            <a:off x="2076451" y="2511425"/>
            <a:ext cx="361951" cy="32385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495551" y="3714749"/>
            <a:ext cx="4235450" cy="6794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dirty="0" smtClean="0"/>
              <a:t>Прохождение процедуры ИСО по согласованию новых международных стандартов</a:t>
            </a:r>
            <a:endParaRPr lang="ru-RU" dirty="0"/>
          </a:p>
        </p:txBody>
      </p:sp>
      <p:sp>
        <p:nvSpPr>
          <p:cNvPr id="13" name="Стрелка углом 12"/>
          <p:cNvSpPr/>
          <p:nvPr/>
        </p:nvSpPr>
        <p:spPr>
          <a:xfrm rot="10800000">
            <a:off x="6877049" y="3492500"/>
            <a:ext cx="1003301" cy="787400"/>
          </a:xfrm>
          <a:prstGeom prst="bentArrow">
            <a:avLst>
              <a:gd name="adj1" fmla="val 25000"/>
              <a:gd name="adj2" fmla="val 25000"/>
              <a:gd name="adj3" fmla="val 20496"/>
              <a:gd name="adj4" fmla="val 4375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19430" y="1492252"/>
            <a:ext cx="3143250" cy="51435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dirty="0" smtClean="0"/>
              <a:t>ЭКСПЕРТЫ РАБОЧИХ ГРУПП ТК 465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1756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4050" y="203995"/>
            <a:ext cx="7886700" cy="367505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"/>
                <a:cs typeface="Arial"/>
              </a:rPr>
              <a:t>ВЗАИМОДЕЙСТВИЕ С КОМИТЕТАМИ ТК ИСО В СФЕРЕ СТРОИТЕЛЬСТВА </a:t>
            </a:r>
            <a:endParaRPr lang="ru-RU" sz="12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739" y="941917"/>
            <a:ext cx="7886700" cy="420158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endParaRPr lang="ru-RU" b="1" dirty="0" smtClean="0"/>
          </a:p>
          <a:p>
            <a:pPr marL="0" indent="0" algn="ctr">
              <a:lnSpc>
                <a:spcPct val="120000"/>
              </a:lnSpc>
              <a:buNone/>
            </a:pPr>
            <a:endParaRPr lang="ru-RU" b="1" dirty="0"/>
          </a:p>
          <a:p>
            <a:pPr marL="0" indent="0" algn="ctr">
              <a:lnSpc>
                <a:spcPct val="120000"/>
              </a:lnSpc>
              <a:buNone/>
            </a:pPr>
            <a:endParaRPr lang="ru-RU" b="1" dirty="0" smtClean="0"/>
          </a:p>
          <a:p>
            <a:pPr marL="0" indent="0" algn="ctr">
              <a:lnSpc>
                <a:spcPct val="120000"/>
              </a:lnSpc>
              <a:buNone/>
            </a:pPr>
            <a:r>
              <a:rPr lang="ru-RU" b="1" dirty="0" smtClean="0"/>
              <a:t>БЛАГОДАРЮ ЗА ВНИМАНИЕ!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315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77466" y="825675"/>
            <a:ext cx="7735330" cy="378821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70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лет назад, в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феврале 1947 года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при активном участии Советского Союза была создана Международная организация ИСО. Основной целью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ИСО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было обеспечение международного обмена товарами и услугами, а также развитие сотрудничества в интеллектуальной, научно-технической и экономической областях.</a:t>
            </a:r>
          </a:p>
          <a:p>
            <a:pPr algn="just">
              <a:lnSpc>
                <a:spcPct val="150000"/>
              </a:lnSpc>
            </a:pPr>
            <a:r>
              <a:rPr lang="en-US" sz="1600" dirty="0" smtClean="0">
                <a:latin typeface="Arial"/>
                <a:cs typeface="Arial"/>
              </a:rPr>
              <a:t>	</a:t>
            </a:r>
            <a:r>
              <a:rPr lang="ru-RU" sz="1600" dirty="0" smtClean="0">
                <a:latin typeface="Arial"/>
                <a:cs typeface="Arial"/>
              </a:rPr>
              <a:t>Современное </a:t>
            </a:r>
            <a:r>
              <a:rPr lang="ru-RU" sz="1600" dirty="0">
                <a:latin typeface="Arial"/>
                <a:cs typeface="Arial"/>
              </a:rPr>
              <a:t>развитие строительной отрасли напрямую зависит от применения прогрессивных методов проектирования и строительства, внедрение новых технологичных конструкций, инженерных систем, оборудования и материалов, обеспечивающих долгосрочное и безаварийное использование строительной продукции. </a:t>
            </a:r>
          </a:p>
        </p:txBody>
      </p:sp>
      <p:sp>
        <p:nvSpPr>
          <p:cNvPr id="6" name="Заголовок 4"/>
          <p:cNvSpPr>
            <a:spLocks noGrp="1"/>
          </p:cNvSpPr>
          <p:nvPr>
            <p:ph type="title"/>
          </p:nvPr>
        </p:nvSpPr>
        <p:spPr>
          <a:xfrm>
            <a:off x="724647" y="359478"/>
            <a:ext cx="7844117" cy="328882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Arial"/>
                <a:cs typeface="Arial"/>
              </a:rPr>
              <a:t>ВЗАИМОДЕЙСТВИЕ С КОМИТЕТАМИ ТК ИСО В СФЕРЕ СТРОИТЕЛЬСТВА</a:t>
            </a:r>
            <a:endParaRPr lang="ru-RU" sz="12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7471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92408" y="983469"/>
            <a:ext cx="7735330" cy="400237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2016 году в Глобальную Директорию ИСО с правом участия в разработке международных стандартов на всех стадиях, в том числе голосования по окончательным проектам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стандартов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P-member)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вошли  эксперты ТК 465 «Строительство». Сформировано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14 рабочих групп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зеркальны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международным техническим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комитетам ИСО по строительству.</a:t>
            </a:r>
          </a:p>
          <a:p>
            <a:pPr marL="214313" indent="-214313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 2017 году активизирована работа и подана заявка на включение экспертов ТК 465 в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дополнительных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технических комитетов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14313" indent="-214313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Достигнута договоренность о взаимодействии в вопросах стандартизации, не только с профильными техническими комитетами ИСО, но и с национальными органами стандартизации разных стран.</a:t>
            </a:r>
          </a:p>
          <a:p>
            <a:pPr marL="214313" indent="-214313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4"/>
          <p:cNvSpPr>
            <a:spLocks noGrp="1"/>
          </p:cNvSpPr>
          <p:nvPr>
            <p:ph type="title"/>
          </p:nvPr>
        </p:nvSpPr>
        <p:spPr>
          <a:xfrm>
            <a:off x="739588" y="449125"/>
            <a:ext cx="7844117" cy="328882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Arial"/>
                <a:cs typeface="Arial"/>
              </a:rPr>
              <a:t>ВЗАИМОДЕЙСТВИЕ С КОМИТЕТАМИ ТК ИСО В СФЕРЕ СТРОИТЕЛЬСТВА</a:t>
            </a:r>
            <a:endParaRPr lang="ru-RU" sz="12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8222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0C1E9-D588-42FF-891A-C2FB69942EFB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8" name="Заголовок 4"/>
          <p:cNvSpPr>
            <a:spLocks noGrp="1"/>
          </p:cNvSpPr>
          <p:nvPr>
            <p:ph type="title"/>
          </p:nvPr>
        </p:nvSpPr>
        <p:spPr>
          <a:xfrm>
            <a:off x="918229" y="210066"/>
            <a:ext cx="7491135" cy="328882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Arial"/>
                <a:cs typeface="Arial"/>
              </a:rPr>
              <a:t>ТК 465 «СТРОИТЕЛЬСТВО» АКТИВНО УЧАСТВУЕТ В 22 ТК ИСО В СФЕРЕ СТРОИТЕЛЬСТВА</a:t>
            </a:r>
            <a:endParaRPr lang="ru-RU" sz="1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Скругленный прямоугольник 4"/>
          <p:cNvSpPr/>
          <p:nvPr/>
        </p:nvSpPr>
        <p:spPr>
          <a:xfrm>
            <a:off x="4045572" y="4045092"/>
            <a:ext cx="1386954" cy="58706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6670" tIns="26670" rIns="26670" bIns="26670" numCol="1" spcCol="953" anchor="ctr" anchorCtr="0">
            <a:noAutofit/>
          </a:bodyPr>
          <a:lstStyle/>
          <a:p>
            <a:pPr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latin typeface="+mj-lt"/>
              </a:rPr>
              <a:t>Wind and flooding management </a:t>
            </a:r>
          </a:p>
          <a:p>
            <a:pPr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latin typeface="+mj-lt"/>
              </a:rPr>
              <a:t> </a:t>
            </a:r>
            <a:endParaRPr lang="ru-RU" sz="1100" dirty="0">
              <a:latin typeface="+mj-lt"/>
            </a:endParaRPr>
          </a:p>
        </p:txBody>
      </p:sp>
      <p:graphicFrame>
        <p:nvGraphicFramePr>
          <p:cNvPr id="15" name="Объект 1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60586342"/>
              </p:ext>
            </p:extLst>
          </p:nvPr>
        </p:nvGraphicFramePr>
        <p:xfrm>
          <a:off x="-1037042" y="652628"/>
          <a:ext cx="6797631" cy="4311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668105" y="576238"/>
            <a:ext cx="4251778" cy="471667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128588" indent="-128588">
              <a:buFont typeface="Wingdings" panose="05000000000000000000" pitchFamily="2" charset="2"/>
              <a:buChar char="Ø"/>
            </a:pPr>
            <a:r>
              <a:rPr lang="en-US" sz="1200" b="1" dirty="0"/>
              <a:t>ISO/TC10/SC8 </a:t>
            </a:r>
            <a:r>
              <a:rPr lang="ru-RU" sz="1200" b="1" dirty="0"/>
              <a:t>Документация для строительства</a:t>
            </a:r>
            <a:endParaRPr lang="en-US" sz="1200" b="1" dirty="0"/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en-US" sz="1200" b="1" dirty="0"/>
              <a:t>ISO/TC43 </a:t>
            </a:r>
            <a:r>
              <a:rPr lang="ru-RU" sz="1200" b="1" dirty="0"/>
              <a:t>Акустика</a:t>
            </a:r>
            <a:endParaRPr lang="en-US" sz="1200" b="1" dirty="0"/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en-US" sz="1200" b="1" dirty="0"/>
              <a:t>ISO/TC59 </a:t>
            </a:r>
            <a:r>
              <a:rPr lang="ru-RU" sz="1200" b="1" dirty="0"/>
              <a:t>Здания и строительные работы</a:t>
            </a:r>
            <a:endParaRPr lang="en-US" sz="1200" b="1" dirty="0"/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en-US" sz="1200" b="1" dirty="0"/>
              <a:t>ISO/TC71 </a:t>
            </a:r>
            <a:r>
              <a:rPr lang="ru-RU" sz="1200" b="1" dirty="0"/>
              <a:t>Бетон, железобетон и предварительно напряженный бетон</a:t>
            </a:r>
            <a:endParaRPr lang="en-US" sz="1200" b="1" dirty="0"/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en-US" sz="1200" b="1" dirty="0"/>
              <a:t>ISO/TC77 </a:t>
            </a:r>
            <a:r>
              <a:rPr lang="ru-RU" sz="1200" b="1" dirty="0"/>
              <a:t>Изделия из дисперсно-армированного </a:t>
            </a:r>
            <a:r>
              <a:rPr lang="ru-RU" sz="1200" b="1" dirty="0" smtClean="0"/>
              <a:t>цемента</a:t>
            </a:r>
            <a:endParaRPr lang="en-US" sz="1200" b="1" dirty="0"/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en-US" sz="1200" b="1" dirty="0"/>
              <a:t>ISO/TC86 </a:t>
            </a:r>
            <a:r>
              <a:rPr lang="ru-RU" sz="1200" b="1" dirty="0"/>
              <a:t>Охлаждение и кондиционирование воздуха</a:t>
            </a:r>
            <a:endParaRPr lang="en-US" sz="1200" b="1" dirty="0"/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en-US" sz="1200" b="1" dirty="0"/>
              <a:t>ISO/TC89 </a:t>
            </a:r>
            <a:r>
              <a:rPr lang="ru-RU" sz="1200" b="1" dirty="0"/>
              <a:t>Деревянные панели</a:t>
            </a:r>
            <a:endParaRPr lang="en-US" sz="1200" b="1" dirty="0"/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en-US" sz="1200" b="1" dirty="0"/>
              <a:t>ISO/TC98 </a:t>
            </a:r>
            <a:r>
              <a:rPr lang="ru-RU" sz="1200" b="1" dirty="0"/>
              <a:t>Основы проектирования конструкций</a:t>
            </a:r>
            <a:endParaRPr lang="en-US" sz="1200" b="1" dirty="0"/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en-US" sz="1200" b="1" dirty="0"/>
              <a:t>ISO/TC160 </a:t>
            </a:r>
            <a:r>
              <a:rPr lang="ru-RU" sz="1200" b="1" dirty="0"/>
              <a:t>Стекло в здании</a:t>
            </a:r>
            <a:endParaRPr lang="en-US" sz="1200" b="1" dirty="0"/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en-US" sz="1200" b="1" dirty="0"/>
              <a:t>ISO/TC162 </a:t>
            </a:r>
            <a:r>
              <a:rPr lang="ru-RU" sz="1200" b="1" dirty="0"/>
              <a:t>Двери и окна</a:t>
            </a:r>
            <a:endParaRPr lang="en-US" sz="1200" b="1" dirty="0"/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en-US" sz="1200" b="1" dirty="0"/>
              <a:t>ISO/TC163 </a:t>
            </a:r>
            <a:r>
              <a:rPr lang="ru-RU" sz="1200" b="1" dirty="0"/>
              <a:t>Тепловые характеристики и энергетические затраты в зданиях</a:t>
            </a:r>
            <a:endParaRPr lang="en-US" sz="1200" b="1" dirty="0"/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en-US" sz="1200" b="1" dirty="0"/>
              <a:t>ISO/TC165 </a:t>
            </a:r>
            <a:r>
              <a:rPr lang="ru-RU" sz="1200" b="1" dirty="0"/>
              <a:t>Деревянные конструкции</a:t>
            </a:r>
            <a:endParaRPr lang="en-US" sz="1200" b="1" dirty="0"/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en-US" sz="1200" b="1" dirty="0"/>
              <a:t>ISO/TC167 </a:t>
            </a:r>
            <a:r>
              <a:rPr lang="ru-RU" sz="1200" b="1" dirty="0"/>
              <a:t>Стальные и алюминиевые конструкции</a:t>
            </a:r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en-US" sz="1200" b="1" dirty="0"/>
              <a:t>ISO/TC180 </a:t>
            </a:r>
            <a:r>
              <a:rPr lang="ru-RU" sz="1200" b="1" dirty="0"/>
              <a:t>Солнечная энергия</a:t>
            </a:r>
            <a:endParaRPr lang="en-US" sz="1200" b="1" dirty="0"/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en-US" sz="1200" b="1" dirty="0"/>
              <a:t>ISO/TC18</a:t>
            </a:r>
            <a:r>
              <a:rPr lang="ru-RU" sz="1200" b="1" dirty="0"/>
              <a:t>2</a:t>
            </a:r>
            <a:r>
              <a:rPr lang="en-US" sz="1200" b="1" dirty="0"/>
              <a:t> </a:t>
            </a:r>
            <a:r>
              <a:rPr lang="ru-RU" sz="1200" b="1" dirty="0"/>
              <a:t>Геотехника</a:t>
            </a:r>
            <a:endParaRPr lang="en-US" sz="1200" b="1" dirty="0"/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en-US" sz="1200" b="1" dirty="0"/>
              <a:t>ISO/TC205 </a:t>
            </a:r>
            <a:r>
              <a:rPr lang="ru-RU" sz="1200" b="1" dirty="0"/>
              <a:t>Проектирование внутренней среды зданий</a:t>
            </a:r>
            <a:endParaRPr lang="en-US" sz="1200" b="1" dirty="0"/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en-US" sz="1200" b="1" dirty="0"/>
              <a:t>ISO/TC219 </a:t>
            </a:r>
            <a:r>
              <a:rPr lang="ru-RU" sz="1200" b="1" dirty="0"/>
              <a:t>Покрытия полов</a:t>
            </a:r>
            <a:endParaRPr lang="en-US" sz="1200" b="1" dirty="0"/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en-US" sz="1200" b="1" dirty="0"/>
              <a:t>ISO/TC251 </a:t>
            </a:r>
            <a:r>
              <a:rPr lang="ru-RU" sz="1200" b="1" dirty="0"/>
              <a:t>Управление активами</a:t>
            </a:r>
            <a:endParaRPr lang="en-US" sz="1200" b="1" dirty="0"/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en-US" sz="1200" b="1" dirty="0"/>
              <a:t>ISO/TC267 </a:t>
            </a:r>
            <a:r>
              <a:rPr lang="ru-RU" sz="1200" b="1" dirty="0"/>
              <a:t>Эксплуатация зданий и сооружений</a:t>
            </a:r>
            <a:endParaRPr lang="en-US" sz="1200" b="1" dirty="0"/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en-US" sz="1200" b="1" dirty="0"/>
              <a:t>ISO/TC268 </a:t>
            </a:r>
            <a:r>
              <a:rPr lang="ru-RU" sz="1200" b="1" dirty="0"/>
              <a:t>Устойчивое развитие городов и поселений</a:t>
            </a:r>
            <a:endParaRPr lang="en-US" sz="1200" b="1" dirty="0"/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en-US" sz="1200" b="1" dirty="0"/>
              <a:t>ISO/TC274 </a:t>
            </a:r>
            <a:r>
              <a:rPr lang="ru-RU" sz="1200" b="1" dirty="0"/>
              <a:t>Свет и освещение</a:t>
            </a:r>
            <a:endParaRPr lang="en-US" sz="1200" b="1" dirty="0"/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en-US" sz="1200" b="1" dirty="0"/>
              <a:t>ISO/TC301 </a:t>
            </a:r>
            <a:r>
              <a:rPr lang="ru-RU" sz="1200" b="1" dirty="0"/>
              <a:t>Управление энергетикой и энергосбережение</a:t>
            </a:r>
            <a:endParaRPr lang="en-US" sz="12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1590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0C1E9-D588-42FF-891A-C2FB69942EFB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8" name="Заголовок 4"/>
          <p:cNvSpPr>
            <a:spLocks noGrp="1"/>
          </p:cNvSpPr>
          <p:nvPr>
            <p:ph type="title"/>
          </p:nvPr>
        </p:nvSpPr>
        <p:spPr>
          <a:xfrm>
            <a:off x="918229" y="210066"/>
            <a:ext cx="7491135" cy="328882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Arial"/>
                <a:cs typeface="Arial"/>
              </a:rPr>
              <a:t>ТК 465 «СТРОИТЕЛЬСТВО» АКТИВНО УЧАСТВУЕТ В 22 ТК ИСО В СФЕРЕ СТРОИТЕЛЬСТВА</a:t>
            </a:r>
            <a:endParaRPr lang="ru-RU" sz="1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Скругленный прямоугольник 4"/>
          <p:cNvSpPr/>
          <p:nvPr/>
        </p:nvSpPr>
        <p:spPr>
          <a:xfrm>
            <a:off x="4045572" y="4045092"/>
            <a:ext cx="1386954" cy="58706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6670" tIns="26670" rIns="26670" bIns="26670" numCol="1" spcCol="953" anchor="ctr" anchorCtr="0">
            <a:noAutofit/>
          </a:bodyPr>
          <a:lstStyle/>
          <a:p>
            <a:pPr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latin typeface="+mj-lt"/>
              </a:rPr>
              <a:t>Wind and flooding management </a:t>
            </a:r>
          </a:p>
          <a:p>
            <a:pPr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latin typeface="+mj-lt"/>
              </a:rPr>
              <a:t> </a:t>
            </a:r>
            <a:endParaRPr lang="ru-RU" sz="1100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0200" y="558800"/>
            <a:ext cx="8432800" cy="433144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ru-RU" dirty="0" smtClean="0"/>
              <a:t>Среди </a:t>
            </a:r>
            <a:r>
              <a:rPr lang="ru-RU" dirty="0"/>
              <a:t>технических комитетов ИСО, работающих в сфере строительства, есть </a:t>
            </a:r>
            <a:r>
              <a:rPr lang="ru-RU" b="1" dirty="0"/>
              <a:t>традиционные</a:t>
            </a:r>
            <a:r>
              <a:rPr lang="ru-RU" dirty="0"/>
              <a:t> комитеты (</a:t>
            </a:r>
            <a:r>
              <a:rPr lang="en-US" dirty="0"/>
              <a:t>TC</a:t>
            </a:r>
            <a:r>
              <a:rPr lang="ru-RU" dirty="0"/>
              <a:t>) и подкомитеты (</a:t>
            </a:r>
            <a:r>
              <a:rPr lang="en-US" dirty="0"/>
              <a:t>SC</a:t>
            </a:r>
            <a:r>
              <a:rPr lang="ru-RU" dirty="0"/>
              <a:t>), такие как</a:t>
            </a:r>
            <a:r>
              <a:rPr lang="ru-RU" dirty="0" smtClean="0"/>
              <a:t>:</a:t>
            </a:r>
          </a:p>
          <a:p>
            <a:pPr algn="just">
              <a:lnSpc>
                <a:spcPct val="110000"/>
              </a:lnSpc>
            </a:pPr>
            <a:endParaRPr lang="en-US" dirty="0"/>
          </a:p>
          <a:p>
            <a:pPr lvl="0" algn="just">
              <a:lnSpc>
                <a:spcPct val="110000"/>
              </a:lnSpc>
            </a:pPr>
            <a:r>
              <a:rPr lang="ru-RU" b="1" dirty="0"/>
              <a:t>ИСО/ТК59 «Здания и строительные работы» </a:t>
            </a:r>
            <a:r>
              <a:rPr lang="ru-RU" dirty="0"/>
              <a:t>(</a:t>
            </a:r>
            <a:r>
              <a:rPr lang="en-US" dirty="0"/>
              <a:t>ISO</a:t>
            </a:r>
            <a:r>
              <a:rPr lang="ru-RU" dirty="0"/>
              <a:t>/</a:t>
            </a:r>
            <a:r>
              <a:rPr lang="en-US" dirty="0"/>
              <a:t>TC</a:t>
            </a:r>
            <a:r>
              <a:rPr lang="ru-RU" dirty="0"/>
              <a:t>59 </a:t>
            </a:r>
            <a:r>
              <a:rPr lang="en-US" dirty="0"/>
              <a:t>Buildings and civil engineering works</a:t>
            </a:r>
            <a:r>
              <a:rPr lang="ru-RU" dirty="0"/>
              <a:t>), существующий с момента основания ИСО, специализирующийся на терминологии в </a:t>
            </a:r>
            <a:r>
              <a:rPr lang="ru-RU" dirty="0" smtClean="0"/>
              <a:t>строительстве; </a:t>
            </a:r>
            <a:r>
              <a:rPr lang="ru-RU" dirty="0"/>
              <a:t>организационных стандартах в процессе проектирования, производства и </a:t>
            </a:r>
            <a:r>
              <a:rPr lang="ru-RU" dirty="0" smtClean="0"/>
              <a:t>строительства; основных геометрических требованиях </a:t>
            </a:r>
            <a:r>
              <a:rPr lang="ru-RU" dirty="0"/>
              <a:t>к зданиям, конструкциям и элементам, включая модульную координацию размеров в </a:t>
            </a:r>
            <a:r>
              <a:rPr lang="ru-RU" dirty="0" smtClean="0"/>
              <a:t>строительстве; основных правилах </a:t>
            </a:r>
            <a:r>
              <a:rPr lang="ru-RU" dirty="0"/>
              <a:t>для сопряжения конструкций и элементов, </a:t>
            </a:r>
            <a:r>
              <a:rPr lang="ru-RU" dirty="0" smtClean="0"/>
              <a:t>отклонений </a:t>
            </a:r>
            <a:r>
              <a:rPr lang="ru-RU" dirty="0"/>
              <a:t>и </a:t>
            </a:r>
            <a:r>
              <a:rPr lang="ru-RU" dirty="0" smtClean="0"/>
              <a:t>размеров; </a:t>
            </a:r>
            <a:r>
              <a:rPr lang="ru-RU" dirty="0"/>
              <a:t>характеристики и испытания материалов для заделки швов и </a:t>
            </a:r>
            <a:r>
              <a:rPr lang="ru-RU" dirty="0" smtClean="0"/>
              <a:t>другие</a:t>
            </a:r>
            <a:r>
              <a:rPr lang="ru-RU" dirty="0"/>
              <a:t>.</a:t>
            </a:r>
            <a:endParaRPr lang="ru-RU" dirty="0" smtClean="0"/>
          </a:p>
          <a:p>
            <a:pPr lvl="0" algn="just">
              <a:lnSpc>
                <a:spcPct val="110000"/>
              </a:lnSpc>
            </a:pPr>
            <a:endParaRPr lang="en-US" dirty="0"/>
          </a:p>
          <a:p>
            <a:pPr lvl="0" algn="just">
              <a:lnSpc>
                <a:spcPct val="110000"/>
              </a:lnSpc>
            </a:pPr>
            <a:r>
              <a:rPr lang="ru-RU" b="1" dirty="0"/>
              <a:t>ИСО/ТК71 «Бетон, железобетон, предварительно напряженный бетон» </a:t>
            </a:r>
            <a:r>
              <a:rPr lang="ru-RU" dirty="0"/>
              <a:t>(</a:t>
            </a:r>
            <a:r>
              <a:rPr lang="en-US" dirty="0"/>
              <a:t>ISO</a:t>
            </a:r>
            <a:r>
              <a:rPr lang="ru-RU" dirty="0"/>
              <a:t>/</a:t>
            </a:r>
            <a:r>
              <a:rPr lang="en-US" dirty="0"/>
              <a:t>TC</a:t>
            </a:r>
            <a:r>
              <a:rPr lang="ru-RU" dirty="0"/>
              <a:t>71 </a:t>
            </a:r>
            <a:r>
              <a:rPr lang="en-US" dirty="0"/>
              <a:t>Concrete</a:t>
            </a:r>
            <a:r>
              <a:rPr lang="ru-RU" dirty="0"/>
              <a:t>, </a:t>
            </a:r>
            <a:r>
              <a:rPr lang="en-US" dirty="0"/>
              <a:t>reinforced concrete and pre</a:t>
            </a:r>
            <a:r>
              <a:rPr lang="ru-RU" dirty="0"/>
              <a:t>-</a:t>
            </a:r>
            <a:r>
              <a:rPr lang="en-US" dirty="0"/>
              <a:t>stressed concrete</a:t>
            </a:r>
            <a:r>
              <a:rPr lang="ru-RU" dirty="0"/>
              <a:t>), занимающийся вопросами стандартизации технологии бетона при проектировании и строительстве бетонных, железобетонных и предварительно напряженных конструкций, методы испытаний, повышение качества и снижение </a:t>
            </a:r>
            <a:r>
              <a:rPr lang="ru-RU" dirty="0" smtClean="0"/>
              <a:t>стоимости конструкций.</a:t>
            </a:r>
          </a:p>
          <a:p>
            <a:pPr lvl="0" algn="just">
              <a:lnSpc>
                <a:spcPct val="110000"/>
              </a:lnSpc>
            </a:pPr>
            <a:endParaRPr lang="en-US" dirty="0"/>
          </a:p>
          <a:p>
            <a:pPr lvl="0" algn="just">
              <a:lnSpc>
                <a:spcPct val="110000"/>
              </a:lnSpc>
            </a:pPr>
            <a:r>
              <a:rPr lang="ru-RU" b="1" dirty="0"/>
              <a:t>ИСО/ТК 98 «Основы проектирования конструкций» </a:t>
            </a:r>
            <a:r>
              <a:rPr lang="ru-RU" dirty="0"/>
              <a:t>(</a:t>
            </a:r>
            <a:r>
              <a:rPr lang="en-US" dirty="0"/>
              <a:t>ISO</a:t>
            </a:r>
            <a:r>
              <a:rPr lang="ru-RU" dirty="0"/>
              <a:t>/</a:t>
            </a:r>
            <a:r>
              <a:rPr lang="en-US" dirty="0"/>
              <a:t>TC</a:t>
            </a:r>
            <a:r>
              <a:rPr lang="ru-RU" dirty="0"/>
              <a:t> 98 </a:t>
            </a:r>
            <a:r>
              <a:rPr lang="en-US" dirty="0"/>
              <a:t>Bases for design of structures</a:t>
            </a:r>
            <a:r>
              <a:rPr lang="ru-RU" dirty="0"/>
              <a:t>), </a:t>
            </a:r>
            <a:r>
              <a:rPr lang="ru-RU" dirty="0" smtClean="0"/>
              <a:t>охватывающий вопросы </a:t>
            </a:r>
            <a:r>
              <a:rPr lang="ru-RU" dirty="0"/>
              <a:t>стандартизации основ проектирования и расчета конструкций, </a:t>
            </a:r>
            <a:r>
              <a:rPr lang="ru-RU" dirty="0" smtClean="0"/>
              <a:t>терминологию </a:t>
            </a:r>
            <a:r>
              <a:rPr lang="ru-RU" dirty="0"/>
              <a:t>и условные обозначения, нагрузки и воздействия, ограничения и </a:t>
            </a:r>
            <a:r>
              <a:rPr lang="ru-RU" dirty="0" smtClean="0"/>
              <a:t>деформации.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778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0C1E9-D588-42FF-891A-C2FB69942EFB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8" name="Заголовок 4"/>
          <p:cNvSpPr>
            <a:spLocks noGrp="1"/>
          </p:cNvSpPr>
          <p:nvPr>
            <p:ph type="title"/>
          </p:nvPr>
        </p:nvSpPr>
        <p:spPr>
          <a:xfrm>
            <a:off x="918229" y="210066"/>
            <a:ext cx="7491135" cy="328882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Arial"/>
                <a:cs typeface="Arial"/>
              </a:rPr>
              <a:t>ТК 465 «СТРОИТЕЛЬСТВО» АКТИВНО УЧАСТВУЕТ В 22 ТК ИСО В СФЕРЕ СТРОИТЕЛЬСТВА</a:t>
            </a:r>
            <a:endParaRPr lang="ru-RU" sz="1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Скругленный прямоугольник 4"/>
          <p:cNvSpPr/>
          <p:nvPr/>
        </p:nvSpPr>
        <p:spPr>
          <a:xfrm>
            <a:off x="4045572" y="4045092"/>
            <a:ext cx="1386954" cy="58706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6670" tIns="26670" rIns="26670" bIns="26670" numCol="1" spcCol="953" anchor="ctr" anchorCtr="0">
            <a:noAutofit/>
          </a:bodyPr>
          <a:lstStyle/>
          <a:p>
            <a:pPr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latin typeface="+mj-lt"/>
              </a:rPr>
              <a:t>Wind and flooding management </a:t>
            </a:r>
          </a:p>
          <a:p>
            <a:pPr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latin typeface="+mj-lt"/>
              </a:rPr>
              <a:t> </a:t>
            </a:r>
            <a:endParaRPr lang="ru-RU" sz="1100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2900" y="749300"/>
            <a:ext cx="8432800" cy="290592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b="1" dirty="0"/>
              <a:t>П</a:t>
            </a:r>
            <a:r>
              <a:rPr lang="ru-RU" b="1" dirty="0" smtClean="0"/>
              <a:t>рогрессивные</a:t>
            </a:r>
            <a:r>
              <a:rPr lang="ru-RU" dirty="0"/>
              <a:t>, отражающие экологическую </a:t>
            </a:r>
            <a:r>
              <a:rPr lang="ru-RU" dirty="0" smtClean="0"/>
              <a:t>направленность, </a:t>
            </a:r>
            <a:r>
              <a:rPr lang="ru-RU" dirty="0" err="1"/>
              <a:t>энерго</a:t>
            </a:r>
            <a:r>
              <a:rPr lang="ru-RU" dirty="0"/>
              <a:t>- и ресурсосбережение, как на стадии строительства, так и эксплуатации</a:t>
            </a:r>
            <a:r>
              <a:rPr lang="ru-RU" dirty="0" smtClean="0"/>
              <a:t>:</a:t>
            </a:r>
          </a:p>
          <a:p>
            <a:pPr algn="just">
              <a:lnSpc>
                <a:spcPct val="120000"/>
              </a:lnSpc>
            </a:pPr>
            <a:endParaRPr lang="en-US" dirty="0"/>
          </a:p>
          <a:p>
            <a:pPr lvl="0" algn="just">
              <a:lnSpc>
                <a:spcPct val="120000"/>
              </a:lnSpc>
            </a:pPr>
            <a:r>
              <a:rPr lang="ru-RU" b="1" dirty="0"/>
              <a:t>ИСО/ТК163 «Тепловые характеристики и энергетические затраты в зданиях»</a:t>
            </a:r>
            <a:r>
              <a:rPr lang="ru-RU" dirty="0"/>
              <a:t> (</a:t>
            </a:r>
            <a:r>
              <a:rPr lang="en-US" dirty="0"/>
              <a:t>ISO</a:t>
            </a:r>
            <a:r>
              <a:rPr lang="ru-RU" dirty="0"/>
              <a:t>/</a:t>
            </a:r>
            <a:r>
              <a:rPr lang="en-US" dirty="0"/>
              <a:t>TC</a:t>
            </a:r>
            <a:r>
              <a:rPr lang="ru-RU" dirty="0"/>
              <a:t>163 </a:t>
            </a:r>
            <a:r>
              <a:rPr lang="en-US" dirty="0"/>
              <a:t>Thermal performance and energy use in the built environment</a:t>
            </a:r>
            <a:r>
              <a:rPr lang="ru-RU" dirty="0"/>
              <a:t>), созданный в 1975 году комитет, разрабатывает стандарты в области зданий и строительных работ, относящихся к тепловым и гидротермическим характеристикам материалов, продукции, компонентам, элементам и системам, включая готовые здания вновь построенные и существующие, их взаимодействие с конструктивными системами </a:t>
            </a:r>
            <a:r>
              <a:rPr lang="ru-RU" dirty="0" smtClean="0"/>
              <a:t>зданий</a:t>
            </a:r>
            <a:r>
              <a:rPr lang="ru-RU" dirty="0"/>
              <a:t>.</a:t>
            </a:r>
            <a:endParaRPr lang="ru-RU" dirty="0" smtClean="0"/>
          </a:p>
          <a:p>
            <a:pPr lvl="0" algn="just">
              <a:lnSpc>
                <a:spcPct val="120000"/>
              </a:lnSpc>
            </a:pPr>
            <a:endParaRPr lang="en-US" dirty="0"/>
          </a:p>
          <a:p>
            <a:pPr lvl="0" algn="just">
              <a:lnSpc>
                <a:spcPct val="120000"/>
              </a:lnSpc>
            </a:pPr>
            <a:r>
              <a:rPr lang="ru-RU" b="1" dirty="0"/>
              <a:t>ИСО/ТК267 «Управление и эксплуатация объектов недвижимости» </a:t>
            </a:r>
            <a:r>
              <a:rPr lang="ru-RU" dirty="0"/>
              <a:t>(</a:t>
            </a:r>
            <a:r>
              <a:rPr lang="en-US" dirty="0"/>
              <a:t>ISO</a:t>
            </a:r>
            <a:r>
              <a:rPr lang="ru-RU" dirty="0"/>
              <a:t>/</a:t>
            </a:r>
            <a:r>
              <a:rPr lang="en-US" dirty="0"/>
              <a:t>TC</a:t>
            </a:r>
            <a:r>
              <a:rPr lang="ru-RU" dirty="0"/>
              <a:t>267 </a:t>
            </a:r>
            <a:r>
              <a:rPr lang="en-US" dirty="0"/>
              <a:t>Facility management</a:t>
            </a:r>
            <a:r>
              <a:rPr lang="ru-RU" dirty="0"/>
              <a:t>), рассматривающий вопросы стандартизации при эксплуатации зданий и </a:t>
            </a:r>
            <a:r>
              <a:rPr lang="ru-RU" dirty="0" smtClean="0"/>
              <a:t>сооружений.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800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0C1E9-D588-42FF-891A-C2FB69942EFB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8" name="Заголовок 4"/>
          <p:cNvSpPr>
            <a:spLocks noGrp="1"/>
          </p:cNvSpPr>
          <p:nvPr>
            <p:ph type="title"/>
          </p:nvPr>
        </p:nvSpPr>
        <p:spPr>
          <a:xfrm>
            <a:off x="905529" y="349766"/>
            <a:ext cx="7491135" cy="328882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Arial"/>
                <a:cs typeface="Arial"/>
              </a:rPr>
              <a:t>ТК 465 «СТРОИТЕЛЬСТВО» АКТИВНО УЧАСТВУЕТ В 22 ТК ИСО В СФЕРЕ СТРОИТЕЛЬСТВА</a:t>
            </a:r>
            <a:endParaRPr lang="ru-RU" sz="1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Скругленный прямоугольник 4"/>
          <p:cNvSpPr/>
          <p:nvPr/>
        </p:nvSpPr>
        <p:spPr>
          <a:xfrm>
            <a:off x="4045572" y="4045092"/>
            <a:ext cx="1386954" cy="58706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6670" tIns="26670" rIns="26670" bIns="26670" numCol="1" spcCol="953" anchor="ctr" anchorCtr="0">
            <a:noAutofit/>
          </a:bodyPr>
          <a:lstStyle/>
          <a:p>
            <a:pPr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latin typeface="+mj-lt"/>
              </a:rPr>
              <a:t>Wind and flooding management </a:t>
            </a:r>
          </a:p>
          <a:p>
            <a:pPr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latin typeface="+mj-lt"/>
              </a:rPr>
              <a:t> </a:t>
            </a:r>
            <a:endParaRPr lang="ru-RU" sz="1100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2900" y="1117600"/>
            <a:ext cx="8432800" cy="33870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dirty="0"/>
              <a:t>А</a:t>
            </a:r>
            <a:r>
              <a:rPr lang="ru-RU" dirty="0" smtClean="0"/>
              <a:t> </a:t>
            </a:r>
            <a:r>
              <a:rPr lang="ru-RU" dirty="0"/>
              <a:t>также </a:t>
            </a:r>
            <a:r>
              <a:rPr lang="ru-RU" b="1" dirty="0"/>
              <a:t>инновационные</a:t>
            </a:r>
            <a:r>
              <a:rPr lang="ru-RU" dirty="0" smtClean="0"/>
              <a:t>:</a:t>
            </a:r>
          </a:p>
          <a:p>
            <a:pPr algn="just">
              <a:lnSpc>
                <a:spcPct val="120000"/>
              </a:lnSpc>
            </a:pPr>
            <a:endParaRPr lang="en-US" dirty="0"/>
          </a:p>
          <a:p>
            <a:pPr lvl="0" algn="just">
              <a:lnSpc>
                <a:spcPct val="120000"/>
              </a:lnSpc>
            </a:pPr>
            <a:r>
              <a:rPr lang="ru-RU" b="1" dirty="0"/>
              <a:t>ИСО/ТК59/ПК13/РГ08 «Организация информации о строительных работах» </a:t>
            </a:r>
            <a:r>
              <a:rPr lang="ru-RU" dirty="0"/>
              <a:t>(БИМ-моделирование/проектирование) (</a:t>
            </a:r>
            <a:r>
              <a:rPr lang="en-US" dirty="0"/>
              <a:t>ISO</a:t>
            </a:r>
            <a:r>
              <a:rPr lang="ru-RU" dirty="0"/>
              <a:t>/</a:t>
            </a:r>
            <a:r>
              <a:rPr lang="en-US" dirty="0"/>
              <a:t>TC</a:t>
            </a:r>
            <a:r>
              <a:rPr lang="ru-RU" dirty="0"/>
              <a:t>59/</a:t>
            </a:r>
            <a:r>
              <a:rPr lang="en-US" dirty="0"/>
              <a:t>SC</a:t>
            </a:r>
            <a:r>
              <a:rPr lang="ru-RU" dirty="0"/>
              <a:t>13/</a:t>
            </a:r>
            <a:r>
              <a:rPr lang="en-US" dirty="0"/>
              <a:t>WG</a:t>
            </a:r>
            <a:r>
              <a:rPr lang="ru-RU" dirty="0"/>
              <a:t>08 </a:t>
            </a:r>
            <a:r>
              <a:rPr lang="en-US" dirty="0"/>
              <a:t>Organization of information about construction works</a:t>
            </a:r>
            <a:r>
              <a:rPr lang="ru-RU" dirty="0"/>
              <a:t>), одно из быстро развивающихся направлений стандартизации, связанное с проектированием, строительством, снабжением и обеспечением эксплуатации и ремонта здания (управление жизненным циклом объекта), которое предполагает сбор и комплексную обработку всей архитектурно-конструкторской, технологической, экономической и иной информации, со всеми ее взаимосвязями и зависимостями, для того чтобы здание рассматривалось как единый объект. Особенность подхода, при создании трехмерной модели здания, заключается в том, что строительный объект проектируется фактически как единое целое и изменение какого-либо из параметров влечет за собой автоматическое изменение связанных с ним параметров и объектов, вплоть до чертежей, визуализаций, спецификаций и календарного </a:t>
            </a:r>
            <a:r>
              <a:rPr lang="ru-RU" dirty="0" smtClean="0"/>
              <a:t>графика.</a:t>
            </a:r>
            <a:endParaRPr lang="en-US" dirty="0"/>
          </a:p>
          <a:p>
            <a:pPr lvl="0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547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0C1E9-D588-42FF-891A-C2FB69942EFB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8" name="Заголовок 4"/>
          <p:cNvSpPr>
            <a:spLocks noGrp="1"/>
          </p:cNvSpPr>
          <p:nvPr>
            <p:ph type="title"/>
          </p:nvPr>
        </p:nvSpPr>
        <p:spPr>
          <a:xfrm>
            <a:off x="905529" y="476766"/>
            <a:ext cx="7491135" cy="328882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Arial"/>
                <a:cs typeface="Arial"/>
              </a:rPr>
              <a:t>ТК 465 «СТРОИТЕЛЬСТВО» АКТИВНО УЧАСТВУЕТ В 22 ТК ИСО В СФЕРЕ СТРОИТЕЛЬСТВА</a:t>
            </a:r>
            <a:endParaRPr lang="ru-RU" sz="1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Скругленный прямоугольник 4"/>
          <p:cNvSpPr/>
          <p:nvPr/>
        </p:nvSpPr>
        <p:spPr>
          <a:xfrm>
            <a:off x="4045572" y="4045092"/>
            <a:ext cx="1386954" cy="58706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6670" tIns="26670" rIns="26670" bIns="26670" numCol="1" spcCol="953" anchor="ctr" anchorCtr="0">
            <a:noAutofit/>
          </a:bodyPr>
          <a:lstStyle/>
          <a:p>
            <a:pPr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latin typeface="+mj-lt"/>
              </a:rPr>
              <a:t>Wind and flooding management </a:t>
            </a:r>
          </a:p>
          <a:p>
            <a:pPr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latin typeface="+mj-lt"/>
              </a:rPr>
              <a:t> </a:t>
            </a:r>
            <a:endParaRPr lang="ru-RU" sz="1100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2900" y="1270000"/>
            <a:ext cx="8432800" cy="281974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just"/>
            <a:r>
              <a:rPr lang="ru-RU" b="1" dirty="0" smtClean="0"/>
              <a:t>Инновационные</a:t>
            </a:r>
            <a:r>
              <a:rPr lang="ru-RU" dirty="0"/>
              <a:t>:</a:t>
            </a:r>
            <a:endParaRPr lang="en-US" dirty="0"/>
          </a:p>
          <a:p>
            <a:pPr lvl="0" algn="just"/>
            <a:endParaRPr lang="ru-RU" dirty="0" smtClean="0"/>
          </a:p>
          <a:p>
            <a:pPr lvl="0" algn="just">
              <a:lnSpc>
                <a:spcPct val="120000"/>
              </a:lnSpc>
            </a:pPr>
            <a:r>
              <a:rPr lang="ru-RU" b="1" dirty="0" smtClean="0"/>
              <a:t>ИСО</a:t>
            </a:r>
            <a:r>
              <a:rPr lang="ru-RU" b="1" dirty="0"/>
              <a:t>/ТК268 «Устойчивое развитие городов и поселений» </a:t>
            </a:r>
            <a:r>
              <a:rPr lang="ru-RU" dirty="0"/>
              <a:t>(</a:t>
            </a:r>
            <a:r>
              <a:rPr lang="en-US" dirty="0"/>
              <a:t>ISO</a:t>
            </a:r>
            <a:r>
              <a:rPr lang="ru-RU" dirty="0"/>
              <a:t>/</a:t>
            </a:r>
            <a:r>
              <a:rPr lang="en-US" dirty="0"/>
              <a:t>TC</a:t>
            </a:r>
            <a:r>
              <a:rPr lang="ru-RU" dirty="0"/>
              <a:t>268 </a:t>
            </a:r>
            <a:r>
              <a:rPr lang="en-US" dirty="0"/>
              <a:t>Sustainable cities and communities</a:t>
            </a:r>
            <a:r>
              <a:rPr lang="ru-RU" dirty="0"/>
              <a:t>), один из новых комитетов, призванный стандартизировать развитие и внедрение комплексного и интегрированного подходов устойчивого развития городов, включая требования, парадигмы, методологические принципы, поддерживающие технические методы и инструменты, позволяющие достичь устойчивого развития, подразумевающего интеллектуальность (</a:t>
            </a:r>
            <a:r>
              <a:rPr lang="en-US" dirty="0"/>
              <a:t>smartness</a:t>
            </a:r>
            <a:r>
              <a:rPr lang="ru-RU" dirty="0" smtClean="0"/>
              <a:t>), гибкость, адаптивность и упругость </a:t>
            </a:r>
            <a:r>
              <a:rPr lang="ru-RU" dirty="0"/>
              <a:t>(</a:t>
            </a:r>
            <a:r>
              <a:rPr lang="en-US" dirty="0"/>
              <a:t>resilience</a:t>
            </a:r>
            <a:r>
              <a:rPr lang="ru-RU" dirty="0"/>
              <a:t>). Деятельность по стандартизации этого комитета направлена в помощь всем городам и поселениям, а также другим заинтересованным сторонам, включая сельскохозяйственные и городские территории, позволяя им стать более эффективными, безопасными и рационально функционирующими (</a:t>
            </a:r>
            <a:r>
              <a:rPr lang="en-US" dirty="0"/>
              <a:t>sustainable</a:t>
            </a:r>
            <a:r>
              <a:rPr lang="ru-RU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914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5364" y="179465"/>
            <a:ext cx="8477426" cy="562975"/>
          </a:xfrm>
          <a:prstGeom prst="rect">
            <a:avLst/>
          </a:prstGeom>
          <a:solidFill>
            <a:srgbClr val="0070C0"/>
          </a:solidFill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РАБОЧИХ ГРУПП ТК 465 «СТРОИТЕЛЬСТВО» ЗЕРКАЛЬНЫХ </a:t>
            </a:r>
            <a:r>
              <a:rPr lang="ru-RU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ТК/ИСО </a:t>
            </a:r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СФЕРЕ СТРОИТЕЛЬСТВА ДАЕТ ВОЗМОЖНОСТЬ ВНЕДРЕНИЯ ОТЕЧЕСТВЕННЫХ ПЕРЕДОВЫХ РАЗРАБОТОК  В </a:t>
            </a:r>
            <a:r>
              <a:rPr lang="ru-RU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МЕЖДУНАРОДНУЮ СИСТЕМУ </a:t>
            </a:r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ИСО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1"/>
          <p:cNvSpPr>
            <a:spLocks noChangeArrowheads="1"/>
          </p:cNvSpPr>
          <p:nvPr/>
        </p:nvSpPr>
        <p:spPr bwMode="auto">
          <a:xfrm>
            <a:off x="560701" y="813215"/>
            <a:ext cx="1099117" cy="713524"/>
          </a:xfrm>
          <a:prstGeom prst="roundRect">
            <a:avLst>
              <a:gd name="adj" fmla="val 16667"/>
            </a:avLst>
          </a:prstGeom>
          <a:solidFill>
            <a:srgbClr val="1F4E79"/>
          </a:solidFill>
          <a:ln w="12700">
            <a:solidFill>
              <a:srgbClr val="0D0D0D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9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9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Организационно-методические и общетехнические вопросы в строительстве</a:t>
            </a:r>
            <a:endParaRPr lang="ru-RU" altLang="ru-RU" sz="6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9" name="Скругленный прямоугольник 2"/>
          <p:cNvSpPr>
            <a:spLocks noChangeArrowheads="1"/>
          </p:cNvSpPr>
          <p:nvPr/>
        </p:nvSpPr>
        <p:spPr bwMode="auto">
          <a:xfrm>
            <a:off x="577469" y="1616146"/>
            <a:ext cx="1049457" cy="610997"/>
          </a:xfrm>
          <a:prstGeom prst="roundRect">
            <a:avLst>
              <a:gd name="adj" fmla="val 16667"/>
            </a:avLst>
          </a:prstGeom>
          <a:solidFill>
            <a:srgbClr val="1F4E79"/>
          </a:solidFill>
          <a:ln w="12700">
            <a:solidFill>
              <a:srgbClr val="0D0D0D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9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9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Градо</a:t>
            </a:r>
            <a:r>
              <a:rPr lang="ru-RU" altLang="ru-RU" sz="9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-строительство здания и сооружения</a:t>
            </a:r>
            <a:endParaRPr lang="ru-RU" altLang="ru-RU" sz="6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10" name="Скругленный прямоугольник 3"/>
          <p:cNvSpPr>
            <a:spLocks noChangeArrowheads="1"/>
          </p:cNvSpPr>
          <p:nvPr/>
        </p:nvSpPr>
        <p:spPr bwMode="auto">
          <a:xfrm>
            <a:off x="555364" y="2430184"/>
            <a:ext cx="1071563" cy="741494"/>
          </a:xfrm>
          <a:prstGeom prst="roundRect">
            <a:avLst>
              <a:gd name="adj" fmla="val 16667"/>
            </a:avLst>
          </a:prstGeom>
          <a:solidFill>
            <a:srgbClr val="1F4E79"/>
          </a:solidFill>
          <a:ln w="12700">
            <a:solidFill>
              <a:srgbClr val="0D0D0D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9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9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Наружные и внутренние инженерные сети и оборудование</a:t>
            </a:r>
            <a:endParaRPr lang="ru-RU" altLang="ru-RU" sz="6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12" name="Скругленный прямоугольник 4"/>
          <p:cNvSpPr>
            <a:spLocks noChangeArrowheads="1"/>
          </p:cNvSpPr>
          <p:nvPr/>
        </p:nvSpPr>
        <p:spPr bwMode="auto">
          <a:xfrm>
            <a:off x="573646" y="3374827"/>
            <a:ext cx="1021556" cy="943418"/>
          </a:xfrm>
          <a:prstGeom prst="roundRect">
            <a:avLst>
              <a:gd name="adj" fmla="val 16667"/>
            </a:avLst>
          </a:prstGeom>
          <a:solidFill>
            <a:srgbClr val="1F4E79"/>
          </a:solidFill>
          <a:ln w="12700">
            <a:solidFill>
              <a:srgbClr val="0D0D0D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9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9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Строительные конструкции и основания </a:t>
            </a:r>
            <a:endParaRPr lang="ru-RU" altLang="ru-RU" sz="6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13" name="Скругленный прямоугольник 5"/>
          <p:cNvSpPr>
            <a:spLocks noChangeArrowheads="1"/>
          </p:cNvSpPr>
          <p:nvPr/>
        </p:nvSpPr>
        <p:spPr bwMode="auto">
          <a:xfrm>
            <a:off x="605793" y="4462836"/>
            <a:ext cx="957263" cy="645541"/>
          </a:xfrm>
          <a:prstGeom prst="roundRect">
            <a:avLst>
              <a:gd name="adj" fmla="val 16667"/>
            </a:avLst>
          </a:prstGeom>
          <a:solidFill>
            <a:srgbClr val="1F4E79"/>
          </a:solidFill>
          <a:ln w="12700">
            <a:solidFill>
              <a:srgbClr val="0D0D0D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9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9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Строительные материалы </a:t>
            </a:r>
            <a:endParaRPr lang="ru-RU" altLang="ru-RU" sz="6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14" name="Прямоугольник 6"/>
          <p:cNvSpPr>
            <a:spLocks noChangeArrowheads="1"/>
          </p:cNvSpPr>
          <p:nvPr/>
        </p:nvSpPr>
        <p:spPr bwMode="auto">
          <a:xfrm>
            <a:off x="1733104" y="816610"/>
            <a:ext cx="743577" cy="648347"/>
          </a:xfrm>
          <a:prstGeom prst="rect">
            <a:avLst/>
          </a:prstGeom>
          <a:solidFill>
            <a:schemeClr val="bg1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1</a:t>
            </a:r>
            <a:endParaRPr lang="ru-RU" altLang="ru-RU" sz="6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Инженерные изыскания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15" name="Прямоугольник 7"/>
          <p:cNvSpPr>
            <a:spLocks noChangeArrowheads="1"/>
          </p:cNvSpPr>
          <p:nvPr/>
        </p:nvSpPr>
        <p:spPr bwMode="auto">
          <a:xfrm>
            <a:off x="2516914" y="815510"/>
            <a:ext cx="894122" cy="651392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2 Проектирование Основные положения нормирования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16" name="Прямоугольник 8"/>
          <p:cNvSpPr>
            <a:spLocks noChangeArrowheads="1"/>
          </p:cNvSpPr>
          <p:nvPr/>
        </p:nvSpPr>
        <p:spPr bwMode="auto">
          <a:xfrm>
            <a:off x="3449075" y="813215"/>
            <a:ext cx="807152" cy="646804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3 Строительство Основные положения нормирования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4293335" y="815137"/>
            <a:ext cx="964406" cy="644882"/>
          </a:xfrm>
          <a:prstGeom prst="rect">
            <a:avLst/>
          </a:prstGeom>
          <a:solidFill>
            <a:srgbClr val="FFFF00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4 Безопасная эксплуатация зданий и сооружений 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18" name="Прямоугольник 10"/>
          <p:cNvSpPr>
            <a:spLocks noChangeArrowheads="1"/>
          </p:cNvSpPr>
          <p:nvPr/>
        </p:nvSpPr>
        <p:spPr bwMode="auto">
          <a:xfrm>
            <a:off x="5289653" y="817729"/>
            <a:ext cx="1005407" cy="642290"/>
          </a:xfrm>
          <a:prstGeom prst="rect">
            <a:avLst/>
          </a:prstGeom>
          <a:solidFill>
            <a:srgbClr val="FFFF00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5 Технология информационного моделирования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19" name="Прямоугольник 11"/>
          <p:cNvSpPr>
            <a:spLocks noChangeArrowheads="1"/>
          </p:cNvSpPr>
          <p:nvPr/>
        </p:nvSpPr>
        <p:spPr bwMode="auto">
          <a:xfrm>
            <a:off x="6346403" y="816921"/>
            <a:ext cx="1135614" cy="272921"/>
          </a:xfrm>
          <a:prstGeom prst="rect">
            <a:avLst/>
          </a:prstGeom>
          <a:solidFill>
            <a:schemeClr val="bg1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6 Пожаробезопасность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20" name="Прямоугольник 12"/>
          <p:cNvSpPr>
            <a:spLocks noChangeArrowheads="1"/>
          </p:cNvSpPr>
          <p:nvPr/>
        </p:nvSpPr>
        <p:spPr bwMode="auto">
          <a:xfrm>
            <a:off x="6346403" y="1134079"/>
            <a:ext cx="1135615" cy="330102"/>
          </a:xfrm>
          <a:prstGeom prst="rect">
            <a:avLst/>
          </a:prstGeom>
          <a:solidFill>
            <a:schemeClr val="bg1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7 </a:t>
            </a:r>
            <a:r>
              <a:rPr lang="ru-RU" altLang="ru-RU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Сейсмобезопасность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21" name="Прямоугольник 13"/>
          <p:cNvSpPr>
            <a:spLocks noChangeArrowheads="1"/>
          </p:cNvSpPr>
          <p:nvPr/>
        </p:nvSpPr>
        <p:spPr bwMode="auto">
          <a:xfrm>
            <a:off x="7543106" y="816148"/>
            <a:ext cx="1489684" cy="648809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8 Строительная физика. Энергосбережение и </a:t>
            </a:r>
            <a:r>
              <a:rPr lang="ru-RU" altLang="ru-RU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энергоэффективность</a:t>
            </a: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строительстве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V="1">
            <a:off x="221456" y="7536180"/>
            <a:ext cx="114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23"/>
          <p:cNvSpPr>
            <a:spLocks noChangeArrowheads="1"/>
          </p:cNvSpPr>
          <p:nvPr/>
        </p:nvSpPr>
        <p:spPr bwMode="auto">
          <a:xfrm>
            <a:off x="1744051" y="1624851"/>
            <a:ext cx="784512" cy="589259"/>
          </a:xfrm>
          <a:prstGeom prst="rect">
            <a:avLst/>
          </a:prstGeom>
          <a:solidFill>
            <a:srgbClr val="FFFF00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9</a:t>
            </a:r>
            <a:endParaRPr lang="ru-RU" altLang="ru-RU" sz="6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Градо</a:t>
            </a: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-строительство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32" name="Прямоугольник 24"/>
          <p:cNvSpPr>
            <a:spLocks noChangeArrowheads="1"/>
          </p:cNvSpPr>
          <p:nvPr/>
        </p:nvSpPr>
        <p:spPr bwMode="auto">
          <a:xfrm>
            <a:off x="2733166" y="1623197"/>
            <a:ext cx="1139456" cy="596503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10 Жилые, общественные и производственные здания и сооружения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33" name="Прямоугольник 25"/>
          <p:cNvSpPr>
            <a:spLocks noChangeArrowheads="1"/>
          </p:cNvSpPr>
          <p:nvPr/>
        </p:nvSpPr>
        <p:spPr bwMode="auto">
          <a:xfrm>
            <a:off x="4135365" y="1616692"/>
            <a:ext cx="894869" cy="594683"/>
          </a:xfrm>
          <a:prstGeom prst="rect">
            <a:avLst/>
          </a:prstGeom>
          <a:solidFill>
            <a:schemeClr val="bg1"/>
          </a:solidFill>
          <a:ln w="12700">
            <a:solidFill>
              <a:srgbClr val="375623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11</a:t>
            </a:r>
            <a:endParaRPr lang="ru-RU" altLang="ru-RU" sz="6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Проектирование и строительство транспортных сооружений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34" name="Прямоугольник 26"/>
          <p:cNvSpPr>
            <a:spLocks noChangeArrowheads="1"/>
          </p:cNvSpPr>
          <p:nvPr/>
        </p:nvSpPr>
        <p:spPr bwMode="auto">
          <a:xfrm>
            <a:off x="5283977" y="1617973"/>
            <a:ext cx="1659982" cy="593402"/>
          </a:xfrm>
          <a:prstGeom prst="rect">
            <a:avLst/>
          </a:prstGeom>
          <a:solidFill>
            <a:schemeClr val="bg1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12 Проектирование и строительство гидротехнических и мелиоративных сооружений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40" name="Прямоугольник 35"/>
          <p:cNvSpPr>
            <a:spLocks noChangeArrowheads="1"/>
          </p:cNvSpPr>
          <p:nvPr/>
        </p:nvSpPr>
        <p:spPr bwMode="auto">
          <a:xfrm>
            <a:off x="7128535" y="1616684"/>
            <a:ext cx="1911940" cy="591627"/>
          </a:xfrm>
          <a:prstGeom prst="rect">
            <a:avLst/>
          </a:prstGeom>
          <a:solidFill>
            <a:schemeClr val="bg1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13 Проектирование и строительство магистральных и промысловых трубопроводов, хранилищ нефти и газа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43" name="Прямоугольник 38"/>
          <p:cNvSpPr>
            <a:spLocks noChangeArrowheads="1"/>
          </p:cNvSpPr>
          <p:nvPr/>
        </p:nvSpPr>
        <p:spPr bwMode="auto">
          <a:xfrm>
            <a:off x="1687214" y="2430184"/>
            <a:ext cx="1326223" cy="750461"/>
          </a:xfrm>
          <a:prstGeom prst="rect">
            <a:avLst/>
          </a:prstGeom>
          <a:solidFill>
            <a:schemeClr val="accent1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14</a:t>
            </a:r>
            <a:endParaRPr lang="ru-RU" altLang="ru-RU" sz="60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Проектирование и строительство сетей теплоснабжения, отопления и вентиляция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44" name="Прямоугольник 39"/>
          <p:cNvSpPr>
            <a:spLocks noChangeArrowheads="1"/>
          </p:cNvSpPr>
          <p:nvPr/>
        </p:nvSpPr>
        <p:spPr bwMode="auto">
          <a:xfrm>
            <a:off x="3411036" y="2435013"/>
            <a:ext cx="1116753" cy="742442"/>
          </a:xfrm>
          <a:prstGeom prst="rect">
            <a:avLst/>
          </a:prstGeom>
          <a:solidFill>
            <a:schemeClr val="bg1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15</a:t>
            </a:r>
            <a:endParaRPr lang="ru-RU" altLang="ru-RU" sz="6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Проектирование и строительство сетей водоснабжения и водоотведения</a:t>
            </a:r>
            <a:endParaRPr lang="ru-RU" altLang="ru-RU" sz="6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45" name="Прямоугольник 40"/>
          <p:cNvSpPr>
            <a:spLocks noChangeArrowheads="1"/>
          </p:cNvSpPr>
          <p:nvPr/>
        </p:nvSpPr>
        <p:spPr bwMode="auto">
          <a:xfrm>
            <a:off x="4959043" y="2430183"/>
            <a:ext cx="1112192" cy="747272"/>
          </a:xfrm>
          <a:prstGeom prst="rect">
            <a:avLst/>
          </a:prstGeom>
          <a:solidFill>
            <a:schemeClr val="bg1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16</a:t>
            </a:r>
            <a:endParaRPr lang="ru-RU" altLang="ru-RU" sz="6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Проектирование и строительство сетей газоснабжения и газораспределения 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46" name="Прямоугольник 41"/>
          <p:cNvSpPr>
            <a:spLocks noChangeArrowheads="1"/>
          </p:cNvSpPr>
          <p:nvPr/>
        </p:nvSpPr>
        <p:spPr bwMode="auto">
          <a:xfrm>
            <a:off x="6448479" y="2435664"/>
            <a:ext cx="1117205" cy="747272"/>
          </a:xfrm>
          <a:prstGeom prst="rect">
            <a:avLst/>
          </a:prstGeom>
          <a:solidFill>
            <a:schemeClr val="bg1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17</a:t>
            </a:r>
            <a:endParaRPr lang="ru-RU" altLang="ru-RU" sz="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Системы электросвязи зданий и сооружений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52" name="Прямоугольник 49"/>
          <p:cNvSpPr>
            <a:spLocks noChangeArrowheads="1"/>
          </p:cNvSpPr>
          <p:nvPr/>
        </p:nvSpPr>
        <p:spPr bwMode="auto">
          <a:xfrm>
            <a:off x="1673508" y="3425646"/>
            <a:ext cx="775211" cy="810714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18</a:t>
            </a:r>
            <a:endParaRPr lang="ru-RU" altLang="ru-RU" sz="6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Надежность строительных конструкций и оснований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53" name="Прямоугольник 51"/>
          <p:cNvSpPr>
            <a:spLocks noChangeArrowheads="1"/>
          </p:cNvSpPr>
          <p:nvPr/>
        </p:nvSpPr>
        <p:spPr bwMode="auto">
          <a:xfrm>
            <a:off x="2476681" y="3416963"/>
            <a:ext cx="621863" cy="819398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19 Геотехника</a:t>
            </a:r>
            <a:endParaRPr lang="ru-RU" altLang="ru-RU" sz="8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54" name="Прямоугольник 52"/>
          <p:cNvSpPr>
            <a:spLocks noChangeArrowheads="1"/>
          </p:cNvSpPr>
          <p:nvPr/>
        </p:nvSpPr>
        <p:spPr bwMode="auto">
          <a:xfrm>
            <a:off x="3130015" y="3418522"/>
            <a:ext cx="1029635" cy="816554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20 Металлические конструкции РГ 20.1 </a:t>
            </a:r>
            <a:r>
              <a:rPr lang="ru-RU" altLang="ru-RU" sz="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Стальные </a:t>
            </a: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конструкции</a:t>
            </a:r>
            <a:endParaRPr lang="ru-RU" altLang="ru-RU" sz="8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РГ 20.2 </a:t>
            </a:r>
            <a:r>
              <a:rPr lang="ru-RU" altLang="ru-RU" sz="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Алюмин</a:t>
            </a:r>
            <a:r>
              <a:rPr lang="ru-RU" altLang="ru-RU" sz="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конструкции</a:t>
            </a:r>
            <a:endParaRPr lang="ru-RU" altLang="ru-RU" sz="8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55" name="Прямоугольник 53"/>
          <p:cNvSpPr>
            <a:spLocks noChangeArrowheads="1"/>
          </p:cNvSpPr>
          <p:nvPr/>
        </p:nvSpPr>
        <p:spPr bwMode="auto">
          <a:xfrm>
            <a:off x="1688119" y="4476203"/>
            <a:ext cx="5440416" cy="632174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27 Строительные материалы  РГ 27.1 Минеральные вяжущие  РГ 27.2 Заполнители, бетоны и растворы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РГ 27.3 Сухие строительные смеси  РГ 27.5 Тепло-и звукоизоляционные материалы  РГ 27.6 Стеновые, перегородочные и облицовочные материалы  РГ 27.7 Дорожные материалы  РГ 27.8 Клеи и герметики для строительства</a:t>
            </a:r>
            <a:endParaRPr lang="ru-RU" altLang="ru-RU" sz="8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56" name="Прямоугольник 56"/>
          <p:cNvSpPr>
            <a:spLocks noChangeArrowheads="1"/>
          </p:cNvSpPr>
          <p:nvPr/>
        </p:nvSpPr>
        <p:spPr bwMode="auto">
          <a:xfrm>
            <a:off x="7252490" y="4462836"/>
            <a:ext cx="1797869" cy="648366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28 Композитные, текстильные и </a:t>
            </a:r>
            <a:r>
              <a:rPr lang="ru-RU" altLang="ru-RU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геосинтетические</a:t>
            </a: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материалы и изделия строительного назначения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57" name="Прямоугольник 58"/>
          <p:cNvSpPr>
            <a:spLocks noChangeArrowheads="1"/>
          </p:cNvSpPr>
          <p:nvPr/>
        </p:nvSpPr>
        <p:spPr bwMode="auto">
          <a:xfrm>
            <a:off x="8252114" y="3412891"/>
            <a:ext cx="798245" cy="816554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26 Ремонт, </a:t>
            </a:r>
            <a:r>
              <a:rPr lang="ru-RU" altLang="ru-RU" sz="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восстановл</a:t>
            </a:r>
            <a:r>
              <a:rPr lang="ru-RU" altLang="ru-RU" sz="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усиление конструкций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58" name="Прямоугольник 59"/>
          <p:cNvSpPr>
            <a:spLocks noChangeArrowheads="1"/>
          </p:cNvSpPr>
          <p:nvPr/>
        </p:nvSpPr>
        <p:spPr bwMode="auto">
          <a:xfrm>
            <a:off x="4189539" y="3418522"/>
            <a:ext cx="866713" cy="816554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21 Бетонные и железобетонные конструкции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59" name="Прямоугольник 61"/>
          <p:cNvSpPr>
            <a:spLocks noChangeArrowheads="1"/>
          </p:cNvSpPr>
          <p:nvPr/>
        </p:nvSpPr>
        <p:spPr bwMode="auto">
          <a:xfrm>
            <a:off x="5086142" y="3418521"/>
            <a:ext cx="678286" cy="813436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22 Каменные </a:t>
            </a:r>
            <a:r>
              <a:rPr lang="ru-RU" altLang="ru-RU" sz="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констр</a:t>
            </a:r>
            <a:r>
              <a:rPr lang="ru-RU" altLang="ru-RU" sz="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-и</a:t>
            </a:r>
            <a:endParaRPr lang="ru-RU" altLang="ru-RU" sz="800" dirty="0">
              <a:latin typeface="Arial" panose="020B0604020202020204" pitchFamily="34" charset="0"/>
            </a:endParaRPr>
          </a:p>
        </p:txBody>
      </p:sp>
      <p:sp>
        <p:nvSpPr>
          <p:cNvPr id="60" name="Прямоугольник 62"/>
          <p:cNvSpPr>
            <a:spLocks noChangeArrowheads="1"/>
          </p:cNvSpPr>
          <p:nvPr/>
        </p:nvSpPr>
        <p:spPr bwMode="auto">
          <a:xfrm>
            <a:off x="5801907" y="3416963"/>
            <a:ext cx="714053" cy="812481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23 Деревянные конструкции</a:t>
            </a:r>
            <a:endParaRPr lang="ru-RU" altLang="ru-RU" sz="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61" name="Прямоугольник 64"/>
          <p:cNvSpPr>
            <a:spLocks noChangeArrowheads="1"/>
          </p:cNvSpPr>
          <p:nvPr/>
        </p:nvSpPr>
        <p:spPr bwMode="auto">
          <a:xfrm>
            <a:off x="6553440" y="3412891"/>
            <a:ext cx="964406" cy="816554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24 Блоки оконные, дверные и воротные. Комплектующие изделия и материалы</a:t>
            </a:r>
            <a:endParaRPr lang="ru-RU" altLang="ru-RU" sz="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latin typeface="Arial" panose="020B0604020202020204" pitchFamily="34" charset="0"/>
            </a:endParaRPr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>
            <a:off x="3714750" y="358616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3714274" y="465201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4817746" y="5056346"/>
            <a:ext cx="442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3714750" y="7757160"/>
            <a:ext cx="890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3714750" y="7068979"/>
            <a:ext cx="890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4817746" y="7337108"/>
            <a:ext cx="442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114300" y="143403"/>
            <a:ext cx="138499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9" name="Rectangle 96"/>
          <p:cNvSpPr>
            <a:spLocks noChangeArrowheads="1"/>
          </p:cNvSpPr>
          <p:nvPr/>
        </p:nvSpPr>
        <p:spPr bwMode="auto">
          <a:xfrm>
            <a:off x="114300" y="486303"/>
            <a:ext cx="138499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0" name="Rectangle 97"/>
          <p:cNvSpPr>
            <a:spLocks noChangeArrowheads="1"/>
          </p:cNvSpPr>
          <p:nvPr/>
        </p:nvSpPr>
        <p:spPr bwMode="auto">
          <a:xfrm>
            <a:off x="114300" y="657754"/>
            <a:ext cx="138499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1" name="Rectangle 98"/>
          <p:cNvSpPr>
            <a:spLocks noChangeArrowheads="1"/>
          </p:cNvSpPr>
          <p:nvPr/>
        </p:nvSpPr>
        <p:spPr bwMode="auto">
          <a:xfrm>
            <a:off x="114300" y="596199"/>
            <a:ext cx="145625" cy="40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altLang="ru-RU" sz="600" dirty="0">
                <a:latin typeface="Arial" panose="020B0604020202020204" pitchFamily="34" charset="0"/>
              </a:rPr>
              <a:t> 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cxnSp>
        <p:nvCxnSpPr>
          <p:cNvPr id="85" name="Прямая соединительная линия 84"/>
          <p:cNvCxnSpPr/>
          <p:nvPr/>
        </p:nvCxnSpPr>
        <p:spPr>
          <a:xfrm flipV="1">
            <a:off x="585131" y="1544367"/>
            <a:ext cx="8465228" cy="1311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611912" y="4389581"/>
            <a:ext cx="8465228" cy="1311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flipV="1">
            <a:off x="567562" y="3308289"/>
            <a:ext cx="8465228" cy="1311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flipV="1">
            <a:off x="575276" y="2312691"/>
            <a:ext cx="8465228" cy="1311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3" name="Прямоугольник 58"/>
          <p:cNvSpPr>
            <a:spLocks noChangeArrowheads="1"/>
          </p:cNvSpPr>
          <p:nvPr/>
        </p:nvSpPr>
        <p:spPr bwMode="auto">
          <a:xfrm>
            <a:off x="7555326" y="3412890"/>
            <a:ext cx="661918" cy="821935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25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Огражд-ие</a:t>
            </a:r>
            <a:r>
              <a:rPr lang="ru-RU" altLang="ru-RU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конструкции зданий</a:t>
            </a:r>
            <a:endParaRPr lang="ru-RU" alt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194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2358</TotalTime>
  <Words>2020</Words>
  <Application>Microsoft Macintosh PowerPoint</Application>
  <PresentationFormat>On-screen Show (16:9)</PresentationFormat>
  <Paragraphs>226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Тема Office</vt:lpstr>
      <vt:lpstr>think-cell Slide</vt:lpstr>
      <vt:lpstr>О ВЗАИМОДЕЙСТВИИ С МЕЖДУНАРОДНЫМИ ТЕХНИЧЕСКИМИ КОМИТЕТАМИ ИСО В СФЕРЕ СТРОИТЕЛЬСТВА, ПЕРСПЕКТИВНЫЕ СТАНДАРТЫ, ТЕМЫ И РАЗРАБОТКИ</vt:lpstr>
      <vt:lpstr>ВЗАИМОДЕЙСТВИЕ С КОМИТЕТАМИ ТК ИСО В СФЕРЕ СТРОИТЕЛЬСТВА</vt:lpstr>
      <vt:lpstr>ВЗАИМОДЕЙСТВИЕ С КОМИТЕТАМИ ТК ИСО В СФЕРЕ СТРОИТЕЛЬСТВА</vt:lpstr>
      <vt:lpstr>ТК 465 «СТРОИТЕЛЬСТВО» АКТИВНО УЧАСТВУЕТ В 22 ТК ИСО В СФЕРЕ СТРОИТЕЛЬСТВА</vt:lpstr>
      <vt:lpstr>ТК 465 «СТРОИТЕЛЬСТВО» АКТИВНО УЧАСТВУЕТ В 22 ТК ИСО В СФЕРЕ СТРОИТЕЛЬСТВА</vt:lpstr>
      <vt:lpstr>ТК 465 «СТРОИТЕЛЬСТВО» АКТИВНО УЧАСТВУЕТ В 22 ТК ИСО В СФЕРЕ СТРОИТЕЛЬСТВА</vt:lpstr>
      <vt:lpstr>ТК 465 «СТРОИТЕЛЬСТВО» АКТИВНО УЧАСТВУЕТ В 22 ТК ИСО В СФЕРЕ СТРОИТЕЛЬСТВА</vt:lpstr>
      <vt:lpstr>ТК 465 «СТРОИТЕЛЬСТВО» АКТИВНО УЧАСТВУЕТ В 22 ТК ИСО В СФЕРЕ СТРОИТЕЛЬСТВА</vt:lpstr>
      <vt:lpstr>PowerPoint Presentation</vt:lpstr>
      <vt:lpstr>ПЕРСПЕКТИВНЫЕ СТАНДАРТЫ, ТЕМЫ И РАЗРАБОТКИ</vt:lpstr>
      <vt:lpstr>ПЕРСПЕКТИВНЫЕ СТАНДАРТЫ, ТЕМЫ И РАЗРАБОТКИ</vt:lpstr>
      <vt:lpstr>PowerPoint Presentation</vt:lpstr>
      <vt:lpstr>ВЗАИМОДЕЙСТВИЕ С ТК ИСО И РАЗВИТИЕ СОТРУДНИЧЕСТВА </vt:lpstr>
      <vt:lpstr>ВЗАИМОДЕЙСТВИЕ С ТК ИСО И РАЗВИТИЕ СОТРУДНИЧЕСТВА</vt:lpstr>
      <vt:lpstr>ПОВЫШЕНИЕ КАЧЕСТВА ДЕЯТЕЛЬНОСТИ ЭКСПЕРТОВ</vt:lpstr>
      <vt:lpstr>ОТЛИЧИЯ СИСТЕМ НОРМИРОВАНИЯ В РАЗНЫХ СТРАНАХ– ВОЗМОЖНОСТЬ ВНЕДРЕНИЯ ПЕРСПЕКТИВНЫХ РАЗРАБОТОК В СИСТЕМУ ИСО</vt:lpstr>
      <vt:lpstr>ВЗАИМОДЕЙСТВИЕ С КОМИТЕТАМИ ТК ИСО В СФЕРЕ СТРОИТЕЛЬСТВА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 Тельянц</dc:creator>
  <cp:lastModifiedBy>Andrey Kharitonov</cp:lastModifiedBy>
  <cp:revision>250</cp:revision>
  <cp:lastPrinted>2017-01-25T08:09:43Z</cp:lastPrinted>
  <dcterms:created xsi:type="dcterms:W3CDTF">2016-08-26T06:44:17Z</dcterms:created>
  <dcterms:modified xsi:type="dcterms:W3CDTF">2017-04-19T19:30:15Z</dcterms:modified>
</cp:coreProperties>
</file>