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8" r:id="rId1"/>
  </p:sldMasterIdLst>
  <p:notesMasterIdLst>
    <p:notesMasterId r:id="rId9"/>
  </p:notesMasterIdLst>
  <p:sldIdLst>
    <p:sldId id="533" r:id="rId2"/>
    <p:sldId id="536" r:id="rId3"/>
    <p:sldId id="535" r:id="rId4"/>
    <p:sldId id="530" r:id="rId5"/>
    <p:sldId id="531" r:id="rId6"/>
    <p:sldId id="518" r:id="rId7"/>
    <p:sldId id="539" r:id="rId8"/>
  </p:sldIdLst>
  <p:sldSz cx="9144000" cy="5143500" type="screen16x9"/>
  <p:notesSz cx="6858000" cy="9947275"/>
  <p:custDataLst>
    <p:tags r:id="rId10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7CC3"/>
    <a:srgbClr val="DFDC64"/>
    <a:srgbClr val="EEE300"/>
    <a:srgbClr val="80CACC"/>
    <a:srgbClr val="CFCB2B"/>
    <a:srgbClr val="70DCD7"/>
    <a:srgbClr val="70DCD2"/>
    <a:srgbClr val="8EC2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280" autoAdjust="0"/>
  </p:normalViewPr>
  <p:slideViewPr>
    <p:cSldViewPr snapToObjects="1">
      <p:cViewPr>
        <p:scale>
          <a:sx n="100" d="100"/>
          <a:sy n="100" d="100"/>
        </p:scale>
        <p:origin x="-1944" y="-10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746125"/>
            <a:ext cx="6632575" cy="3730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1" y="4724955"/>
            <a:ext cx="5486399" cy="4476274"/>
          </a:xfrm>
          <a:prstGeom prst="rect">
            <a:avLst/>
          </a:prstGeom>
          <a:noFill/>
          <a:ln>
            <a:noFill/>
          </a:ln>
        </p:spPr>
        <p:txBody>
          <a:bodyPr lIns="91836" tIns="91836" rIns="91836" bIns="91836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405240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8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9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8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98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48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98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746125"/>
            <a:ext cx="6632575" cy="3730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1" y="4724955"/>
            <a:ext cx="5486399" cy="4476274"/>
          </a:xfrm>
          <a:prstGeom prst="rect">
            <a:avLst/>
          </a:prstGeom>
        </p:spPr>
        <p:txBody>
          <a:bodyPr lIns="91836" tIns="91836" rIns="91836" bIns="91836" anchor="t" anchorCtr="0">
            <a:noAutofit/>
          </a:bodyPr>
          <a:lstStyle/>
          <a:p>
            <a:r>
              <a:rPr lang="ru-RU" dirty="0"/>
              <a:t>По слайду</a:t>
            </a:r>
          </a:p>
        </p:txBody>
      </p:sp>
    </p:spTree>
    <p:extLst>
      <p:ext uri="{BB962C8B-B14F-4D97-AF65-F5344CB8AC3E}">
        <p14:creationId xmlns:p14="http://schemas.microsoft.com/office/powerpoint/2010/main" val="1945739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0325" y="693738"/>
            <a:ext cx="6630988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/>
          <a:lstStyle/>
          <a:p>
            <a:fld id="{733CF2EA-72F7-450F-8156-84A7E2D5CF7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322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/>
          <a:lstStyle/>
          <a:p>
            <a:fld id="{D19F00C3-2D0B-4672-80A5-437D986EB34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745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746125"/>
            <a:ext cx="6632575" cy="3730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1" y="4724955"/>
            <a:ext cx="5486399" cy="4476274"/>
          </a:xfrm>
          <a:prstGeom prst="rect">
            <a:avLst/>
          </a:prstGeom>
        </p:spPr>
        <p:txBody>
          <a:bodyPr lIns="91836" tIns="91836" rIns="91836" bIns="91836" anchor="t" anchorCtr="0">
            <a:noAutofit/>
          </a:bodyPr>
          <a:lstStyle/>
          <a:p>
            <a:r>
              <a:rPr lang="ru-RU" dirty="0"/>
              <a:t>По слайду</a:t>
            </a:r>
          </a:p>
        </p:txBody>
      </p:sp>
    </p:spTree>
    <p:extLst>
      <p:ext uri="{BB962C8B-B14F-4D97-AF65-F5344CB8AC3E}">
        <p14:creationId xmlns:p14="http://schemas.microsoft.com/office/powerpoint/2010/main" val="1945739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8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1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0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7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4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01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7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4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56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581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154783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154783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424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74054" tIns="74054" rIns="74054" bIns="74054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3"/>
            <a:ext cx="8229600" cy="3725680"/>
          </a:xfrm>
          <a:prstGeom prst="rect">
            <a:avLst/>
          </a:prstGeom>
        </p:spPr>
        <p:txBody>
          <a:bodyPr lIns="74054" tIns="74054" rIns="74054" bIns="74054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2" y="4749853"/>
            <a:ext cx="548700" cy="393524"/>
          </a:xfrm>
          <a:prstGeom prst="rect">
            <a:avLst/>
          </a:prstGeom>
        </p:spPr>
        <p:txBody>
          <a:bodyPr lIns="74054" tIns="74054" rIns="74054" bIns="74054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fld id="{00000000-1234-1234-1234-123412341234}" type="slidenum">
              <a:rPr lang="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19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862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68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3371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5056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674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8428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0113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1799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3484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61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1" y="900116"/>
            <a:ext cx="4038600" cy="2545557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1" y="900116"/>
            <a:ext cx="4038600" cy="2545557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71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6856" indent="0">
              <a:buNone/>
              <a:defRPr sz="1400" b="1"/>
            </a:lvl2pPr>
            <a:lvl3pPr marL="633712" indent="0">
              <a:buNone/>
              <a:defRPr sz="1200" b="1"/>
            </a:lvl3pPr>
            <a:lvl4pPr marL="950568" indent="0">
              <a:buNone/>
              <a:defRPr sz="1100" b="1"/>
            </a:lvl4pPr>
            <a:lvl5pPr marL="1267424" indent="0">
              <a:buNone/>
              <a:defRPr sz="1100" b="1"/>
            </a:lvl5pPr>
            <a:lvl6pPr marL="1584281" indent="0">
              <a:buNone/>
              <a:defRPr sz="1100" b="1"/>
            </a:lvl6pPr>
            <a:lvl7pPr marL="1901136" indent="0">
              <a:buNone/>
              <a:defRPr sz="1100" b="1"/>
            </a:lvl7pPr>
            <a:lvl8pPr marL="2217992" indent="0">
              <a:buNone/>
              <a:defRPr sz="1100" b="1"/>
            </a:lvl8pPr>
            <a:lvl9pPr marL="2534849" indent="0">
              <a:buNone/>
              <a:defRPr sz="1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8"/>
            <a:ext cx="4041775" cy="479822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6856" indent="0">
              <a:buNone/>
              <a:defRPr sz="1400" b="1"/>
            </a:lvl2pPr>
            <a:lvl3pPr marL="633712" indent="0">
              <a:buNone/>
              <a:defRPr sz="1200" b="1"/>
            </a:lvl3pPr>
            <a:lvl4pPr marL="950568" indent="0">
              <a:buNone/>
              <a:defRPr sz="1100" b="1"/>
            </a:lvl4pPr>
            <a:lvl5pPr marL="1267424" indent="0">
              <a:buNone/>
              <a:defRPr sz="1100" b="1"/>
            </a:lvl5pPr>
            <a:lvl6pPr marL="1584281" indent="0">
              <a:buNone/>
              <a:defRPr sz="1100" b="1"/>
            </a:lvl6pPr>
            <a:lvl7pPr marL="1901136" indent="0">
              <a:buNone/>
              <a:defRPr sz="1100" b="1"/>
            </a:lvl7pPr>
            <a:lvl8pPr marL="2217992" indent="0">
              <a:buNone/>
              <a:defRPr sz="1100" b="1"/>
            </a:lvl8pPr>
            <a:lvl9pPr marL="2534849" indent="0">
              <a:buNone/>
              <a:defRPr sz="1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7"/>
            <a:ext cx="4041775" cy="2963466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42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36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54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5" y="204790"/>
            <a:ext cx="3008313" cy="871538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04796"/>
            <a:ext cx="5111750" cy="438983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5" y="1076329"/>
            <a:ext cx="3008313" cy="3518298"/>
          </a:xfrm>
        </p:spPr>
        <p:txBody>
          <a:bodyPr/>
          <a:lstStyle>
            <a:lvl1pPr marL="0" indent="0">
              <a:buNone/>
              <a:defRPr sz="1000"/>
            </a:lvl1pPr>
            <a:lvl2pPr marL="316856" indent="0">
              <a:buNone/>
              <a:defRPr sz="800"/>
            </a:lvl2pPr>
            <a:lvl3pPr marL="633712" indent="0">
              <a:buNone/>
              <a:defRPr sz="700"/>
            </a:lvl3pPr>
            <a:lvl4pPr marL="950568" indent="0">
              <a:buNone/>
              <a:defRPr sz="600"/>
            </a:lvl4pPr>
            <a:lvl5pPr marL="1267424" indent="0">
              <a:buNone/>
              <a:defRPr sz="600"/>
            </a:lvl5pPr>
            <a:lvl6pPr marL="1584281" indent="0">
              <a:buNone/>
              <a:defRPr sz="600"/>
            </a:lvl6pPr>
            <a:lvl7pPr marL="1901136" indent="0">
              <a:buNone/>
              <a:defRPr sz="600"/>
            </a:lvl7pPr>
            <a:lvl8pPr marL="2217992" indent="0">
              <a:buNone/>
              <a:defRPr sz="600"/>
            </a:lvl8pPr>
            <a:lvl9pPr marL="2534849" indent="0">
              <a:buNone/>
              <a:defRPr sz="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01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4"/>
            <a:ext cx="5486400" cy="42505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200"/>
            </a:lvl1pPr>
            <a:lvl2pPr marL="316856" indent="0">
              <a:buNone/>
              <a:defRPr sz="1900"/>
            </a:lvl2pPr>
            <a:lvl3pPr marL="633712" indent="0">
              <a:buNone/>
              <a:defRPr sz="1700"/>
            </a:lvl3pPr>
            <a:lvl4pPr marL="950568" indent="0">
              <a:buNone/>
              <a:defRPr sz="1400"/>
            </a:lvl4pPr>
            <a:lvl5pPr marL="1267424" indent="0">
              <a:buNone/>
              <a:defRPr sz="1400"/>
            </a:lvl5pPr>
            <a:lvl6pPr marL="1584281" indent="0">
              <a:buNone/>
              <a:defRPr sz="1400"/>
            </a:lvl6pPr>
            <a:lvl7pPr marL="1901136" indent="0">
              <a:buNone/>
              <a:defRPr sz="1400"/>
            </a:lvl7pPr>
            <a:lvl8pPr marL="2217992" indent="0">
              <a:buNone/>
              <a:defRPr sz="1400"/>
            </a:lvl8pPr>
            <a:lvl9pPr marL="2534849" indent="0">
              <a:buNone/>
              <a:defRPr sz="1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13"/>
            <a:ext cx="5486400" cy="603647"/>
          </a:xfrm>
        </p:spPr>
        <p:txBody>
          <a:bodyPr/>
          <a:lstStyle>
            <a:lvl1pPr marL="0" indent="0">
              <a:buNone/>
              <a:defRPr sz="1000"/>
            </a:lvl1pPr>
            <a:lvl2pPr marL="316856" indent="0">
              <a:buNone/>
              <a:defRPr sz="800"/>
            </a:lvl2pPr>
            <a:lvl3pPr marL="633712" indent="0">
              <a:buNone/>
              <a:defRPr sz="700"/>
            </a:lvl3pPr>
            <a:lvl4pPr marL="950568" indent="0">
              <a:buNone/>
              <a:defRPr sz="600"/>
            </a:lvl4pPr>
            <a:lvl5pPr marL="1267424" indent="0">
              <a:buNone/>
              <a:defRPr sz="600"/>
            </a:lvl5pPr>
            <a:lvl6pPr marL="1584281" indent="0">
              <a:buNone/>
              <a:defRPr sz="600"/>
            </a:lvl6pPr>
            <a:lvl7pPr marL="1901136" indent="0">
              <a:buNone/>
              <a:defRPr sz="600"/>
            </a:lvl7pPr>
            <a:lvl8pPr marL="2217992" indent="0">
              <a:buNone/>
              <a:defRPr sz="600"/>
            </a:lvl8pPr>
            <a:lvl9pPr marL="2534849" indent="0">
              <a:buNone/>
              <a:defRPr sz="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2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74066" tIns="37033" rIns="74066" bIns="37033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4"/>
            <a:ext cx="8229600" cy="3394472"/>
          </a:xfrm>
          <a:prstGeom prst="rect">
            <a:avLst/>
          </a:prstGeom>
        </p:spPr>
        <p:txBody>
          <a:bodyPr vert="horz" lIns="74066" tIns="37033" rIns="74066" bIns="3703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</p:spPr>
        <p:txBody>
          <a:bodyPr vert="horz" lIns="74066" tIns="37033" rIns="74066" bIns="37033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34008"/>
            <a:endParaRPr lang="ru-RU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</p:spPr>
        <p:txBody>
          <a:bodyPr vert="horz" lIns="74066" tIns="37033" rIns="74066" bIns="37033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34008"/>
            <a:endParaRPr lang="ru-RU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</p:spPr>
        <p:txBody>
          <a:bodyPr vert="horz" lIns="74066" tIns="37033" rIns="74066" bIns="37033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34008"/>
            <a:fld id="{00000000-1234-1234-1234-123412341234}" type="slidenum">
              <a:rPr lang="ru" smtClean="0">
                <a:solidFill>
                  <a:prstClr val="black">
                    <a:tint val="75000"/>
                  </a:prstClr>
                </a:solidFill>
                <a:ea typeface="+mn-ea"/>
              </a:rPr>
              <a:pPr defTabSz="634008"/>
              <a:t>‹#›</a:t>
            </a:fld>
            <a:endParaRPr lang="ru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2304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hf hdr="0" ftr="0" dt="0"/>
  <p:txStyles>
    <p:titleStyle>
      <a:lvl1pPr algn="ctr" defTabSz="633712" rtl="0" eaLnBrk="1" latinLnBrk="0" hangingPunct="1">
        <a:spcBef>
          <a:spcPct val="0"/>
        </a:spcBef>
        <a:buNone/>
        <a:defRPr sz="30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642" indent="-237642" algn="l" defTabSz="633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891" indent="-198035" algn="l" defTabSz="633712" rtl="0" eaLnBrk="1" latinLnBrk="0" hangingPunct="1">
        <a:spcBef>
          <a:spcPct val="20000"/>
        </a:spcBef>
        <a:buFont typeface="Arial" panose="020B0604020202020204" pitchFamily="34" charset="0"/>
        <a:buChar char="–"/>
        <a:defRPr sz="19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792140" indent="-158428" algn="l" defTabSz="633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08996" indent="-158428" algn="l" defTabSz="633712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852" indent="-158428" algn="l" defTabSz="633712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42709" indent="-158428" algn="l" defTabSz="633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9564" indent="-158428" algn="l" defTabSz="633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76420" indent="-158428" algn="l" defTabSz="633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93277" indent="-158428" algn="l" defTabSz="633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3371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6856" algn="l" defTabSz="63371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33712" algn="l" defTabSz="63371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50568" algn="l" defTabSz="63371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67424" algn="l" defTabSz="63371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84281" algn="l" defTabSz="63371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136" algn="l" defTabSz="63371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17992" algn="l" defTabSz="63371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34849" algn="l" defTabSz="63371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96900"/>
          </a:xfrm>
          <a:prstGeom prst="rect">
            <a:avLst/>
          </a:prstGeom>
          <a:solidFill>
            <a:schemeClr val="accent1"/>
          </a:solidFill>
        </p:spPr>
        <p:txBody>
          <a:bodyPr vert="horz" lIns="91415" tIns="91415" rIns="91415" bIns="252000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НОРМАТИВНАЯ БАЗА СТРОИТЕЛЬНОЙ 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СФЕРЫ РК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44170" y="1135589"/>
            <a:ext cx="2157963" cy="261610"/>
          </a:xfrm>
          <a:prstGeom prst="rect">
            <a:avLst/>
          </a:prstGeom>
          <a:solidFill>
            <a:srgbClr val="FFC000"/>
          </a:solidFill>
          <a:ln w="12700">
            <a:solidFill>
              <a:schemeClr val="bg1"/>
            </a:solidFill>
          </a:ln>
        </p:spPr>
        <p:txBody>
          <a:bodyPr wrap="square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eaLnBrk="1" hangingPunct="1">
              <a:defRPr b="1">
                <a:solidFill>
                  <a:srgbClr val="0070C0"/>
                </a:solidFill>
                <a:latin typeface="Arial Narrow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Обязательное применение</a:t>
            </a:r>
          </a:p>
        </p:txBody>
      </p:sp>
      <p:sp>
        <p:nvSpPr>
          <p:cNvPr id="69" name="Стрелка вниз 68"/>
          <p:cNvSpPr/>
          <p:nvPr/>
        </p:nvSpPr>
        <p:spPr bwMode="auto">
          <a:xfrm>
            <a:off x="1937561" y="1911539"/>
            <a:ext cx="484632" cy="249218"/>
          </a:xfrm>
          <a:prstGeom prst="downArrow">
            <a:avLst/>
          </a:prstGeom>
          <a:solidFill>
            <a:srgbClr val="8E7CC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lt1"/>
              </a:solidFill>
            </a:endParaRPr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561732" y="2293161"/>
            <a:ext cx="3365736" cy="2389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681457" y="1669723"/>
            <a:ext cx="0" cy="342230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132376" y="2537344"/>
            <a:ext cx="678734" cy="42783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СНиП РК  </a:t>
            </a:r>
            <a:endParaRPr lang="ru-RU" sz="1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4" name="Прямая соединительная линия 83"/>
          <p:cNvCxnSpPr/>
          <p:nvPr/>
        </p:nvCxnSpPr>
        <p:spPr>
          <a:xfrm rot="5400000">
            <a:off x="439242" y="2413263"/>
            <a:ext cx="246573" cy="158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rot="5400000">
            <a:off x="1234799" y="2413267"/>
            <a:ext cx="246573" cy="158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rot="5400000">
            <a:off x="2092055" y="2413268"/>
            <a:ext cx="246573" cy="158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rot="5400000">
            <a:off x="2877873" y="2413269"/>
            <a:ext cx="246573" cy="158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Прямоугольник 93"/>
          <p:cNvSpPr/>
          <p:nvPr/>
        </p:nvSpPr>
        <p:spPr>
          <a:xfrm>
            <a:off x="1009624" y="2537349"/>
            <a:ext cx="678734" cy="42783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 РК  </a:t>
            </a:r>
            <a:endParaRPr lang="ru-RU" sz="1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823152" y="2537344"/>
            <a:ext cx="678734" cy="42783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РК  </a:t>
            </a:r>
            <a:endParaRPr lang="ru-RU" sz="1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2662585" y="2538138"/>
            <a:ext cx="678734" cy="42783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РДС РК  </a:t>
            </a:r>
            <a:endParaRPr lang="ru-RU" sz="1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3589691" y="2537343"/>
            <a:ext cx="678734" cy="42783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МСН  </a:t>
            </a: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 rot="5400000">
            <a:off x="3804979" y="2413270"/>
            <a:ext cx="246573" cy="158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Прямоугольник 104"/>
          <p:cNvSpPr/>
          <p:nvPr/>
        </p:nvSpPr>
        <p:spPr>
          <a:xfrm>
            <a:off x="811110" y="3967977"/>
            <a:ext cx="1528642" cy="42783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Стандарты</a:t>
            </a:r>
          </a:p>
          <a:p>
            <a:pPr algn="ctr"/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(ГОСТ, СТ </a:t>
            </a: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РК и др.)  </a:t>
            </a:r>
            <a:endParaRPr lang="ru-RU" sz="1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2432041" y="3967977"/>
            <a:ext cx="1497811" cy="42783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Рекомендации, методики и др.</a:t>
            </a:r>
            <a:endParaRPr lang="ru-RU" sz="1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8" name="Прямая соединительная линия 107"/>
          <p:cNvCxnSpPr>
            <a:stCxn id="52" idx="2"/>
            <a:endCxn id="109" idx="3"/>
          </p:cNvCxnSpPr>
          <p:nvPr/>
        </p:nvCxnSpPr>
        <p:spPr>
          <a:xfrm>
            <a:off x="471743" y="2965178"/>
            <a:ext cx="914557" cy="42808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Прямоугольник 108"/>
          <p:cNvSpPr/>
          <p:nvPr/>
        </p:nvSpPr>
        <p:spPr>
          <a:xfrm>
            <a:off x="493252" y="3179349"/>
            <a:ext cx="893048" cy="42783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Пособия</a:t>
            </a:r>
          </a:p>
        </p:txBody>
      </p:sp>
      <p:cxnSp>
        <p:nvCxnSpPr>
          <p:cNvPr id="111" name="Прямая соединительная линия 110"/>
          <p:cNvCxnSpPr>
            <a:stCxn id="94" idx="2"/>
            <a:endCxn id="109" idx="0"/>
          </p:cNvCxnSpPr>
          <p:nvPr/>
        </p:nvCxnSpPr>
        <p:spPr>
          <a:xfrm flipH="1">
            <a:off x="939776" y="2965183"/>
            <a:ext cx="409215" cy="214166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>
            <a:spLocks noChangeArrowheads="1"/>
          </p:cNvSpPr>
          <p:nvPr/>
        </p:nvSpPr>
        <p:spPr bwMode="auto">
          <a:xfrm>
            <a:off x="1688358" y="1460101"/>
            <a:ext cx="5835969" cy="3770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 algn="ctr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ТЕХНИЧЕСКИЙ РЕГЛАМЕНТ ПО БЕЗОПАСНОСТИ ЗДАНИЙ И СООРУЖЕНИЙ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(ПП РК от 17 </a:t>
            </a:r>
            <a:r>
              <a:rPr lang="ru-RU" sz="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ноября 2010 года №1202)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5774503" y="1117194"/>
            <a:ext cx="2376813" cy="261610"/>
          </a:xfrm>
          <a:prstGeom prst="rect">
            <a:avLst/>
          </a:prstGeom>
          <a:solidFill>
            <a:srgbClr val="FFC000"/>
          </a:solidFill>
          <a:ln w="12700">
            <a:solidFill>
              <a:schemeClr val="bg1"/>
            </a:solidFill>
          </a:ln>
        </p:spPr>
        <p:txBody>
          <a:bodyPr wrap="square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eaLnBrk="1" hangingPunct="1">
              <a:defRPr>
                <a:solidFill>
                  <a:srgbClr val="0070C0"/>
                </a:solidFill>
                <a:latin typeface="Arial Narrow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Обязательное применение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944808" y="2965972"/>
            <a:ext cx="2206507" cy="261610"/>
          </a:xfrm>
          <a:prstGeom prst="rect">
            <a:avLst/>
          </a:prstGeom>
          <a:solidFill>
            <a:srgbClr val="FFC000"/>
          </a:solidFill>
          <a:ln w="12700">
            <a:solidFill>
              <a:schemeClr val="bg1"/>
            </a:solidFill>
          </a:ln>
        </p:spPr>
        <p:txBody>
          <a:bodyPr wrap="square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eaLnBrk="1" hangingPunct="1">
              <a:defRPr>
                <a:solidFill>
                  <a:srgbClr val="0070C0"/>
                </a:solidFill>
                <a:latin typeface="Arial Narrow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/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Добровольное применение</a:t>
            </a:r>
          </a:p>
        </p:txBody>
      </p:sp>
      <p:sp>
        <p:nvSpPr>
          <p:cNvPr id="115" name="Стрелка вниз 114"/>
          <p:cNvSpPr/>
          <p:nvPr/>
        </p:nvSpPr>
        <p:spPr bwMode="auto">
          <a:xfrm>
            <a:off x="6746656" y="1889875"/>
            <a:ext cx="484632" cy="249218"/>
          </a:xfrm>
          <a:prstGeom prst="downArrow">
            <a:avLst/>
          </a:prstGeom>
          <a:solidFill>
            <a:srgbClr val="8E7CC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lt1"/>
              </a:solidFill>
            </a:endParaRPr>
          </a:p>
        </p:txBody>
      </p:sp>
      <p:cxnSp>
        <p:nvCxnSpPr>
          <p:cNvPr id="116" name="Прямая соединительная линия 115"/>
          <p:cNvCxnSpPr/>
          <p:nvPr/>
        </p:nvCxnSpPr>
        <p:spPr>
          <a:xfrm>
            <a:off x="6286511" y="2157162"/>
            <a:ext cx="1497020" cy="1589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Прямоугольник 116"/>
          <p:cNvSpPr/>
          <p:nvPr/>
        </p:nvSpPr>
        <p:spPr>
          <a:xfrm>
            <a:off x="5944809" y="2327914"/>
            <a:ext cx="678734" cy="42783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 РК </a:t>
            </a:r>
            <a:endParaRPr lang="ru-RU" sz="1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8" name="Прямая соединительная линия 117"/>
          <p:cNvCxnSpPr>
            <a:endCxn id="117" idx="0"/>
          </p:cNvCxnSpPr>
          <p:nvPr/>
        </p:nvCxnSpPr>
        <p:spPr>
          <a:xfrm flipH="1">
            <a:off x="6284176" y="2169874"/>
            <a:ext cx="3926" cy="15804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rot="5400000">
            <a:off x="7659450" y="2289976"/>
            <a:ext cx="246573" cy="158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Прямоугольник 122"/>
          <p:cNvSpPr/>
          <p:nvPr/>
        </p:nvSpPr>
        <p:spPr>
          <a:xfrm>
            <a:off x="6623543" y="3728092"/>
            <a:ext cx="900784" cy="427834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НТП РК  </a:t>
            </a:r>
            <a:endParaRPr lang="ru-RU" sz="1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7445753" y="2324221"/>
            <a:ext cx="678734" cy="42783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РДС РК  </a:t>
            </a:r>
            <a:endParaRPr lang="ru-RU" sz="1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5499265" y="4321957"/>
            <a:ext cx="1463649" cy="60725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Стандарты</a:t>
            </a:r>
          </a:p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(ГОСТ, СТ РК, </a:t>
            </a:r>
            <a:endParaRPr lang="en-US" sz="11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 РК </a:t>
            </a:r>
            <a:r>
              <a:rPr lang="en-US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endParaRPr lang="ru-RU" sz="1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7216192" y="4321958"/>
            <a:ext cx="1570650" cy="607249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Рекомендации, методические документы</a:t>
            </a:r>
            <a:endParaRPr lang="ru-RU" sz="1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7760551" y="3728092"/>
            <a:ext cx="843238" cy="427834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РК</a:t>
            </a:r>
            <a:endParaRPr lang="ru-RU" sz="1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Стрелка вниз 140"/>
          <p:cNvSpPr/>
          <p:nvPr/>
        </p:nvSpPr>
        <p:spPr bwMode="auto">
          <a:xfrm>
            <a:off x="6840496" y="3250846"/>
            <a:ext cx="484632" cy="199072"/>
          </a:xfrm>
          <a:prstGeom prst="downArrow">
            <a:avLst/>
          </a:prstGeom>
          <a:solidFill>
            <a:srgbClr val="8E7CC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lt1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132376" y="661195"/>
            <a:ext cx="37966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Действующая нормативная база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5468269" y="661195"/>
            <a:ext cx="29892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Новая нормативная база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Прямоугольник 144"/>
          <p:cNvSpPr/>
          <p:nvPr/>
        </p:nvSpPr>
        <p:spPr>
          <a:xfrm>
            <a:off x="5499261" y="3728092"/>
            <a:ext cx="891096" cy="427834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РК </a:t>
            </a:r>
            <a:r>
              <a:rPr lang="en-US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589691" y="3178557"/>
            <a:ext cx="678734" cy="42783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МСП  </a:t>
            </a:r>
          </a:p>
        </p:txBody>
      </p:sp>
      <p:cxnSp>
        <p:nvCxnSpPr>
          <p:cNvPr id="46" name="Прямая соединительная линия 45"/>
          <p:cNvCxnSpPr>
            <a:stCxn id="97" idx="2"/>
            <a:endCxn id="44" idx="0"/>
          </p:cNvCxnSpPr>
          <p:nvPr/>
        </p:nvCxnSpPr>
        <p:spPr>
          <a:xfrm rot="5400000">
            <a:off x="3822369" y="3071866"/>
            <a:ext cx="213378" cy="158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61732" y="2321556"/>
            <a:ext cx="1591" cy="216582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577" y="3435846"/>
            <a:ext cx="15367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0" name="Прямая соединительная линия 69"/>
          <p:cNvCxnSpPr/>
          <p:nvPr/>
        </p:nvCxnSpPr>
        <p:spPr>
          <a:xfrm rot="5400000">
            <a:off x="6953183" y="3572411"/>
            <a:ext cx="246573" cy="158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Номер слайда 23"/>
          <p:cNvSpPr>
            <a:spLocks noGrp="1"/>
          </p:cNvSpPr>
          <p:nvPr>
            <p:ph type="sldNum" idx="12"/>
          </p:nvPr>
        </p:nvSpPr>
        <p:spPr>
          <a:xfrm>
            <a:off x="8546122" y="4805509"/>
            <a:ext cx="548699" cy="393524"/>
          </a:xfrm>
        </p:spPr>
        <p:txBody>
          <a:bodyPr/>
          <a:lstStyle/>
          <a:p>
            <a:fld id="{00000000-1234-1234-1234-123412341234}" type="slidenum">
              <a:rPr lang="ru" sz="1000" smtClean="0">
                <a:solidFill>
                  <a:schemeClr val="tx1"/>
                </a:solidFill>
              </a:rPr>
              <a:pPr/>
              <a:t>1</a:t>
            </a:fld>
            <a:endParaRPr lang="ru" sz="1000" dirty="0">
              <a:solidFill>
                <a:schemeClr val="tx1"/>
              </a:solidFill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4676687" y="661195"/>
            <a:ext cx="3180" cy="72098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030717" y="3228479"/>
            <a:ext cx="871416" cy="3077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ВСН</a:t>
            </a:r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4681457" y="2859782"/>
            <a:ext cx="44133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58467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28596" y="52959"/>
            <a:ext cx="8286808" cy="1275606"/>
          </a:xfrm>
          <a:prstGeom prst="roundRect">
            <a:avLst/>
          </a:prstGeom>
          <a:solidFill>
            <a:schemeClr val="bg2"/>
          </a:solidFill>
          <a:ln w="76200" cap="rnd" cmpd="thickThin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НОВЫЕ НОРМАТИВЫ 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СТРОИТЕЛЬНОЙ 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СФЕРЫ РК</a:t>
            </a:r>
            <a:endParaRPr lang="ru-RU" sz="2800" b="1" u="sng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347614"/>
            <a:ext cx="91440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altLang="ru-RU" sz="2400" b="1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altLang="ru-RU" sz="2200" b="1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kk-KZ" altLang="ru-RU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ведены </a:t>
            </a:r>
            <a:r>
              <a:rPr lang="kk-KZ" altLang="ru-RU" sz="2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действие </a:t>
            </a:r>
            <a:r>
              <a:rPr lang="kk-KZ" altLang="ru-RU" sz="22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</a:t>
            </a:r>
            <a:r>
              <a:rPr lang="kk-KZ" altLang="ru-RU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altLang="ru-RU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новых нормативно-технических </a:t>
            </a:r>
            <a:r>
              <a:rPr lang="kk-KZ" altLang="ru-RU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документов с </a:t>
            </a:r>
            <a:r>
              <a:rPr lang="kk-KZ" alt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июля </a:t>
            </a:r>
            <a:r>
              <a:rPr lang="kk-KZ" altLang="ru-RU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2015г</a:t>
            </a:r>
            <a:r>
              <a:rPr lang="kk-KZ" altLang="ru-RU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k-KZ" altLang="ru-RU" sz="22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разработанные в</a:t>
            </a:r>
            <a:r>
              <a:rPr lang="ru-RU" altLang="ru-RU" sz="2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200" i="1" dirty="0">
                <a:latin typeface="Arial" pitchFamily="34" charset="0"/>
                <a:cs typeface="Arial" pitchFamily="34" charset="0"/>
              </a:rPr>
              <a:t>соответствии с  программой </a:t>
            </a:r>
            <a:r>
              <a:rPr lang="ru-RU" altLang="ru-RU" sz="22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ГПФИИР</a:t>
            </a:r>
            <a:r>
              <a:rPr lang="ru-RU" altLang="ru-RU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altLang="ru-RU" sz="22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Концепцией </a:t>
            </a:r>
            <a:r>
              <a:rPr lang="kk-KZ" altLang="ru-RU" sz="22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kk-KZ" altLang="ru-RU" sz="22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реформированию нормативной </a:t>
            </a:r>
            <a:r>
              <a:rPr lang="kk-KZ" altLang="ru-RU" sz="22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базы в </a:t>
            </a:r>
            <a:r>
              <a:rPr lang="kk-KZ" altLang="ru-RU" sz="22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строительной </a:t>
            </a:r>
            <a:r>
              <a:rPr lang="kk-KZ" altLang="ru-RU" sz="22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сфере Республики Казахстан</a:t>
            </a:r>
            <a:r>
              <a:rPr lang="kk-KZ" alt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k-KZ" altLang="ru-RU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утвержденной </a:t>
            </a:r>
            <a:r>
              <a:rPr lang="kk-KZ" alt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Постановлением Правительства Республики </a:t>
            </a:r>
            <a:r>
              <a:rPr lang="kk-KZ" altLang="ru-RU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Казахстан</a:t>
            </a:r>
            <a:r>
              <a:rPr lang="kk-KZ" alt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altLang="ru-RU" sz="22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k-KZ" altLang="ru-RU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1509, от </a:t>
            </a:r>
            <a:r>
              <a:rPr lang="kk-KZ" altLang="ru-RU" sz="22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31.12.2013г</a:t>
            </a:r>
            <a:r>
              <a:rPr lang="kk-KZ" alt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.), </a:t>
            </a:r>
            <a:r>
              <a:rPr lang="kk-KZ" altLang="ru-RU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которая согласно </a:t>
            </a:r>
            <a:r>
              <a:rPr lang="kk-KZ" alt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Концепции </a:t>
            </a:r>
            <a:r>
              <a:rPr lang="kk-KZ" altLang="ru-RU" sz="22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применяется параллельно с действующей в период их «</a:t>
            </a:r>
            <a:r>
              <a:rPr lang="kk-KZ" altLang="ru-RU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сосуществования» </a:t>
            </a:r>
            <a:r>
              <a:rPr lang="kk-KZ" altLang="ru-RU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 заменой в 2018г.(основных соответствующих НТД) и в 2020г.(</a:t>
            </a:r>
            <a:r>
              <a:rPr lang="kk-KZ" alt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НТД по расчету несущих конструкций зданий и </a:t>
            </a:r>
            <a:r>
              <a:rPr lang="kk-KZ" altLang="ru-RU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сооружений на </a:t>
            </a:r>
            <a:r>
              <a:rPr lang="kk-KZ" altLang="ru-RU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СП РК </a:t>
            </a:r>
            <a:r>
              <a:rPr lang="en-US" altLang="ru-RU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ru-RU" altLang="ru-RU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идентичные </a:t>
            </a:r>
            <a:r>
              <a:rPr lang="ru-RU" altLang="ru-RU" sz="2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Еврокодам</a:t>
            </a:r>
            <a:r>
              <a:rPr lang="kk-KZ" altLang="ru-RU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kk-KZ" altLang="ru-RU" sz="2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kk-KZ" alt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altLang="ru-RU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47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Прямоугольник 76"/>
          <p:cNvSpPr/>
          <p:nvPr/>
        </p:nvSpPr>
        <p:spPr bwMode="auto">
          <a:xfrm>
            <a:off x="38649" y="357505"/>
            <a:ext cx="7168436" cy="2292784"/>
          </a:xfrm>
          <a:prstGeom prst="rect">
            <a:avLst/>
          </a:prstGeom>
          <a:solidFill>
            <a:schemeClr val="bg2"/>
          </a:solidFill>
          <a:ln w="28575">
            <a:solidFill>
              <a:srgbClr val="C00000"/>
            </a:solidFill>
            <a:prstDash val="solid"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1-уровень</a:t>
            </a:r>
          </a:p>
        </p:txBody>
      </p:sp>
      <p:sp>
        <p:nvSpPr>
          <p:cNvPr id="70" name="Прямоугольник 69"/>
          <p:cNvSpPr/>
          <p:nvPr/>
        </p:nvSpPr>
        <p:spPr bwMode="auto">
          <a:xfrm>
            <a:off x="23336" y="2882923"/>
            <a:ext cx="7200562" cy="2201865"/>
          </a:xfrm>
          <a:prstGeom prst="rect">
            <a:avLst/>
          </a:prstGeom>
          <a:solidFill>
            <a:schemeClr val="bg2"/>
          </a:solidFill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FA01-B9EE-43A0-AB73-DBAC152E7177}" type="slidenum">
              <a:rPr lang="ru-RU" smtClean="0">
                <a:solidFill>
                  <a:srgbClr val="000000"/>
                </a:solidFill>
              </a:rPr>
              <a:pPr/>
              <a:t>3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649" y="6410"/>
            <a:ext cx="9105351" cy="318378"/>
          </a:xfrm>
          <a:prstGeom prst="rect">
            <a:avLst/>
          </a:prstGeom>
          <a:solidFill>
            <a:schemeClr val="tx2">
              <a:lumMod val="60000"/>
              <a:lumOff val="40000"/>
              <a:alpha val="87057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 Black" pitchFamily="34" charset="0"/>
              </a:rPr>
              <a:t>НОВАЯ </a:t>
            </a:r>
            <a:r>
              <a:rPr lang="ru-RU" sz="1600" b="1" dirty="0" smtClean="0">
                <a:solidFill>
                  <a:schemeClr val="bg1"/>
                </a:solidFill>
                <a:latin typeface="Arial Black" pitchFamily="34" charset="0"/>
              </a:rPr>
              <a:t>НОРМАТИВНАЯ </a:t>
            </a:r>
            <a:r>
              <a:rPr lang="ru-RU" sz="1600" b="1" dirty="0" smtClean="0">
                <a:solidFill>
                  <a:schemeClr val="bg1"/>
                </a:solidFill>
                <a:latin typeface="Arial Black" pitchFamily="34" charset="0"/>
              </a:rPr>
              <a:t>БАЗА СТРОИТЕЛЬНОЙ СФЕРЫ РК</a:t>
            </a:r>
            <a:endParaRPr lang="ru-RU" sz="1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cxnSp>
        <p:nvCxnSpPr>
          <p:cNvPr id="20" name="Прямая со стрелкой 64"/>
          <p:cNvCxnSpPr/>
          <p:nvPr/>
        </p:nvCxnSpPr>
        <p:spPr bwMode="auto">
          <a:xfrm>
            <a:off x="3974979" y="1761660"/>
            <a:ext cx="0" cy="540060"/>
          </a:xfrm>
          <a:prstGeom prst="straightConnector1">
            <a:avLst/>
          </a:prstGeom>
          <a:ln w="19050">
            <a:tailEnd type="arrow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"/>
          <p:cNvSpPr txBox="1">
            <a:spLocks noChangeArrowheads="1"/>
          </p:cNvSpPr>
          <p:nvPr/>
        </p:nvSpPr>
        <p:spPr bwMode="auto">
          <a:xfrm>
            <a:off x="1534681" y="745114"/>
            <a:ext cx="4891087" cy="351692"/>
          </a:xfrm>
          <a:prstGeom prst="rect">
            <a:avLst/>
          </a:prstGeom>
          <a:solidFill>
            <a:srgbClr val="FFFF00"/>
          </a:solidFill>
          <a:ln w="28575" algn="ctr">
            <a:solidFill>
              <a:srgbClr val="FF0000"/>
            </a:solidFill>
            <a:miter lim="800000"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Times New Roman" pitchFamily="18" charset="0"/>
              </a:rPr>
              <a:t>СТРОИТЕЛЬНОЕ ЗАКОНОДАТЕЛЬСТВО</a:t>
            </a:r>
          </a:p>
        </p:txBody>
      </p:sp>
      <p:cxnSp>
        <p:nvCxnSpPr>
          <p:cNvPr id="25" name="Прямая со стрелкой 24"/>
          <p:cNvCxnSpPr/>
          <p:nvPr/>
        </p:nvCxnSpPr>
        <p:spPr bwMode="auto">
          <a:xfrm>
            <a:off x="1520427" y="1973692"/>
            <a:ext cx="0" cy="22629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31" name="Text Box 58"/>
          <p:cNvSpPr txBox="1">
            <a:spLocks noChangeArrowheads="1"/>
          </p:cNvSpPr>
          <p:nvPr/>
        </p:nvSpPr>
        <p:spPr bwMode="auto">
          <a:xfrm>
            <a:off x="1172080" y="4337155"/>
            <a:ext cx="1565280" cy="349658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СТ РК 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EN,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</a:t>
            </a:r>
            <a:endParaRPr lang="ru-RU" sz="1200" b="1" dirty="0">
              <a:latin typeface="+mn-lt"/>
              <a:cs typeface="Arial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548473" y="1181106"/>
            <a:ext cx="4877294" cy="769441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+mn-lt"/>
              </a:rPr>
              <a:t>ТР РК «Требования к безопасности зданий и сооружений, строительных материалов и изделий»  </a:t>
            </a:r>
            <a:endParaRPr lang="ru-RU" sz="1600" b="1" dirty="0" smtClean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latin typeface="+mn-lt"/>
              </a:rPr>
              <a:t>(</a:t>
            </a:r>
            <a:r>
              <a:rPr lang="ru-RU" sz="1200" dirty="0">
                <a:latin typeface="+mn-lt"/>
              </a:rPr>
              <a:t>утвержден </a:t>
            </a:r>
            <a:r>
              <a:rPr lang="ru-RU" sz="1200" dirty="0" smtClean="0">
                <a:latin typeface="+mn-lt"/>
              </a:rPr>
              <a:t> Правительством РК 17 </a:t>
            </a:r>
            <a:r>
              <a:rPr lang="ru-RU" sz="1200" dirty="0">
                <a:latin typeface="+mn-lt"/>
              </a:rPr>
              <a:t>ноября 2010 года №1202)</a:t>
            </a:r>
          </a:p>
        </p:txBody>
      </p:sp>
      <p:cxnSp>
        <p:nvCxnSpPr>
          <p:cNvPr id="33" name="Прямая со стрелкой 32"/>
          <p:cNvCxnSpPr/>
          <p:nvPr/>
        </p:nvCxnSpPr>
        <p:spPr bwMode="auto">
          <a:xfrm>
            <a:off x="6591238" y="1970182"/>
            <a:ext cx="0" cy="2298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9" name="Прямая соединительная линия 38"/>
          <p:cNvCxnSpPr/>
          <p:nvPr/>
        </p:nvCxnSpPr>
        <p:spPr bwMode="auto">
          <a:xfrm flipV="1">
            <a:off x="1520428" y="1972501"/>
            <a:ext cx="1090889" cy="3575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0" name="Прямая соединительная линия 39"/>
          <p:cNvCxnSpPr/>
          <p:nvPr/>
        </p:nvCxnSpPr>
        <p:spPr bwMode="auto">
          <a:xfrm flipV="1">
            <a:off x="5346580" y="1972501"/>
            <a:ext cx="1244659" cy="2384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1" name="Прямая со стрелкой 40"/>
          <p:cNvCxnSpPr>
            <a:stCxn id="22" idx="2"/>
            <a:endCxn id="32" idx="0"/>
          </p:cNvCxnSpPr>
          <p:nvPr/>
        </p:nvCxnSpPr>
        <p:spPr>
          <a:xfrm>
            <a:off x="3980225" y="1096806"/>
            <a:ext cx="6895" cy="84300"/>
          </a:xfrm>
          <a:prstGeom prst="straightConnector1">
            <a:avLst/>
          </a:prstGeom>
          <a:ln w="19050">
            <a:tailEnd type="arrow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"/>
          <p:cNvSpPr txBox="1">
            <a:spLocks noChangeArrowheads="1"/>
          </p:cNvSpPr>
          <p:nvPr/>
        </p:nvSpPr>
        <p:spPr bwMode="auto">
          <a:xfrm>
            <a:off x="467543" y="3388809"/>
            <a:ext cx="3022755" cy="47745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 smtClean="0">
                <a:solidFill>
                  <a:schemeClr val="bg1"/>
                </a:solidFill>
                <a:cs typeface="Arial" pitchFamily="34" charset="0"/>
              </a:rPr>
              <a:t>СН </a:t>
            </a:r>
            <a:r>
              <a:rPr lang="ru-RU" sz="1100" b="1" dirty="0">
                <a:solidFill>
                  <a:schemeClr val="bg1"/>
                </a:solidFill>
                <a:cs typeface="Arial" pitchFamily="34" charset="0"/>
              </a:rPr>
              <a:t>РК </a:t>
            </a:r>
            <a:r>
              <a:rPr lang="en-US" sz="1100" b="1" dirty="0">
                <a:solidFill>
                  <a:schemeClr val="bg1"/>
                </a:solidFill>
                <a:cs typeface="Arial" pitchFamily="34" charset="0"/>
              </a:rPr>
              <a:t>EN</a:t>
            </a:r>
            <a:r>
              <a:rPr lang="ru-RU" sz="11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chemeClr val="bg1"/>
                </a:solidFill>
                <a:cs typeface="Arial" pitchFamily="34" charset="0"/>
              </a:rPr>
              <a:t>1990-1999/2011</a:t>
            </a:r>
            <a:r>
              <a:rPr lang="en-US" sz="1100" b="1" dirty="0">
                <a:solidFill>
                  <a:schemeClr val="bg1"/>
                </a:solidFill>
                <a:cs typeface="Arial" pitchFamily="34" charset="0"/>
              </a:rPr>
              <a:t>,</a:t>
            </a:r>
            <a:r>
              <a:rPr lang="ru-RU" sz="1100" b="1" dirty="0">
                <a:solidFill>
                  <a:schemeClr val="bg1"/>
                </a:solidFill>
                <a:cs typeface="Arial" pitchFamily="34" charset="0"/>
              </a:rPr>
              <a:t> идентичные </a:t>
            </a:r>
            <a:r>
              <a:rPr lang="ru-RU" sz="1100" b="1" dirty="0" err="1">
                <a:solidFill>
                  <a:schemeClr val="bg1"/>
                </a:solidFill>
                <a:cs typeface="Arial" pitchFamily="34" charset="0"/>
              </a:rPr>
              <a:t>Еврокодам</a:t>
            </a:r>
            <a:r>
              <a:rPr lang="ru-RU" sz="1100" b="1" dirty="0">
                <a:solidFill>
                  <a:schemeClr val="bg1"/>
                </a:solidFill>
                <a:cs typeface="Arial" pitchFamily="34" charset="0"/>
              </a:rPr>
              <a:t>, с </a:t>
            </a:r>
            <a:r>
              <a:rPr lang="ru-RU" sz="1100" b="1" dirty="0" smtClean="0">
                <a:solidFill>
                  <a:schemeClr val="bg1"/>
                </a:solidFill>
                <a:cs typeface="Arial" pitchFamily="34" charset="0"/>
              </a:rPr>
              <a:t>Национальными приложениями</a:t>
            </a:r>
            <a:endParaRPr lang="ru-RU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3" name="TextBox 80"/>
          <p:cNvSpPr txBox="1">
            <a:spLocks noChangeArrowheads="1"/>
          </p:cNvSpPr>
          <p:nvPr/>
        </p:nvSpPr>
        <p:spPr bwMode="auto">
          <a:xfrm>
            <a:off x="777908" y="2199990"/>
            <a:ext cx="2232248" cy="373196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ctr">
              <a:defRPr sz="800" b="1">
                <a:solidFill>
                  <a:srgbClr val="000000"/>
                </a:solidFill>
                <a:cs typeface="Arial" pitchFamily="34" charset="0"/>
              </a:defRPr>
            </a:lvl1pPr>
          </a:lstStyle>
          <a:p>
            <a:r>
              <a:rPr lang="ru-RU" sz="1400" dirty="0">
                <a:solidFill>
                  <a:schemeClr val="bg1"/>
                </a:solidFill>
              </a:rPr>
              <a:t>СН </a:t>
            </a:r>
            <a:r>
              <a:rPr lang="ru-RU" sz="1400" dirty="0" smtClean="0">
                <a:solidFill>
                  <a:schemeClr val="bg1"/>
                </a:solidFill>
              </a:rPr>
              <a:t>РК - Здания </a:t>
            </a:r>
            <a:r>
              <a:rPr lang="ru-RU" sz="1400" dirty="0">
                <a:solidFill>
                  <a:schemeClr val="bg1"/>
                </a:solidFill>
              </a:rPr>
              <a:t>и </a:t>
            </a:r>
            <a:r>
              <a:rPr lang="ru-RU" sz="1400" dirty="0" smtClean="0">
                <a:solidFill>
                  <a:schemeClr val="bg1"/>
                </a:solidFill>
              </a:rPr>
              <a:t>сооружения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 bwMode="auto">
          <a:xfrm>
            <a:off x="3268541" y="2301720"/>
            <a:ext cx="1476606" cy="27961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bg1"/>
                </a:solidFill>
                <a:cs typeface="Arial" pitchFamily="34" charset="0"/>
              </a:rPr>
              <a:t>РДС РК</a:t>
            </a:r>
            <a:endParaRPr lang="ru-RU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 bwMode="auto">
          <a:xfrm>
            <a:off x="1548472" y="1976075"/>
            <a:ext cx="388365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6" name="TextBox 80"/>
          <p:cNvSpPr txBox="1">
            <a:spLocks noChangeArrowheads="1"/>
          </p:cNvSpPr>
          <p:nvPr/>
        </p:nvSpPr>
        <p:spPr bwMode="auto">
          <a:xfrm>
            <a:off x="1137272" y="3921656"/>
            <a:ext cx="1565280" cy="330086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ctr">
              <a:defRPr sz="800" b="1">
                <a:solidFill>
                  <a:srgbClr val="000000"/>
                </a:solidFill>
                <a:cs typeface="Arial" pitchFamily="34" charset="0"/>
              </a:defRPr>
            </a:lvl1pPr>
          </a:lstStyle>
          <a:p>
            <a:r>
              <a:rPr lang="ru-RU" sz="1200" dirty="0" smtClean="0">
                <a:solidFill>
                  <a:schemeClr val="bg1"/>
                </a:solidFill>
              </a:rPr>
              <a:t>СП РК, НТП РК и др.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395536" y="3111810"/>
            <a:ext cx="3168352" cy="1836204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  <a:prstDash val="lgDash"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48" name="Прямоугольник 47"/>
          <p:cNvSpPr/>
          <p:nvPr/>
        </p:nvSpPr>
        <p:spPr bwMode="auto">
          <a:xfrm>
            <a:off x="3851920" y="3111810"/>
            <a:ext cx="3160412" cy="183620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  <a:prstDash val="lgDash"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323" y="4671015"/>
            <a:ext cx="2893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Государственные инвестиции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61239" y="4677984"/>
            <a:ext cx="21291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Для субъектов рынка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113753" y="324788"/>
            <a:ext cx="3701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Обязательное применение 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77388" y="3921657"/>
            <a:ext cx="21130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u="sng" dirty="0" smtClean="0"/>
              <a:t>2)  Альтернативные решения</a:t>
            </a:r>
            <a:br>
              <a:rPr lang="ru-RU" sz="1100" u="sng" dirty="0" smtClean="0"/>
            </a:br>
            <a:r>
              <a:rPr lang="ru-RU" sz="1100" dirty="0" smtClean="0"/>
              <a:t>(</a:t>
            </a:r>
            <a:r>
              <a:rPr lang="ru-RU" sz="1100" b="1" dirty="0" smtClean="0">
                <a:solidFill>
                  <a:srgbClr val="FF0000"/>
                </a:solidFill>
              </a:rPr>
              <a:t>инновационные проекты</a:t>
            </a:r>
            <a:r>
              <a:rPr lang="ru-RU" sz="1100" dirty="0" smtClean="0"/>
              <a:t>)</a:t>
            </a:r>
            <a:endParaRPr lang="ru-RU" sz="1100" dirty="0"/>
          </a:p>
        </p:txBody>
      </p:sp>
      <p:sp>
        <p:nvSpPr>
          <p:cNvPr id="54" name="TextBox 80"/>
          <p:cNvSpPr txBox="1">
            <a:spLocks noChangeArrowheads="1"/>
          </p:cNvSpPr>
          <p:nvPr/>
        </p:nvSpPr>
        <p:spPr bwMode="auto">
          <a:xfrm>
            <a:off x="4042173" y="4353948"/>
            <a:ext cx="1237968" cy="322401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ctr">
              <a:defRPr sz="800" b="1">
                <a:solidFill>
                  <a:srgbClr val="000000"/>
                </a:solidFill>
                <a:cs typeface="Arial" pitchFamily="34" charset="0"/>
              </a:defRPr>
            </a:lvl1pPr>
          </a:lstStyle>
          <a:p>
            <a:r>
              <a:rPr lang="ru-RU" sz="1200" dirty="0" smtClean="0">
                <a:solidFill>
                  <a:schemeClr val="bg1"/>
                </a:solidFill>
              </a:rPr>
              <a:t>СП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55" name="TextBox 80"/>
          <p:cNvSpPr txBox="1">
            <a:spLocks noChangeArrowheads="1"/>
          </p:cNvSpPr>
          <p:nvPr/>
        </p:nvSpPr>
        <p:spPr bwMode="auto">
          <a:xfrm>
            <a:off x="5646454" y="4364412"/>
            <a:ext cx="1221725" cy="322401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ctr">
              <a:defRPr sz="800" b="1">
                <a:solidFill>
                  <a:srgbClr val="000000"/>
                </a:solidFill>
                <a:cs typeface="Arial" pitchFamily="34" charset="0"/>
              </a:defRPr>
            </a:lvl1pPr>
          </a:lstStyle>
          <a:p>
            <a:r>
              <a:rPr lang="ru-RU" sz="1200" dirty="0" smtClean="0">
                <a:solidFill>
                  <a:schemeClr val="bg1"/>
                </a:solidFill>
              </a:rPr>
              <a:t>Стандарты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39869" y="2804073"/>
            <a:ext cx="7277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0070C0"/>
                </a:solidFill>
              </a:rPr>
              <a:t>Добровольное применение</a:t>
            </a:r>
            <a:endParaRPr lang="ru-RU" sz="1800" b="1" dirty="0">
              <a:solidFill>
                <a:srgbClr val="0070C0"/>
              </a:solidFill>
            </a:endParaRPr>
          </a:p>
        </p:txBody>
      </p:sp>
      <p:sp>
        <p:nvSpPr>
          <p:cNvPr id="75" name="Стрелка вниз 74"/>
          <p:cNvSpPr/>
          <p:nvPr/>
        </p:nvSpPr>
        <p:spPr bwMode="auto">
          <a:xfrm>
            <a:off x="3742120" y="2625757"/>
            <a:ext cx="484632" cy="249218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0" name="TextBox 80"/>
          <p:cNvSpPr txBox="1">
            <a:spLocks noChangeArrowheads="1"/>
          </p:cNvSpPr>
          <p:nvPr/>
        </p:nvSpPr>
        <p:spPr bwMode="auto">
          <a:xfrm>
            <a:off x="4042172" y="3435846"/>
            <a:ext cx="1389954" cy="430413"/>
          </a:xfrm>
          <a:prstGeom prst="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>
              <a:defRPr sz="800" b="1">
                <a:solidFill>
                  <a:srgbClr val="000000"/>
                </a:solidFill>
                <a:cs typeface="Arial" pitchFamily="34" charset="0"/>
              </a:defRPr>
            </a:lvl1pPr>
          </a:lstStyle>
          <a:p>
            <a:r>
              <a:rPr lang="ru-RU" sz="1200" dirty="0">
                <a:solidFill>
                  <a:schemeClr val="bg1"/>
                </a:solidFill>
              </a:rPr>
              <a:t>СП </a:t>
            </a:r>
            <a:r>
              <a:rPr lang="ru-RU" sz="1200" dirty="0" smtClean="0">
                <a:solidFill>
                  <a:schemeClr val="bg1"/>
                </a:solidFill>
              </a:rPr>
              <a:t>РК, СН РК </a:t>
            </a:r>
            <a:r>
              <a:rPr lang="en-US" sz="1200" dirty="0" smtClean="0">
                <a:solidFill>
                  <a:schemeClr val="bg1"/>
                </a:solidFill>
              </a:rPr>
              <a:t>EN</a:t>
            </a:r>
            <a:r>
              <a:rPr lang="ru-RU" sz="1200" dirty="0" smtClean="0">
                <a:solidFill>
                  <a:schemeClr val="bg1"/>
                </a:solidFill>
              </a:rPr>
              <a:t>, НТП РК и др.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81" name="Text Box 58"/>
          <p:cNvSpPr txBox="1">
            <a:spLocks noChangeArrowheads="1"/>
          </p:cNvSpPr>
          <p:nvPr/>
        </p:nvSpPr>
        <p:spPr bwMode="auto">
          <a:xfrm>
            <a:off x="5647261" y="3435846"/>
            <a:ext cx="1220918" cy="430413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СТ РК 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EN,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</a:t>
            </a:r>
            <a:endParaRPr lang="ru-RU" sz="1200" b="1" dirty="0">
              <a:latin typeface="+mn-lt"/>
              <a:cs typeface="Arial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40899" y="3111810"/>
            <a:ext cx="2084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Приемлемые решения</a:t>
            </a:r>
            <a:endParaRPr lang="ru-RU" dirty="0"/>
          </a:p>
        </p:txBody>
      </p:sp>
      <p:sp>
        <p:nvSpPr>
          <p:cNvPr id="90" name="TextBox 89"/>
          <p:cNvSpPr txBox="1"/>
          <p:nvPr/>
        </p:nvSpPr>
        <p:spPr>
          <a:xfrm>
            <a:off x="4156222" y="3111810"/>
            <a:ext cx="22926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1) Приемлемые решения</a:t>
            </a:r>
            <a:endParaRPr lang="ru-RU" dirty="0"/>
          </a:p>
        </p:txBody>
      </p:sp>
      <p:sp>
        <p:nvSpPr>
          <p:cNvPr id="92" name="Прямоугольник 91"/>
          <p:cNvSpPr/>
          <p:nvPr/>
        </p:nvSpPr>
        <p:spPr bwMode="auto">
          <a:xfrm>
            <a:off x="7671753" y="357506"/>
            <a:ext cx="1472248" cy="2268252"/>
          </a:xfrm>
          <a:prstGeom prst="rect">
            <a:avLst/>
          </a:prstGeom>
          <a:solidFill>
            <a:schemeClr val="bg2"/>
          </a:solidFill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t>Минимальные требования безопасности для жизни и здоровья людей, животных, имущества, окружающей среды</a:t>
            </a:r>
            <a:endParaRPr kumimoji="0" lang="ru-RU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3" name="Прямоугольник 92"/>
          <p:cNvSpPr/>
          <p:nvPr/>
        </p:nvSpPr>
        <p:spPr bwMode="auto">
          <a:xfrm>
            <a:off x="7671753" y="2773295"/>
            <a:ext cx="1472246" cy="2370205"/>
          </a:xfrm>
          <a:prstGeom prst="rect">
            <a:avLst/>
          </a:prstGeom>
          <a:solidFill>
            <a:schemeClr val="bg2"/>
          </a:solidFill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t>Приемлемые (альтернативные) решения для выполнения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t>требований строительных норм и других нормативных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t>документов</a:t>
            </a:r>
            <a:endParaRPr kumimoji="0" lang="ru-RU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4" name="Стрелка вправо 93"/>
          <p:cNvSpPr/>
          <p:nvPr/>
        </p:nvSpPr>
        <p:spPr bwMode="auto">
          <a:xfrm>
            <a:off x="7231790" y="1343940"/>
            <a:ext cx="439963" cy="363474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5" name="Стрелка вправо 94"/>
          <p:cNvSpPr/>
          <p:nvPr/>
        </p:nvSpPr>
        <p:spPr bwMode="auto">
          <a:xfrm>
            <a:off x="7231789" y="3765932"/>
            <a:ext cx="439963" cy="363474"/>
          </a:xfrm>
          <a:prstGeom prst="rightArrow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47" name="TextBox 80"/>
          <p:cNvSpPr txBox="1">
            <a:spLocks noChangeArrowheads="1"/>
          </p:cNvSpPr>
          <p:nvPr/>
        </p:nvSpPr>
        <p:spPr bwMode="auto">
          <a:xfrm>
            <a:off x="5004049" y="2204318"/>
            <a:ext cx="2227741" cy="373196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ctr">
              <a:defRPr sz="800" b="1">
                <a:solidFill>
                  <a:srgbClr val="000000"/>
                </a:solidFill>
                <a:cs typeface="Arial" pitchFamily="34" charset="0"/>
              </a:defRPr>
            </a:lvl1pPr>
          </a:lstStyle>
          <a:p>
            <a:r>
              <a:rPr lang="ru-RU" sz="1400" dirty="0">
                <a:solidFill>
                  <a:schemeClr val="bg1"/>
                </a:solidFill>
              </a:rPr>
              <a:t>СН </a:t>
            </a:r>
            <a:r>
              <a:rPr lang="ru-RU" sz="1400" dirty="0" smtClean="0">
                <a:solidFill>
                  <a:schemeClr val="bg1"/>
                </a:solidFill>
              </a:rPr>
              <a:t>РК – Инженерные системы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5187" y="2773295"/>
            <a:ext cx="134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u="sng" dirty="0" smtClean="0">
                <a:solidFill>
                  <a:srgbClr val="FF0000"/>
                </a:solidFill>
              </a:rPr>
              <a:t>2-уровень</a:t>
            </a:r>
            <a:endParaRPr lang="ru-RU" sz="18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30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923678"/>
            <a:ext cx="4697925" cy="311923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0537"/>
            <a:ext cx="9144000" cy="495110"/>
          </a:xfrm>
          <a:solidFill>
            <a:schemeClr val="accent1"/>
          </a:solidFill>
        </p:spPr>
        <p:txBody>
          <a:bodyPr vert="horz" lIns="91415" tIns="91415" rIns="91415" bIns="252000" rtlCol="0" anchor="ctr" anchorCtr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НОВАЯ НОРМАТИВНАЯ БАЗА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698" y="859568"/>
            <a:ext cx="5094374" cy="15159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 РК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EN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выполняют три базовых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ребования </a:t>
            </a:r>
          </a:p>
          <a:p>
            <a:pPr marL="0" indent="0" algn="just">
              <a:buNone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технического регламента по безопасности зданий и сооружений: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механическая прочность и устойчивость;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пожарная </a:t>
            </a:r>
            <a:b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безопасность </a:t>
            </a:r>
            <a:b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(частично);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безопасность </a:t>
            </a:r>
            <a:b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процессе </a:t>
            </a:r>
            <a:b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эксплуатации </a:t>
            </a:r>
            <a:b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частично).</a:t>
            </a:r>
            <a:endParaRPr lang="ru-RU" sz="1400" b="1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974508" y="915566"/>
            <a:ext cx="3061988" cy="3553580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Градостроительство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Изыскания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Проектная документация (</a:t>
            </a:r>
            <a:r>
              <a:rPr lang="ru-RU" sz="12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архитектурные решения, конструктивные и объемно-планировочные решения и др.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Тепловая защита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Шумоизоляция</a:t>
            </a:r>
            <a:endParaRPr lang="ru-RU" sz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Доступность среды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Система энергосбережения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Система водоснабжения и канализации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Система отопления, вентиляции и кондиционирования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Система газоснабжения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Сети связи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Благоустройство территории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Альтернативные источники энергии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Охрана окружающей среды и др.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5496" y="3476203"/>
            <a:ext cx="2358070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Расчет: </a:t>
            </a:r>
          </a:p>
          <a:p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оснований 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фундаментов зданий и сооружений;</a:t>
            </a:r>
            <a:endParaRPr lang="ru-RU" sz="1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несущих конструкций </a:t>
            </a:r>
            <a:b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зданий и сооружений </a:t>
            </a:r>
            <a:b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их эксплуатационной пригодности, включая аспекты долговечности </a:t>
            </a:r>
            <a:b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экономичности 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3542147" y="2786327"/>
            <a:ext cx="4509567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647" y="535781"/>
            <a:ext cx="5601473" cy="338554"/>
          </a:xfrm>
          <a:prstGeom prst="rect">
            <a:avLst/>
          </a:prstGeom>
          <a:solidFill>
            <a:srgbClr val="FFC000"/>
          </a:solidFill>
          <a:ln w="12700">
            <a:solidFill>
              <a:schemeClr val="bg1"/>
            </a:solidFill>
          </a:ln>
        </p:spPr>
        <p:txBody>
          <a:bodyPr wrap="square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eaLnBrk="1" hangingPunct="1">
              <a:defRPr b="1">
                <a:solidFill>
                  <a:srgbClr val="0070C0"/>
                </a:solidFill>
                <a:latin typeface="Arial Narrow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dirty="0" smtClean="0"/>
              <a:t>СП РК </a:t>
            </a:r>
            <a:r>
              <a:rPr lang="en-US" dirty="0" smtClean="0"/>
              <a:t>EN</a:t>
            </a:r>
            <a:r>
              <a:rPr lang="ru-RU" dirty="0" smtClean="0"/>
              <a:t>, идентичные ЕВРОКОДАМ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0692680" y="2067694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974508" y="535781"/>
            <a:ext cx="3062632" cy="338554"/>
          </a:xfrm>
          <a:prstGeom prst="rect">
            <a:avLst/>
          </a:prstGeom>
          <a:solidFill>
            <a:srgbClr val="FFC000"/>
          </a:solidFill>
          <a:ln w="12700">
            <a:solidFill>
              <a:schemeClr val="bg1"/>
            </a:solidFill>
          </a:ln>
        </p:spPr>
        <p:txBody>
          <a:bodyPr wrap="square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eaLnBrk="1" hangingPunct="1">
              <a:defRPr b="1">
                <a:solidFill>
                  <a:srgbClr val="0070C0"/>
                </a:solidFill>
                <a:latin typeface="Arial Narrow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sz="1600" dirty="0"/>
              <a:t>СН </a:t>
            </a:r>
            <a:r>
              <a:rPr lang="ru-RU" sz="1600" dirty="0" smtClean="0"/>
              <a:t>РК, РДС </a:t>
            </a:r>
            <a:r>
              <a:rPr lang="ru-RU" sz="1600" dirty="0"/>
              <a:t>и СП РК  регулируют:</a:t>
            </a:r>
          </a:p>
        </p:txBody>
      </p:sp>
      <p:sp>
        <p:nvSpPr>
          <p:cNvPr id="17" name="Номер слайда 23"/>
          <p:cNvSpPr>
            <a:spLocks noGrp="1"/>
          </p:cNvSpPr>
          <p:nvPr>
            <p:ph type="sldNum" idx="12"/>
          </p:nvPr>
        </p:nvSpPr>
        <p:spPr>
          <a:xfrm>
            <a:off x="8546122" y="4805509"/>
            <a:ext cx="548699" cy="393524"/>
          </a:xfrm>
        </p:spPr>
        <p:txBody>
          <a:bodyPr/>
          <a:lstStyle/>
          <a:p>
            <a:fld id="{00000000-1234-1234-1234-123412341234}" type="slidenum">
              <a:rPr lang="ru" sz="1000" smtClean="0">
                <a:solidFill>
                  <a:schemeClr val="tx1"/>
                </a:solidFill>
              </a:rPr>
              <a:pPr/>
              <a:t>4</a:t>
            </a:fld>
            <a:endParaRPr lang="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86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28610"/>
          </a:xfrm>
          <a:solidFill>
            <a:schemeClr val="accent1"/>
          </a:solidFill>
        </p:spPr>
        <p:txBody>
          <a:bodyPr vert="horz" lIns="91415" tIns="91415" rIns="91415" bIns="252000" rtlCol="0" anchor="ctr" anchorCtr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ОСОБЕННОСТИ ЕВРОКОДОВ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07504" y="1165791"/>
            <a:ext cx="8715436" cy="3062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indent="361950" algn="just"/>
            <a:endParaRPr lang="ru-RU" sz="1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Универсальность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применяются для расчета несущих конструкций всех типов зданий и сооружений, на действие всех видов нагрузок и воздействий, их комбинационных ситуаций и сочетаний;</a:t>
            </a:r>
          </a:p>
          <a:p>
            <a:pPr lvl="0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Гибкость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 страны могут применять с учетом своих 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национальных особенностей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(природно-климатических, сейсмологических, инженерно-геологических, уровня технического и экономического развития и др.);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Прогрессивность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содержат передовые научно-технические достижения развитых стран мира, постоянно обновляются, позволяют оперативно внедрять инновации, результаты научных исследований и конструкторских разработок, стимулируют научные исследования.</a:t>
            </a:r>
          </a:p>
          <a:p>
            <a:pPr algn="just"/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Narrow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2316" y="4443958"/>
            <a:ext cx="86725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Предоставляют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проектировщикам свободу творчества при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проектировании</a:t>
            </a:r>
          </a:p>
          <a:p>
            <a:pPr marL="285750" lvl="0" indent="-285750" algn="just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(возможность применения альтернативных решений, научных и конструкторских разработок)</a:t>
            </a:r>
            <a:endParaRPr lang="ru-RU" b="1" kern="1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483518"/>
            <a:ext cx="8945016" cy="646331"/>
          </a:xfrm>
          <a:prstGeom prst="rect">
            <a:avLst/>
          </a:prstGeom>
          <a:solidFill>
            <a:srgbClr val="FFC000"/>
          </a:solidFill>
          <a:ln w="12700">
            <a:solidFill>
              <a:schemeClr val="bg1"/>
            </a:solidFill>
          </a:ln>
        </p:spPr>
        <p:txBody>
          <a:bodyPr wrap="square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eaLnBrk="1" hangingPunct="1">
              <a:defRPr b="1">
                <a:solidFill>
                  <a:srgbClr val="0070C0"/>
                </a:solidFill>
                <a:latin typeface="Arial Narrow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sz="1600" dirty="0" err="1"/>
              <a:t>Еврокоды</a:t>
            </a:r>
            <a:r>
              <a:rPr lang="ru-RU" sz="1600" dirty="0"/>
              <a:t> являются </a:t>
            </a:r>
            <a:r>
              <a:rPr lang="ru-RU" sz="1600" dirty="0" smtClean="0"/>
              <a:t>универсальными, </a:t>
            </a:r>
            <a:r>
              <a:rPr lang="ru-RU" sz="1600" dirty="0"/>
              <a:t>гибкими </a:t>
            </a:r>
            <a:r>
              <a:rPr lang="ru-RU" sz="1600" dirty="0" smtClean="0"/>
              <a:t>и прогрессивными стандартами, </a:t>
            </a:r>
            <a:r>
              <a:rPr lang="ru-RU" sz="1600" dirty="0"/>
              <a:t>признанными и применяемыми </a:t>
            </a:r>
            <a:r>
              <a:rPr lang="ru-RU" sz="2000" dirty="0"/>
              <a:t>более 40 странами мира</a:t>
            </a:r>
            <a:r>
              <a:rPr lang="ru-RU" sz="1600" dirty="0"/>
              <a:t>;</a:t>
            </a:r>
          </a:p>
        </p:txBody>
      </p:sp>
      <p:sp>
        <p:nvSpPr>
          <p:cNvPr id="7" name="Номер слайда 23"/>
          <p:cNvSpPr>
            <a:spLocks noGrp="1"/>
          </p:cNvSpPr>
          <p:nvPr>
            <p:ph type="sldNum" idx="12"/>
          </p:nvPr>
        </p:nvSpPr>
        <p:spPr>
          <a:xfrm>
            <a:off x="8546122" y="4805509"/>
            <a:ext cx="548699" cy="393524"/>
          </a:xfrm>
        </p:spPr>
        <p:txBody>
          <a:bodyPr/>
          <a:lstStyle/>
          <a:p>
            <a:fld id="{00000000-1234-1234-1234-123412341234}" type="slidenum">
              <a:rPr lang="ru" sz="1000" smtClean="0">
                <a:solidFill>
                  <a:schemeClr val="tx1"/>
                </a:solidFill>
              </a:rPr>
              <a:pPr/>
              <a:t>5</a:t>
            </a:fld>
            <a:endParaRPr lang="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40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0" y="-25526"/>
            <a:ext cx="9144000" cy="596900"/>
          </a:xfrm>
          <a:prstGeom prst="rect">
            <a:avLst/>
          </a:prstGeom>
          <a:solidFill>
            <a:schemeClr val="accent1"/>
          </a:solidFill>
        </p:spPr>
        <p:txBody>
          <a:bodyPr vert="horz" lIns="91415" tIns="91415" rIns="91415" bIns="252000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СП РК 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идентичные Е 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Р О К О Д 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 М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5642857"/>
            <a:ext cx="2133600" cy="365125"/>
          </a:xfrm>
        </p:spPr>
        <p:txBody>
          <a:bodyPr/>
          <a:lstStyle/>
          <a:p>
            <a:pPr>
              <a:defRPr/>
            </a:pPr>
            <a:endParaRPr lang="ru-RU" sz="1400" dirty="0" smtClean="0">
              <a:latin typeface="Arial Narrow" pitchFamily="34" charset="0"/>
            </a:endParaRPr>
          </a:p>
          <a:p>
            <a:pPr>
              <a:defRPr/>
            </a:pPr>
            <a:endParaRPr lang="en-US" sz="1400" dirty="0">
              <a:latin typeface="Arial Narrow" pitchFamily="34" charset="0"/>
            </a:endParaRPr>
          </a:p>
        </p:txBody>
      </p:sp>
      <p:sp>
        <p:nvSpPr>
          <p:cNvPr id="86" name="TextBox 7"/>
          <p:cNvSpPr txBox="1">
            <a:spLocks noChangeArrowheads="1"/>
          </p:cNvSpPr>
          <p:nvPr/>
        </p:nvSpPr>
        <p:spPr bwMode="auto">
          <a:xfrm>
            <a:off x="5210176" y="968990"/>
            <a:ext cx="3826321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 eaLnBrk="1" hangingPunct="1">
              <a:defRPr b="1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altLang="ru-RU" dirty="0" smtClean="0">
                <a:solidFill>
                  <a:schemeClr val="accent1">
                    <a:lumMod val="75000"/>
                  </a:schemeClr>
                </a:solidFill>
              </a:rPr>
              <a:t>Принципы, требования и правила по </a:t>
            </a:r>
            <a:r>
              <a:rPr lang="ru-RU" altLang="ru-RU" dirty="0">
                <a:solidFill>
                  <a:schemeClr val="accent1">
                    <a:lumMod val="75000"/>
                  </a:schemeClr>
                </a:solidFill>
              </a:rPr>
              <a:t>несущей способности и эксплуатационной пригодности, надежности и долговечности</a:t>
            </a:r>
          </a:p>
        </p:txBody>
      </p:sp>
      <p:sp>
        <p:nvSpPr>
          <p:cNvPr id="83" name="Объект 2"/>
          <p:cNvSpPr txBox="1">
            <a:spLocks/>
          </p:cNvSpPr>
          <p:nvPr/>
        </p:nvSpPr>
        <p:spPr>
          <a:xfrm>
            <a:off x="0" y="555526"/>
            <a:ext cx="9144000" cy="400110"/>
          </a:xfrm>
          <a:prstGeom prst="rect">
            <a:avLst/>
          </a:prstGeom>
          <a:solidFill>
            <a:srgbClr val="FFC000"/>
          </a:solidFill>
          <a:ln w="12700">
            <a:solidFill>
              <a:schemeClr val="bg1"/>
            </a:solidFill>
          </a:ln>
        </p:spPr>
        <p:txBody>
          <a:bodyPr wrap="square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 eaLnBrk="1" hangingPunct="1">
              <a:defRPr b="1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Всего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10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П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РК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EN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состоящие из 58 частей и 57 национальных приложений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500034" y="987574"/>
            <a:ext cx="4071966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СП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РК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EN 1990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 algn="ctr">
              <a:defRPr/>
            </a:pP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(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1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часть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)</a:t>
            </a:r>
            <a:endParaRPr lang="ru-RU" b="1" i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500034" y="1851769"/>
            <a:ext cx="4071965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СП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РК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EN 199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1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 algn="ctr">
              <a:defRPr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(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10 частей)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500034" y="2790714"/>
            <a:ext cx="4071966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СП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РК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EN 1992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(4 части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),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СП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РК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EN 1993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(20 частей)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    </a:t>
            </a:r>
            <a:endParaRPr lang="ru-RU" b="1" i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СП РК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EN 1994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(3 части), 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СП РК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EN 1995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(3 части),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СП РК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EN 1996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(4 части),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СП РК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EN 1999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(5 частей)</a:t>
            </a:r>
            <a:endParaRPr lang="ru-RU" b="1" i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90" name="TextBox 18"/>
          <p:cNvSpPr txBox="1">
            <a:spLocks noChangeArrowheads="1"/>
          </p:cNvSpPr>
          <p:nvPr/>
        </p:nvSpPr>
        <p:spPr bwMode="auto">
          <a:xfrm>
            <a:off x="5210177" y="1851769"/>
            <a:ext cx="3826321" cy="5232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eaLnBrk="1" hangingPunct="1">
              <a:defRPr b="1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altLang="ru-RU" dirty="0"/>
              <a:t>Воздействия на несущие конструкции (здания и сооружения)</a:t>
            </a:r>
          </a:p>
        </p:txBody>
      </p:sp>
      <p:sp>
        <p:nvSpPr>
          <p:cNvPr id="91" name="Прямоугольник 90"/>
          <p:cNvSpPr/>
          <p:nvPr/>
        </p:nvSpPr>
        <p:spPr>
          <a:xfrm>
            <a:off x="500033" y="4235540"/>
            <a:ext cx="2035983" cy="7071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СП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РК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EN 1997 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 algn="ctr">
              <a:defRPr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(2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части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)</a:t>
            </a:r>
            <a:endParaRPr lang="ru-RU" b="1" i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2736853" y="4235539"/>
            <a:ext cx="1835147" cy="7071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СП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РК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EN 1998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</a:t>
            </a:r>
          </a:p>
          <a:p>
            <a:pPr algn="ctr">
              <a:defRPr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(6 частей)</a:t>
            </a:r>
          </a:p>
        </p:txBody>
      </p:sp>
      <p:cxnSp>
        <p:nvCxnSpPr>
          <p:cNvPr id="95" name="Прямая соединительная линия 94"/>
          <p:cNvCxnSpPr>
            <a:stCxn id="85" idx="2"/>
            <a:endCxn id="87" idx="0"/>
          </p:cNvCxnSpPr>
          <p:nvPr/>
        </p:nvCxnSpPr>
        <p:spPr>
          <a:xfrm>
            <a:off x="2536017" y="1707654"/>
            <a:ext cx="0" cy="144115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>
            <a:stCxn id="87" idx="2"/>
            <a:endCxn id="89" idx="0"/>
          </p:cNvCxnSpPr>
          <p:nvPr/>
        </p:nvCxnSpPr>
        <p:spPr>
          <a:xfrm>
            <a:off x="2536017" y="2374989"/>
            <a:ext cx="0" cy="415725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>
            <a:stCxn id="89" idx="2"/>
          </p:cNvCxnSpPr>
          <p:nvPr/>
        </p:nvCxnSpPr>
        <p:spPr>
          <a:xfrm flipH="1">
            <a:off x="1691681" y="3744821"/>
            <a:ext cx="844336" cy="490719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>
            <a:stCxn id="89" idx="2"/>
          </p:cNvCxnSpPr>
          <p:nvPr/>
        </p:nvCxnSpPr>
        <p:spPr>
          <a:xfrm>
            <a:off x="2536017" y="3744821"/>
            <a:ext cx="1107291" cy="483533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>
            <a:stCxn id="85" idx="1"/>
          </p:cNvCxnSpPr>
          <p:nvPr/>
        </p:nvCxnSpPr>
        <p:spPr>
          <a:xfrm flipH="1">
            <a:off x="178718" y="1347614"/>
            <a:ext cx="321316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 flipH="1">
            <a:off x="178719" y="1347614"/>
            <a:ext cx="1882" cy="3738771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>
            <a:off x="180603" y="5085592"/>
            <a:ext cx="3743325" cy="1905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 rot="5400000" flipH="1" flipV="1">
            <a:off x="3828144" y="5010072"/>
            <a:ext cx="189141" cy="158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>
            <a:endCxn id="91" idx="2"/>
          </p:cNvCxnSpPr>
          <p:nvPr/>
        </p:nvCxnSpPr>
        <p:spPr>
          <a:xfrm flipV="1">
            <a:off x="1518024" y="4942734"/>
            <a:ext cx="1" cy="162704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45"/>
          <p:cNvSpPr txBox="1">
            <a:spLocks noChangeArrowheads="1"/>
          </p:cNvSpPr>
          <p:nvPr/>
        </p:nvSpPr>
        <p:spPr bwMode="auto">
          <a:xfrm>
            <a:off x="5230269" y="2790714"/>
            <a:ext cx="3806229" cy="954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eaLnBrk="1" hangingPunct="1">
              <a:defRPr b="1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altLang="ru-RU" dirty="0"/>
              <a:t>Расчет и проектирование железобетонных, металлических, сталежелезобетонных, каменных, деревянных и алюминиевых конструкций зданий и сооружений</a:t>
            </a:r>
          </a:p>
        </p:txBody>
      </p:sp>
      <p:sp>
        <p:nvSpPr>
          <p:cNvPr id="105" name="TextBox 46"/>
          <p:cNvSpPr txBox="1">
            <a:spLocks noChangeArrowheads="1"/>
          </p:cNvSpPr>
          <p:nvPr/>
        </p:nvSpPr>
        <p:spPr bwMode="auto">
          <a:xfrm>
            <a:off x="5210176" y="4235540"/>
            <a:ext cx="3818383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eaLnBrk="1" hangingPunct="1">
              <a:defRPr b="1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altLang="ru-RU" dirty="0"/>
              <a:t>Геотехническое проектирование и проектирование сейсмостойких конструкций зданий и сооружений</a:t>
            </a:r>
          </a:p>
        </p:txBody>
      </p:sp>
      <p:sp>
        <p:nvSpPr>
          <p:cNvPr id="31" name="Стрелка вправо 30"/>
          <p:cNvSpPr/>
          <p:nvPr/>
        </p:nvSpPr>
        <p:spPr>
          <a:xfrm>
            <a:off x="4695822" y="1131589"/>
            <a:ext cx="452242" cy="36004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трелка вправо 55"/>
          <p:cNvSpPr/>
          <p:nvPr/>
        </p:nvSpPr>
        <p:spPr>
          <a:xfrm>
            <a:off x="4695822" y="1887440"/>
            <a:ext cx="452242" cy="39627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трелка вправо 56"/>
          <p:cNvSpPr/>
          <p:nvPr/>
        </p:nvSpPr>
        <p:spPr>
          <a:xfrm>
            <a:off x="4695822" y="3075806"/>
            <a:ext cx="452242" cy="382355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трелка вправо 57"/>
          <p:cNvSpPr/>
          <p:nvPr/>
        </p:nvSpPr>
        <p:spPr>
          <a:xfrm>
            <a:off x="4695822" y="4425959"/>
            <a:ext cx="452242" cy="357825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Номер слайда 23"/>
          <p:cNvSpPr txBox="1">
            <a:spLocks/>
          </p:cNvSpPr>
          <p:nvPr/>
        </p:nvSpPr>
        <p:spPr>
          <a:xfrm>
            <a:off x="8546122" y="4805509"/>
            <a:ext cx="548699" cy="393524"/>
          </a:xfrm>
          <a:prstGeom prst="rect">
            <a:avLst/>
          </a:prstGeom>
        </p:spPr>
        <p:txBody>
          <a:bodyPr vert="horz" lIns="74054" tIns="74054" rIns="74054" bIns="74054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" sz="1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" sz="1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764516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2103"/>
            <a:ext cx="885698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Применение СН РК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EN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идентичных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Еврокодам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практике проектирования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АО «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КазНИИСА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выполнены расчет и проектирование несущих конструкций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следующих объектов: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Двухэтажное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здание гостиницы – ТОО «Казахстанская Девелоперская Компания» (г. Алматы, построено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Четырехэтажное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здание детского сада – ТОО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Falcon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Petroleum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(г. Алматы, построено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Жилые комплексы: 30-этажное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здание и 24-этажное здание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Safia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Tower Premium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по бульвару Д.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Кунаева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г. Шымкент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ЮКО;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проектная организация ТОО «Архитектура Дизайн-Ш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Здания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сооружения в составе инфраструктуры комплекса «горнолыжный курорт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Кокжайлау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(при участии специалистов Сингапура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Исламский центр в Текели, проект.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Типовой проект 9-этажного жилого дома.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2717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PRESENTER" val="8ec2f83cfe2e9250517ffa6116c2a5be738cca63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План мероприятий по внедрению информационного моделирования в строительстве (BIM) в Республике Казахстан&amp;quot;&quot;/&gt;&lt;property id=&quot;20307&quot; value=&quot;256&quot;/&gt;&lt;/object&gt;&lt;object type=&quot;3&quot; unique_id=&quot;10005&quot;&gt;&lt;property id=&quot;20148&quot; value=&quot;5&quot;/&gt;&lt;property id=&quot;20300&quot; value=&quot;Slide 4 - &amp;quot;Мировой опыт&amp;quot;&quot;/&gt;&lt;property id=&quot;20307&quot; value=&quot;259&quot;/&gt;&lt;/object&gt;&lt;object type=&quot;3&quot; unique_id=&quot;10011&quot;&gt;&lt;property id=&quot;20148&quot; value=&quot;5&quot;/&gt;&lt;property id=&quot;20300&quot; value=&quot;Slide 30 - &amp;quot;Спасибо за внимание!&amp;quot;&quot;/&gt;&lt;property id=&quot;20307&quot; value=&quot;264&quot;/&gt;&lt;/object&gt;&lt;object type=&quot;3&quot; unique_id=&quot;10238&quot;&gt;&lt;property id=&quot;20148&quot; value=&quot;5&quot;/&gt;&lt;property id=&quot;20300&quot; value=&quot;Slide 6 - &amp;quot;Создание рабочей группы из представителей (1.1):&amp;quot;&quot;/&gt;&lt;property id=&quot;20307&quot; value=&quot;271&quot;/&gt;&lt;/object&gt;&lt;object type=&quot;3&quot; unique_id=&quot;10240&quot;&gt;&lt;property id=&quot;20148&quot; value=&quot;5&quot;/&gt;&lt;property id=&quot;20300&quot; value=&quot;Slide 5 - &amp;quot;План мероприятий на 2015-2018 гг&amp;quot;&quot;/&gt;&lt;property id=&quot;20307&quot; value=&quot;272&quot;/&gt;&lt;/object&gt;&lt;object type=&quot;3&quot; unique_id=&quot;10242&quot;&gt;&lt;property id=&quot;20148&quot; value=&quot;5&quot;/&gt;&lt;property id=&quot;20300&quot; value=&quot;Slide 19 - &amp;quot;Типовой регламент системы технического документооборота организации (1.7)&amp;quot;&quot;/&gt;&lt;property id=&quot;20307&quot; value=&quot;274&quot;/&gt;&lt;/object&gt;&lt;object type=&quot;3&quot; unique_id=&quot;10243&quot;&gt;&lt;property id=&quot;20148&quot; value=&quot;5&quot;/&gt;&lt;property id=&quot;20300&quot; value=&quot;Slide 20 - &amp;quot;Рекомендации по стадиям жизненного цикла объектов капитального строительства (1.8)&amp;quot;&quot;/&gt;&lt;property id=&quot;20307&quot; value=&quot;275&quot;/&gt;&lt;/object&gt;&lt;object type=&quot;3&quot; unique_id=&quot;10244&quot;&gt;&lt;property id=&quot;20148&quot; value=&quot;5&quot;/&gt;&lt;property id=&quot;20300&quot; value=&quot;Slide 10&quot;/&gt;&lt;property id=&quot;20307&quot; value=&quot;280&quot;/&gt;&lt;/object&gt;&lt;object type=&quot;3&quot; unique_id=&quot;10245&quot;&gt;&lt;property id=&quot;20148&quot; value=&quot;5&quot;/&gt;&lt;property id=&quot;20300&quot; value=&quot;Slide 21 - &amp;quot;Регламент экспертизы проектов, выполненных в технологиях информационного моделирования (1.15)&amp;quot;&quot;/&gt;&lt;property id=&quot;20307&quot; value=&quot;281&quot;/&gt;&lt;/object&gt;&lt;object type=&quot;3&quot; unique_id=&quot;10248&quot;&gt;&lt;property id=&quot;20148&quot; value=&quot;5&quot;/&gt;&lt;property id=&quot;20300&quot; value=&quot;Slide 15 - &amp;quot;РДС по ценообразованию при использовании технологий информационного моделирования зданий и сооружений (2.4)&amp;quot;&quot;/&gt;&lt;property id=&quot;20307&quot; value=&quot;284&quot;/&gt;&lt;/object&gt;&lt;object type=&quot;3&quot; unique_id=&quot;10249&quot;&gt;&lt;property id=&quot;20148&quot; value=&quot;5&quot;/&gt;&lt;property id=&quot;20300&quot; value=&quot;Slide 26 - &amp;quot;Государственный Банк Информационных Моделей  (1.10, 1.16, 2.9, 3.2)&amp;quot;&quot;/&gt;&lt;property id=&quot;20307&quot; value=&quot;279&quot;/&gt;&lt;/object&gt;&lt;object type=&quot;3&quot; unique_id=&quot;10250&quot;&gt;&lt;property id=&quot;20148&quot; value=&quot;5&quot;/&gt;&lt;property id=&quot;20300&quot; value=&quot;Slide 27 - &amp;quot;Государственный Банк Информационных Моделей  (1.10, 1.16, 2.9, 3.2)&amp;quot;&quot;/&gt;&lt;property id=&quot;20307&quot; value=&quot;276&quot;/&gt;&lt;/object&gt;&lt;object type=&quot;3&quot; unique_id=&quot;10251&quot;&gt;&lt;property id=&quot;20148&quot; value=&quot;5&quot;/&gt;&lt;property id=&quot;20300&quot; value=&quot;Slide 28 - &amp;quot;Государственный Банк Информационных Моделей  (1.10, 1.16, 2.9, 3.2)&amp;quot;&quot;/&gt;&lt;property id=&quot;20307&quot; value=&quot;278&quot;/&gt;&lt;/object&gt;&lt;object type=&quot;3&quot; unique_id=&quot;10804&quot;&gt;&lt;property id=&quot;20148&quot; value=&quot;5&quot;/&gt;&lt;property id=&quot;20300&quot; value=&quot;Slide 22 - &amp;quot;Регламент работ с информационной моделью на этапе планирования строительства на основе пилотного проекта (2.5)&amp;quot;&quot;/&gt;&lt;property id=&quot;20307&quot; value=&quot;286&quot;/&gt;&lt;/object&gt;&lt;object type=&quot;3&quot; unique_id=&quot;10805&quot;&gt;&lt;property id=&quot;20148&quot; value=&quot;5&quot;/&gt;&lt;property id=&quot;20300&quot; value=&quot;Slide 9 - &amp;quot;Анализ действующей нормативной базы и стандартов на коллизии в отношении применения BIM-технологии (2.6)&amp;quot;&quot;/&gt;&lt;property id=&quot;20307&quot; value=&quot;285&quot;/&gt;&lt;/object&gt;&lt;object type=&quot;3&quot; unique_id=&quot;11023&quot;&gt;&lt;property id=&quot;20148&quot; value=&quot;5&quot;/&gt;&lt;property id=&quot;20300&quot; value=&quot;Slide 16 - &amp;quot;Формирование базы классификаторов типового проекта (1.14)&amp;quot;&quot;/&gt;&lt;property id=&quot;20307&quot; value=&quot;287&quot;/&gt;&lt;/object&gt;&lt;object type=&quot;3&quot; unique_id=&quot;11536&quot;&gt;&lt;property id=&quot;20148&quot; value=&quot;5&quot;/&gt;&lt;property id=&quot;20300&quot; value=&quot;Slide 18 - &amp;quot;Стандарт по созданию электронных моделей продукции строительной отрасли для использования в информационном моделир&quot;/&gt;&lt;property id=&quot;20307&quot; value=&quot;288&quot;/&gt;&lt;/object&gt;&lt;object type=&quot;3&quot; unique_id=&quot;11637&quot;&gt;&lt;property id=&quot;20148&quot; value=&quot;5&quot;/&gt;&lt;property id=&quot;20300&quot; value=&quot;Slide 23 - &amp;quot;Регламент работ с информационной моделью на этапе  строительно-монтажных работ (2.10)&amp;quot;&quot;/&gt;&lt;property id=&quot;20307&quot; value=&quot;289&quot;/&gt;&lt;/object&gt;&lt;object type=&quot;3&quot; unique_id=&quot;11774&quot;&gt;&lt;property id=&quot;20148&quot; value=&quot;5&quot;/&gt;&lt;property id=&quot;20300&quot; value=&quot;Slide 24 - &amp;quot;Регламент работ с информационной моделью на этапе подготовки и передачи объекта недвижимости в эксплуатацию (3.5)&amp;quot;&quot;/&gt;&lt;property id=&quot;20307&quot; value=&quot;290&quot;/&gt;&lt;/object&gt;&lt;object type=&quot;3&quot; unique_id=&quot;11880&quot;&gt;&lt;property id=&quot;20148&quot; value=&quot;5&quot;/&gt;&lt;property id=&quot;20300&quot; value=&quot;Slide 25 - &amp;quot;Обучение технологиям информационного моделирования  (1.12, 2.1, 2.3, 3.4)&amp;quot;&quot;/&gt;&lt;property id=&quot;20307&quot; value=&quot;291&quot;/&gt;&lt;/object&gt;&lt;object type=&quot;3&quot; unique_id=&quot;11994&quot;&gt;&lt;property id=&quot;20148&quot; value=&quot;5&quot;/&gt;&lt;property id=&quot;20300&quot; value=&quot;Slide 14 - &amp;quot;Разработка национального BIM-стандарта: 1) Проектирование и строительство; 2) Эксплуатация. (1.17)&amp;quot;&quot;/&gt;&lt;property id=&quot;20307&quot; value=&quot;292&quot;/&gt;&lt;/object&gt;&lt;object type=&quot;3&quot; unique_id=&quot;11996&quot;&gt;&lt;property id=&quot;20148&quot; value=&quot;5&quot;/&gt;&lt;property id=&quot;20300&quot; value=&quot;Slide 2 - &amp;quot;Преимущества BIM-технологий&amp;quot;&quot;/&gt;&lt;property id=&quot;20307&quot; value=&quot;294&quot;/&gt;&lt;/object&gt;&lt;object type=&quot;3&quot; unique_id=&quot;11997&quot;&gt;&lt;property id=&quot;20148&quot; value=&quot;5&quot;/&gt;&lt;property id=&quot;20300&quot; value=&quot;Slide 29 - &amp;quot;Переработка и построение информационных моделей существующих типовых проектов с загрузкой в ГБИМ&amp;quot;&quot;/&gt;&lt;property id=&quot;20307&quot; value=&quot;293&quot;/&gt;&lt;/object&gt;&lt;object type=&quot;3&quot; unique_id=&quot;12144&quot;&gt;&lt;property id=&quot;20148&quot; value=&quot;5&quot;/&gt;&lt;property id=&quot;20300&quot; value=&quot;Slide 8 - &amp;quot;Анализ действующих мировых систем кодирования в строительстве (классификаторов) (1.4)&amp;quot;&quot;/&gt;&lt;property id=&quot;20307&quot; value=&quot;295&quot;/&gt;&lt;/object&gt;&lt;object type=&quot;3&quot; unique_id=&quot;12381&quot;&gt;&lt;property id=&quot;20148&quot; value=&quot;5&quot;/&gt;&lt;property id=&quot;20300&quot; value=&quot;Slide 12 - &amp;quot;BIM-стандарт для типового проекта (1.5) &amp;quot;&quot;/&gt;&lt;property id=&quot;20307&quot; value=&quot;296&quot;/&gt;&lt;/object&gt;&lt;object type=&quot;3&quot; unique_id=&quot;12383&quot;&gt;&lt;property id=&quot;20148&quot; value=&quot;5&quot;/&gt;&lt;property id=&quot;20300&quot; value=&quot;Slide 13 - &amp;quot;Типовой BIM-стандарт организации (1.6) Документ, описывающий требования к квалификации персонала и функциональной &quot;/&gt;&lt;property id=&quot;20307&quot; value=&quot;297&quot;/&gt;&lt;/object&gt;&lt;object type=&quot;3&quot; unique_id=&quot;12677&quot;&gt;&lt;property id=&quot;20148&quot; value=&quot;5&quot;/&gt;&lt;property id=&quot;20300&quot; value=&quot;Slide 17 - &amp;quot;Формирование государственной базы классификаторов (2.7)&amp;quot;&quot;/&gt;&lt;property id=&quot;20307&quot; value=&quot;298&quot;/&gt;&lt;/object&gt;&lt;object type=&quot;3&quot; unique_id=&quot;12679&quot;&gt;&lt;property id=&quot;20148&quot; value=&quot;5&quot;/&gt;&lt;property id=&quot;20300&quot; value=&quot;Slide 7 - &amp;quot;Исследования / Рекомендации по разработке государственной программы перехода на BIM-технологии (1.2)&amp;quot;&quot;/&gt;&lt;property id=&quot;20307&quot; value=&quot;299&quot;/&gt;&lt;/object&gt;&lt;object type=&quot;3&quot; unique_id=&quot;12680&quot;&gt;&lt;property id=&quot;20148&quot; value=&quot;5&quot;/&gt;&lt;property id=&quot;20300&quot; value=&quot;Slide 11 - &amp;quot;Семь стандартов для BIM&amp;quot;&quot;/&gt;&lt;property id=&quot;20307&quot; value=&quot;300&quot;/&gt;&lt;/object&gt;&lt;object type=&quot;3&quot; unique_id=&quot;12961&quot;&gt;&lt;property id=&quot;20148&quot; value=&quot;5&quot;/&gt;&lt;property id=&quot;20300&quot; value=&quot;Slide 3 - &amp;quot;Преимущества BIM-технологий&amp;quot;&quot;/&gt;&lt;property id=&quot;20307&quot; value=&quot;301&quot;/&gt;&lt;/object&gt;&lt;/object&gt;&lt;object type=&quot;8&quot; unique_id=&quot;1003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7947</TotalTime>
  <Words>760</Words>
  <Application>Microsoft Office PowerPoint</Application>
  <PresentationFormat>Экран (16:9)</PresentationFormat>
  <Paragraphs>123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1_Тема Office</vt:lpstr>
      <vt:lpstr>НОРМАТИВНАЯ БАЗА СТРОИТЕЛЬНОЙ СФЕРЫ РК</vt:lpstr>
      <vt:lpstr>Презентация PowerPoint</vt:lpstr>
      <vt:lpstr>Презентация PowerPoint</vt:lpstr>
      <vt:lpstr>НОВАЯ НОРМАТИВНАЯ БАЗА</vt:lpstr>
      <vt:lpstr>ОСОБЕННОСТИ ЕВРОКОДОВ</vt:lpstr>
      <vt:lpstr>СП РК EN, идентичные Е В Р О К О Д А М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мероприятий по внедрению информационного моделирования в строительстве (BIM) в Республике Казахстан</dc:title>
  <dc:creator>Александр Шахнович</dc:creator>
  <cp:lastModifiedBy>Миркен Абаканов</cp:lastModifiedBy>
  <cp:revision>604</cp:revision>
  <cp:lastPrinted>2016-12-08T13:33:09Z</cp:lastPrinted>
  <dcterms:modified xsi:type="dcterms:W3CDTF">2017-04-19T03:32:46Z</dcterms:modified>
</cp:coreProperties>
</file>