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9" r:id="rId2"/>
    <p:sldId id="274" r:id="rId3"/>
    <p:sldId id="275" r:id="rId4"/>
    <p:sldId id="276" r:id="rId5"/>
    <p:sldId id="277" r:id="rId6"/>
    <p:sldId id="270" r:id="rId7"/>
    <p:sldId id="271" r:id="rId8"/>
    <p:sldId id="267" r:id="rId9"/>
    <p:sldId id="265" r:id="rId10"/>
    <p:sldId id="257" r:id="rId11"/>
    <p:sldId id="260" r:id="rId12"/>
    <p:sldId id="273" r:id="rId13"/>
    <p:sldId id="261" r:id="rId1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59" autoAdjust="0"/>
    <p:restoredTop sz="86380" autoAdjust="0"/>
  </p:normalViewPr>
  <p:slideViewPr>
    <p:cSldViewPr>
      <p:cViewPr varScale="1">
        <p:scale>
          <a:sx n="54" d="100"/>
          <a:sy n="54" d="100"/>
        </p:scale>
        <p:origin x="12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125</c:v>
                </c:pt>
                <c:pt idx="2">
                  <c:v>403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i="1" dirty="0" smtClean="0">
                <a:latin typeface="Arial" pitchFamily="34" charset="0"/>
                <a:cs typeface="Arial" pitchFamily="34" charset="0"/>
              </a:rPr>
              <a:t>Всего 125</a:t>
            </a:r>
            <a:endParaRPr lang="ru-RU" sz="1800" i="1" dirty="0"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0.29441141732283471"/>
          <c:y val="0.38750000000000007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333333333333356E-2"/>
          <c:y val="0.10673351377952757"/>
          <c:w val="0.73750000000000004"/>
          <c:h val="0.63142372047244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3719652230971142E-2"/>
                  <c:y val="3.8900098425196858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27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843667979002625E-4"/>
                  <c:y val="-8.8455954724409494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/>
                      <a:t>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b="1"/>
                      <a:t>84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ru-RU" sz="1500" i="1" kern="1200" dirty="0" err="1" smtClean="0">
                    <a:solidFill>
                      <a:schemeClr val="tx1"/>
                    </a:solidFill>
                    <a:latin typeface="Arial" pitchFamily="34" charset="0"/>
                    <a:ea typeface="+mj-ea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</c:v>
                </c:pt>
                <c:pt idx="1">
                  <c:v>27</c:v>
                </c:pt>
                <c:pt idx="2">
                  <c:v>6</c:v>
                </c:pt>
                <c:pt idx="3">
                  <c:v>3</c:v>
                </c:pt>
                <c:pt idx="4">
                  <c:v>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9909017723946151E-2"/>
          <c:y val="5.9258844499192775E-2"/>
          <c:w val="0.92018196455210766"/>
          <c:h val="0.9185190888136098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125</c:v>
                </c:pt>
                <c:pt idx="2">
                  <c:v>403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 </c:v>
                </c:pt>
              </c:strCache>
            </c:strRef>
          </c:tx>
          <c:explosion val="25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1198</c:v>
                </c:pt>
                <c:pt idx="1">
                  <c:v>633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 </c:v>
                </c:pt>
              </c:strCache>
            </c:strRef>
          </c:tx>
          <c:explosion val="25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145</c:v>
                </c:pt>
                <c:pt idx="1">
                  <c:v>344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464733-7C30-4E9D-9D55-B683316BA7A6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CA46CBB-A253-4BB3-A5B7-1F97592083C3}">
      <dgm:prSet phldrT="[Текст]" custT="1"/>
      <dgm:spPr>
        <a:solidFill>
          <a:schemeClr val="accent2">
            <a:lumMod val="75000"/>
            <a:alpha val="87000"/>
          </a:schemeClr>
        </a:solidFill>
      </dgm:spPr>
      <dgm:t>
        <a:bodyPr/>
        <a:lstStyle/>
        <a:p>
          <a:r>
            <a:rPr lang="ru-RU" sz="12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52 ТНПА</a:t>
          </a:r>
          <a:endParaRPr lang="ru-RU" sz="1200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78649EC-E565-41D0-9A4E-115EC9340708}" type="parTrans" cxnId="{76ADDA92-6503-422C-A878-8CDD99B0B4BE}">
      <dgm:prSet/>
      <dgm:spPr/>
      <dgm:t>
        <a:bodyPr/>
        <a:lstStyle/>
        <a:p>
          <a:endParaRPr lang="ru-RU"/>
        </a:p>
      </dgm:t>
    </dgm:pt>
    <dgm:pt modelId="{741A2F75-7BA1-462A-8772-595F3B62E6BF}" type="sibTrans" cxnId="{76ADDA92-6503-422C-A878-8CDD99B0B4BE}">
      <dgm:prSet/>
      <dgm:spPr/>
      <dgm:t>
        <a:bodyPr/>
        <a:lstStyle/>
        <a:p>
          <a:endParaRPr lang="ru-RU"/>
        </a:p>
      </dgm:t>
    </dgm:pt>
    <dgm:pt modelId="{F9BD10CC-8DD3-4CF6-9C48-DB8A488D0CF6}">
      <dgm:prSet phldrT="[Текст]" custT="1"/>
      <dgm:spPr>
        <a:solidFill>
          <a:schemeClr val="accent3">
            <a:lumMod val="75000"/>
            <a:alpha val="83000"/>
          </a:schemeClr>
        </a:solidFill>
      </dgm:spPr>
      <dgm:t>
        <a:bodyPr/>
        <a:lstStyle/>
        <a:p>
          <a:r>
            <a:rPr lang="ru-RU" sz="12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412 ТНПА</a:t>
          </a:r>
          <a:endParaRPr lang="ru-RU" sz="1200" b="1" i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917E5AC-9DAA-4666-9DEF-F59C8FA6716A}" type="parTrans" cxnId="{D31A3480-581E-4EE3-9366-3183FE0471C1}">
      <dgm:prSet/>
      <dgm:spPr/>
      <dgm:t>
        <a:bodyPr/>
        <a:lstStyle/>
        <a:p>
          <a:endParaRPr lang="ru-RU"/>
        </a:p>
      </dgm:t>
    </dgm:pt>
    <dgm:pt modelId="{B86D2FAB-DE47-451B-AA71-84ACF6404E0A}" type="sibTrans" cxnId="{D31A3480-581E-4EE3-9366-3183FE0471C1}">
      <dgm:prSet/>
      <dgm:spPr/>
      <dgm:t>
        <a:bodyPr/>
        <a:lstStyle/>
        <a:p>
          <a:endParaRPr lang="ru-RU"/>
        </a:p>
      </dgm:t>
    </dgm:pt>
    <dgm:pt modelId="{724A0844-1418-4996-9863-D09D6D520A8F}">
      <dgm:prSet phldrT="[Текст]" custT="1"/>
      <dgm:spPr>
        <a:solidFill>
          <a:schemeClr val="accent2">
            <a:lumMod val="75000"/>
            <a:alpha val="86000"/>
          </a:schemeClr>
        </a:solidFill>
      </dgm:spPr>
      <dgm:t>
        <a:bodyPr/>
        <a:lstStyle/>
        <a:p>
          <a:r>
            <a:rPr lang="ru-RU" sz="12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НПА, </a:t>
          </a:r>
        </a:p>
        <a:p>
          <a:r>
            <a:rPr lang="ru-RU" sz="12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в том числе ТНПА</a:t>
          </a:r>
        </a:p>
      </dgm:t>
    </dgm:pt>
    <dgm:pt modelId="{AA8A693E-AF0D-41F6-A2DB-FA537636B219}" type="parTrans" cxnId="{0462DBA7-DCE4-46D5-88BC-A826B5957F3B}">
      <dgm:prSet/>
      <dgm:spPr/>
      <dgm:t>
        <a:bodyPr/>
        <a:lstStyle/>
        <a:p>
          <a:endParaRPr lang="ru-RU"/>
        </a:p>
      </dgm:t>
    </dgm:pt>
    <dgm:pt modelId="{7CE5A028-059D-4380-BE73-9CFBB7420812}" type="sibTrans" cxnId="{0462DBA7-DCE4-46D5-88BC-A826B5957F3B}">
      <dgm:prSet/>
      <dgm:spPr/>
      <dgm:t>
        <a:bodyPr/>
        <a:lstStyle/>
        <a:p>
          <a:endParaRPr lang="ru-RU"/>
        </a:p>
      </dgm:t>
    </dgm:pt>
    <dgm:pt modelId="{2A860688-BB0D-49B5-A5D3-5FA8421901A9}" type="pres">
      <dgm:prSet presAssocID="{5F464733-7C30-4E9D-9D55-B683316BA7A6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ADFE8D-FBC0-45CE-B8F0-E3862515C6BE}" type="pres">
      <dgm:prSet presAssocID="{5F464733-7C30-4E9D-9D55-B683316BA7A6}" presName="cycle" presStyleCnt="0"/>
      <dgm:spPr/>
    </dgm:pt>
    <dgm:pt modelId="{DC74F614-7393-48F5-AF15-EF04BACBABD9}" type="pres">
      <dgm:prSet presAssocID="{5F464733-7C30-4E9D-9D55-B683316BA7A6}" presName="centerShape" presStyleCnt="0"/>
      <dgm:spPr/>
    </dgm:pt>
    <dgm:pt modelId="{C0DA2DF2-429C-4B4F-89DD-5E8B9293C700}" type="pres">
      <dgm:prSet presAssocID="{5F464733-7C30-4E9D-9D55-B683316BA7A6}" presName="connSite" presStyleLbl="node1" presStyleIdx="0" presStyleCnt="4"/>
      <dgm:spPr/>
    </dgm:pt>
    <dgm:pt modelId="{D8E77A99-2F90-453A-B4E0-C814BD383806}" type="pres">
      <dgm:prSet presAssocID="{5F464733-7C30-4E9D-9D55-B683316BA7A6}" presName="visible" presStyleLbl="node1" presStyleIdx="0" presStyleCnt="4"/>
      <dgm:spPr/>
    </dgm:pt>
    <dgm:pt modelId="{DE68FA24-5AC8-4D12-943F-B10ED48C5C0D}" type="pres">
      <dgm:prSet presAssocID="{778649EC-E565-41D0-9A4E-115EC9340708}" presName="Name25" presStyleLbl="parChTrans1D1" presStyleIdx="0" presStyleCnt="3"/>
      <dgm:spPr/>
      <dgm:t>
        <a:bodyPr/>
        <a:lstStyle/>
        <a:p>
          <a:endParaRPr lang="ru-RU"/>
        </a:p>
      </dgm:t>
    </dgm:pt>
    <dgm:pt modelId="{F579B605-3AAB-4330-AC11-E4CE59236F35}" type="pres">
      <dgm:prSet presAssocID="{ECA46CBB-A253-4BB3-A5B7-1F97592083C3}" presName="node" presStyleCnt="0"/>
      <dgm:spPr/>
    </dgm:pt>
    <dgm:pt modelId="{EA26BB3F-3C05-4A8C-A1EE-ECE1146E3A7B}" type="pres">
      <dgm:prSet presAssocID="{ECA46CBB-A253-4BB3-A5B7-1F97592083C3}" presName="parentNode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27D727-9397-4669-A743-79C042F88B49}" type="pres">
      <dgm:prSet presAssocID="{ECA46CBB-A253-4BB3-A5B7-1F97592083C3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5C9183-1647-499A-A437-BAD92FCB0886}" type="pres">
      <dgm:prSet presAssocID="{5917E5AC-9DAA-4666-9DEF-F59C8FA6716A}" presName="Name25" presStyleLbl="parChTrans1D1" presStyleIdx="1" presStyleCnt="3"/>
      <dgm:spPr/>
      <dgm:t>
        <a:bodyPr/>
        <a:lstStyle/>
        <a:p>
          <a:endParaRPr lang="ru-RU"/>
        </a:p>
      </dgm:t>
    </dgm:pt>
    <dgm:pt modelId="{F99FEEB1-23FB-40D4-9092-60E11D40F7CB}" type="pres">
      <dgm:prSet presAssocID="{F9BD10CC-8DD3-4CF6-9C48-DB8A488D0CF6}" presName="node" presStyleCnt="0"/>
      <dgm:spPr/>
    </dgm:pt>
    <dgm:pt modelId="{2EB06AB5-30AE-4A3C-BEDB-C98E8500BD39}" type="pres">
      <dgm:prSet presAssocID="{F9BD10CC-8DD3-4CF6-9C48-DB8A488D0CF6}" presName="parentNode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7C188F-6D9B-48F5-98B1-FE519CE677FD}" type="pres">
      <dgm:prSet presAssocID="{F9BD10CC-8DD3-4CF6-9C48-DB8A488D0CF6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EDF012-8DF8-485B-B08A-EEE12AF3E952}" type="pres">
      <dgm:prSet presAssocID="{AA8A693E-AF0D-41F6-A2DB-FA537636B219}" presName="Name25" presStyleLbl="parChTrans1D1" presStyleIdx="2" presStyleCnt="3"/>
      <dgm:spPr/>
      <dgm:t>
        <a:bodyPr/>
        <a:lstStyle/>
        <a:p>
          <a:endParaRPr lang="ru-RU"/>
        </a:p>
      </dgm:t>
    </dgm:pt>
    <dgm:pt modelId="{2A647B38-267F-4192-871C-CDCE2DFA0068}" type="pres">
      <dgm:prSet presAssocID="{724A0844-1418-4996-9863-D09D6D520A8F}" presName="node" presStyleCnt="0"/>
      <dgm:spPr/>
    </dgm:pt>
    <dgm:pt modelId="{D3EC0DE1-F733-436E-814E-CAD62EE0F058}" type="pres">
      <dgm:prSet presAssocID="{724A0844-1418-4996-9863-D09D6D520A8F}" presName="parentNode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826180-C6BC-491C-B745-499D89AC4BE9}" type="pres">
      <dgm:prSet presAssocID="{724A0844-1418-4996-9863-D09D6D520A8F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1A3480-581E-4EE3-9366-3183FE0471C1}" srcId="{5F464733-7C30-4E9D-9D55-B683316BA7A6}" destId="{F9BD10CC-8DD3-4CF6-9C48-DB8A488D0CF6}" srcOrd="1" destOrd="0" parTransId="{5917E5AC-9DAA-4666-9DEF-F59C8FA6716A}" sibTransId="{B86D2FAB-DE47-451B-AA71-84ACF6404E0A}"/>
    <dgm:cxn modelId="{76ADDA92-6503-422C-A878-8CDD99B0B4BE}" srcId="{5F464733-7C30-4E9D-9D55-B683316BA7A6}" destId="{ECA46CBB-A253-4BB3-A5B7-1F97592083C3}" srcOrd="0" destOrd="0" parTransId="{778649EC-E565-41D0-9A4E-115EC9340708}" sibTransId="{741A2F75-7BA1-462A-8772-595F3B62E6BF}"/>
    <dgm:cxn modelId="{06C4257E-5D1E-48E6-9507-3D1BB2530790}" type="presOf" srcId="{ECA46CBB-A253-4BB3-A5B7-1F97592083C3}" destId="{EA26BB3F-3C05-4A8C-A1EE-ECE1146E3A7B}" srcOrd="0" destOrd="0" presId="urn:microsoft.com/office/officeart/2005/8/layout/radial2"/>
    <dgm:cxn modelId="{B62366E4-5A42-4A55-960A-791FBD043618}" type="presOf" srcId="{724A0844-1418-4996-9863-D09D6D520A8F}" destId="{D3EC0DE1-F733-436E-814E-CAD62EE0F058}" srcOrd="0" destOrd="0" presId="urn:microsoft.com/office/officeart/2005/8/layout/radial2"/>
    <dgm:cxn modelId="{F18B5041-C5B1-402E-B3F3-62427DB762B5}" type="presOf" srcId="{5917E5AC-9DAA-4666-9DEF-F59C8FA6716A}" destId="{645C9183-1647-499A-A437-BAD92FCB0886}" srcOrd="0" destOrd="0" presId="urn:microsoft.com/office/officeart/2005/8/layout/radial2"/>
    <dgm:cxn modelId="{4F424745-6913-4E90-A60A-82790A49ADC9}" type="presOf" srcId="{AA8A693E-AF0D-41F6-A2DB-FA537636B219}" destId="{0EEDF012-8DF8-485B-B08A-EEE12AF3E952}" srcOrd="0" destOrd="0" presId="urn:microsoft.com/office/officeart/2005/8/layout/radial2"/>
    <dgm:cxn modelId="{017D69DF-0550-4569-9DF3-602AE18BCB88}" type="presOf" srcId="{F9BD10CC-8DD3-4CF6-9C48-DB8A488D0CF6}" destId="{2EB06AB5-30AE-4A3C-BEDB-C98E8500BD39}" srcOrd="0" destOrd="0" presId="urn:microsoft.com/office/officeart/2005/8/layout/radial2"/>
    <dgm:cxn modelId="{0462DBA7-DCE4-46D5-88BC-A826B5957F3B}" srcId="{5F464733-7C30-4E9D-9D55-B683316BA7A6}" destId="{724A0844-1418-4996-9863-D09D6D520A8F}" srcOrd="2" destOrd="0" parTransId="{AA8A693E-AF0D-41F6-A2DB-FA537636B219}" sibTransId="{7CE5A028-059D-4380-BE73-9CFBB7420812}"/>
    <dgm:cxn modelId="{9D8DAFED-A8D3-4E2E-ADE0-1C1C47D94C18}" type="presOf" srcId="{5F464733-7C30-4E9D-9D55-B683316BA7A6}" destId="{2A860688-BB0D-49B5-A5D3-5FA8421901A9}" srcOrd="0" destOrd="0" presId="urn:microsoft.com/office/officeart/2005/8/layout/radial2"/>
    <dgm:cxn modelId="{9A5404EC-A6F4-4FFD-B508-0E8B8BAEFA70}" type="presOf" srcId="{778649EC-E565-41D0-9A4E-115EC9340708}" destId="{DE68FA24-5AC8-4D12-943F-B10ED48C5C0D}" srcOrd="0" destOrd="0" presId="urn:microsoft.com/office/officeart/2005/8/layout/radial2"/>
    <dgm:cxn modelId="{EA0A6A1C-F524-4A2D-9D19-4538F0889DFA}" type="presParOf" srcId="{2A860688-BB0D-49B5-A5D3-5FA8421901A9}" destId="{3AADFE8D-FBC0-45CE-B8F0-E3862515C6BE}" srcOrd="0" destOrd="0" presId="urn:microsoft.com/office/officeart/2005/8/layout/radial2"/>
    <dgm:cxn modelId="{05C75EDD-829B-4D46-884F-5771BA8C8A24}" type="presParOf" srcId="{3AADFE8D-FBC0-45CE-B8F0-E3862515C6BE}" destId="{DC74F614-7393-48F5-AF15-EF04BACBABD9}" srcOrd="0" destOrd="0" presId="urn:microsoft.com/office/officeart/2005/8/layout/radial2"/>
    <dgm:cxn modelId="{B718D3E9-BC87-4F43-9DA1-5D207EDD5C25}" type="presParOf" srcId="{DC74F614-7393-48F5-AF15-EF04BACBABD9}" destId="{C0DA2DF2-429C-4B4F-89DD-5E8B9293C700}" srcOrd="0" destOrd="0" presId="urn:microsoft.com/office/officeart/2005/8/layout/radial2"/>
    <dgm:cxn modelId="{A9DC1D36-C10F-41A1-AAD9-177C0BFD3FBF}" type="presParOf" srcId="{DC74F614-7393-48F5-AF15-EF04BACBABD9}" destId="{D8E77A99-2F90-453A-B4E0-C814BD383806}" srcOrd="1" destOrd="0" presId="urn:microsoft.com/office/officeart/2005/8/layout/radial2"/>
    <dgm:cxn modelId="{73F19CF3-982D-4F54-A59C-75CD8543A117}" type="presParOf" srcId="{3AADFE8D-FBC0-45CE-B8F0-E3862515C6BE}" destId="{DE68FA24-5AC8-4D12-943F-B10ED48C5C0D}" srcOrd="1" destOrd="0" presId="urn:microsoft.com/office/officeart/2005/8/layout/radial2"/>
    <dgm:cxn modelId="{B426756F-BCAC-42B7-97BC-0F922393CDF8}" type="presParOf" srcId="{3AADFE8D-FBC0-45CE-B8F0-E3862515C6BE}" destId="{F579B605-3AAB-4330-AC11-E4CE59236F35}" srcOrd="2" destOrd="0" presId="urn:microsoft.com/office/officeart/2005/8/layout/radial2"/>
    <dgm:cxn modelId="{BFEB13E3-7B07-4497-AFA8-F09012F1A987}" type="presParOf" srcId="{F579B605-3AAB-4330-AC11-E4CE59236F35}" destId="{EA26BB3F-3C05-4A8C-A1EE-ECE1146E3A7B}" srcOrd="0" destOrd="0" presId="urn:microsoft.com/office/officeart/2005/8/layout/radial2"/>
    <dgm:cxn modelId="{A60B9268-77B0-41D6-B941-E7C7824B034F}" type="presParOf" srcId="{F579B605-3AAB-4330-AC11-E4CE59236F35}" destId="{2027D727-9397-4669-A743-79C042F88B49}" srcOrd="1" destOrd="0" presId="urn:microsoft.com/office/officeart/2005/8/layout/radial2"/>
    <dgm:cxn modelId="{FEABEA2B-F44A-454B-943F-1D951E8AC6E3}" type="presParOf" srcId="{3AADFE8D-FBC0-45CE-B8F0-E3862515C6BE}" destId="{645C9183-1647-499A-A437-BAD92FCB0886}" srcOrd="3" destOrd="0" presId="urn:microsoft.com/office/officeart/2005/8/layout/radial2"/>
    <dgm:cxn modelId="{1106EAA9-70B2-45EE-8F85-F4CEC9B78783}" type="presParOf" srcId="{3AADFE8D-FBC0-45CE-B8F0-E3862515C6BE}" destId="{F99FEEB1-23FB-40D4-9092-60E11D40F7CB}" srcOrd="4" destOrd="0" presId="urn:microsoft.com/office/officeart/2005/8/layout/radial2"/>
    <dgm:cxn modelId="{A2E3E0D2-A6FF-410D-A83B-B050D75F3F04}" type="presParOf" srcId="{F99FEEB1-23FB-40D4-9092-60E11D40F7CB}" destId="{2EB06AB5-30AE-4A3C-BEDB-C98E8500BD39}" srcOrd="0" destOrd="0" presId="urn:microsoft.com/office/officeart/2005/8/layout/radial2"/>
    <dgm:cxn modelId="{717F6BF1-BB8E-4633-A0AE-F54390E98E30}" type="presParOf" srcId="{F99FEEB1-23FB-40D4-9092-60E11D40F7CB}" destId="{4B7C188F-6D9B-48F5-98B1-FE519CE677FD}" srcOrd="1" destOrd="0" presId="urn:microsoft.com/office/officeart/2005/8/layout/radial2"/>
    <dgm:cxn modelId="{6B124ED7-2720-496F-BB8D-EBE10E60F2D3}" type="presParOf" srcId="{3AADFE8D-FBC0-45CE-B8F0-E3862515C6BE}" destId="{0EEDF012-8DF8-485B-B08A-EEE12AF3E952}" srcOrd="5" destOrd="0" presId="urn:microsoft.com/office/officeart/2005/8/layout/radial2"/>
    <dgm:cxn modelId="{A9C85652-20A8-43D5-B4A7-BDE50E78AF81}" type="presParOf" srcId="{3AADFE8D-FBC0-45CE-B8F0-E3862515C6BE}" destId="{2A647B38-267F-4192-871C-CDCE2DFA0068}" srcOrd="6" destOrd="0" presId="urn:microsoft.com/office/officeart/2005/8/layout/radial2"/>
    <dgm:cxn modelId="{DB55E36E-0E6C-4B15-9C9E-737BF749354A}" type="presParOf" srcId="{2A647B38-267F-4192-871C-CDCE2DFA0068}" destId="{D3EC0DE1-F733-436E-814E-CAD62EE0F058}" srcOrd="0" destOrd="0" presId="urn:microsoft.com/office/officeart/2005/8/layout/radial2"/>
    <dgm:cxn modelId="{83B3ACF4-1BEE-4044-AECB-A81F1A3AC968}" type="presParOf" srcId="{2A647B38-267F-4192-871C-CDCE2DFA0068}" destId="{88826180-C6BC-491C-B745-499D89AC4BE9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A71EA9-6A54-46DE-8A58-1BB6E5F612AA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010124-F5DF-4EA6-833D-FB506BA4335A}" type="pres">
      <dgm:prSet presAssocID="{FEA71EA9-6A54-46DE-8A58-1BB6E5F612A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13455CA7-1729-4458-9C7D-908123EFDCD2}" type="presOf" srcId="{FEA71EA9-6A54-46DE-8A58-1BB6E5F612AA}" destId="{A3010124-F5DF-4EA6-833D-FB506BA4335A}" srcOrd="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FE066A-E920-4341-9A66-C5EE4E74E3A8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182566-3651-449F-A23F-065712A50775}">
      <dgm:prSet/>
      <dgm:spPr>
        <a:solidFill>
          <a:schemeClr val="accent2">
            <a:alpha val="90000"/>
          </a:schemeClr>
        </a:solidFill>
      </dgm:spPr>
      <dgm:t>
        <a:bodyPr/>
        <a:lstStyle/>
        <a:p>
          <a:r>
            <a:rPr lang="en-US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MOD  NEQ</a:t>
          </a:r>
        </a:p>
        <a:p>
          <a:r>
            <a:rPr lang="ru-RU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стандарт</a:t>
          </a:r>
          <a:endParaRPr lang="ru-RU" dirty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A1595E2-F944-48C7-ABF0-6CC10EEEA740}" type="parTrans" cxnId="{79A35045-EA61-424B-ABDA-3F8EB5AD0CC6}">
      <dgm:prSet/>
      <dgm:spPr/>
      <dgm:t>
        <a:bodyPr/>
        <a:lstStyle/>
        <a:p>
          <a:endParaRPr lang="ru-RU"/>
        </a:p>
      </dgm:t>
    </dgm:pt>
    <dgm:pt modelId="{E4DA6ED8-7587-48AC-AE57-1FD7FB7D56E3}" type="sibTrans" cxnId="{79A35045-EA61-424B-ABDA-3F8EB5AD0CC6}">
      <dgm:prSet/>
      <dgm:spPr/>
      <dgm:t>
        <a:bodyPr/>
        <a:lstStyle/>
        <a:p>
          <a:endParaRPr lang="ru-RU"/>
        </a:p>
      </dgm:t>
    </dgm:pt>
    <dgm:pt modelId="{DAAC160C-9A57-4BE5-89F0-BE0A03132BA9}">
      <dgm:prSet custT="1"/>
      <dgm:spPr>
        <a:solidFill>
          <a:schemeClr val="accent2">
            <a:alpha val="9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Технические барьеры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Ограничение возможности выхода на рынки ЕАЭС, СНГ и Е</a:t>
          </a:r>
          <a:r>
            <a:rPr lang="en-US" sz="20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C </a:t>
          </a:r>
          <a:endParaRPr lang="ru-RU" sz="2000" dirty="0" smtClean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dirty="0" smtClean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Дублирующие и противоречащие друг другу требования </a:t>
          </a:r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dirty="0"/>
        </a:p>
      </dgm:t>
    </dgm:pt>
    <dgm:pt modelId="{C18C5F73-A166-43F7-A294-EBDCCE2583BE}" type="parTrans" cxnId="{913141C8-6282-4B5D-8477-3DE8250A2FE8}">
      <dgm:prSet/>
      <dgm:spPr/>
      <dgm:t>
        <a:bodyPr/>
        <a:lstStyle/>
        <a:p>
          <a:endParaRPr lang="ru-RU"/>
        </a:p>
      </dgm:t>
    </dgm:pt>
    <dgm:pt modelId="{BBEF9EE2-95C5-4087-9390-02EFC43EA70A}" type="sibTrans" cxnId="{913141C8-6282-4B5D-8477-3DE8250A2FE8}">
      <dgm:prSet/>
      <dgm:spPr/>
      <dgm:t>
        <a:bodyPr/>
        <a:lstStyle/>
        <a:p>
          <a:endParaRPr lang="ru-RU"/>
        </a:p>
      </dgm:t>
    </dgm:pt>
    <dgm:pt modelId="{86E44D1F-CBEF-4FB8-A436-68D33670102C}">
      <dgm:prSet custT="1"/>
      <dgm:spPr>
        <a:solidFill>
          <a:srgbClr val="92D050">
            <a:alpha val="90000"/>
          </a:srgbClr>
        </a:solidFill>
      </dgm:spPr>
      <dgm:t>
        <a:bodyPr/>
        <a:lstStyle/>
        <a:p>
          <a:pPr marL="0" marR="0" indent="0" defTabSz="355600" eaLnBrk="1" fontAlgn="auto" latinLnBrk="0" hangingPunct="1">
            <a:lnSpc>
              <a:spcPct val="9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dirty="0" smtClean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marL="0" marR="0" indent="0" defTabSz="355600" eaLnBrk="1" fontAlgn="auto" latinLnBrk="0" hangingPunct="1">
            <a:lnSpc>
              <a:spcPct val="9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Единые требования</a:t>
          </a:r>
        </a:p>
        <a:p>
          <a:pPr marL="0" marR="0" indent="0" defTabSz="355600" eaLnBrk="1" fontAlgn="auto" latinLnBrk="0" hangingPunct="1">
            <a:lnSpc>
              <a:spcPct val="9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</a:p>
        <a:p>
          <a:pPr marL="0" marR="0" indent="0" defTabSz="355600" eaLnBrk="1" fontAlgn="auto" latinLnBrk="0" hangingPunct="1">
            <a:lnSpc>
              <a:spcPct val="9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0" dirty="0" smtClean="0">
              <a:solidFill>
                <a:schemeClr val="tx2">
                  <a:lumMod val="50000"/>
                </a:schemeClr>
              </a:solidFill>
              <a:latin typeface="Arial" charset="0"/>
              <a:cs typeface="Arial" charset="0"/>
            </a:rPr>
            <a:t>Свободное движение </a:t>
          </a:r>
          <a:br>
            <a:rPr lang="ru-RU" sz="2000" b="0" dirty="0" smtClean="0">
              <a:solidFill>
                <a:schemeClr val="tx2">
                  <a:lumMod val="50000"/>
                </a:schemeClr>
              </a:solidFill>
              <a:latin typeface="Arial" charset="0"/>
              <a:cs typeface="Arial" charset="0"/>
            </a:rPr>
          </a:br>
          <a:r>
            <a:rPr lang="ru-RU" sz="2000" b="0" dirty="0" smtClean="0">
              <a:solidFill>
                <a:schemeClr val="tx2">
                  <a:lumMod val="50000"/>
                </a:schemeClr>
              </a:solidFill>
              <a:latin typeface="Arial" charset="0"/>
              <a:cs typeface="Arial" charset="0"/>
            </a:rPr>
            <a:t>продукции </a:t>
          </a:r>
        </a:p>
        <a:p>
          <a:pPr marL="0" marR="0" indent="0" defTabSz="355600" eaLnBrk="1" fontAlgn="auto" latinLnBrk="0" hangingPunct="1">
            <a:lnSpc>
              <a:spcPct val="9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0" dirty="0" smtClean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marL="0" marR="0" indent="0" defTabSz="355600" eaLnBrk="1" fontAlgn="auto" latinLnBrk="0" hangingPunct="1">
            <a:lnSpc>
              <a:spcPct val="9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0" dirty="0" smtClean="0">
              <a:solidFill>
                <a:schemeClr val="tx2">
                  <a:lumMod val="50000"/>
                </a:schemeClr>
              </a:solidFill>
              <a:latin typeface="Arial" charset="0"/>
              <a:cs typeface="Arial" charset="0"/>
            </a:rPr>
            <a:t>Взаимное признание</a:t>
          </a:r>
        </a:p>
        <a:p>
          <a:pPr marL="0" marR="0" indent="0" defTabSz="355600" eaLnBrk="1" fontAlgn="auto" latinLnBrk="0" hangingPunct="1">
            <a:lnSpc>
              <a:spcPct val="9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0" dirty="0" smtClean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0" dirty="0" smtClean="0">
              <a:solidFill>
                <a:schemeClr val="tx2">
                  <a:lumMod val="50000"/>
                </a:schemeClr>
              </a:solidFill>
              <a:latin typeface="Arial" charset="0"/>
              <a:cs typeface="Arial" charset="0"/>
            </a:rPr>
            <a:t>Гармонизация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0" dirty="0" smtClean="0">
            <a:solidFill>
              <a:schemeClr val="tx2">
                <a:lumMod val="50000"/>
              </a:schemeClr>
            </a:solidFill>
            <a:latin typeface="Arial" charset="0"/>
            <a:cs typeface="Arial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0" dirty="0" smtClean="0">
              <a:solidFill>
                <a:schemeClr val="tx2">
                  <a:lumMod val="50000"/>
                </a:schemeClr>
              </a:solidFill>
              <a:latin typeface="Arial" charset="0"/>
              <a:cs typeface="Arial" charset="0"/>
            </a:rPr>
            <a:t>СЕ-маркировка</a:t>
          </a:r>
          <a:endParaRPr lang="ru-RU" sz="2000" b="0" dirty="0" smtClean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dirty="0"/>
        </a:p>
      </dgm:t>
    </dgm:pt>
    <dgm:pt modelId="{C6775479-5C7A-415F-86AC-72758A47BAF1}" type="parTrans" cxnId="{9E25E18C-244D-41AE-A83D-3FA2FF3CC0DE}">
      <dgm:prSet/>
      <dgm:spPr/>
      <dgm:t>
        <a:bodyPr/>
        <a:lstStyle/>
        <a:p>
          <a:endParaRPr lang="ru-RU"/>
        </a:p>
      </dgm:t>
    </dgm:pt>
    <dgm:pt modelId="{2849594C-ADE7-4078-A692-B700CDD4EB8A}" type="sibTrans" cxnId="{9E25E18C-244D-41AE-A83D-3FA2FF3CC0DE}">
      <dgm:prSet/>
      <dgm:spPr/>
      <dgm:t>
        <a:bodyPr/>
        <a:lstStyle/>
        <a:p>
          <a:endParaRPr lang="ru-RU"/>
        </a:p>
      </dgm:t>
    </dgm:pt>
    <dgm:pt modelId="{946F7B67-E6D1-422D-A17F-1E1BD31E25B2}">
      <dgm:prSet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en-US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ID</a:t>
          </a:r>
          <a:r>
            <a:rPr lang="ru-RU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Т</a:t>
          </a:r>
          <a:r>
            <a:rPr lang="ru-RU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endParaRPr lang="en-US" dirty="0" smtClean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r>
            <a:rPr lang="ru-RU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стандарт</a:t>
          </a:r>
          <a:endParaRPr lang="ru-RU" dirty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86CA4D48-941D-42DD-BD66-E614B6E64540}" type="parTrans" cxnId="{0B0E9A41-3580-472B-82E5-3740133614FF}">
      <dgm:prSet/>
      <dgm:spPr/>
      <dgm:t>
        <a:bodyPr/>
        <a:lstStyle/>
        <a:p>
          <a:endParaRPr lang="ru-RU"/>
        </a:p>
      </dgm:t>
    </dgm:pt>
    <dgm:pt modelId="{6D08DE12-A785-44E5-9BDD-5CC5AE7926D1}" type="sibTrans" cxnId="{0B0E9A41-3580-472B-82E5-3740133614FF}">
      <dgm:prSet/>
      <dgm:spPr/>
      <dgm:t>
        <a:bodyPr/>
        <a:lstStyle/>
        <a:p>
          <a:endParaRPr lang="ru-RU"/>
        </a:p>
      </dgm:t>
    </dgm:pt>
    <dgm:pt modelId="{D8B72A11-954B-4836-931E-83B2DD0DB06C}" type="pres">
      <dgm:prSet presAssocID="{86FE066A-E920-4341-9A66-C5EE4E74E3A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1BF2071-9BDD-4BE3-A858-37F33C3EE120}" type="pres">
      <dgm:prSet presAssocID="{63182566-3651-449F-A23F-065712A50775}" presName="root" presStyleCnt="0"/>
      <dgm:spPr/>
    </dgm:pt>
    <dgm:pt modelId="{E9FB73CC-7D3B-444C-BC3B-8447D75C1294}" type="pres">
      <dgm:prSet presAssocID="{63182566-3651-449F-A23F-065712A50775}" presName="rootComposite" presStyleCnt="0"/>
      <dgm:spPr/>
    </dgm:pt>
    <dgm:pt modelId="{FDC0379A-C08F-496E-A5C0-7B6BF8567D0B}" type="pres">
      <dgm:prSet presAssocID="{63182566-3651-449F-A23F-065712A50775}" presName="rootText" presStyleLbl="node1" presStyleIdx="0" presStyleCnt="2" custLinFactNeighborX="955" custLinFactNeighborY="-40462"/>
      <dgm:spPr/>
      <dgm:t>
        <a:bodyPr/>
        <a:lstStyle/>
        <a:p>
          <a:endParaRPr lang="ru-RU"/>
        </a:p>
      </dgm:t>
    </dgm:pt>
    <dgm:pt modelId="{272F11BC-53D5-4DA2-9072-21F3B468A267}" type="pres">
      <dgm:prSet presAssocID="{63182566-3651-449F-A23F-065712A50775}" presName="rootConnector" presStyleLbl="node1" presStyleIdx="0" presStyleCnt="2"/>
      <dgm:spPr/>
      <dgm:t>
        <a:bodyPr/>
        <a:lstStyle/>
        <a:p>
          <a:endParaRPr lang="ru-RU"/>
        </a:p>
      </dgm:t>
    </dgm:pt>
    <dgm:pt modelId="{4248FDDD-9E77-4FC1-822D-BB6A4B432B2D}" type="pres">
      <dgm:prSet presAssocID="{63182566-3651-449F-A23F-065712A50775}" presName="childShape" presStyleCnt="0"/>
      <dgm:spPr/>
    </dgm:pt>
    <dgm:pt modelId="{A39F55A3-0303-498B-AC41-F0494C825D6F}" type="pres">
      <dgm:prSet presAssocID="{C18C5F73-A166-43F7-A294-EBDCCE2583BE}" presName="Name13" presStyleLbl="parChTrans1D2" presStyleIdx="0" presStyleCnt="2"/>
      <dgm:spPr/>
      <dgm:t>
        <a:bodyPr/>
        <a:lstStyle/>
        <a:p>
          <a:endParaRPr lang="ru-RU"/>
        </a:p>
      </dgm:t>
    </dgm:pt>
    <dgm:pt modelId="{164CFAB3-019E-404E-9417-F1B6D823E615}" type="pres">
      <dgm:prSet presAssocID="{DAAC160C-9A57-4BE5-89F0-BE0A03132BA9}" presName="childText" presStyleLbl="bgAcc1" presStyleIdx="0" presStyleCnt="2" custScaleX="266537" custScaleY="3399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4FF27D-6DF9-4FF1-B15D-5FC7A6DD4F05}" type="pres">
      <dgm:prSet presAssocID="{946F7B67-E6D1-422D-A17F-1E1BD31E25B2}" presName="root" presStyleCnt="0"/>
      <dgm:spPr/>
    </dgm:pt>
    <dgm:pt modelId="{A3C0F16E-F65E-4BE9-807F-860B35706564}" type="pres">
      <dgm:prSet presAssocID="{946F7B67-E6D1-422D-A17F-1E1BD31E25B2}" presName="rootComposite" presStyleCnt="0"/>
      <dgm:spPr/>
    </dgm:pt>
    <dgm:pt modelId="{3AAFBCBE-B7CD-47B8-ADD3-4647E91D1BB2}" type="pres">
      <dgm:prSet presAssocID="{946F7B67-E6D1-422D-A17F-1E1BD31E25B2}" presName="rootText" presStyleLbl="node1" presStyleIdx="1" presStyleCnt="2" custLinFactNeighborX="-1445" custLinFactNeighborY="-40462"/>
      <dgm:spPr/>
      <dgm:t>
        <a:bodyPr/>
        <a:lstStyle/>
        <a:p>
          <a:endParaRPr lang="ru-RU"/>
        </a:p>
      </dgm:t>
    </dgm:pt>
    <dgm:pt modelId="{C7C582F6-7355-4382-B326-0D3AB2313C19}" type="pres">
      <dgm:prSet presAssocID="{946F7B67-E6D1-422D-A17F-1E1BD31E25B2}" presName="rootConnector" presStyleLbl="node1" presStyleIdx="1" presStyleCnt="2"/>
      <dgm:spPr/>
      <dgm:t>
        <a:bodyPr/>
        <a:lstStyle/>
        <a:p>
          <a:endParaRPr lang="ru-RU"/>
        </a:p>
      </dgm:t>
    </dgm:pt>
    <dgm:pt modelId="{30A73D72-FA9D-4A06-9FFD-FA1352B3E791}" type="pres">
      <dgm:prSet presAssocID="{946F7B67-E6D1-422D-A17F-1E1BD31E25B2}" presName="childShape" presStyleCnt="0"/>
      <dgm:spPr/>
    </dgm:pt>
    <dgm:pt modelId="{F2A7CD83-9A4D-44A4-9AED-AFB3450E742D}" type="pres">
      <dgm:prSet presAssocID="{C6775479-5C7A-415F-86AC-72758A47BAF1}" presName="Name13" presStyleLbl="parChTrans1D2" presStyleIdx="1" presStyleCnt="2"/>
      <dgm:spPr/>
      <dgm:t>
        <a:bodyPr/>
        <a:lstStyle/>
        <a:p>
          <a:endParaRPr lang="ru-RU"/>
        </a:p>
      </dgm:t>
    </dgm:pt>
    <dgm:pt modelId="{C3ED4FED-B087-49A0-8F24-9D53011F54D9}" type="pres">
      <dgm:prSet presAssocID="{86E44D1F-CBEF-4FB8-A436-68D33670102C}" presName="childText" presStyleLbl="bgAcc1" presStyleIdx="1" presStyleCnt="2" custScaleX="269922" custScaleY="332168" custLinFactNeighborX="-3909" custLinFactNeighborY="57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641D9E-28C5-4D8B-AB77-7F50ED02E28B}" type="presOf" srcId="{946F7B67-E6D1-422D-A17F-1E1BD31E25B2}" destId="{C7C582F6-7355-4382-B326-0D3AB2313C19}" srcOrd="1" destOrd="0" presId="urn:microsoft.com/office/officeart/2005/8/layout/hierarchy3"/>
    <dgm:cxn modelId="{913141C8-6282-4B5D-8477-3DE8250A2FE8}" srcId="{63182566-3651-449F-A23F-065712A50775}" destId="{DAAC160C-9A57-4BE5-89F0-BE0A03132BA9}" srcOrd="0" destOrd="0" parTransId="{C18C5F73-A166-43F7-A294-EBDCCE2583BE}" sibTransId="{BBEF9EE2-95C5-4087-9390-02EFC43EA70A}"/>
    <dgm:cxn modelId="{825EF6DE-B0A4-4E91-810F-1513958CDE5A}" type="presOf" srcId="{C6775479-5C7A-415F-86AC-72758A47BAF1}" destId="{F2A7CD83-9A4D-44A4-9AED-AFB3450E742D}" srcOrd="0" destOrd="0" presId="urn:microsoft.com/office/officeart/2005/8/layout/hierarchy3"/>
    <dgm:cxn modelId="{195708E1-0DFB-4FCD-8852-015202FED163}" type="presOf" srcId="{946F7B67-E6D1-422D-A17F-1E1BD31E25B2}" destId="{3AAFBCBE-B7CD-47B8-ADD3-4647E91D1BB2}" srcOrd="0" destOrd="0" presId="urn:microsoft.com/office/officeart/2005/8/layout/hierarchy3"/>
    <dgm:cxn modelId="{79A35045-EA61-424B-ABDA-3F8EB5AD0CC6}" srcId="{86FE066A-E920-4341-9A66-C5EE4E74E3A8}" destId="{63182566-3651-449F-A23F-065712A50775}" srcOrd="0" destOrd="0" parTransId="{FA1595E2-F944-48C7-ABF0-6CC10EEEA740}" sibTransId="{E4DA6ED8-7587-48AC-AE57-1FD7FB7D56E3}"/>
    <dgm:cxn modelId="{0B0E9A41-3580-472B-82E5-3740133614FF}" srcId="{86FE066A-E920-4341-9A66-C5EE4E74E3A8}" destId="{946F7B67-E6D1-422D-A17F-1E1BD31E25B2}" srcOrd="1" destOrd="0" parTransId="{86CA4D48-941D-42DD-BD66-E614B6E64540}" sibTransId="{6D08DE12-A785-44E5-9BDD-5CC5AE7926D1}"/>
    <dgm:cxn modelId="{F3899F3F-C752-4141-8834-50CDA733ACD8}" type="presOf" srcId="{DAAC160C-9A57-4BE5-89F0-BE0A03132BA9}" destId="{164CFAB3-019E-404E-9417-F1B6D823E615}" srcOrd="0" destOrd="0" presId="urn:microsoft.com/office/officeart/2005/8/layout/hierarchy3"/>
    <dgm:cxn modelId="{E29A196C-888C-4430-9815-A91956AAAF74}" type="presOf" srcId="{C18C5F73-A166-43F7-A294-EBDCCE2583BE}" destId="{A39F55A3-0303-498B-AC41-F0494C825D6F}" srcOrd="0" destOrd="0" presId="urn:microsoft.com/office/officeart/2005/8/layout/hierarchy3"/>
    <dgm:cxn modelId="{2F4319E4-1F6B-40B6-87A3-72532532249A}" type="presOf" srcId="{63182566-3651-449F-A23F-065712A50775}" destId="{272F11BC-53D5-4DA2-9072-21F3B468A267}" srcOrd="1" destOrd="0" presId="urn:microsoft.com/office/officeart/2005/8/layout/hierarchy3"/>
    <dgm:cxn modelId="{0697666A-1583-4B1B-BA81-A631D0EEBC12}" type="presOf" srcId="{86E44D1F-CBEF-4FB8-A436-68D33670102C}" destId="{C3ED4FED-B087-49A0-8F24-9D53011F54D9}" srcOrd="0" destOrd="0" presId="urn:microsoft.com/office/officeart/2005/8/layout/hierarchy3"/>
    <dgm:cxn modelId="{1826C6AA-D59C-4810-9447-73148C34B7F5}" type="presOf" srcId="{86FE066A-E920-4341-9A66-C5EE4E74E3A8}" destId="{D8B72A11-954B-4836-931E-83B2DD0DB06C}" srcOrd="0" destOrd="0" presId="urn:microsoft.com/office/officeart/2005/8/layout/hierarchy3"/>
    <dgm:cxn modelId="{3D763343-641F-48B3-97A4-3DE988E5B320}" type="presOf" srcId="{63182566-3651-449F-A23F-065712A50775}" destId="{FDC0379A-C08F-496E-A5C0-7B6BF8567D0B}" srcOrd="0" destOrd="0" presId="urn:microsoft.com/office/officeart/2005/8/layout/hierarchy3"/>
    <dgm:cxn modelId="{9E25E18C-244D-41AE-A83D-3FA2FF3CC0DE}" srcId="{946F7B67-E6D1-422D-A17F-1E1BD31E25B2}" destId="{86E44D1F-CBEF-4FB8-A436-68D33670102C}" srcOrd="0" destOrd="0" parTransId="{C6775479-5C7A-415F-86AC-72758A47BAF1}" sibTransId="{2849594C-ADE7-4078-A692-B700CDD4EB8A}"/>
    <dgm:cxn modelId="{2D310080-2767-459F-96BC-F9AB1C796CF8}" type="presParOf" srcId="{D8B72A11-954B-4836-931E-83B2DD0DB06C}" destId="{01BF2071-9BDD-4BE3-A858-37F33C3EE120}" srcOrd="0" destOrd="0" presId="urn:microsoft.com/office/officeart/2005/8/layout/hierarchy3"/>
    <dgm:cxn modelId="{10DE41E3-B072-4D5E-974D-F4906E3E2F7F}" type="presParOf" srcId="{01BF2071-9BDD-4BE3-A858-37F33C3EE120}" destId="{E9FB73CC-7D3B-444C-BC3B-8447D75C1294}" srcOrd="0" destOrd="0" presId="urn:microsoft.com/office/officeart/2005/8/layout/hierarchy3"/>
    <dgm:cxn modelId="{55A503FD-963D-48BA-9C8E-A9C2D685FEF8}" type="presParOf" srcId="{E9FB73CC-7D3B-444C-BC3B-8447D75C1294}" destId="{FDC0379A-C08F-496E-A5C0-7B6BF8567D0B}" srcOrd="0" destOrd="0" presId="urn:microsoft.com/office/officeart/2005/8/layout/hierarchy3"/>
    <dgm:cxn modelId="{1FD6D54B-B86E-4D3C-B4CF-B02B8E6FBF3E}" type="presParOf" srcId="{E9FB73CC-7D3B-444C-BC3B-8447D75C1294}" destId="{272F11BC-53D5-4DA2-9072-21F3B468A267}" srcOrd="1" destOrd="0" presId="urn:microsoft.com/office/officeart/2005/8/layout/hierarchy3"/>
    <dgm:cxn modelId="{D36E6BA3-D951-4C55-88A5-5624595FCCB3}" type="presParOf" srcId="{01BF2071-9BDD-4BE3-A858-37F33C3EE120}" destId="{4248FDDD-9E77-4FC1-822D-BB6A4B432B2D}" srcOrd="1" destOrd="0" presId="urn:microsoft.com/office/officeart/2005/8/layout/hierarchy3"/>
    <dgm:cxn modelId="{3D697B0F-1B4E-481E-9D45-20D162DD3F8B}" type="presParOf" srcId="{4248FDDD-9E77-4FC1-822D-BB6A4B432B2D}" destId="{A39F55A3-0303-498B-AC41-F0494C825D6F}" srcOrd="0" destOrd="0" presId="urn:microsoft.com/office/officeart/2005/8/layout/hierarchy3"/>
    <dgm:cxn modelId="{3482CC90-30E9-478B-B3DA-5D0D87C60C39}" type="presParOf" srcId="{4248FDDD-9E77-4FC1-822D-BB6A4B432B2D}" destId="{164CFAB3-019E-404E-9417-F1B6D823E615}" srcOrd="1" destOrd="0" presId="urn:microsoft.com/office/officeart/2005/8/layout/hierarchy3"/>
    <dgm:cxn modelId="{993944B2-00F5-4EFD-8D6A-2E9D014442C6}" type="presParOf" srcId="{D8B72A11-954B-4836-931E-83B2DD0DB06C}" destId="{284FF27D-6DF9-4FF1-B15D-5FC7A6DD4F05}" srcOrd="1" destOrd="0" presId="urn:microsoft.com/office/officeart/2005/8/layout/hierarchy3"/>
    <dgm:cxn modelId="{0B4D32A6-976E-400A-BB69-8F565B6CC76F}" type="presParOf" srcId="{284FF27D-6DF9-4FF1-B15D-5FC7A6DD4F05}" destId="{A3C0F16E-F65E-4BE9-807F-860B35706564}" srcOrd="0" destOrd="0" presId="urn:microsoft.com/office/officeart/2005/8/layout/hierarchy3"/>
    <dgm:cxn modelId="{90642E0C-BD9F-4B19-9A4D-8B8B6F0A1855}" type="presParOf" srcId="{A3C0F16E-F65E-4BE9-807F-860B35706564}" destId="{3AAFBCBE-B7CD-47B8-ADD3-4647E91D1BB2}" srcOrd="0" destOrd="0" presId="urn:microsoft.com/office/officeart/2005/8/layout/hierarchy3"/>
    <dgm:cxn modelId="{B8A9B3EB-B087-46D2-AA31-6E1009C08C97}" type="presParOf" srcId="{A3C0F16E-F65E-4BE9-807F-860B35706564}" destId="{C7C582F6-7355-4382-B326-0D3AB2313C19}" srcOrd="1" destOrd="0" presId="urn:microsoft.com/office/officeart/2005/8/layout/hierarchy3"/>
    <dgm:cxn modelId="{C50B2C84-F49A-48C5-9F84-E52008CD71F5}" type="presParOf" srcId="{284FF27D-6DF9-4FF1-B15D-5FC7A6DD4F05}" destId="{30A73D72-FA9D-4A06-9FFD-FA1352B3E791}" srcOrd="1" destOrd="0" presId="urn:microsoft.com/office/officeart/2005/8/layout/hierarchy3"/>
    <dgm:cxn modelId="{75938313-4FD8-4557-9B92-A21EF864A352}" type="presParOf" srcId="{30A73D72-FA9D-4A06-9FFD-FA1352B3E791}" destId="{F2A7CD83-9A4D-44A4-9AED-AFB3450E742D}" srcOrd="0" destOrd="0" presId="urn:microsoft.com/office/officeart/2005/8/layout/hierarchy3"/>
    <dgm:cxn modelId="{041789B1-4AC8-4232-A733-8AF710D63EA4}" type="presParOf" srcId="{30A73D72-FA9D-4A06-9FFD-FA1352B3E791}" destId="{C3ED4FED-B087-49A0-8F24-9D53011F54D9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B76B69-BC97-4570-9D70-F69ADDB6DB6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393017-1C54-4631-BFFF-6CD66081413C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800" b="0" dirty="0" smtClean="0">
            <a:solidFill>
              <a:schemeClr val="tx2"/>
            </a:solidFill>
          </a:endParaRPr>
        </a:p>
        <a:p>
          <a:pPr marL="0" marR="0" indent="0" defTabSz="5334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500" b="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Протокол МГС </a:t>
          </a:r>
        </a:p>
        <a:p>
          <a:pPr marL="0" marR="0" indent="0" defTabSz="5334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500" b="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от </a:t>
          </a:r>
          <a:r>
            <a:rPr lang="en-US" sz="2500" b="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1</a:t>
          </a:r>
          <a:r>
            <a:rPr lang="ru-RU" sz="2500" b="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0 </a:t>
          </a:r>
          <a:r>
            <a:rPr lang="en-US" sz="2500" b="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.12.</a:t>
          </a:r>
          <a:r>
            <a:rPr lang="ru-RU" sz="2500" b="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2015 г</a:t>
          </a:r>
          <a:r>
            <a:rPr lang="en-US" sz="2500" b="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.</a:t>
          </a:r>
          <a:r>
            <a:rPr lang="ru-RU" sz="2500" b="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 </a:t>
          </a:r>
          <a:endParaRPr lang="en-US" sz="2500" b="0" dirty="0" smtClean="0">
            <a:solidFill>
              <a:schemeClr val="tx2"/>
            </a:solidFill>
            <a:latin typeface="Arial" pitchFamily="34" charset="0"/>
            <a:cs typeface="Arial" pitchFamily="34" charset="0"/>
          </a:endParaRPr>
        </a:p>
        <a:p>
          <a:pPr marL="0" marR="0" indent="0" defTabSz="5334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500" b="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№ 48-2015</a:t>
          </a:r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dirty="0"/>
        </a:p>
      </dgm:t>
    </dgm:pt>
    <dgm:pt modelId="{0FA49C39-1DAF-4C66-AE03-891A7E605747}" type="parTrans" cxnId="{6393929A-37D9-4019-88F4-A14B5282245E}">
      <dgm:prSet/>
      <dgm:spPr/>
      <dgm:t>
        <a:bodyPr/>
        <a:lstStyle/>
        <a:p>
          <a:endParaRPr lang="ru-RU"/>
        </a:p>
      </dgm:t>
    </dgm:pt>
    <dgm:pt modelId="{FB3DC0D8-2261-48C1-B3C3-24EE41FA9EA1}" type="sibTrans" cxnId="{6393929A-37D9-4019-88F4-A14B5282245E}">
      <dgm:prSet/>
      <dgm:spPr/>
      <dgm:t>
        <a:bodyPr/>
        <a:lstStyle/>
        <a:p>
          <a:endParaRPr lang="ru-RU"/>
        </a:p>
      </dgm:t>
    </dgm:pt>
    <dgm:pt modelId="{5F87828D-1936-45C7-A46B-D9CE877F1F6E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500" b="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МТК 540 "Строительные </a:t>
          </a:r>
          <a:endParaRPr lang="ru-RU" sz="2500" b="1" dirty="0" smtClean="0">
            <a:solidFill>
              <a:schemeClr val="tx2"/>
            </a:solidFill>
            <a:latin typeface="Arial" pitchFamily="34" charset="0"/>
            <a:cs typeface="Arial" pitchFamily="34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r>
            <a:rPr lang="ru-RU" sz="2500" b="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материалы и изделия"</a:t>
          </a:r>
          <a:endParaRPr lang="ru-RU" sz="2500" b="0" dirty="0">
            <a:solidFill>
              <a:schemeClr val="tx2"/>
            </a:solidFill>
            <a:latin typeface="Arial" pitchFamily="34" charset="0"/>
            <a:cs typeface="Arial" pitchFamily="34" charset="0"/>
          </a:endParaRPr>
        </a:p>
      </dgm:t>
    </dgm:pt>
    <dgm:pt modelId="{CA9F1C6C-25E7-4C1C-9870-FE8B2F807535}" type="parTrans" cxnId="{6AF59468-6CA0-4B00-9178-30B205A90ABA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57737E5D-1C77-49BC-82EF-F22882E4C4C3}" type="sibTrans" cxnId="{6AF59468-6CA0-4B00-9178-30B205A90ABA}">
      <dgm:prSet/>
      <dgm:spPr/>
      <dgm:t>
        <a:bodyPr/>
        <a:lstStyle/>
        <a:p>
          <a:endParaRPr lang="ru-RU"/>
        </a:p>
      </dgm:t>
    </dgm:pt>
    <dgm:pt modelId="{E5662114-F4A4-4B9F-8171-D98D876B477B}">
      <dgm:prSet custT="1"/>
      <dgm:spPr>
        <a:solidFill>
          <a:srgbClr val="FFFF00">
            <a:alpha val="90000"/>
          </a:srgb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500" b="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Подкомитет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500" b="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"Строительные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500" b="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материалы и изделия"</a:t>
          </a:r>
          <a:endParaRPr lang="ru-RU" sz="2500" dirty="0">
            <a:solidFill>
              <a:schemeClr val="tx2"/>
            </a:solidFill>
          </a:endParaRPr>
        </a:p>
      </dgm:t>
    </dgm:pt>
    <dgm:pt modelId="{B4CD7EB5-E92B-4649-AE29-7C72F432D24C}" type="parTrans" cxnId="{3725D982-A0C3-43A9-9B29-032F5E0C9936}">
      <dgm:prSet/>
      <dgm:spPr>
        <a:ln>
          <a:noFill/>
        </a:ln>
      </dgm:spPr>
      <dgm:t>
        <a:bodyPr/>
        <a:lstStyle/>
        <a:p>
          <a:endParaRPr lang="ru-RU"/>
        </a:p>
      </dgm:t>
    </dgm:pt>
    <dgm:pt modelId="{F651EF37-98A0-435E-9A62-399C13BFBBD6}" type="sibTrans" cxnId="{3725D982-A0C3-43A9-9B29-032F5E0C9936}">
      <dgm:prSet/>
      <dgm:spPr/>
      <dgm:t>
        <a:bodyPr/>
        <a:lstStyle/>
        <a:p>
          <a:endParaRPr lang="ru-RU"/>
        </a:p>
      </dgm:t>
    </dgm:pt>
    <dgm:pt modelId="{84B62888-63FE-4108-AA6E-68D3C5B67893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sz="3000" b="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МТК   </a:t>
          </a:r>
          <a:r>
            <a:rPr lang="ru-RU" sz="3200" b="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“Стро</a:t>
          </a:r>
          <a:r>
            <a:rPr lang="ru-RU" sz="3000" b="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ительство"</a:t>
          </a:r>
          <a:endParaRPr lang="ru-RU" sz="3000" b="0" dirty="0">
            <a:solidFill>
              <a:schemeClr val="tx2"/>
            </a:solidFill>
            <a:latin typeface="Arial" pitchFamily="34" charset="0"/>
            <a:cs typeface="Arial" pitchFamily="34" charset="0"/>
          </a:endParaRPr>
        </a:p>
      </dgm:t>
    </dgm:pt>
    <dgm:pt modelId="{6BBD515C-D13E-4DBD-ADE6-73EAFDFB911C}" type="parTrans" cxnId="{576B2875-EA99-485C-9F78-D5C97B1349F9}">
      <dgm:prSet/>
      <dgm:spPr/>
      <dgm:t>
        <a:bodyPr/>
        <a:lstStyle/>
        <a:p>
          <a:endParaRPr lang="ru-RU"/>
        </a:p>
      </dgm:t>
    </dgm:pt>
    <dgm:pt modelId="{8BD689CA-FD2A-4CB3-9804-759CA8ABE658}" type="sibTrans" cxnId="{576B2875-EA99-485C-9F78-D5C97B1349F9}">
      <dgm:prSet/>
      <dgm:spPr/>
      <dgm:t>
        <a:bodyPr/>
        <a:lstStyle/>
        <a:p>
          <a:endParaRPr lang="ru-RU"/>
        </a:p>
      </dgm:t>
    </dgm:pt>
    <dgm:pt modelId="{458CFA34-98CD-4A52-8AB8-27BE0758F579}" type="pres">
      <dgm:prSet presAssocID="{3AB76B69-BC97-4570-9D70-F69ADDB6DB6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FC3B377-0B4E-415C-BDD4-63ED70BBBE6F}" type="pres">
      <dgm:prSet presAssocID="{DC393017-1C54-4631-BFFF-6CD66081413C}" presName="hierRoot1" presStyleCnt="0"/>
      <dgm:spPr/>
    </dgm:pt>
    <dgm:pt modelId="{BD2B5D6B-2C73-4BD5-92A1-039CE959CF44}" type="pres">
      <dgm:prSet presAssocID="{DC393017-1C54-4631-BFFF-6CD66081413C}" presName="composite" presStyleCnt="0"/>
      <dgm:spPr/>
    </dgm:pt>
    <dgm:pt modelId="{9C6E6BEE-9154-4DE1-BEE6-E4825F2B9EFA}" type="pres">
      <dgm:prSet presAssocID="{DC393017-1C54-4631-BFFF-6CD66081413C}" presName="background" presStyleLbl="node0" presStyleIdx="0" presStyleCnt="2"/>
      <dgm:spPr/>
    </dgm:pt>
    <dgm:pt modelId="{7760956F-038C-4D62-9881-50FBA8296B83}" type="pres">
      <dgm:prSet presAssocID="{DC393017-1C54-4631-BFFF-6CD66081413C}" presName="text" presStyleLbl="fgAcc0" presStyleIdx="0" presStyleCnt="2" custScaleX="157538" custScaleY="127499" custLinFactNeighborX="-84334" custLinFactNeighborY="-115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C486D3-F90A-4C12-A744-CBC77F0AB62C}" type="pres">
      <dgm:prSet presAssocID="{DC393017-1C54-4631-BFFF-6CD66081413C}" presName="hierChild2" presStyleCnt="0"/>
      <dgm:spPr/>
    </dgm:pt>
    <dgm:pt modelId="{384E626B-4612-4A7B-BB0F-841135CCB7F2}" type="pres">
      <dgm:prSet presAssocID="{CA9F1C6C-25E7-4C1C-9870-FE8B2F807535}" presName="Name10" presStyleLbl="parChTrans1D2" presStyleIdx="0" presStyleCnt="1"/>
      <dgm:spPr/>
      <dgm:t>
        <a:bodyPr/>
        <a:lstStyle/>
        <a:p>
          <a:endParaRPr lang="ru-RU"/>
        </a:p>
      </dgm:t>
    </dgm:pt>
    <dgm:pt modelId="{B746890F-9096-4533-9C4A-8BCB630E3959}" type="pres">
      <dgm:prSet presAssocID="{5F87828D-1936-45C7-A46B-D9CE877F1F6E}" presName="hierRoot2" presStyleCnt="0"/>
      <dgm:spPr/>
    </dgm:pt>
    <dgm:pt modelId="{5DD4A64E-632B-4F7C-90DA-F8DE11A89F23}" type="pres">
      <dgm:prSet presAssocID="{5F87828D-1936-45C7-A46B-D9CE877F1F6E}" presName="composite2" presStyleCnt="0"/>
      <dgm:spPr/>
    </dgm:pt>
    <dgm:pt modelId="{6877AA8A-9010-4E6D-9CCE-98B68D5B6F03}" type="pres">
      <dgm:prSet presAssocID="{5F87828D-1936-45C7-A46B-D9CE877F1F6E}" presName="background2" presStyleLbl="node2" presStyleIdx="0" presStyleCnt="1"/>
      <dgm:spPr/>
    </dgm:pt>
    <dgm:pt modelId="{593D8B9E-7D75-4B28-B800-F173DC0FC668}" type="pres">
      <dgm:prSet presAssocID="{5F87828D-1936-45C7-A46B-D9CE877F1F6E}" presName="text2" presStyleLbl="fgAcc2" presStyleIdx="0" presStyleCnt="1" custScaleX="167473" custScaleY="144286" custLinFactNeighborX="-90716" custLinFactNeighborY="-83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5F63359-A1F4-4FC7-B746-CF6E721BF436}" type="pres">
      <dgm:prSet presAssocID="{5F87828D-1936-45C7-A46B-D9CE877F1F6E}" presName="hierChild3" presStyleCnt="0"/>
      <dgm:spPr/>
    </dgm:pt>
    <dgm:pt modelId="{BD10A0FE-E885-4A23-847B-5738274BA800}" type="pres">
      <dgm:prSet presAssocID="{B4CD7EB5-E92B-4649-AE29-7C72F432D24C}" presName="Name17" presStyleLbl="parChTrans1D3" presStyleIdx="0" presStyleCnt="1"/>
      <dgm:spPr/>
      <dgm:t>
        <a:bodyPr/>
        <a:lstStyle/>
        <a:p>
          <a:endParaRPr lang="ru-RU"/>
        </a:p>
      </dgm:t>
    </dgm:pt>
    <dgm:pt modelId="{811260DA-E62D-4A55-9633-C0FAEC3707F3}" type="pres">
      <dgm:prSet presAssocID="{E5662114-F4A4-4B9F-8171-D98D876B477B}" presName="hierRoot3" presStyleCnt="0"/>
      <dgm:spPr/>
    </dgm:pt>
    <dgm:pt modelId="{C7865671-4973-40DD-990F-CF697267DFD1}" type="pres">
      <dgm:prSet presAssocID="{E5662114-F4A4-4B9F-8171-D98D876B477B}" presName="composite3" presStyleCnt="0"/>
      <dgm:spPr/>
    </dgm:pt>
    <dgm:pt modelId="{DDFF50C1-188D-4108-B8E6-6CDFD8B58668}" type="pres">
      <dgm:prSet presAssocID="{E5662114-F4A4-4B9F-8171-D98D876B477B}" presName="background3" presStyleLbl="node3" presStyleIdx="0" presStyleCnt="1"/>
      <dgm:spPr/>
    </dgm:pt>
    <dgm:pt modelId="{574C1EEF-DC36-486E-9470-E34DE88ABE4B}" type="pres">
      <dgm:prSet presAssocID="{E5662114-F4A4-4B9F-8171-D98D876B477B}" presName="text3" presStyleLbl="fgAcc3" presStyleIdx="0" presStyleCnt="1" custScaleX="177188" custScaleY="119580" custLinFactX="95976" custLinFactNeighborX="100000" custLinFactNeighborY="80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CBBF40-873D-4DC3-A103-165CA1672A63}" type="pres">
      <dgm:prSet presAssocID="{E5662114-F4A4-4B9F-8171-D98D876B477B}" presName="hierChild4" presStyleCnt="0"/>
      <dgm:spPr/>
    </dgm:pt>
    <dgm:pt modelId="{E71C9A97-C671-41EA-973F-1FC56CB2DBDB}" type="pres">
      <dgm:prSet presAssocID="{84B62888-63FE-4108-AA6E-68D3C5B67893}" presName="hierRoot1" presStyleCnt="0"/>
      <dgm:spPr/>
    </dgm:pt>
    <dgm:pt modelId="{CACAE262-CEBF-4B2A-8F9B-97FA82254864}" type="pres">
      <dgm:prSet presAssocID="{84B62888-63FE-4108-AA6E-68D3C5B67893}" presName="composite" presStyleCnt="0"/>
      <dgm:spPr/>
    </dgm:pt>
    <dgm:pt modelId="{51084C1A-4753-4F0C-8D35-35C92D0702C9}" type="pres">
      <dgm:prSet presAssocID="{84B62888-63FE-4108-AA6E-68D3C5B67893}" presName="background" presStyleLbl="node0" presStyleIdx="1" presStyleCnt="2"/>
      <dgm:spPr/>
    </dgm:pt>
    <dgm:pt modelId="{7A2C88C3-8276-4125-B436-7DDA1EE1CFD8}" type="pres">
      <dgm:prSet presAssocID="{84B62888-63FE-4108-AA6E-68D3C5B67893}" presName="text" presStyleLbl="fgAcc0" presStyleIdx="1" presStyleCnt="2" custScaleX="176130" custScaleY="159567" custLinFactY="59651" custLinFactNeighborX="882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658EED-70B4-47DD-9B46-E9E2649676EB}" type="pres">
      <dgm:prSet presAssocID="{84B62888-63FE-4108-AA6E-68D3C5B67893}" presName="hierChild2" presStyleCnt="0"/>
      <dgm:spPr/>
    </dgm:pt>
  </dgm:ptLst>
  <dgm:cxnLst>
    <dgm:cxn modelId="{6393929A-37D9-4019-88F4-A14B5282245E}" srcId="{3AB76B69-BC97-4570-9D70-F69ADDB6DB62}" destId="{DC393017-1C54-4631-BFFF-6CD66081413C}" srcOrd="0" destOrd="0" parTransId="{0FA49C39-1DAF-4C66-AE03-891A7E605747}" sibTransId="{FB3DC0D8-2261-48C1-B3C3-24EE41FA9EA1}"/>
    <dgm:cxn modelId="{D0ECD65B-E66E-4260-8DAB-20D4D75BDF07}" type="presOf" srcId="{CA9F1C6C-25E7-4C1C-9870-FE8B2F807535}" destId="{384E626B-4612-4A7B-BB0F-841135CCB7F2}" srcOrd="0" destOrd="0" presId="urn:microsoft.com/office/officeart/2005/8/layout/hierarchy1"/>
    <dgm:cxn modelId="{8209B32D-973E-4A72-B1D1-5063BFB785CF}" type="presOf" srcId="{84B62888-63FE-4108-AA6E-68D3C5B67893}" destId="{7A2C88C3-8276-4125-B436-7DDA1EE1CFD8}" srcOrd="0" destOrd="0" presId="urn:microsoft.com/office/officeart/2005/8/layout/hierarchy1"/>
    <dgm:cxn modelId="{0A1F9C60-794D-4EF5-AC70-1485976F6EC0}" type="presOf" srcId="{DC393017-1C54-4631-BFFF-6CD66081413C}" destId="{7760956F-038C-4D62-9881-50FBA8296B83}" srcOrd="0" destOrd="0" presId="urn:microsoft.com/office/officeart/2005/8/layout/hierarchy1"/>
    <dgm:cxn modelId="{6AF59468-6CA0-4B00-9178-30B205A90ABA}" srcId="{DC393017-1C54-4631-BFFF-6CD66081413C}" destId="{5F87828D-1936-45C7-A46B-D9CE877F1F6E}" srcOrd="0" destOrd="0" parTransId="{CA9F1C6C-25E7-4C1C-9870-FE8B2F807535}" sibTransId="{57737E5D-1C77-49BC-82EF-F22882E4C4C3}"/>
    <dgm:cxn modelId="{576B2875-EA99-485C-9F78-D5C97B1349F9}" srcId="{3AB76B69-BC97-4570-9D70-F69ADDB6DB62}" destId="{84B62888-63FE-4108-AA6E-68D3C5B67893}" srcOrd="1" destOrd="0" parTransId="{6BBD515C-D13E-4DBD-ADE6-73EAFDFB911C}" sibTransId="{8BD689CA-FD2A-4CB3-9804-759CA8ABE658}"/>
    <dgm:cxn modelId="{080E3DE3-A8B9-48EB-B84A-CA8B6F5038D2}" type="presOf" srcId="{E5662114-F4A4-4B9F-8171-D98D876B477B}" destId="{574C1EEF-DC36-486E-9470-E34DE88ABE4B}" srcOrd="0" destOrd="0" presId="urn:microsoft.com/office/officeart/2005/8/layout/hierarchy1"/>
    <dgm:cxn modelId="{9B95A272-B81F-45B6-89E4-0B289DC11C07}" type="presOf" srcId="{5F87828D-1936-45C7-A46B-D9CE877F1F6E}" destId="{593D8B9E-7D75-4B28-B800-F173DC0FC668}" srcOrd="0" destOrd="0" presId="urn:microsoft.com/office/officeart/2005/8/layout/hierarchy1"/>
    <dgm:cxn modelId="{05B1369C-4138-4C4C-BD5D-713A194E81EA}" type="presOf" srcId="{B4CD7EB5-E92B-4649-AE29-7C72F432D24C}" destId="{BD10A0FE-E885-4A23-847B-5738274BA800}" srcOrd="0" destOrd="0" presId="urn:microsoft.com/office/officeart/2005/8/layout/hierarchy1"/>
    <dgm:cxn modelId="{3725D982-A0C3-43A9-9B29-032F5E0C9936}" srcId="{5F87828D-1936-45C7-A46B-D9CE877F1F6E}" destId="{E5662114-F4A4-4B9F-8171-D98D876B477B}" srcOrd="0" destOrd="0" parTransId="{B4CD7EB5-E92B-4649-AE29-7C72F432D24C}" sibTransId="{F651EF37-98A0-435E-9A62-399C13BFBBD6}"/>
    <dgm:cxn modelId="{E1647B50-CEEE-45AF-9F20-7CD1E22ADFA3}" type="presOf" srcId="{3AB76B69-BC97-4570-9D70-F69ADDB6DB62}" destId="{458CFA34-98CD-4A52-8AB8-27BE0758F579}" srcOrd="0" destOrd="0" presId="urn:microsoft.com/office/officeart/2005/8/layout/hierarchy1"/>
    <dgm:cxn modelId="{A1F26E4E-1907-4E05-A109-F3C084944D97}" type="presParOf" srcId="{458CFA34-98CD-4A52-8AB8-27BE0758F579}" destId="{4FC3B377-0B4E-415C-BDD4-63ED70BBBE6F}" srcOrd="0" destOrd="0" presId="urn:microsoft.com/office/officeart/2005/8/layout/hierarchy1"/>
    <dgm:cxn modelId="{F10FC15D-3E24-448A-B9D6-3CBA88D690D7}" type="presParOf" srcId="{4FC3B377-0B4E-415C-BDD4-63ED70BBBE6F}" destId="{BD2B5D6B-2C73-4BD5-92A1-039CE959CF44}" srcOrd="0" destOrd="0" presId="urn:microsoft.com/office/officeart/2005/8/layout/hierarchy1"/>
    <dgm:cxn modelId="{DCE74C5C-18FB-4C62-B9B6-B2003AE3FCAD}" type="presParOf" srcId="{BD2B5D6B-2C73-4BD5-92A1-039CE959CF44}" destId="{9C6E6BEE-9154-4DE1-BEE6-E4825F2B9EFA}" srcOrd="0" destOrd="0" presId="urn:microsoft.com/office/officeart/2005/8/layout/hierarchy1"/>
    <dgm:cxn modelId="{27162474-5433-44DB-8F6A-0C9097CE31F0}" type="presParOf" srcId="{BD2B5D6B-2C73-4BD5-92A1-039CE959CF44}" destId="{7760956F-038C-4D62-9881-50FBA8296B83}" srcOrd="1" destOrd="0" presId="urn:microsoft.com/office/officeart/2005/8/layout/hierarchy1"/>
    <dgm:cxn modelId="{A7822D16-156D-4A67-9C36-34025EA5DE90}" type="presParOf" srcId="{4FC3B377-0B4E-415C-BDD4-63ED70BBBE6F}" destId="{A2C486D3-F90A-4C12-A744-CBC77F0AB62C}" srcOrd="1" destOrd="0" presId="urn:microsoft.com/office/officeart/2005/8/layout/hierarchy1"/>
    <dgm:cxn modelId="{BACF00A2-CB6C-4ACD-9F7C-E29709FFE0ED}" type="presParOf" srcId="{A2C486D3-F90A-4C12-A744-CBC77F0AB62C}" destId="{384E626B-4612-4A7B-BB0F-841135CCB7F2}" srcOrd="0" destOrd="0" presId="urn:microsoft.com/office/officeart/2005/8/layout/hierarchy1"/>
    <dgm:cxn modelId="{763BA0C1-4750-442D-BD36-108CDE7A9883}" type="presParOf" srcId="{A2C486D3-F90A-4C12-A744-CBC77F0AB62C}" destId="{B746890F-9096-4533-9C4A-8BCB630E3959}" srcOrd="1" destOrd="0" presId="urn:microsoft.com/office/officeart/2005/8/layout/hierarchy1"/>
    <dgm:cxn modelId="{18054899-010D-4A25-A483-DB99F43754E4}" type="presParOf" srcId="{B746890F-9096-4533-9C4A-8BCB630E3959}" destId="{5DD4A64E-632B-4F7C-90DA-F8DE11A89F23}" srcOrd="0" destOrd="0" presId="urn:microsoft.com/office/officeart/2005/8/layout/hierarchy1"/>
    <dgm:cxn modelId="{47FB032A-501B-412B-A208-E839656933FC}" type="presParOf" srcId="{5DD4A64E-632B-4F7C-90DA-F8DE11A89F23}" destId="{6877AA8A-9010-4E6D-9CCE-98B68D5B6F03}" srcOrd="0" destOrd="0" presId="urn:microsoft.com/office/officeart/2005/8/layout/hierarchy1"/>
    <dgm:cxn modelId="{190428FC-EF9F-4BFB-8C3B-48FABC062AE8}" type="presParOf" srcId="{5DD4A64E-632B-4F7C-90DA-F8DE11A89F23}" destId="{593D8B9E-7D75-4B28-B800-F173DC0FC668}" srcOrd="1" destOrd="0" presId="urn:microsoft.com/office/officeart/2005/8/layout/hierarchy1"/>
    <dgm:cxn modelId="{28DE38E5-B77D-4682-9750-5EEC66C7505E}" type="presParOf" srcId="{B746890F-9096-4533-9C4A-8BCB630E3959}" destId="{F5F63359-A1F4-4FC7-B746-CF6E721BF436}" srcOrd="1" destOrd="0" presId="urn:microsoft.com/office/officeart/2005/8/layout/hierarchy1"/>
    <dgm:cxn modelId="{32975F11-40A3-4F26-9827-DE2B46755489}" type="presParOf" srcId="{F5F63359-A1F4-4FC7-B746-CF6E721BF436}" destId="{BD10A0FE-E885-4A23-847B-5738274BA800}" srcOrd="0" destOrd="0" presId="urn:microsoft.com/office/officeart/2005/8/layout/hierarchy1"/>
    <dgm:cxn modelId="{F90847FC-ECD1-4A91-934F-0D05DC7D91E0}" type="presParOf" srcId="{F5F63359-A1F4-4FC7-B746-CF6E721BF436}" destId="{811260DA-E62D-4A55-9633-C0FAEC3707F3}" srcOrd="1" destOrd="0" presId="urn:microsoft.com/office/officeart/2005/8/layout/hierarchy1"/>
    <dgm:cxn modelId="{17DC0825-3622-43C5-B93E-C6981454880E}" type="presParOf" srcId="{811260DA-E62D-4A55-9633-C0FAEC3707F3}" destId="{C7865671-4973-40DD-990F-CF697267DFD1}" srcOrd="0" destOrd="0" presId="urn:microsoft.com/office/officeart/2005/8/layout/hierarchy1"/>
    <dgm:cxn modelId="{F4A47CA0-ACA8-4B25-BD1B-945CAA7B1508}" type="presParOf" srcId="{C7865671-4973-40DD-990F-CF697267DFD1}" destId="{DDFF50C1-188D-4108-B8E6-6CDFD8B58668}" srcOrd="0" destOrd="0" presId="urn:microsoft.com/office/officeart/2005/8/layout/hierarchy1"/>
    <dgm:cxn modelId="{4D165353-43B9-4DCB-B615-F0B0D0819935}" type="presParOf" srcId="{C7865671-4973-40DD-990F-CF697267DFD1}" destId="{574C1EEF-DC36-486E-9470-E34DE88ABE4B}" srcOrd="1" destOrd="0" presId="urn:microsoft.com/office/officeart/2005/8/layout/hierarchy1"/>
    <dgm:cxn modelId="{5B666026-1D3B-4312-8E96-35FA2DBB16F4}" type="presParOf" srcId="{811260DA-E62D-4A55-9633-C0FAEC3707F3}" destId="{DBCBBF40-873D-4DC3-A103-165CA1672A63}" srcOrd="1" destOrd="0" presId="urn:microsoft.com/office/officeart/2005/8/layout/hierarchy1"/>
    <dgm:cxn modelId="{FF12F949-A13B-49E0-A6AC-5EBDEB4AAC26}" type="presParOf" srcId="{458CFA34-98CD-4A52-8AB8-27BE0758F579}" destId="{E71C9A97-C671-41EA-973F-1FC56CB2DBDB}" srcOrd="1" destOrd="0" presId="urn:microsoft.com/office/officeart/2005/8/layout/hierarchy1"/>
    <dgm:cxn modelId="{0E051D4B-8418-4A93-8F36-4644D1DB6823}" type="presParOf" srcId="{E71C9A97-C671-41EA-973F-1FC56CB2DBDB}" destId="{CACAE262-CEBF-4B2A-8F9B-97FA82254864}" srcOrd="0" destOrd="0" presId="urn:microsoft.com/office/officeart/2005/8/layout/hierarchy1"/>
    <dgm:cxn modelId="{619F64E0-8139-4CDE-AF50-DAF63578792B}" type="presParOf" srcId="{CACAE262-CEBF-4B2A-8F9B-97FA82254864}" destId="{51084C1A-4753-4F0C-8D35-35C92D0702C9}" srcOrd="0" destOrd="0" presId="urn:microsoft.com/office/officeart/2005/8/layout/hierarchy1"/>
    <dgm:cxn modelId="{26881527-9891-4D59-8110-D81B63710AB2}" type="presParOf" srcId="{CACAE262-CEBF-4B2A-8F9B-97FA82254864}" destId="{7A2C88C3-8276-4125-B436-7DDA1EE1CFD8}" srcOrd="1" destOrd="0" presId="urn:microsoft.com/office/officeart/2005/8/layout/hierarchy1"/>
    <dgm:cxn modelId="{6D8576B8-A2D9-465B-8DFE-47D41654957C}" type="presParOf" srcId="{E71C9A97-C671-41EA-973F-1FC56CB2DBDB}" destId="{E2658EED-70B4-47DD-9B46-E9E2649676E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EDF012-8DF8-485B-B08A-EEE12AF3E952}">
      <dsp:nvSpPr>
        <dsp:cNvPr id="0" name=""/>
        <dsp:cNvSpPr/>
      </dsp:nvSpPr>
      <dsp:spPr>
        <a:xfrm rot="2562975">
          <a:off x="2865645" y="4361451"/>
          <a:ext cx="937701" cy="58798"/>
        </a:xfrm>
        <a:custGeom>
          <a:avLst/>
          <a:gdLst/>
          <a:ahLst/>
          <a:cxnLst/>
          <a:rect l="0" t="0" r="0" b="0"/>
          <a:pathLst>
            <a:path>
              <a:moveTo>
                <a:pt x="0" y="29399"/>
              </a:moveTo>
              <a:lnTo>
                <a:pt x="937701" y="293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5C9183-1647-499A-A437-BAD92FCB0886}">
      <dsp:nvSpPr>
        <dsp:cNvPr id="0" name=""/>
        <dsp:cNvSpPr/>
      </dsp:nvSpPr>
      <dsp:spPr>
        <a:xfrm>
          <a:off x="2990021" y="3078141"/>
          <a:ext cx="1043201" cy="58798"/>
        </a:xfrm>
        <a:custGeom>
          <a:avLst/>
          <a:gdLst/>
          <a:ahLst/>
          <a:cxnLst/>
          <a:rect l="0" t="0" r="0" b="0"/>
          <a:pathLst>
            <a:path>
              <a:moveTo>
                <a:pt x="0" y="29399"/>
              </a:moveTo>
              <a:lnTo>
                <a:pt x="1043201" y="293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68FA24-5AC8-4D12-943F-B10ED48C5C0D}">
      <dsp:nvSpPr>
        <dsp:cNvPr id="0" name=""/>
        <dsp:cNvSpPr/>
      </dsp:nvSpPr>
      <dsp:spPr>
        <a:xfrm rot="19037025">
          <a:off x="2865645" y="1794831"/>
          <a:ext cx="937701" cy="58798"/>
        </a:xfrm>
        <a:custGeom>
          <a:avLst/>
          <a:gdLst/>
          <a:ahLst/>
          <a:cxnLst/>
          <a:rect l="0" t="0" r="0" b="0"/>
          <a:pathLst>
            <a:path>
              <a:moveTo>
                <a:pt x="0" y="29399"/>
              </a:moveTo>
              <a:lnTo>
                <a:pt x="937701" y="2939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E77A99-2F90-453A-B4E0-C814BD383806}">
      <dsp:nvSpPr>
        <dsp:cNvPr id="0" name=""/>
        <dsp:cNvSpPr/>
      </dsp:nvSpPr>
      <dsp:spPr>
        <a:xfrm>
          <a:off x="451087" y="1614050"/>
          <a:ext cx="2986980" cy="29869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26BB3F-3C05-4A8C-A1EE-ECE1146E3A7B}">
      <dsp:nvSpPr>
        <dsp:cNvPr id="0" name=""/>
        <dsp:cNvSpPr/>
      </dsp:nvSpPr>
      <dsp:spPr>
        <a:xfrm>
          <a:off x="3441257" y="2202"/>
          <a:ext cx="1792188" cy="1792188"/>
        </a:xfrm>
        <a:prstGeom prst="ellipse">
          <a:avLst/>
        </a:prstGeom>
        <a:solidFill>
          <a:schemeClr val="accent2">
            <a:lumMod val="75000"/>
            <a:alpha val="87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52 ТНПА</a:t>
          </a:r>
          <a:endParaRPr lang="ru-RU" sz="1200" b="1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703717" y="264662"/>
        <a:ext cx="1267268" cy="1267268"/>
      </dsp:txXfrm>
    </dsp:sp>
    <dsp:sp modelId="{2EB06AB5-30AE-4A3C-BEDB-C98E8500BD39}">
      <dsp:nvSpPr>
        <dsp:cNvPr id="0" name=""/>
        <dsp:cNvSpPr/>
      </dsp:nvSpPr>
      <dsp:spPr>
        <a:xfrm>
          <a:off x="4033222" y="2211446"/>
          <a:ext cx="1792188" cy="1792188"/>
        </a:xfrm>
        <a:prstGeom prst="ellipse">
          <a:avLst/>
        </a:prstGeom>
        <a:solidFill>
          <a:schemeClr val="accent3">
            <a:lumMod val="75000"/>
            <a:alpha val="83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412 ТНПА</a:t>
          </a:r>
          <a:endParaRPr lang="ru-RU" sz="1200" b="1" i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295682" y="2473906"/>
        <a:ext cx="1267268" cy="1267268"/>
      </dsp:txXfrm>
    </dsp:sp>
    <dsp:sp modelId="{D3EC0DE1-F733-436E-814E-CAD62EE0F058}">
      <dsp:nvSpPr>
        <dsp:cNvPr id="0" name=""/>
        <dsp:cNvSpPr/>
      </dsp:nvSpPr>
      <dsp:spPr>
        <a:xfrm>
          <a:off x="3441257" y="4420691"/>
          <a:ext cx="1792188" cy="1792188"/>
        </a:xfrm>
        <a:prstGeom prst="ellipse">
          <a:avLst/>
        </a:prstGeom>
        <a:solidFill>
          <a:schemeClr val="accent2">
            <a:lumMod val="75000"/>
            <a:alpha val="86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НПА,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в том числе ТНПА</a:t>
          </a:r>
        </a:p>
      </dsp:txBody>
      <dsp:txXfrm>
        <a:off x="3703717" y="4683151"/>
        <a:ext cx="1267268" cy="12672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C0379A-C08F-496E-A5C0-7B6BF8567D0B}">
      <dsp:nvSpPr>
        <dsp:cNvPr id="0" name=""/>
        <dsp:cNvSpPr/>
      </dsp:nvSpPr>
      <dsp:spPr>
        <a:xfrm>
          <a:off x="20488" y="432044"/>
          <a:ext cx="1731742" cy="865871"/>
        </a:xfrm>
        <a:prstGeom prst="roundRect">
          <a:avLst>
            <a:gd name="adj" fmla="val 10000"/>
          </a:avLst>
        </a:prstGeom>
        <a:solidFill>
          <a:schemeClr val="accent2">
            <a:alpha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MOD  NEQ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стандарт</a:t>
          </a:r>
          <a:endParaRPr lang="ru-RU" sz="2400" kern="1200" dirty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45848" y="457404"/>
        <a:ext cx="1681022" cy="815151"/>
      </dsp:txXfrm>
    </dsp:sp>
    <dsp:sp modelId="{A39F55A3-0303-498B-AC41-F0494C825D6F}">
      <dsp:nvSpPr>
        <dsp:cNvPr id="0" name=""/>
        <dsp:cNvSpPr/>
      </dsp:nvSpPr>
      <dsp:spPr>
        <a:xfrm>
          <a:off x="193662" y="1297915"/>
          <a:ext cx="156636" cy="20384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8455"/>
              </a:lnTo>
              <a:lnTo>
                <a:pt x="156636" y="20384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4CFAB3-019E-404E-9417-F1B6D823E615}">
      <dsp:nvSpPr>
        <dsp:cNvPr id="0" name=""/>
        <dsp:cNvSpPr/>
      </dsp:nvSpPr>
      <dsp:spPr>
        <a:xfrm>
          <a:off x="350298" y="1864732"/>
          <a:ext cx="3692587" cy="2943278"/>
        </a:xfrm>
        <a:prstGeom prst="roundRect">
          <a:avLst>
            <a:gd name="adj" fmla="val 10000"/>
          </a:avLst>
        </a:prstGeom>
        <a:solidFill>
          <a:schemeClr val="accent2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kern="1200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Технические барьеры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kern="1200" dirty="0" smtClean="0">
            <a:solidFill>
              <a:schemeClr val="tx2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Ограничение возможности выхода на рынки ЕАЭС, СНГ и Е</a:t>
          </a:r>
          <a:r>
            <a:rPr lang="en-US" sz="2000" kern="12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C </a:t>
          </a:r>
          <a:endParaRPr lang="ru-RU" sz="2000" kern="1200" dirty="0" smtClean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kern="1200" dirty="0" smtClean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Дублирующие и противоречащие друг другу требования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>
        <a:off x="436504" y="1950938"/>
        <a:ext cx="3520175" cy="2770866"/>
      </dsp:txXfrm>
    </dsp:sp>
    <dsp:sp modelId="{3AAFBCBE-B7CD-47B8-ADD3-4647E91D1BB2}">
      <dsp:nvSpPr>
        <dsp:cNvPr id="0" name=""/>
        <dsp:cNvSpPr/>
      </dsp:nvSpPr>
      <dsp:spPr>
        <a:xfrm>
          <a:off x="4104450" y="432044"/>
          <a:ext cx="1731742" cy="865871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ID</a:t>
          </a:r>
          <a:r>
            <a:rPr lang="ru-RU" sz="2400" b="1" kern="12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Т</a:t>
          </a:r>
          <a:r>
            <a:rPr lang="ru-RU" sz="2400" kern="12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endParaRPr lang="en-US" sz="2400" kern="1200" dirty="0" smtClean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стандарт</a:t>
          </a:r>
          <a:endParaRPr lang="ru-RU" sz="2400" kern="1200" dirty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4129810" y="457404"/>
        <a:ext cx="1681022" cy="815151"/>
      </dsp:txXfrm>
    </dsp:sp>
    <dsp:sp modelId="{F2A7CD83-9A4D-44A4-9AED-AFB3450E742D}">
      <dsp:nvSpPr>
        <dsp:cNvPr id="0" name=""/>
        <dsp:cNvSpPr/>
      </dsp:nvSpPr>
      <dsp:spPr>
        <a:xfrm>
          <a:off x="4277624" y="1297915"/>
          <a:ext cx="144042" cy="2054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4981"/>
              </a:lnTo>
              <a:lnTo>
                <a:pt x="144042" y="20549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ED4FED-B087-49A0-8F24-9D53011F54D9}">
      <dsp:nvSpPr>
        <dsp:cNvPr id="0" name=""/>
        <dsp:cNvSpPr/>
      </dsp:nvSpPr>
      <dsp:spPr>
        <a:xfrm>
          <a:off x="4421667" y="1914822"/>
          <a:ext cx="3739483" cy="2876147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marR="0" lvl="0" indent="0" algn="ctr" defTabSz="355600" eaLnBrk="1" fontAlgn="auto" latinLnBrk="0" hangingPunct="1">
            <a:lnSpc>
              <a:spcPct val="9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kern="1200" dirty="0" smtClean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marL="0" marR="0" lvl="0" indent="0" algn="ctr" defTabSz="355600" eaLnBrk="1" fontAlgn="auto" latinLnBrk="0" hangingPunct="1">
            <a:lnSpc>
              <a:spcPct val="9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Единые требования</a:t>
          </a:r>
        </a:p>
        <a:p>
          <a:pPr marL="0" marR="0" lvl="0" indent="0" algn="ctr" defTabSz="355600" eaLnBrk="1" fontAlgn="auto" latinLnBrk="0" hangingPunct="1">
            <a:lnSpc>
              <a:spcPct val="9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</a:p>
        <a:p>
          <a:pPr marL="0" marR="0" lvl="0" indent="0" algn="ctr" defTabSz="355600" eaLnBrk="1" fontAlgn="auto" latinLnBrk="0" hangingPunct="1">
            <a:lnSpc>
              <a:spcPct val="9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0" kern="1200" dirty="0" smtClean="0">
              <a:solidFill>
                <a:schemeClr val="tx2">
                  <a:lumMod val="50000"/>
                </a:schemeClr>
              </a:solidFill>
              <a:latin typeface="Arial" charset="0"/>
              <a:cs typeface="Arial" charset="0"/>
            </a:rPr>
            <a:t>Свободное движение </a:t>
          </a:r>
          <a:br>
            <a:rPr lang="ru-RU" sz="2000" b="0" kern="1200" dirty="0" smtClean="0">
              <a:solidFill>
                <a:schemeClr val="tx2">
                  <a:lumMod val="50000"/>
                </a:schemeClr>
              </a:solidFill>
              <a:latin typeface="Arial" charset="0"/>
              <a:cs typeface="Arial" charset="0"/>
            </a:rPr>
          </a:br>
          <a:r>
            <a:rPr lang="ru-RU" sz="2000" b="0" kern="1200" dirty="0" smtClean="0">
              <a:solidFill>
                <a:schemeClr val="tx2">
                  <a:lumMod val="50000"/>
                </a:schemeClr>
              </a:solidFill>
              <a:latin typeface="Arial" charset="0"/>
              <a:cs typeface="Arial" charset="0"/>
            </a:rPr>
            <a:t>продукции </a:t>
          </a:r>
        </a:p>
        <a:p>
          <a:pPr marL="0" marR="0" lvl="0" indent="0" algn="ctr" defTabSz="355600" eaLnBrk="1" fontAlgn="auto" latinLnBrk="0" hangingPunct="1">
            <a:lnSpc>
              <a:spcPct val="9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0" kern="1200" dirty="0" smtClean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marL="0" marR="0" lvl="0" indent="0" algn="ctr" defTabSz="355600" eaLnBrk="1" fontAlgn="auto" latinLnBrk="0" hangingPunct="1">
            <a:lnSpc>
              <a:spcPct val="9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0" kern="1200" dirty="0" smtClean="0">
              <a:solidFill>
                <a:schemeClr val="tx2">
                  <a:lumMod val="50000"/>
                </a:schemeClr>
              </a:solidFill>
              <a:latin typeface="Arial" charset="0"/>
              <a:cs typeface="Arial" charset="0"/>
            </a:rPr>
            <a:t>Взаимное признание</a:t>
          </a:r>
        </a:p>
        <a:p>
          <a:pPr marL="0" marR="0" lvl="0" indent="0" algn="ctr" defTabSz="355600" eaLnBrk="1" fontAlgn="auto" latinLnBrk="0" hangingPunct="1">
            <a:lnSpc>
              <a:spcPct val="9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0" kern="1200" dirty="0" smtClean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0" kern="1200" dirty="0" smtClean="0">
              <a:solidFill>
                <a:schemeClr val="tx2">
                  <a:lumMod val="50000"/>
                </a:schemeClr>
              </a:solidFill>
              <a:latin typeface="Arial" charset="0"/>
              <a:cs typeface="Arial" charset="0"/>
            </a:rPr>
            <a:t>Гармонизация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0" kern="1200" dirty="0" smtClean="0">
            <a:solidFill>
              <a:schemeClr val="tx2">
                <a:lumMod val="50000"/>
              </a:schemeClr>
            </a:solidFill>
            <a:latin typeface="Arial" charset="0"/>
            <a:cs typeface="Arial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0" kern="1200" dirty="0" smtClean="0">
              <a:solidFill>
                <a:schemeClr val="tx2">
                  <a:lumMod val="50000"/>
                </a:schemeClr>
              </a:solidFill>
              <a:latin typeface="Arial" charset="0"/>
              <a:cs typeface="Arial" charset="0"/>
            </a:rPr>
            <a:t>СЕ-маркировка</a:t>
          </a:r>
          <a:endParaRPr lang="ru-RU" sz="2000" b="0" kern="1200" dirty="0" smtClean="0">
            <a:solidFill>
              <a:schemeClr val="tx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>
        <a:off x="4505906" y="1999061"/>
        <a:ext cx="3571005" cy="27076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10A0FE-E885-4A23-847B-5738274BA800}">
      <dsp:nvSpPr>
        <dsp:cNvPr id="0" name=""/>
        <dsp:cNvSpPr/>
      </dsp:nvSpPr>
      <dsp:spPr>
        <a:xfrm>
          <a:off x="1389143" y="3757878"/>
          <a:ext cx="4450626" cy="660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838"/>
              </a:lnTo>
              <a:lnTo>
                <a:pt x="4450626" y="482838"/>
              </a:lnTo>
              <a:lnTo>
                <a:pt x="4450626" y="660034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4E626B-4612-4A7B-BB0F-841135CCB7F2}">
      <dsp:nvSpPr>
        <dsp:cNvPr id="0" name=""/>
        <dsp:cNvSpPr/>
      </dsp:nvSpPr>
      <dsp:spPr>
        <a:xfrm>
          <a:off x="1294127" y="1410236"/>
          <a:ext cx="95015" cy="5951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7951"/>
              </a:lnTo>
              <a:lnTo>
                <a:pt x="95015" y="417951"/>
              </a:lnTo>
              <a:lnTo>
                <a:pt x="95015" y="595147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6E6BEE-9154-4DE1-BEE6-E4825F2B9EFA}">
      <dsp:nvSpPr>
        <dsp:cNvPr id="0" name=""/>
        <dsp:cNvSpPr/>
      </dsp:nvSpPr>
      <dsp:spPr>
        <a:xfrm>
          <a:off x="-212528" y="-138363"/>
          <a:ext cx="3013311" cy="1548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60956F-038C-4D62-9881-50FBA8296B83}">
      <dsp:nvSpPr>
        <dsp:cNvPr id="0" name=""/>
        <dsp:cNvSpPr/>
      </dsp:nvSpPr>
      <dsp:spPr>
        <a:xfrm>
          <a:off x="0" y="63537"/>
          <a:ext cx="3013311" cy="1548600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800" b="0" kern="1200" dirty="0" smtClean="0">
            <a:solidFill>
              <a:schemeClr val="tx2"/>
            </a:solidFill>
          </a:endParaRPr>
        </a:p>
        <a:p>
          <a:pPr marL="0" marR="0" lvl="0" indent="0" algn="ctr" defTabSz="5334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500" b="0" kern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Протокол МГС </a:t>
          </a:r>
        </a:p>
        <a:p>
          <a:pPr marL="0" marR="0" lvl="0" indent="0" algn="ctr" defTabSz="5334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500" b="0" kern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от </a:t>
          </a:r>
          <a:r>
            <a:rPr lang="en-US" sz="2500" b="0" kern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1</a:t>
          </a:r>
          <a:r>
            <a:rPr lang="ru-RU" sz="2500" b="0" kern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0 </a:t>
          </a:r>
          <a:r>
            <a:rPr lang="en-US" sz="2500" b="0" kern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.12.</a:t>
          </a:r>
          <a:r>
            <a:rPr lang="ru-RU" sz="2500" b="0" kern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2015 г</a:t>
          </a:r>
          <a:r>
            <a:rPr lang="en-US" sz="2500" b="0" kern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.</a:t>
          </a:r>
          <a:r>
            <a:rPr lang="ru-RU" sz="2500" b="0" kern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 </a:t>
          </a:r>
          <a:endParaRPr lang="en-US" sz="2500" b="0" kern="1200" dirty="0" smtClean="0">
            <a:solidFill>
              <a:schemeClr val="tx2"/>
            </a:solidFill>
            <a:latin typeface="Arial" pitchFamily="34" charset="0"/>
            <a:cs typeface="Arial" pitchFamily="34" charset="0"/>
          </a:endParaRPr>
        </a:p>
        <a:p>
          <a:pPr marL="0" marR="0" lvl="0" indent="0" algn="ctr" defTabSz="5334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2500" b="0" kern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№ 48-2015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>
        <a:off x="45357" y="108894"/>
        <a:ext cx="2922597" cy="1457886"/>
      </dsp:txXfrm>
    </dsp:sp>
    <dsp:sp modelId="{6877AA8A-9010-4E6D-9CCE-98B68D5B6F03}">
      <dsp:nvSpPr>
        <dsp:cNvPr id="0" name=""/>
        <dsp:cNvSpPr/>
      </dsp:nvSpPr>
      <dsp:spPr>
        <a:xfrm>
          <a:off x="-212528" y="2005383"/>
          <a:ext cx="3203343" cy="17524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3D8B9E-7D75-4B28-B800-F173DC0FC668}">
      <dsp:nvSpPr>
        <dsp:cNvPr id="0" name=""/>
        <dsp:cNvSpPr/>
      </dsp:nvSpPr>
      <dsp:spPr>
        <a:xfrm>
          <a:off x="0" y="2207285"/>
          <a:ext cx="3203343" cy="1752494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500" b="0" kern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МТК 540 "Строительные </a:t>
          </a:r>
          <a:endParaRPr lang="ru-RU" sz="2500" b="1" kern="1200" dirty="0" smtClean="0">
            <a:solidFill>
              <a:schemeClr val="tx2"/>
            </a:solidFill>
            <a:latin typeface="Arial" pitchFamily="34" charset="0"/>
            <a:cs typeface="Arial" pitchFamily="34" charset="0"/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0" kern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материалы и изделия"</a:t>
          </a:r>
          <a:endParaRPr lang="ru-RU" sz="2500" b="0" kern="1200" dirty="0">
            <a:solidFill>
              <a:schemeClr val="tx2"/>
            </a:solidFill>
            <a:latin typeface="Arial" pitchFamily="34" charset="0"/>
            <a:cs typeface="Arial" pitchFamily="34" charset="0"/>
          </a:endParaRPr>
        </a:p>
      </dsp:txBody>
      <dsp:txXfrm>
        <a:off x="51329" y="2258614"/>
        <a:ext cx="3100685" cy="1649836"/>
      </dsp:txXfrm>
    </dsp:sp>
    <dsp:sp modelId="{DDFF50C1-188D-4108-B8E6-6CDFD8B58668}">
      <dsp:nvSpPr>
        <dsp:cNvPr id="0" name=""/>
        <dsp:cNvSpPr/>
      </dsp:nvSpPr>
      <dsp:spPr>
        <a:xfrm>
          <a:off x="4145186" y="4417912"/>
          <a:ext cx="3389167" cy="14524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4C1EEF-DC36-486E-9470-E34DE88ABE4B}">
      <dsp:nvSpPr>
        <dsp:cNvPr id="0" name=""/>
        <dsp:cNvSpPr/>
      </dsp:nvSpPr>
      <dsp:spPr>
        <a:xfrm>
          <a:off x="4357714" y="4619813"/>
          <a:ext cx="3389167" cy="1452416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500" b="0" kern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Подкомитет</a:t>
          </a:r>
        </a:p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500" b="0" kern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"Строительные </a:t>
          </a:r>
        </a:p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500" b="0" kern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материалы и изделия"</a:t>
          </a:r>
          <a:endParaRPr lang="ru-RU" sz="2500" kern="1200" dirty="0">
            <a:solidFill>
              <a:schemeClr val="tx2"/>
            </a:solidFill>
          </a:endParaRPr>
        </a:p>
      </dsp:txBody>
      <dsp:txXfrm>
        <a:off x="4400254" y="4662353"/>
        <a:ext cx="3304087" cy="1367336"/>
      </dsp:txXfrm>
    </dsp:sp>
    <dsp:sp modelId="{51084C1A-4753-4F0C-8D35-35C92D0702C9}">
      <dsp:nvSpPr>
        <dsp:cNvPr id="0" name=""/>
        <dsp:cNvSpPr/>
      </dsp:nvSpPr>
      <dsp:spPr>
        <a:xfrm>
          <a:off x="4191651" y="1941234"/>
          <a:ext cx="3368930" cy="19380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2C88C3-8276-4125-B436-7DDA1EE1CFD8}">
      <dsp:nvSpPr>
        <dsp:cNvPr id="0" name=""/>
        <dsp:cNvSpPr/>
      </dsp:nvSpPr>
      <dsp:spPr>
        <a:xfrm>
          <a:off x="4404179" y="2143135"/>
          <a:ext cx="3368930" cy="1938097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0" kern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МТК   </a:t>
          </a:r>
          <a:r>
            <a:rPr lang="ru-RU" sz="3200" b="0" kern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“Стро</a:t>
          </a:r>
          <a:r>
            <a:rPr lang="ru-RU" sz="3000" b="0" kern="1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rPr>
            <a:t>ительство"</a:t>
          </a:r>
          <a:endParaRPr lang="ru-RU" sz="3000" b="0" kern="1200" dirty="0">
            <a:solidFill>
              <a:schemeClr val="tx2"/>
            </a:solidFill>
            <a:latin typeface="Arial" pitchFamily="34" charset="0"/>
            <a:cs typeface="Arial" pitchFamily="34" charset="0"/>
          </a:endParaRPr>
        </a:p>
      </dsp:txBody>
      <dsp:txXfrm>
        <a:off x="4460944" y="2199900"/>
        <a:ext cx="3255400" cy="1824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0.55208</cdr:x>
      <cdr:y>0.3725</cdr:y>
    </cdr:from>
    <cdr:to>
      <cdr:x>0.84722</cdr:x>
      <cdr:y>0.87759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543428" y="1685924"/>
          <a:ext cx="2428892" cy="2286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500" dirty="0" smtClean="0">
              <a:latin typeface="Arial" pitchFamily="34" charset="0"/>
              <a:cs typeface="Arial" pitchFamily="34" charset="0"/>
            </a:rPr>
            <a:t>СТБ – 475</a:t>
          </a:r>
        </a:p>
        <a:p xmlns:a="http://schemas.openxmlformats.org/drawingml/2006/main">
          <a:r>
            <a:rPr lang="ru-RU" sz="1500" dirty="0" smtClean="0">
              <a:latin typeface="Arial" pitchFamily="34" charset="0"/>
              <a:cs typeface="Arial" pitchFamily="34" charset="0"/>
            </a:rPr>
            <a:t>СТБ </a:t>
          </a:r>
          <a:r>
            <a:rPr lang="en-US" sz="1500" dirty="0" smtClean="0">
              <a:latin typeface="Arial" pitchFamily="34" charset="0"/>
              <a:cs typeface="Arial" pitchFamily="34" charset="0"/>
            </a:rPr>
            <a:t>EN </a:t>
          </a:r>
          <a:r>
            <a:rPr lang="ru-RU" sz="1500" dirty="0" smtClean="0">
              <a:latin typeface="Arial" pitchFamily="34" charset="0"/>
              <a:cs typeface="Arial" pitchFamily="34" charset="0"/>
            </a:rPr>
            <a:t>– 629</a:t>
          </a:r>
        </a:p>
        <a:p xmlns:a="http://schemas.openxmlformats.org/drawingml/2006/main">
          <a:r>
            <a:rPr lang="ru-RU" sz="1500" dirty="0" smtClean="0">
              <a:latin typeface="Arial" pitchFamily="34" charset="0"/>
              <a:cs typeface="Arial" pitchFamily="34" charset="0"/>
            </a:rPr>
            <a:t>СТБ </a:t>
          </a:r>
          <a:r>
            <a:rPr lang="en-US" sz="1500" dirty="0" smtClean="0">
              <a:latin typeface="Arial" pitchFamily="34" charset="0"/>
              <a:cs typeface="Arial" pitchFamily="34" charset="0"/>
            </a:rPr>
            <a:t>ISO</a:t>
          </a:r>
          <a:r>
            <a:rPr lang="ru-RU" sz="1500" dirty="0" smtClean="0">
              <a:latin typeface="Arial" pitchFamily="34" charset="0"/>
              <a:cs typeface="Arial" pitchFamily="34" charset="0"/>
            </a:rPr>
            <a:t> – 46</a:t>
          </a:r>
        </a:p>
        <a:p xmlns:a="http://schemas.openxmlformats.org/drawingml/2006/main">
          <a:r>
            <a:rPr lang="ru-RU" sz="1500" dirty="0" smtClean="0">
              <a:latin typeface="Arial" pitchFamily="34" charset="0"/>
              <a:cs typeface="Arial" pitchFamily="34" charset="0"/>
            </a:rPr>
            <a:t>СТБ </a:t>
          </a:r>
          <a:r>
            <a:rPr lang="en-US" sz="1500" dirty="0" smtClean="0">
              <a:latin typeface="Arial" pitchFamily="34" charset="0"/>
              <a:cs typeface="Arial" pitchFamily="34" charset="0"/>
            </a:rPr>
            <a:t>EN ISO – 48</a:t>
          </a:r>
        </a:p>
        <a:p xmlns:a="http://schemas.openxmlformats.org/drawingml/2006/main">
          <a:r>
            <a:rPr lang="ru-RU" sz="2000" dirty="0" smtClean="0">
              <a:latin typeface="Arial" pitchFamily="34" charset="0"/>
              <a:cs typeface="Arial" pitchFamily="34" charset="0"/>
            </a:rPr>
            <a:t>Всего - 1198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0.2691</cdr:x>
      <cdr:y>0.25254</cdr:y>
    </cdr:from>
    <cdr:to>
      <cdr:x>0.56424</cdr:x>
      <cdr:y>0.75763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214578" y="1143008"/>
          <a:ext cx="2428892" cy="2286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500" dirty="0" smtClean="0">
              <a:latin typeface="Arial" pitchFamily="34" charset="0"/>
              <a:cs typeface="Arial" pitchFamily="34" charset="0"/>
            </a:rPr>
            <a:t>ГОСТ – 573</a:t>
          </a:r>
        </a:p>
        <a:p xmlns:a="http://schemas.openxmlformats.org/drawingml/2006/main">
          <a:r>
            <a:rPr lang="ru-RU" sz="1500" dirty="0" smtClean="0">
              <a:latin typeface="Arial" pitchFamily="34" charset="0"/>
              <a:cs typeface="Arial" pitchFamily="34" charset="0"/>
            </a:rPr>
            <a:t>ГОСТ </a:t>
          </a:r>
          <a:r>
            <a:rPr lang="en-US" sz="1500" dirty="0" smtClean="0">
              <a:latin typeface="Arial" pitchFamily="34" charset="0"/>
              <a:cs typeface="Arial" pitchFamily="34" charset="0"/>
            </a:rPr>
            <a:t>EN </a:t>
          </a:r>
          <a:r>
            <a:rPr lang="ru-RU" sz="1500" dirty="0" smtClean="0">
              <a:latin typeface="Arial" pitchFamily="34" charset="0"/>
              <a:cs typeface="Arial" pitchFamily="34" charset="0"/>
            </a:rPr>
            <a:t>– 52</a:t>
          </a:r>
        </a:p>
        <a:p xmlns:a="http://schemas.openxmlformats.org/drawingml/2006/main">
          <a:r>
            <a:rPr lang="ru-RU" sz="1500" dirty="0" smtClean="0">
              <a:latin typeface="Arial" pitchFamily="34" charset="0"/>
              <a:cs typeface="Arial" pitchFamily="34" charset="0"/>
            </a:rPr>
            <a:t>ГОСТ </a:t>
          </a:r>
          <a:r>
            <a:rPr lang="en-US" sz="1500" dirty="0" smtClean="0">
              <a:latin typeface="Arial" pitchFamily="34" charset="0"/>
              <a:cs typeface="Arial" pitchFamily="34" charset="0"/>
            </a:rPr>
            <a:t>ISO</a:t>
          </a:r>
          <a:r>
            <a:rPr lang="ru-RU" sz="1500" dirty="0" smtClean="0">
              <a:latin typeface="Arial" pitchFamily="34" charset="0"/>
              <a:cs typeface="Arial" pitchFamily="34" charset="0"/>
            </a:rPr>
            <a:t> – 8</a:t>
          </a:r>
        </a:p>
        <a:p xmlns:a="http://schemas.openxmlformats.org/drawingml/2006/main">
          <a:r>
            <a:rPr lang="ru-RU" sz="2000" dirty="0" smtClean="0">
              <a:latin typeface="Arial" pitchFamily="34" charset="0"/>
              <a:cs typeface="Arial" pitchFamily="34" charset="0"/>
            </a:rPr>
            <a:t>Всего - 633</a:t>
          </a:r>
        </a:p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0.84722</cdr:x>
      <cdr:y>0.16731</cdr:y>
    </cdr:from>
    <cdr:to>
      <cdr:x>0.96875</cdr:x>
      <cdr:y>0.4672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972320" y="757230"/>
          <a:ext cx="1000132" cy="13573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0.5382</cdr:x>
      <cdr:y>0.36303</cdr:y>
    </cdr:from>
    <cdr:to>
      <cdr:x>0.83334</cdr:x>
      <cdr:y>0.86812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29156" y="1643074"/>
          <a:ext cx="2428884" cy="22860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500" dirty="0" smtClean="0">
              <a:latin typeface="Arial" pitchFamily="34" charset="0"/>
              <a:cs typeface="Arial" pitchFamily="34" charset="0"/>
            </a:rPr>
            <a:t>Принято ГОСТ</a:t>
          </a:r>
        </a:p>
        <a:p xmlns:a="http://schemas.openxmlformats.org/drawingml/2006/main">
          <a:r>
            <a:rPr lang="ru-RU" sz="2000" dirty="0" smtClean="0">
              <a:latin typeface="Arial" pitchFamily="34" charset="0"/>
              <a:cs typeface="Arial" pitchFamily="34" charset="0"/>
            </a:rPr>
            <a:t>145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0.3125</cdr:x>
      <cdr:y>0.66293</cdr:y>
    </cdr:from>
    <cdr:to>
      <cdr:x>0.60764</cdr:x>
      <cdr:y>0.85234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571768" y="3000396"/>
          <a:ext cx="2428885" cy="8572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500" dirty="0" smtClean="0">
              <a:latin typeface="Arial" pitchFamily="34" charset="0"/>
              <a:cs typeface="Arial" pitchFamily="34" charset="0"/>
            </a:rPr>
            <a:t>Не принято ГОСТ</a:t>
          </a:r>
        </a:p>
        <a:p xmlns:a="http://schemas.openxmlformats.org/drawingml/2006/main">
          <a:r>
            <a:rPr lang="ru-RU" sz="2000" dirty="0" smtClean="0">
              <a:latin typeface="Arial" pitchFamily="34" charset="0"/>
              <a:cs typeface="Arial" pitchFamily="34" charset="0"/>
            </a:rPr>
            <a:t>344</a:t>
          </a:r>
        </a:p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C6CB9-B432-473B-B719-403FAC9374E9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E81E8-91A9-4255-9576-E86CCFB6AF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813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E81E8-91A9-4255-9576-E86CCFB6AF9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633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3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714488"/>
            <a:ext cx="8129622" cy="128588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3600" b="1" dirty="0" smtClean="0">
                <a:solidFill>
                  <a:schemeClr val="tx2"/>
                </a:solidFill>
              </a:rPr>
              <a:t>Проблемы межгосударственной стандартизации и пути решения</a:t>
            </a:r>
          </a:p>
          <a:p>
            <a:endParaRPr lang="ru-RU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143240" y="4071942"/>
            <a:ext cx="6464316" cy="1214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ru-RU" b="1" i="1" dirty="0" smtClean="0">
                <a:solidFill>
                  <a:schemeClr val="tx2"/>
                </a:solidFill>
              </a:rPr>
              <a:t>Лишай Игорь Леонидович</a:t>
            </a:r>
            <a:endParaRPr lang="ru-RU" b="1" i="1" dirty="0">
              <a:solidFill>
                <a:schemeClr val="tx2"/>
              </a:solidFill>
            </a:endParaRPr>
          </a:p>
          <a:p>
            <a:pPr eaLnBrk="0" hangingPunct="0">
              <a:spcBef>
                <a:spcPct val="10000"/>
              </a:spcBef>
            </a:pPr>
            <a:r>
              <a:rPr lang="ru-RU" b="1" i="1" dirty="0" smtClean="0">
                <a:solidFill>
                  <a:schemeClr val="tx2"/>
                </a:solidFill>
              </a:rPr>
              <a:t>Директор РУП </a:t>
            </a:r>
            <a:r>
              <a:rPr lang="ru-RU" b="1" i="1" dirty="0">
                <a:solidFill>
                  <a:schemeClr val="tx2"/>
                </a:solidFill>
              </a:rPr>
              <a:t>«</a:t>
            </a:r>
            <a:r>
              <a:rPr lang="ru-RU" b="1" i="1" dirty="0" err="1">
                <a:solidFill>
                  <a:schemeClr val="tx2"/>
                </a:solidFill>
              </a:rPr>
              <a:t>Стройтехнорм</a:t>
            </a:r>
            <a:r>
              <a:rPr lang="ru-RU" b="1" i="1" dirty="0" smtClean="0">
                <a:solidFill>
                  <a:schemeClr val="tx2"/>
                </a:solidFill>
              </a:rPr>
              <a:t>»</a:t>
            </a:r>
          </a:p>
          <a:p>
            <a:pPr eaLnBrk="0" hangingPunct="0">
              <a:spcBef>
                <a:spcPct val="10000"/>
              </a:spcBef>
            </a:pPr>
            <a:r>
              <a:rPr lang="ru-RU" b="1" i="1" dirty="0" smtClean="0">
                <a:solidFill>
                  <a:schemeClr val="tx2"/>
                </a:solidFill>
              </a:rPr>
              <a:t>Председатель МТК 540 «Строительные материалы и изделия»</a:t>
            </a:r>
            <a:endParaRPr lang="ru-RU" b="1" i="1" dirty="0">
              <a:solidFill>
                <a:schemeClr val="tx2"/>
              </a:solidFill>
            </a:endParaRPr>
          </a:p>
          <a:p>
            <a:pPr eaLnBrk="0" hangingPunct="0">
              <a:spcBef>
                <a:spcPct val="20000"/>
              </a:spcBef>
            </a:pPr>
            <a:r>
              <a:rPr lang="ru-RU" sz="1500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428604"/>
            <a:ext cx="807249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23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57224" y="357166"/>
          <a:ext cx="8001056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трелка вниз 6"/>
          <p:cNvSpPr/>
          <p:nvPr/>
        </p:nvSpPr>
        <p:spPr>
          <a:xfrm>
            <a:off x="2214546" y="2000240"/>
            <a:ext cx="48463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715140" y="4429132"/>
            <a:ext cx="484632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углом вверх 5"/>
          <p:cNvSpPr/>
          <p:nvPr/>
        </p:nvSpPr>
        <p:spPr>
          <a:xfrm rot="5400000">
            <a:off x="2893207" y="3821909"/>
            <a:ext cx="1571636" cy="2643206"/>
          </a:xfrm>
          <a:prstGeom prst="bentUpArrow">
            <a:avLst>
              <a:gd name="adj1" fmla="val 25000"/>
              <a:gd name="adj2" fmla="val 23506"/>
              <a:gd name="adj3" fmla="val 264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8115328" cy="868346"/>
          </a:xfrm>
        </p:spPr>
        <p:txBody>
          <a:bodyPr>
            <a:normAutofit/>
          </a:bodyPr>
          <a:lstStyle/>
          <a:p>
            <a:r>
              <a:rPr lang="ru-RU" sz="3300" dirty="0" smtClean="0">
                <a:solidFill>
                  <a:schemeClr val="tx2"/>
                </a:solidFill>
              </a:rPr>
              <a:t>Предложения в МГС</a:t>
            </a:r>
            <a:endParaRPr lang="ru-RU" sz="33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5572164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разработка межгосударственных стандартов только профильными межгосударственными комитетами по стандартизации;</a:t>
            </a:r>
          </a:p>
          <a:p>
            <a:r>
              <a:rPr lang="ru-RU" sz="2400" dirty="0" smtClean="0"/>
              <a:t>прозрачность формирования программ межгосударственной стандартизации, определения разработчиков межгосударственных стандартов из числа профильных организаций и специалистов;</a:t>
            </a:r>
          </a:p>
          <a:p>
            <a:r>
              <a:rPr lang="ru-RU" sz="2400" dirty="0" smtClean="0"/>
              <a:t>привлечение широкого круга профессиональной общественности к открытому рассмотрению и обсуждению проектов межгосударственных стандартов;</a:t>
            </a:r>
          </a:p>
          <a:p>
            <a:r>
              <a:rPr lang="ru-RU" sz="2400" dirty="0" smtClean="0"/>
              <a:t>принятие межгосударственных стандартов только при наличии положительного заключения профильного межгосударственного комитета по стандартизации;</a:t>
            </a:r>
          </a:p>
          <a:p>
            <a:r>
              <a:rPr lang="ru-RU" sz="2400" dirty="0" smtClean="0"/>
              <a:t>определение порядка разъяснения межгосударственных стандартов.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8115328" cy="868346"/>
          </a:xfrm>
        </p:spPr>
        <p:txBody>
          <a:bodyPr>
            <a:normAutofit/>
          </a:bodyPr>
          <a:lstStyle/>
          <a:p>
            <a:r>
              <a:rPr lang="ru-RU" dirty="0" smtClean="0"/>
              <a:t>        </a:t>
            </a:r>
            <a:endParaRPr lang="ru-RU" sz="33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55721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000" dirty="0" smtClean="0"/>
              <a:t>    НИР: «Проведение исследований и сопоставительного анализа существующих в странах Евразийского экономического пространства нормативных требований по группам строительных материалов и изделий, разработке Перечня взаимосвязанных  ТНПА с техническим регламентом Евразийского экономического союза «О безопасности зданий и сооружений, строительных материалов и изделий»</a:t>
            </a: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6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ru-RU" sz="6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</a:p>
          <a:p>
            <a:pPr algn="ctr">
              <a:buNone/>
            </a:pPr>
            <a:endParaRPr lang="ru-RU" sz="6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www.stn.by</a:t>
            </a:r>
            <a:endParaRPr lang="ru-RU" sz="4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1700" b="1" dirty="0" smtClean="0">
                <a:latin typeface="Arial" pitchFamily="34" charset="0"/>
                <a:cs typeface="Arial" pitchFamily="34" charset="0"/>
              </a:rPr>
              <a:t>Перечень технических нормативных правовых актов, взаимосвязанных с Техническим регламентом Республики Беларусь  ТР2009/013/</a:t>
            </a:r>
            <a:r>
              <a:rPr lang="en-US" sz="1700" b="1" dirty="0" smtClean="0">
                <a:latin typeface="Arial" pitchFamily="34" charset="0"/>
                <a:cs typeface="Arial" pitchFamily="34" charset="0"/>
              </a:rPr>
              <a:t>BY </a:t>
            </a:r>
            <a:r>
              <a:rPr lang="ru-RU" sz="17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700" b="1" dirty="0" smtClean="0">
                <a:latin typeface="Arial" pitchFamily="34" charset="0"/>
                <a:cs typeface="Arial" pitchFamily="34" charset="0"/>
              </a:rPr>
            </a:br>
            <a:r>
              <a:rPr lang="ru-RU" sz="1700" b="1" dirty="0" smtClean="0">
                <a:latin typeface="Arial" pitchFamily="34" charset="0"/>
                <a:cs typeface="Arial" pitchFamily="34" charset="0"/>
              </a:rPr>
              <a:t>«Здания и сооружения,  строительные материалы и изделия. Безопасность»</a:t>
            </a:r>
            <a:r>
              <a:rPr lang="ru-RU" sz="8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8800" dirty="0" smtClean="0">
                <a:latin typeface="Arial" pitchFamily="34" charset="0"/>
                <a:cs typeface="Arial" pitchFamily="34" charset="0"/>
              </a:rPr>
            </a:br>
            <a:r>
              <a:rPr lang="ru-RU" sz="1300" i="1" dirty="0" smtClean="0">
                <a:latin typeface="Arial" pitchFamily="34" charset="0"/>
                <a:cs typeface="Arial" pitchFamily="34" charset="0"/>
              </a:rPr>
              <a:t>Утвержден постановлением </a:t>
            </a:r>
            <a:r>
              <a:rPr lang="ru-RU" sz="1300" i="1" dirty="0" err="1" smtClean="0">
                <a:latin typeface="Arial" pitchFamily="34" charset="0"/>
                <a:cs typeface="Arial" pitchFamily="34" charset="0"/>
              </a:rPr>
              <a:t>Минстройархитектуры</a:t>
            </a:r>
            <a:r>
              <a:rPr lang="ru-RU" sz="1300" i="1" dirty="0" smtClean="0">
                <a:latin typeface="Arial" pitchFamily="34" charset="0"/>
                <a:cs typeface="Arial" pitchFamily="34" charset="0"/>
              </a:rPr>
              <a:t> от 4 марта 2016 г. №  7</a:t>
            </a:r>
            <a:br>
              <a:rPr lang="ru-RU" sz="1300" i="1" dirty="0" smtClean="0">
                <a:latin typeface="Arial" pitchFamily="34" charset="0"/>
                <a:cs typeface="Arial" pitchFamily="34" charset="0"/>
              </a:rPr>
            </a:br>
            <a:r>
              <a:rPr lang="ru-RU" sz="1300" i="1" dirty="0" smtClean="0">
                <a:latin typeface="Arial" pitchFamily="34" charset="0"/>
                <a:cs typeface="Arial" pitchFamily="34" charset="0"/>
              </a:rPr>
              <a:t> (в ред. постановлений </a:t>
            </a:r>
            <a:r>
              <a:rPr lang="ru-RU" sz="1300" i="1" dirty="0" err="1" smtClean="0">
                <a:latin typeface="Arial" pitchFamily="34" charset="0"/>
                <a:cs typeface="Arial" pitchFamily="34" charset="0"/>
              </a:rPr>
              <a:t>Минстройархитектуры</a:t>
            </a:r>
            <a:r>
              <a:rPr lang="ru-RU" sz="13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300" i="1" dirty="0" smtClean="0">
                <a:latin typeface="Arial" pitchFamily="34" charset="0"/>
                <a:cs typeface="Arial" pitchFamily="34" charset="0"/>
              </a:rPr>
            </a:br>
            <a:r>
              <a:rPr lang="ru-RU" sz="1300" i="1" dirty="0" smtClean="0">
                <a:latin typeface="Arial" pitchFamily="34" charset="0"/>
                <a:cs typeface="Arial" pitchFamily="34" charset="0"/>
              </a:rPr>
              <a:t>от 18 мая 2016 № 13, от 04 ноября 2016 № 26)</a:t>
            </a:r>
            <a:endParaRPr lang="ru-RU" sz="13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29190" y="1857364"/>
            <a:ext cx="1785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Применение на обязательной основе</a:t>
            </a:r>
          </a:p>
          <a:p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125 ТНПА</a:t>
            </a:r>
            <a:endParaRPr lang="ru-RU" sz="1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14546" y="2571744"/>
            <a:ext cx="1785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Применение на добровольной основе</a:t>
            </a:r>
          </a:p>
          <a:p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403 ТНПА</a:t>
            </a:r>
            <a:endParaRPr lang="ru-RU" sz="1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86116" y="364331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Arial" pitchFamily="34" charset="0"/>
                <a:cs typeface="Arial" pitchFamily="34" charset="0"/>
              </a:rPr>
              <a:t>Всего  528 ТНПА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33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142984"/>
          </a:xfrm>
        </p:spPr>
        <p:txBody>
          <a:bodyPr>
            <a:noAutofit/>
          </a:bodyPr>
          <a:lstStyle/>
          <a:p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Перечень технических нормативных правовых актов, применение которых носит обязательной  характер</a:t>
            </a:r>
            <a:br>
              <a:rPr lang="ru-RU" sz="1500" b="1" dirty="0" smtClean="0">
                <a:latin typeface="Arial" pitchFamily="34" charset="0"/>
                <a:cs typeface="Arial" pitchFamily="34" charset="0"/>
              </a:rPr>
            </a:b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500" b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 раздел Перечня взаимосвязанных ТНПА)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000" dirty="0" smtClean="0">
                <a:latin typeface="Arial" pitchFamily="34" charset="0"/>
                <a:cs typeface="Arial" pitchFamily="34" charset="0"/>
              </a:rPr>
            </a:b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Утвержден постановлением </a:t>
            </a:r>
            <a:r>
              <a:rPr lang="ru-RU" sz="1200" i="1" dirty="0" err="1" smtClean="0">
                <a:latin typeface="Arial" pitchFamily="34" charset="0"/>
                <a:cs typeface="Arial" pitchFamily="34" charset="0"/>
              </a:rPr>
              <a:t>Минстройархитектуры</a:t>
            </a: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 от 4 марта 2016 г. №  7</a:t>
            </a:r>
            <a:br>
              <a:rPr lang="ru-RU" sz="1200" i="1" dirty="0" smtClean="0">
                <a:latin typeface="Arial" pitchFamily="34" charset="0"/>
                <a:cs typeface="Arial" pitchFamily="34" charset="0"/>
              </a:rPr>
            </a:b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 (в ред. постановлений </a:t>
            </a:r>
            <a:r>
              <a:rPr lang="ru-RU" sz="1200" i="1" dirty="0" err="1" smtClean="0">
                <a:latin typeface="Arial" pitchFamily="34" charset="0"/>
                <a:cs typeface="Arial" pitchFamily="34" charset="0"/>
              </a:rPr>
              <a:t>Минстройархитектуры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/>
            </a:r>
            <a:br>
              <a:rPr lang="ru-RU" sz="1200" i="1" dirty="0">
                <a:latin typeface="Arial" pitchFamily="34" charset="0"/>
                <a:cs typeface="Arial" pitchFamily="34" charset="0"/>
              </a:rPr>
            </a:br>
            <a:r>
              <a:rPr lang="ru-RU" sz="1200" i="1" dirty="0" smtClean="0">
                <a:latin typeface="Arial" pitchFamily="34" charset="0"/>
                <a:cs typeface="Arial" pitchFamily="34" charset="0"/>
              </a:rPr>
              <a:t>от 18 мая 2016 № 13, от 04 ноября 2016 № 26)</a:t>
            </a:r>
            <a:endParaRPr lang="ru-RU" sz="12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500166" y="178592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2285992"/>
            <a:ext cx="25422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ТНПА Министерства архитектуры и </a:t>
            </a:r>
          </a:p>
          <a:p>
            <a:r>
              <a:rPr lang="ru-RU" sz="1200" dirty="0" smtClean="0"/>
              <a:t>строительства Республики Беларусь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000100" y="1428736"/>
            <a:ext cx="29137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ТНПА Министерства природных ресурсов</a:t>
            </a:r>
          </a:p>
          <a:p>
            <a:r>
              <a:rPr lang="ru-RU" sz="1200" dirty="0" smtClean="0"/>
              <a:t>и охраны окружающей среды</a:t>
            </a:r>
          </a:p>
          <a:p>
            <a:r>
              <a:rPr lang="ru-RU" sz="1200" dirty="0" smtClean="0"/>
              <a:t>Республики Беларусь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714876" y="1428736"/>
            <a:ext cx="2704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ТНПА Министерства здравоохранения</a:t>
            </a:r>
          </a:p>
          <a:p>
            <a:r>
              <a:rPr lang="ru-RU" sz="1200" dirty="0" smtClean="0"/>
              <a:t>Республики Беларусь</a:t>
            </a:r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6215074" y="2285992"/>
            <a:ext cx="2732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ТНПА Министерства по чрезвычайным</a:t>
            </a:r>
          </a:p>
          <a:p>
            <a:r>
              <a:rPr lang="ru-RU" sz="1200" dirty="0" smtClean="0"/>
              <a:t>ситуациям Республики Беларусь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6715140" y="3357562"/>
            <a:ext cx="2279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ТНПА Министерства энергетики</a:t>
            </a:r>
          </a:p>
          <a:p>
            <a:r>
              <a:rPr lang="ru-RU" sz="1200" dirty="0" smtClean="0"/>
              <a:t>Республики Беларусь</a:t>
            </a:r>
            <a:endParaRPr lang="ru-RU" sz="1200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071538" y="2143116"/>
            <a:ext cx="2786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857620" y="2143116"/>
            <a:ext cx="500066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714876" y="1928802"/>
            <a:ext cx="25717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714876" y="1928802"/>
            <a:ext cx="500066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215074" y="2714620"/>
            <a:ext cx="27146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0800000" flipV="1">
            <a:off x="6643702" y="2714620"/>
            <a:ext cx="2286016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786578" y="3857628"/>
            <a:ext cx="214314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10800000">
            <a:off x="6429388" y="3714752"/>
            <a:ext cx="357190" cy="144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71406" y="2714620"/>
            <a:ext cx="23574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16200000" flipH="1">
            <a:off x="2428860" y="271462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14282" y="4929198"/>
            <a:ext cx="86439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>
                <a:latin typeface="Arial" pitchFamily="34" charset="0"/>
                <a:cs typeface="Arial" pitchFamily="34" charset="0"/>
              </a:rPr>
              <a:t>Санитарные нормы, правила и гигиенические нормативы, нормы и правила пожарной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безопасности, ТКП в области экологии и охраны окружающей среды согласно действующему профильному законодательству 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являются обязательными. Исключение данных документов из Перечня обязательных для применения ТНПА, утвержденного </a:t>
            </a:r>
            <a:r>
              <a:rPr lang="ru-RU" sz="1200" b="1" dirty="0" err="1">
                <a:latin typeface="Arial" pitchFamily="34" charset="0"/>
                <a:cs typeface="Arial" pitchFamily="34" charset="0"/>
              </a:rPr>
              <a:t>Минстройархитектуры</a:t>
            </a:r>
            <a:r>
              <a:rPr lang="ru-RU" sz="1200" b="1" dirty="0">
                <a:latin typeface="Arial" pitchFamily="34" charset="0"/>
                <a:cs typeface="Arial" pitchFamily="34" charset="0"/>
              </a:rPr>
              <a:t>, не отменяет обязательность их применения.</a:t>
            </a: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endParaRPr lang="ru-RU" sz="1200" b="1" dirty="0">
              <a:latin typeface="Arial" pitchFamily="34" charset="0"/>
              <a:cs typeface="Arial" pitchFamily="34" charset="0"/>
            </a:endParaRPr>
          </a:p>
          <a:p>
            <a:endParaRPr lang="ru-RU" sz="1200" b="1" dirty="0" smtClean="0">
              <a:latin typeface="Arial" pitchFamily="34" charset="0"/>
              <a:cs typeface="Arial" pitchFamily="34" charset="0"/>
            </a:endParaRP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46246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428596" y="500042"/>
            <a:ext cx="3429024" cy="314327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125 ТНПА</a:t>
            </a:r>
            <a:endParaRPr lang="ru-RU" sz="15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57158" y="5286388"/>
            <a:ext cx="1285884" cy="121444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41 ТНПА</a:t>
            </a:r>
          </a:p>
        </p:txBody>
      </p:sp>
      <p:sp>
        <p:nvSpPr>
          <p:cNvPr id="8" name="Овал 7"/>
          <p:cNvSpPr/>
          <p:nvPr/>
        </p:nvSpPr>
        <p:spPr>
          <a:xfrm>
            <a:off x="4429124" y="4357694"/>
            <a:ext cx="1071570" cy="100013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32 ТНПА</a:t>
            </a:r>
          </a:p>
        </p:txBody>
      </p:sp>
      <p:sp>
        <p:nvSpPr>
          <p:cNvPr id="9" name="Овал 8"/>
          <p:cNvSpPr/>
          <p:nvPr/>
        </p:nvSpPr>
        <p:spPr>
          <a:xfrm>
            <a:off x="6929454" y="1428736"/>
            <a:ext cx="1857388" cy="17859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52 ТНПА</a:t>
            </a:r>
          </a:p>
        </p:txBody>
      </p:sp>
      <p:sp>
        <p:nvSpPr>
          <p:cNvPr id="11" name="Стрелка вниз 10"/>
          <p:cNvSpPr/>
          <p:nvPr/>
        </p:nvSpPr>
        <p:spPr>
          <a:xfrm rot="1272232">
            <a:off x="1181271" y="3672283"/>
            <a:ext cx="428628" cy="15423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 rot="18695903">
            <a:off x="3755186" y="3292902"/>
            <a:ext cx="428628" cy="1250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714480" y="5214950"/>
            <a:ext cx="22145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Исключение  из Перечня  ТНПА , обязательность  применения которых установлена действующим профильным законодательством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00694" y="4429132"/>
            <a:ext cx="321471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Добровольное применение</a:t>
            </a: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 32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ТНПА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Минстройархитектуры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:</a:t>
            </a:r>
            <a:br>
              <a:rPr lang="ru-RU" sz="1200" dirty="0" smtClean="0">
                <a:latin typeface="Arial" pitchFamily="34" charset="0"/>
                <a:cs typeface="Arial" pitchFamily="34" charset="0"/>
              </a:rPr>
            </a:br>
            <a:r>
              <a:rPr lang="ru-RU" sz="1200" dirty="0" smtClean="0">
                <a:latin typeface="Arial" pitchFamily="34" charset="0"/>
                <a:cs typeface="Arial" pitchFamily="34" charset="0"/>
              </a:rPr>
              <a:t>       - напрямую не относящихся к обеспечению безопасности зданий и сооружений и устанавливающих порядок проведения процедур, дублирующих требования законодательных актов;</a:t>
            </a:r>
            <a:br>
              <a:rPr lang="ru-RU" sz="1200" dirty="0" smtClean="0">
                <a:latin typeface="Arial" pitchFamily="34" charset="0"/>
                <a:cs typeface="Arial" pitchFamily="34" charset="0"/>
              </a:rPr>
            </a:br>
            <a:r>
              <a:rPr lang="ru-RU" sz="1200" dirty="0" smtClean="0">
                <a:latin typeface="Arial" pitchFamily="34" charset="0"/>
                <a:cs typeface="Arial" pitchFamily="34" charset="0"/>
              </a:rPr>
              <a:t>       - не удовлетворяющие Закону Республики Беларусь «О техническом нормировании и стандартизации» (СНБ, </a:t>
            </a:r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СНиП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). 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4071934" y="1928802"/>
            <a:ext cx="2643206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214810" y="2214554"/>
            <a:ext cx="220605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сокращение составит </a:t>
            </a: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58,4%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09301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142852"/>
          <a:ext cx="9144000" cy="6215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14942" y="4071942"/>
            <a:ext cx="3929058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100" dirty="0" smtClean="0">
                <a:latin typeface="Arial" pitchFamily="34" charset="0"/>
                <a:cs typeface="Arial" pitchFamily="34" charset="0"/>
              </a:rPr>
              <a:t>• Перечень нормативных правовых актов (отдельных положений актов) Правительства Республики Беларусь, республиканских органов государственного управления, в том числе утвержденных ими ТНПА, устанавливающих дополнительные требования к объектам проектирования и строительства, непосредственно связанные с защитой жизни и здоровья граждан, имущества граждан и организаций, охраной окружающей среды, обеспечением национальной безопасности, в том числе:</a:t>
            </a:r>
          </a:p>
          <a:p>
            <a:pPr lvl="0"/>
            <a:r>
              <a:rPr lang="ru-RU" sz="1100" dirty="0" smtClean="0">
                <a:latin typeface="Arial" pitchFamily="34" charset="0"/>
                <a:cs typeface="Arial" pitchFamily="34" charset="0"/>
              </a:rPr>
              <a:t>- санитарные нормы, правила и гигиенические нормативы;</a:t>
            </a:r>
          </a:p>
          <a:p>
            <a:pPr lvl="0"/>
            <a:r>
              <a:rPr lang="ru-RU" sz="1100" dirty="0" smtClean="0">
                <a:latin typeface="Arial" pitchFamily="34" charset="0"/>
                <a:cs typeface="Arial" pitchFamily="34" charset="0"/>
              </a:rPr>
              <a:t>- нормы и правила пожарной безопасности;</a:t>
            </a:r>
          </a:p>
          <a:p>
            <a:pPr lvl="0"/>
            <a:r>
              <a:rPr lang="ru-RU" sz="1100" dirty="0" smtClean="0">
                <a:latin typeface="Arial" pitchFamily="34" charset="0"/>
                <a:cs typeface="Arial" pitchFamily="34" charset="0"/>
              </a:rPr>
              <a:t>- ТКП в области экологии и охраны окружающей среды</a:t>
            </a:r>
          </a:p>
          <a:p>
            <a:pPr lvl="0"/>
            <a:r>
              <a:rPr lang="ru-RU" sz="1100" dirty="0" smtClean="0">
                <a:latin typeface="Arial" pitchFamily="34" charset="0"/>
                <a:cs typeface="Arial" pitchFamily="34" charset="0"/>
              </a:rPr>
              <a:t>•  Установлен Указом Президента Республики Беларусь</a:t>
            </a:r>
          </a:p>
          <a:p>
            <a:endParaRPr lang="ru-RU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5286380" y="500042"/>
            <a:ext cx="335758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100" dirty="0" smtClean="0">
                <a:latin typeface="Arial" pitchFamily="34" charset="0"/>
                <a:cs typeface="Arial" pitchFamily="34" charset="0"/>
              </a:rPr>
              <a:t>• Перечень технических нормативных правовых актов, применение которых носит </a:t>
            </a:r>
            <a:r>
              <a:rPr lang="ru-RU" sz="1100" b="1" i="1" dirty="0" smtClean="0">
                <a:latin typeface="Arial" pitchFamily="34" charset="0"/>
                <a:cs typeface="Arial" pitchFamily="34" charset="0"/>
              </a:rPr>
              <a:t>обязательной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 характер</a:t>
            </a:r>
          </a:p>
          <a:p>
            <a:pPr lvl="0"/>
            <a:r>
              <a:rPr lang="ru-RU" sz="1100" dirty="0" smtClean="0">
                <a:latin typeface="Arial" pitchFamily="34" charset="0"/>
                <a:cs typeface="Arial" pitchFamily="34" charset="0"/>
              </a:rPr>
              <a:t>•  Включен в текст технического регламента и утвержден Советом Министров Республики Беларусь</a:t>
            </a:r>
          </a:p>
          <a:p>
            <a:endParaRPr lang="ru-RU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5929258" y="2714620"/>
            <a:ext cx="3214742" cy="1143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100" dirty="0" smtClean="0">
                <a:latin typeface="Arial" pitchFamily="34" charset="0"/>
                <a:cs typeface="Arial" pitchFamily="34" charset="0"/>
              </a:rPr>
              <a:t>• Перечень технических нормативных правовых актов, применение которых носит </a:t>
            </a:r>
            <a:r>
              <a:rPr lang="ru-RU" sz="1100" b="1" i="1" dirty="0" smtClean="0">
                <a:latin typeface="Arial" pitchFamily="34" charset="0"/>
                <a:cs typeface="Arial" pitchFamily="34" charset="0"/>
              </a:rPr>
              <a:t>добровольный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> характер</a:t>
            </a:r>
          </a:p>
          <a:p>
            <a:pPr lvl="0"/>
            <a:r>
              <a:rPr lang="ru-RU" sz="1100" dirty="0" smtClean="0">
                <a:latin typeface="Arial" pitchFamily="34" charset="0"/>
                <a:cs typeface="Arial" pitchFamily="34" charset="0"/>
              </a:rPr>
              <a:t>• Утвержден Министерством архитектуры и строительства Республики Беларусь</a:t>
            </a:r>
          </a:p>
          <a:p>
            <a:endParaRPr lang="ru-RU" sz="1100" dirty="0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214282" y="1500174"/>
          <a:ext cx="3500462" cy="34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143108" y="2214554"/>
            <a:ext cx="178595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i="1" dirty="0" smtClean="0">
                <a:latin typeface="Arial" pitchFamily="34" charset="0"/>
                <a:cs typeface="Arial" pitchFamily="34" charset="0"/>
              </a:rPr>
              <a:t>Применение на обязательной основе</a:t>
            </a:r>
          </a:p>
          <a:p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125 ТНПА</a:t>
            </a:r>
            <a:endParaRPr lang="ru-RU" sz="1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1472" y="2857496"/>
            <a:ext cx="178595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i="1" dirty="0" smtClean="0">
                <a:latin typeface="Arial" pitchFamily="34" charset="0"/>
                <a:cs typeface="Arial" pitchFamily="34" charset="0"/>
              </a:rPr>
              <a:t>Применение на добровольной основе</a:t>
            </a:r>
          </a:p>
          <a:p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403 ТНПА</a:t>
            </a:r>
            <a:endParaRPr lang="ru-RU" sz="1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0100" y="407194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latin typeface="Arial" pitchFamily="34" charset="0"/>
                <a:cs typeface="Arial" pitchFamily="34" charset="0"/>
              </a:rPr>
              <a:t>Всего  528 ТНПА</a:t>
            </a:r>
            <a:endParaRPr lang="ru-RU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2844" y="642918"/>
            <a:ext cx="335758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100" dirty="0" smtClean="0">
                <a:latin typeface="Arial" pitchFamily="34" charset="0"/>
                <a:cs typeface="Arial" pitchFamily="34" charset="0"/>
              </a:rPr>
              <a:t>•  Перечень технических нормативных правовых актов, взаимосвязанных с Техническим регламентом Республики Беларусь  ТР2009/013/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BY </a:t>
            </a:r>
            <a:r>
              <a:rPr lang="ru-RU" sz="1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100" dirty="0" smtClean="0">
                <a:latin typeface="Arial" pitchFamily="34" charset="0"/>
                <a:cs typeface="Arial" pitchFamily="34" charset="0"/>
              </a:rPr>
            </a:br>
            <a:r>
              <a:rPr lang="ru-RU" sz="1100" dirty="0" smtClean="0">
                <a:latin typeface="Arial" pitchFamily="34" charset="0"/>
                <a:cs typeface="Arial" pitchFamily="34" charset="0"/>
              </a:rPr>
              <a:t> •  Утвержден постановлением </a:t>
            </a:r>
            <a:r>
              <a:rPr lang="ru-RU" sz="1100" dirty="0" err="1" smtClean="0">
                <a:latin typeface="Arial" pitchFamily="34" charset="0"/>
                <a:cs typeface="Arial" pitchFamily="34" charset="0"/>
              </a:rPr>
              <a:t>Минстройархитектуры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242644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На территории Республики Беларусь действует 1831 стандарт в области архитектуры и строительства</a:t>
            </a:r>
            <a:br>
              <a:rPr lang="ru-RU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</a:b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5094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За 2015 2016 годы Республикой Беларусь рассмотрено 489 проектов межгосударственных стандартов.</a:t>
            </a:r>
            <a:br>
              <a:rPr lang="ru-RU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Из них принято – 145</a:t>
            </a:r>
            <a:br>
              <a:rPr lang="ru-RU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</a:br>
            <a:endParaRPr lang="ru-RU" sz="2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5"/>
          <p:cNvGraphicFramePr>
            <a:graphicFrameLocks/>
          </p:cNvGraphicFramePr>
          <p:nvPr/>
        </p:nvGraphicFramePr>
        <p:xfrm>
          <a:off x="428596" y="157161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5094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8638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Проблемы МГС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8164714"/>
              </p:ext>
            </p:extLst>
          </p:nvPr>
        </p:nvGraphicFramePr>
        <p:xfrm>
          <a:off x="457200" y="1214422"/>
          <a:ext cx="8229600" cy="4911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99045" y="2629207"/>
            <a:ext cx="2005964" cy="14159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971600" y="1325411"/>
            <a:ext cx="2000264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latin typeface="Arial" pitchFamily="34" charset="0"/>
                <a:cs typeface="Arial" pitchFamily="34" charset="0"/>
              </a:rPr>
              <a:t>Дублирование  при разработке ГОСТ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79346" y="4293096"/>
            <a:ext cx="2000264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latin typeface="Arial" pitchFamily="34" charset="0"/>
                <a:cs typeface="Arial" pitchFamily="34" charset="0"/>
              </a:rPr>
              <a:t>Некачественная разработка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ГОСТ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60467" y="2863766"/>
            <a:ext cx="2000264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latin typeface="Arial" pitchFamily="34" charset="0"/>
                <a:cs typeface="Arial" pitchFamily="34" charset="0"/>
              </a:rPr>
              <a:t>Затягивание сроков  при рассмотрении и голосовании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72264" y="4429132"/>
            <a:ext cx="2000264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latin typeface="Arial" pitchFamily="34" charset="0"/>
                <a:cs typeface="Arial" pitchFamily="34" charset="0"/>
              </a:rPr>
              <a:t>Слабая активность национальных ТК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58126" y="4425316"/>
            <a:ext cx="2000264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latin typeface="Arial" pitchFamily="34" charset="0"/>
                <a:cs typeface="Arial" pitchFamily="34" charset="0"/>
              </a:rPr>
              <a:t>Ведение устаревших фондов стандартов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79346" y="1052736"/>
            <a:ext cx="2000264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latin typeface="Arial" pitchFamily="34" charset="0"/>
                <a:cs typeface="Arial" pitchFamily="34" charset="0"/>
              </a:rPr>
              <a:t>Отсутствие долгосрочного планирования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88224" y="1212865"/>
            <a:ext cx="2000264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latin typeface="Arial" pitchFamily="34" charset="0"/>
                <a:cs typeface="Arial" pitchFamily="34" charset="0"/>
              </a:rPr>
              <a:t>Непрозрачность формирования программ разработок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88224" y="2714620"/>
            <a:ext cx="2000264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latin typeface="Arial" pitchFamily="34" charset="0"/>
                <a:cs typeface="Arial" pitchFamily="34" charset="0"/>
              </a:rPr>
              <a:t>Разработка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межгосударст-венных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стандартов непрофильными организациями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724499" y="6021288"/>
            <a:ext cx="3888432" cy="6786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latin typeface="Arial" pitchFamily="34" charset="0"/>
                <a:cs typeface="Arial" pitchFamily="34" charset="0"/>
              </a:rPr>
              <a:t>Туманность в вопросах финансирования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93978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          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Приоритеты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Беларуси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в вопросах гармонизации ГОСТ с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EN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и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ISO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</a:br>
            <a:endParaRPr lang="ru-RU" sz="2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6437891"/>
              </p:ext>
            </p:extLst>
          </p:nvPr>
        </p:nvGraphicFramePr>
        <p:xfrm>
          <a:off x="683568" y="1124744"/>
          <a:ext cx="8219256" cy="5590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2292</TotalTime>
  <Words>641</Words>
  <Application>Microsoft Office PowerPoint</Application>
  <PresentationFormat>Экран (4:3)</PresentationFormat>
  <Paragraphs>128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Calibri</vt:lpstr>
      <vt:lpstr>Тема Office</vt:lpstr>
      <vt:lpstr>Презентация PowerPoint</vt:lpstr>
      <vt:lpstr>Перечень технических нормативных правовых актов, взаимосвязанных с Техническим регламентом Республики Беларусь  ТР2009/013/BY  «Здания и сооружения,  строительные материалы и изделия. Безопасность» Утвержден постановлением Минстройархитектуры от 4 марта 2016 г. №  7  (в ред. постановлений Минстройархитектуры от 18 мая 2016 № 13, от 04 ноября 2016 № 26)</vt:lpstr>
      <vt:lpstr>Перечень технических нормативных правовых актов, применение которых носит обязательной  характер (I раздел Перечня взаимосвязанных ТНПА) Утвержден постановлением Минстройархитектуры от 4 марта 2016 г. №  7  (в ред. постановлений Минстройархитектуры от 18 мая 2016 № 13, от 04 ноября 2016 № 26)</vt:lpstr>
      <vt:lpstr>Презентация PowerPoint</vt:lpstr>
      <vt:lpstr>Презентация PowerPoint</vt:lpstr>
      <vt:lpstr>На территории Республики Беларусь действует 1831 стандарт в области архитектуры и строительства </vt:lpstr>
      <vt:lpstr>За 2015 2016 годы Республикой Беларусь рассмотрено 489 проектов межгосударственных стандартов. Из них принято – 145  </vt:lpstr>
      <vt:lpstr> Проблемы МГС </vt:lpstr>
      <vt:lpstr>              Приоритеты Беларуси   в вопросах гармонизации ГОСТ с EN и ISO </vt:lpstr>
      <vt:lpstr>Презентация PowerPoint</vt:lpstr>
      <vt:lpstr>Предложения в МГС</vt:lpstr>
      <vt:lpstr>       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Suchkova</dc:creator>
  <cp:lastModifiedBy>Admin</cp:lastModifiedBy>
  <cp:revision>183</cp:revision>
  <cp:lastPrinted>2016-05-18T14:53:17Z</cp:lastPrinted>
  <dcterms:created xsi:type="dcterms:W3CDTF">2016-05-04T07:49:03Z</dcterms:created>
  <dcterms:modified xsi:type="dcterms:W3CDTF">2017-04-20T06:30:46Z</dcterms:modified>
</cp:coreProperties>
</file>