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1"/>
  </p:notesMasterIdLst>
  <p:sldIdLst>
    <p:sldId id="289" r:id="rId3"/>
    <p:sldId id="256" r:id="rId4"/>
    <p:sldId id="295" r:id="rId5"/>
    <p:sldId id="293" r:id="rId6"/>
    <p:sldId id="294" r:id="rId7"/>
    <p:sldId id="287" r:id="rId8"/>
    <p:sldId id="291" r:id="rId9"/>
    <p:sldId id="292" r:id="rId10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99" d="100"/>
          <a:sy n="99" d="100"/>
        </p:scale>
        <p:origin x="84" y="4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3570" y="-110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5B9BD5">
                    <a:lumMod val="0"/>
                    <a:lumOff val="100000"/>
                  </a:srgbClr>
                </a:gs>
                <a:gs pos="35000">
                  <a:srgbClr val="5B9BD5">
                    <a:lumMod val="0"/>
                    <a:lumOff val="100000"/>
                  </a:srgbClr>
                </a:gs>
                <a:gs pos="100000">
                  <a:srgbClr val="5B9BD5">
                    <a:lumMod val="100000"/>
                  </a:srgbClr>
                </a:gs>
              </a:gsLst>
              <a:path path="circle">
                <a:fillToRect l="50000" t="-80000" r="50000" b="180000"/>
              </a:path>
              <a:tileRect/>
            </a:gradFill>
            <a:ln>
              <a:noFill/>
            </a:ln>
            <a:effectLst/>
          </c:spPr>
          <c:invertIfNegative val="0"/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Лист1!$A$1:$A$9</c:f>
              <c:strCache>
                <c:ptCount val="9"/>
                <c:pt idx="0">
                  <c:v>Республика Беларусь</c:v>
                </c:pt>
                <c:pt idx="1">
                  <c:v>Республика Молдова</c:v>
                </c:pt>
                <c:pt idx="2">
                  <c:v>Республика Казахстан</c:v>
                </c:pt>
                <c:pt idx="3">
                  <c:v>Кыргызская Республика</c:v>
                </c:pt>
                <c:pt idx="4">
                  <c:v>Республика Узбекистан</c:v>
                </c:pt>
                <c:pt idx="5">
                  <c:v>Азербайджанская Республика</c:v>
                </c:pt>
                <c:pt idx="6">
                  <c:v>Республика Таджикистан</c:v>
                </c:pt>
                <c:pt idx="7">
                  <c:v>Республика Армения</c:v>
                </c:pt>
                <c:pt idx="8">
                  <c:v>Российская Федерация</c:v>
                </c:pt>
              </c:strCache>
            </c:strRef>
          </c:cat>
          <c:val>
            <c:numRef>
              <c:f>Лист1!$B$1:$B$9</c:f>
              <c:numCache>
                <c:formatCode>General</c:formatCode>
                <c:ptCount val="9"/>
                <c:pt idx="0">
                  <c:v>500</c:v>
                </c:pt>
                <c:pt idx="1">
                  <c:v>2000</c:v>
                </c:pt>
                <c:pt idx="2">
                  <c:v>900</c:v>
                </c:pt>
                <c:pt idx="3">
                  <c:v>6000</c:v>
                </c:pt>
                <c:pt idx="4">
                  <c:v>500</c:v>
                </c:pt>
                <c:pt idx="5">
                  <c:v>2000</c:v>
                </c:pt>
                <c:pt idx="6">
                  <c:v>1600</c:v>
                </c:pt>
                <c:pt idx="7">
                  <c:v>1000</c:v>
                </c:pt>
                <c:pt idx="8">
                  <c:v>1200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8123456"/>
        <c:axId val="528127376"/>
      </c:barChart>
      <c:catAx>
        <c:axId val="52812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8127376"/>
        <c:crosses val="autoZero"/>
        <c:auto val="1"/>
        <c:lblAlgn val="ctr"/>
        <c:lblOffset val="100"/>
        <c:noMultiLvlLbl val="0"/>
      </c:catAx>
      <c:valAx>
        <c:axId val="52812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812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Разработка, экспертиза и полготовка к утверждению проектов НТД</c:v>
                </c:pt>
                <c:pt idx="1">
                  <c:v>Мониторинг и анализ НТД</c:v>
                </c:pt>
                <c:pt idx="2">
                  <c:v>НИР и НИОКР</c:v>
                </c:pt>
                <c:pt idx="3">
                  <c:v>Разработка методических документов</c:v>
                </c:pt>
                <c:pt idx="4">
                  <c:v>Проведение методических мероприятий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394</c:v>
                </c:pt>
                <c:pt idx="1">
                  <c:v>79</c:v>
                </c:pt>
                <c:pt idx="2">
                  <c:v>171</c:v>
                </c:pt>
                <c:pt idx="3">
                  <c:v>62</c:v>
                </c:pt>
                <c:pt idx="4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9234384"/>
        <c:axId val="429235504"/>
      </c:barChart>
      <c:catAx>
        <c:axId val="42923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29235504"/>
        <c:crosses val="autoZero"/>
        <c:auto val="1"/>
        <c:lblAlgn val="ctr"/>
        <c:lblOffset val="100"/>
        <c:noMultiLvlLbl val="0"/>
      </c:catAx>
      <c:valAx>
        <c:axId val="42923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29234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867256059019395"/>
          <c:y val="0.25828634919878901"/>
          <c:w val="0.32363904962308071"/>
          <c:h val="0.491068239121957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0790557588481543"/>
                  <c:y val="-7.21434067913160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782ECF3F-F305-4C1B-B914-913050DFC82A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sz="1200" b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>
                      <a:defRPr sz="1200" b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28272773092904"/>
                      <c:h val="0.2064411804339037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9.582685658771628E-2"/>
                  <c:y val="-7.400466318775696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8A77A8C0-ABCC-4011-99EC-03571FE30DE4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9.7156272871949834E-2"/>
                  <c:y val="3.805770713454322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F7040119-33C7-4839-9755-3FDF5B120807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78241911338163"/>
                      <c:h val="0.1476781552054154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5.2931294241072034E-2"/>
                  <c:y val="0.135728643552655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D49D3A08-DD5E-4F81-8C6A-1FF08F2276F2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14869463509043446"/>
                  <c:y val="4.718668230489180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5DF22148-1F83-4A31-9517-CE92E1171C9C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3.6648360131454193E-2"/>
                  <c:y val="3.863753319744882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1079EBA8-ACCC-43EF-85F3-52E1D0EDA036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8.9711934055459047E-2"/>
                  <c:y val="-5.25855165823730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403CBBDF-8346-4658-AD8E-88F666312474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-3.9426771000030225E-2"/>
                  <c:y val="-0.110693106496036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26E1D3CE-095B-4742-9993-F3E863FFCA57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8"/>
              <c:layout>
                <c:manualLayout>
                  <c:x val="-1.1065226371685546E-2"/>
                  <c:y val="-0.1128110404281857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spc="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C07CFC28-FCBB-4A55-87A7-2BC5724C5E45}" type="CATEGORYNAME">
                      <a:rPr lang="ru-RU" sz="1200" b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sz="1200" b="0" baseline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>
                      <a:defRPr sz="1200" b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spc="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Лист2!$B$2:$B$10</c:f>
              <c:strCache>
                <c:ptCount val="9"/>
                <c:pt idx="0">
                  <c:v>В области инженерных изысканий, проектирования, строительства, эксплуатации и ликвидации строительных объектов (57 СП)</c:v>
                </c:pt>
                <c:pt idx="1">
                  <c:v>В области основных положений надежности строительных конструкций и сооружений, пожарная безопасность, защита от опасных геофизических воздействий (25 СП)</c:v>
                </c:pt>
                <c:pt idx="2">
                  <c:v>В области внутреннего климата и защиты от вредных воздействий (18 СП)</c:v>
                </c:pt>
                <c:pt idx="3">
                  <c:v>В области градостроительства, благоустройства и доступности для маломобильных групп населения (28 СП)</c:v>
                </c:pt>
                <c:pt idx="4">
                  <c:v>В области жилых, общественных и производственных зданий и сооружений (57 СП)</c:v>
                </c:pt>
                <c:pt idx="5">
                  <c:v>В области сооружений транспорта, гидротехнические и мелиоративные сооружения (56 СП)</c:v>
                </c:pt>
                <c:pt idx="6">
                  <c:v>В области магистральных и промысловых трубопроводов, газораспределения (22 СП)</c:v>
                </c:pt>
                <c:pt idx="7">
                  <c:v>В области инженерных систем зданий (36 СП)</c:v>
                </c:pt>
                <c:pt idx="8">
                  <c:v>В области строительных конструкций (66 СП)</c:v>
                </c:pt>
              </c:strCache>
            </c:strRef>
          </c:cat>
          <c:val>
            <c:numRef>
              <c:f>Лист2!$C$2:$C$10</c:f>
              <c:numCache>
                <c:formatCode>General</c:formatCode>
                <c:ptCount val="9"/>
                <c:pt idx="0">
                  <c:v>57</c:v>
                </c:pt>
                <c:pt idx="1">
                  <c:v>25</c:v>
                </c:pt>
                <c:pt idx="2">
                  <c:v>18</c:v>
                </c:pt>
                <c:pt idx="3">
                  <c:v>28</c:v>
                </c:pt>
                <c:pt idx="4">
                  <c:v>57</c:v>
                </c:pt>
                <c:pt idx="5">
                  <c:v>56</c:v>
                </c:pt>
                <c:pt idx="6">
                  <c:v>22</c:v>
                </c:pt>
                <c:pt idx="7">
                  <c:v>36</c:v>
                </c:pt>
                <c:pt idx="8">
                  <c:v>66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49A02-F753-4735-9E3A-D86C8AD6B81F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7552"/>
            <a:ext cx="5438775" cy="390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6D001-8A8F-4518-82F4-81FD3D277C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70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6D001-8A8F-4518-82F4-81FD3D277C7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379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90-х годов прошлого века органом, ответственным за единую техническую политику в строительном комплексе был Государственный комитет СССР по делам строительства (Госстрой СССР).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распада СССР в каждой из стран СНГ начали создаваться национальные системы нормативных документов в области строительства, но основой их оставались утвержденные Госстроем СССР, а затем и Госстроем России строительные нормы и правила и стандарты.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Содружества Независимых Государств (СНГ) каждая республика получила  около 140 строительных норм и правил и 700 стандартов, действовавших в единой системе.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объединить усилия в работе над нормативной базой строительства.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6D001-8A8F-4518-82F4-81FD3D277C7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805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6D001-8A8F-4518-82F4-81FD3D277C71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3077" y="4841673"/>
            <a:ext cx="6377354" cy="4940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2001 г. в большинстве стран СНГ, в связи с вступлением или стремлением вступить во Всемирную торговую организацию (ВТО), приняты новые законы в области стандартизации и технического регулирования. Законы основаны на положениях Соглашения по техническим барьерам в торговле, принятого ВТО, предусматривающего наличие обязательных требований к </a:t>
            </a: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Технических регламентах и добровольных требований – в стандартах</a:t>
            </a: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 же время в большинстве стран СНГ пришли к выводу о необходимости сохранения основных особенностей действовавшей ранее системы нормативных документов в области строительства. В законах о стандартизации этих стран предусматривается, наряду с техническими регламентами и национальными стандартами, разработка нормативных документов (строительных норм, сводов правил, кодексов установившейся практики), в которых общие требования технических регламентов конкретизируются применительно к зданиям и сооружениям определенного назначения, строящимся в определенных климатических и иных условиях</a:t>
            </a: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таких нормативных документов неизбежно для строительства в силу особенностей строительной продукции как объекта технического регулирования. </a:t>
            </a: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ВТО относятся в основном к товарам, т.е. к промышленной и сельскохозяйственной продукции (в том числе к строительным материалам и изделиям) и не могут быть непосредственно предъявлены к планировке и застройке городских и сельских поселений (которая вообще не может рассматриваться как продукция) и к объектам недвижимости, каковыми являются здания, сооружения и прилегающие территории. </a:t>
            </a:r>
            <a:endParaRPr lang="ru-RU" sz="9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промышленности, в строительной сфере в государствах-членах СНГ, как и в других развитых зарубежных странах требования к безопасности зданий и сооружений устанавливаются не в стандартах, а в обязательных нормативных документах.  </a:t>
            </a:r>
            <a:endParaRPr lang="ru-RU" sz="9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проведённого анализа нормативной технической базы государств – участников СНГ в области строительства по представленным участниками заседания материалам  (более детальный нам предстоит провести совместно) можно сделать вывод о том, что во всех странах действуют  документы, применяемые на обязательной основе, в виде технических кодексов установившейся практики, национальных строительных норм, СНиПов, утвержденных в СССР, а также, в ряде стран, в том числе в России – национальных сводов правил и стандартов. В большинстве стран на обязательной основе применяются и межгосударственные строительные нормы (МСН), подготовленные МНТКС.</a:t>
            </a:r>
          </a:p>
          <a:p>
            <a:pPr algn="just"/>
            <a:endParaRPr lang="ru-RU" sz="9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добровольной основе применяются национальные и межгосударственные своды правил, национальные и межгосударственные стандарты, ряд нормативных документов, утвержденных Госстроем СССР, европейские стандарты, введенные в качестве национальных стандартов, руководящие документы в строительстве и пособия.</a:t>
            </a: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фонд - более 15 000 нормативных технических документов</a:t>
            </a:r>
            <a:r>
              <a:rPr lang="ru-RU" sz="9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10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слайде представлена структура сводов правил Российской Федерации в строительстве по областям технического нормирования действующих к концу 2017 года. Общее количество -  365 единиц (55 из них разрабатываются в 2017 году), в том числе: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- 57 СП в области инженерных изысканий, проектирования, строительства, эксплуатации и ликвидации строительных объектов;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- 57 СП в области жилых, общественных и производственных зданий и сооружений;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- 66 СП в области строительных конструкций;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- 56 СП в области транспорта, гидротехнических и мелиоративных сооружений;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- 36 СП в области инженерных систем зданий;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- 28 СП в области градостроительства, благоустройства и доступности для маломобильных групп населения;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- 25 СП в области надежности строительных конструкций и сооружений, пожарной безопасности, защиты от опасных геофизических воздействий;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- 22 СП в области магистральных и промысловых трубопроводов, газораспределения;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- 18 СП в области внутреннего климата и защиты от вредных воздействий.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проведения инвентаризации выявлен дефицит документов технического нормирования и на его основе определены приоритетные направления развития НТД РФ в строительстве по областям технического нормирования: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градостроительное проектирование и благоустройство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строительные конструкции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информационное моделирование в строительстве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защита от опасных геофизических воздействий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энергетическая эффективность зданий и сооружений</a:t>
            </a: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6D001-8A8F-4518-82F4-81FD3D277C7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528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22249" y="4591050"/>
            <a:ext cx="6353175" cy="3909050"/>
          </a:xfrm>
        </p:spPr>
        <p:txBody>
          <a:bodyPr/>
          <a:lstStyle/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Возможности для гармонизации НТД в строительстве государств-участников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СНГ: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единого подхода к определению обязательных требований безопасности строительной продукции, принимаемых в разных странах в соответствии с действующим в них законодательством, а также гармонизация национальных документов добровольного применения, обеспечивающих выполнение этих требований;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рамках действующего Положения о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Межправсовете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организовать работу по межгосударственному строительному нормированию на уровне организационно-методической и технической координации этой деятельности путём разработки типовых (модульных) межгосударственных строительных норм, которые должны содержать требования к эксплуатационным характеристикам зданий и сооружений, и межгосударственных сводов правил, которые должны содержать различные проверенные на практике способы выполнения этих требований;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новых и обновление действующих межгосударственных стандартов на строительные материалы и изделия и на методы контроля и испытаний различных видов строительной продукции.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Разработанные и принятые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Межправсоветом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документы могли бы применяться не только в качестве основы для национальных норм и правил, но при согласии стран-членов Евразийского экономического союза и по решению совета ЕАЭС в качестве документов, применением которых обеспечивается соблюдение требований технических регламентов ЕАЭС по безопасности зданий и сооружений.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организации совместной работы предлагается во второй части Заседания рассмотреть вопросы в отношении: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состава рабочей группы для работы по анализу нормативно-технических баз в строительстве государств-участников СНГ;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сроков и формата представления информации по структуре и составу национальных нормативно-технических баз в строительстве государств-участников СНГ;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приоритетных направлений анализа нормативно-технических документов государств-участников СНГ и распределения объема работ по анализу НТД между государствами-участниками СНГ;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возможностей по организации совместной работы с техническими комитетами в области строительства международной стандартизацией ИСО с использованием опыта ТК 465 и ФАУ «ФЦС», в том числе, приоритетов совместного рассмотрения проектов и тем разрабатываемых стандартов ИСО в области строительства на 2017-2019 гг.;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перечня перспективных стандартов для внедрения на территории государств-участников СНГ;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рассмотрения и голосования по межгосударственным стандартам в соответствии с программой работ по межгосударственной стандартизации на 2017-2018 гг. в рамках работы МТК «Строительство»;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разработки концепции создания единой информационной базы нормативных документов в строительстве стран СНГ.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касается проекта Соглашения государств-участников СНГ об общих принципах системы межгосударственных нормативных технических документов и изменений Положения о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Межправсовете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представляется, что было бы возможно отразить в минимально необходимом объёме вопросы межгосударственного строительного нормирования в Протоколе о внесении изменений в Соглашение о сотрудничестве в строительной деятельности от 9 октября 1994 г., не разрабатывая отдельного Соглашения о строительном нормировании. </a:t>
            </a:r>
          </a:p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 следует подчеркнуть, что данная работа не должна противоречить интересам каждой из стран СНГ, а также создавать препятствия стремлению отдельных стран к гармонизации национальной нормативной базы с нормативными документами Европейского Союза и других региональных организаций, а для государств - членов ВТО - выполнению обязательств, налагаемых этой организацией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6D001-8A8F-4518-82F4-81FD3D277C7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042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6D001-8A8F-4518-82F4-81FD3D277C71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818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89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36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60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87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56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38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651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331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449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76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66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144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28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88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09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2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86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61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32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29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64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21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C68DEAD-B312-844F-BC87-68375A5357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4/19/2017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731CA2E-7462-4040-9ACB-B4496D33E5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35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76D76-6449-44F5-86A2-65F27A7B3049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259CD-C405-44D2-B347-AEA7D86D2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10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0"/>
            <a:ext cx="12573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5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Овал 39"/>
          <p:cNvSpPr/>
          <p:nvPr/>
        </p:nvSpPr>
        <p:spPr>
          <a:xfrm>
            <a:off x="3731797" y="1810520"/>
            <a:ext cx="4815662" cy="454005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dirty="0"/>
          </a:p>
          <a:p>
            <a:pPr algn="ctr"/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7138663" y="5593043"/>
            <a:ext cx="1725278" cy="703226"/>
            <a:chOff x="-82834" y="3367301"/>
            <a:chExt cx="1648937" cy="705699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-82834" y="3367301"/>
              <a:ext cx="1648937" cy="705699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-62165" y="3387970"/>
              <a:ext cx="1607599" cy="6643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Беларусь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541919" y="2794598"/>
            <a:ext cx="1625495" cy="705699"/>
            <a:chOff x="42427" y="2173511"/>
            <a:chExt cx="1481166" cy="705699"/>
          </a:xfrm>
          <a:solidFill>
            <a:schemeClr val="bg1"/>
          </a:solidFill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2427" y="2173511"/>
              <a:ext cx="1481166" cy="705699"/>
            </a:xfrm>
            <a:prstGeom prst="roundRect">
              <a:avLst>
                <a:gd name="adj" fmla="val 10000"/>
              </a:avLst>
            </a:prstGeom>
            <a:grpFill/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63096" y="2194180"/>
              <a:ext cx="1439828" cy="664361"/>
            </a:xfrm>
            <a:prstGeom prst="rect">
              <a:avLst/>
            </a:prstGeom>
            <a:grpFill/>
            <a:ln w="31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Казахстан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2990268" y="1952316"/>
            <a:ext cx="1650104" cy="705699"/>
            <a:chOff x="269284" y="1203119"/>
            <a:chExt cx="1489660" cy="705699"/>
          </a:xfrm>
          <a:solidFill>
            <a:schemeClr val="bg1"/>
          </a:solidFill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69284" y="1203119"/>
              <a:ext cx="1489660" cy="705699"/>
            </a:xfrm>
            <a:prstGeom prst="roundRect">
              <a:avLst>
                <a:gd name="adj" fmla="val 10000"/>
              </a:avLst>
            </a:prstGeom>
            <a:grpFill/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89953" y="1223788"/>
              <a:ext cx="1448322" cy="66436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Кыргызская</a:t>
              </a: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252503" y="1292435"/>
            <a:ext cx="1594933" cy="705699"/>
            <a:chOff x="837691" y="448306"/>
            <a:chExt cx="1594933" cy="705699"/>
          </a:xfrm>
          <a:solidFill>
            <a:schemeClr val="bg1"/>
          </a:solidFill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837691" y="448306"/>
              <a:ext cx="1594933" cy="705699"/>
            </a:xfrm>
            <a:prstGeom prst="roundRect">
              <a:avLst>
                <a:gd name="adj" fmla="val 10000"/>
              </a:avLst>
            </a:prstGeom>
            <a:grpFill/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858359" y="484248"/>
              <a:ext cx="1553595" cy="66436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 </a:t>
              </a:r>
            </a:p>
            <a:p>
              <a:pPr algn="ctr" defTabSz="444500"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Узбекистан</a:t>
              </a: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7381843" y="1924109"/>
            <a:ext cx="1676623" cy="705699"/>
            <a:chOff x="2559398" y="42289"/>
            <a:chExt cx="1519370" cy="705699"/>
          </a:xfrm>
          <a:solidFill>
            <a:schemeClr val="bg1"/>
          </a:solidFill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2559398" y="42289"/>
              <a:ext cx="1519370" cy="705699"/>
            </a:xfrm>
            <a:prstGeom prst="roundRect">
              <a:avLst>
                <a:gd name="adj" fmla="val 10000"/>
              </a:avLst>
            </a:prstGeom>
            <a:grpFill/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2580067" y="62958"/>
              <a:ext cx="1478032" cy="664361"/>
            </a:xfrm>
            <a:prstGeom prst="rect">
              <a:avLst/>
            </a:prstGeom>
            <a:grpFill/>
            <a:ln w="31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Азербайджанская Республика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8062781" y="2758669"/>
            <a:ext cx="1651876" cy="705699"/>
            <a:chOff x="4039287" y="1098"/>
            <a:chExt cx="1378636" cy="705699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4039287" y="1098"/>
              <a:ext cx="1378636" cy="705699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4059956" y="21767"/>
              <a:ext cx="1337298" cy="6643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Таджикистан</a:t>
              </a: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8464054" y="3773464"/>
            <a:ext cx="1636366" cy="693653"/>
            <a:chOff x="5117019" y="407112"/>
            <a:chExt cx="1454199" cy="705699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5117019" y="407112"/>
              <a:ext cx="1454199" cy="705699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5137688" y="427781"/>
              <a:ext cx="1412861" cy="6643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Армения</a:t>
              </a: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2235118" y="3710487"/>
            <a:ext cx="1556089" cy="705699"/>
            <a:chOff x="6093426" y="1170168"/>
            <a:chExt cx="1320134" cy="705699"/>
          </a:xfrm>
          <a:solidFill>
            <a:schemeClr val="bg1"/>
          </a:solidFill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6093426" y="1170168"/>
              <a:ext cx="1320134" cy="705699"/>
            </a:xfrm>
            <a:prstGeom prst="roundRect">
              <a:avLst>
                <a:gd name="adj" fmla="val 10000"/>
              </a:avLst>
            </a:prstGeom>
            <a:grpFill/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Скругленный прямоугольник 4"/>
            <p:cNvSpPr/>
            <p:nvPr/>
          </p:nvSpPr>
          <p:spPr>
            <a:xfrm>
              <a:off x="6114095" y="1190837"/>
              <a:ext cx="1278796" cy="664361"/>
            </a:xfrm>
            <a:prstGeom prst="rect">
              <a:avLst/>
            </a:prstGeom>
            <a:grpFill/>
            <a:ln w="31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Молдова</a:t>
              </a: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7802841" y="4663337"/>
            <a:ext cx="1688540" cy="713164"/>
            <a:chOff x="6840069" y="2181758"/>
            <a:chExt cx="882124" cy="705699"/>
          </a:xfrm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6840069" y="2181758"/>
              <a:ext cx="882124" cy="705699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Скругленный прямоугольник 4"/>
            <p:cNvSpPr/>
            <p:nvPr/>
          </p:nvSpPr>
          <p:spPr>
            <a:xfrm>
              <a:off x="6860737" y="2202428"/>
              <a:ext cx="840786" cy="6643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Туркменистан</a:t>
              </a: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2710178" y="4649024"/>
            <a:ext cx="1706913" cy="705699"/>
            <a:chOff x="7112122" y="3367301"/>
            <a:chExt cx="882124" cy="705699"/>
          </a:xfrm>
          <a:solidFill>
            <a:schemeClr val="bg1"/>
          </a:solidFill>
        </p:grpSpPr>
        <p:sp>
          <p:nvSpPr>
            <p:cNvPr id="35" name="Скругленный прямоугольник 34"/>
            <p:cNvSpPr/>
            <p:nvPr/>
          </p:nvSpPr>
          <p:spPr>
            <a:xfrm>
              <a:off x="7112122" y="3367301"/>
              <a:ext cx="882124" cy="705699"/>
            </a:xfrm>
            <a:prstGeom prst="roundRect">
              <a:avLst>
                <a:gd name="adj" fmla="val 10000"/>
              </a:avLst>
            </a:prstGeom>
            <a:grpFill/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Скругленный прямоугольник 4"/>
            <p:cNvSpPr/>
            <p:nvPr/>
          </p:nvSpPr>
          <p:spPr>
            <a:xfrm>
              <a:off x="7132791" y="3387970"/>
              <a:ext cx="840786" cy="664361"/>
            </a:xfrm>
            <a:prstGeom prst="rect">
              <a:avLst/>
            </a:prstGeom>
            <a:grpFill/>
            <a:ln w="317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Украина</a:t>
              </a: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3648850" y="5614927"/>
            <a:ext cx="1706913" cy="705699"/>
            <a:chOff x="7112122" y="3367301"/>
            <a:chExt cx="882124" cy="705699"/>
          </a:xfrm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7112122" y="3367301"/>
              <a:ext cx="882124" cy="705699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Скругленный прямоугольник 4"/>
            <p:cNvSpPr/>
            <p:nvPr/>
          </p:nvSpPr>
          <p:spPr>
            <a:xfrm>
              <a:off x="7132791" y="3387970"/>
              <a:ext cx="840786" cy="6643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Российская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Федерация</a:t>
              </a:r>
            </a:p>
          </p:txBody>
        </p:sp>
      </p:grpSp>
      <p:pic>
        <p:nvPicPr>
          <p:cNvPr id="1026" name="Picture 2" descr="Flag of Ukraine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044" y="4723572"/>
            <a:ext cx="649598" cy="433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lag of Russia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544" y="5644000"/>
            <a:ext cx="642937" cy="428625"/>
          </a:xfrm>
          <a:prstGeom prst="rect">
            <a:avLst/>
          </a:prstGeom>
          <a:noFill/>
          <a:ln>
            <a:solidFill>
              <a:schemeClr val="bg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lag of Moldova.sv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578" y="3786368"/>
            <a:ext cx="700483" cy="391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Прямоугольник 41"/>
          <p:cNvSpPr/>
          <p:nvPr/>
        </p:nvSpPr>
        <p:spPr>
          <a:xfrm>
            <a:off x="916267" y="298536"/>
            <a:ext cx="74785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виды НТД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строительства 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 – участников СНГ</a:t>
            </a:r>
          </a:p>
        </p:txBody>
      </p:sp>
      <p:pic>
        <p:nvPicPr>
          <p:cNvPr id="2" name="Picture 2" descr="Flag of Kazakhstan.sv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606" y="2853649"/>
            <a:ext cx="757840" cy="38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Flag of Uzbekistan.sv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925" y="1356005"/>
            <a:ext cx="660542" cy="355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lag of Azerbaijan.sv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44" y="2007314"/>
            <a:ext cx="624569" cy="314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lag of Tajikistan.sv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587" y="2859096"/>
            <a:ext cx="668506" cy="336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lag of Armenia.sv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508" y="3897214"/>
            <a:ext cx="635882" cy="320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Flag of Turkmenistan.sv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013" y="4772365"/>
            <a:ext cx="577671" cy="38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Flag of Belarus.sv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593" y="5636034"/>
            <a:ext cx="738361" cy="41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Прямая соединительная линия 40"/>
          <p:cNvCxnSpPr/>
          <p:nvPr/>
        </p:nvCxnSpPr>
        <p:spPr>
          <a:xfrm flipV="1">
            <a:off x="916267" y="1184912"/>
            <a:ext cx="3906490" cy="1128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4" descr="Flag of Kyrgyzstan.sv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671" y="2013759"/>
            <a:ext cx="605080" cy="363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28843" y="2973476"/>
            <a:ext cx="3342916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ОБЯЗАТЕЛЬНОГО </a:t>
            </a:r>
            <a:r>
              <a:rPr lang="ru-RU" sz="1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ПРИМЕНЕНИЯ:</a:t>
            </a: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СТРОИТЕЛЬНЫЕ НОРМЫ</a:t>
            </a: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СНиП</a:t>
            </a: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СВОДЫ ПРАВИЛ</a:t>
            </a:r>
          </a:p>
          <a:p>
            <a:pPr algn="ctr"/>
            <a:endParaRPr lang="ru-RU" sz="11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ДОБРОВОЛЬНОГО ПРИМЕНЕНИЯ:</a:t>
            </a:r>
            <a:endParaRPr lang="ru-RU" sz="11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СВОДЫ ПРАВИЛ, </a:t>
            </a: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</a:t>
            </a: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РУКОВОДЯЩИЕ ДОКУМЕНТЫ</a:t>
            </a:r>
          </a:p>
          <a:p>
            <a:pPr algn="ctr"/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ПОСОБИЯ</a:t>
            </a:r>
            <a:endParaRPr lang="ru-RU" sz="11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05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4716689"/>
              </p:ext>
            </p:extLst>
          </p:nvPr>
        </p:nvGraphicFramePr>
        <p:xfrm>
          <a:off x="2175131" y="2392078"/>
          <a:ext cx="6843741" cy="3662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820269" y="996821"/>
            <a:ext cx="7908863" cy="36251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820270" y="443270"/>
            <a:ext cx="100636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НТД в области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строительства государств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участников СНГ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94332" y="1884246"/>
            <a:ext cx="40907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Общий фонд - более 15 000 нормативных технических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163966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706" y="1979735"/>
            <a:ext cx="9893643" cy="371246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631806" y="1433633"/>
            <a:ext cx="47260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 год – порядка 10 000 документов</a:t>
            </a:r>
          </a:p>
          <a:p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году - порядка 2 000 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  <a:endParaRPr lang="ru-RU" sz="20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245A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500 сводов правил</a:t>
            </a:r>
          </a:p>
          <a:p>
            <a:r>
              <a:rPr lang="ru-RU" sz="1400" dirty="0">
                <a:solidFill>
                  <a:srgbClr val="245A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400 методических документов</a:t>
            </a:r>
          </a:p>
          <a:p>
            <a:r>
              <a:rPr lang="ru-RU" sz="1400" dirty="0">
                <a:solidFill>
                  <a:srgbClr val="245A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1100 национальных и     </a:t>
            </a:r>
          </a:p>
          <a:p>
            <a:r>
              <a:rPr lang="ru-RU" sz="1400" dirty="0">
                <a:solidFill>
                  <a:srgbClr val="245A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межгосударственных стандартов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91531" y="271481"/>
            <a:ext cx="80624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ru-RU" sz="2400" kern="0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Инвентаризация и развитие нормативной технической базы строительства в  Российской Федерации</a:t>
            </a:r>
            <a:endParaRPr lang="ru-RU" sz="2400" kern="0" dirty="0">
              <a:solidFill>
                <a:srgbClr val="4F81BD">
                  <a:lumMod val="50000"/>
                </a:srgb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916267" y="1184912"/>
            <a:ext cx="3906490" cy="1128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585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461932"/>
              </p:ext>
            </p:extLst>
          </p:nvPr>
        </p:nvGraphicFramePr>
        <p:xfrm>
          <a:off x="1732547" y="1491918"/>
          <a:ext cx="8691613" cy="4004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916267" y="1184912"/>
            <a:ext cx="3906490" cy="1128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91531" y="271481"/>
            <a:ext cx="80624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ru-RU" sz="2400" kern="0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Мероприятия по развитию </a:t>
            </a:r>
            <a:r>
              <a:rPr lang="ru-RU" sz="2400" kern="0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нормативной технической базы строительства в  Российской </a:t>
            </a:r>
            <a:r>
              <a:rPr lang="ru-RU" sz="2400" kern="0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Федерации</a:t>
            </a:r>
            <a:endParaRPr lang="ru-RU" sz="2400" kern="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706467" y="1869882"/>
            <a:ext cx="21307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defRPr/>
            </a:pPr>
            <a:r>
              <a:rPr lang="ru-RU" sz="2400" kern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2015 – 2017 гг.</a:t>
            </a:r>
            <a:endParaRPr lang="ru-RU" sz="2400" kern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1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739830" y="1181122"/>
            <a:ext cx="5464325" cy="5304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45664540"/>
              </p:ext>
            </p:extLst>
          </p:nvPr>
        </p:nvGraphicFramePr>
        <p:xfrm>
          <a:off x="2048405" y="1352405"/>
          <a:ext cx="8155459" cy="537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117226" y="3870560"/>
            <a:ext cx="1807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2017 год – 365 СП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830" y="350125"/>
            <a:ext cx="75684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ru-RU" sz="2400" kern="0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Структура НТД Российской Федерации в строительстве по областям технического нормирования</a:t>
            </a:r>
            <a:endParaRPr lang="ru-RU" sz="2400" kern="0" dirty="0">
              <a:solidFill>
                <a:srgbClr val="4F81B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8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899825" y="3639462"/>
            <a:ext cx="2870996" cy="156966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62645" y="3622693"/>
            <a:ext cx="3389605" cy="1564258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669" y="469658"/>
            <a:ext cx="73183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ru-RU" sz="2400" kern="0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Гармонизация </a:t>
            </a:r>
            <a:r>
              <a:rPr lang="ru-RU" sz="2400" kern="0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НТД </a:t>
            </a:r>
            <a:r>
              <a:rPr lang="ru-RU" sz="2400" kern="0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строительстве государств-участников СНГ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89356" y="1753985"/>
            <a:ext cx="7826476" cy="97959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02426" y="1804827"/>
            <a:ext cx="7590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Выработка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согласованного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стран СНГ подхода к определению перечня обязательных требований безопасности строительной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продукции и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гармонизация документов добровольного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применения</a:t>
            </a:r>
            <a:endParaRPr lang="ru-RU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36874" y="3712324"/>
            <a:ext cx="31049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Разработка типовых 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модельных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ru-RU" sz="14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межгосударственных строительных норм, содержащих требования к эксплуатационным характеристикам зданий и сооружений в области безопасности документов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61316" y="2894517"/>
            <a:ext cx="89957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И ТЕХНИЧЕСКАЯ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МЕЖГОСУДАРСТВЕННОГО СТРОИТЕЛЬНОГО  НОРМИРОВАНИЯ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39810" y="3820045"/>
            <a:ext cx="284823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типовых 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модельных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межгосударственных сводов правил, содержащих проверенные на практике способы выполнения требований  норм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82669" y="1334252"/>
            <a:ext cx="3762331" cy="17245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8085221" y="3639462"/>
            <a:ext cx="3044251" cy="1569660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34926" y="3712325"/>
            <a:ext cx="29672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новых и обновление действующих межгосударственных стандартов на строительные материалы и изделия и на методы контроля и испытаний различных видов строительной продукции</a:t>
            </a:r>
            <a:endParaRPr lang="ru-RU" sz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37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0"/>
            <a:ext cx="12573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05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1880</TotalTime>
  <Words>957</Words>
  <Application>Microsoft Office PowerPoint</Application>
  <PresentationFormat>Широкоэкранный</PresentationFormat>
  <Paragraphs>120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 Unicode MS</vt:lpstr>
      <vt:lpstr>Arial</vt:lpstr>
      <vt:lpstr>Calibri</vt:lpstr>
      <vt:lpstr>Calibri Light</vt:lpstr>
      <vt:lpstr>Times New Roman</vt:lpstr>
      <vt:lpstr>Office Theme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Карина Тельянц</dc:creator>
  <cp:lastModifiedBy>Карина Тельянц</cp:lastModifiedBy>
  <cp:revision>112</cp:revision>
  <cp:lastPrinted>2017-04-19T13:07:49Z</cp:lastPrinted>
  <dcterms:created xsi:type="dcterms:W3CDTF">2017-04-07T12:10:47Z</dcterms:created>
  <dcterms:modified xsi:type="dcterms:W3CDTF">2017-04-19T13:20:03Z</dcterms:modified>
</cp:coreProperties>
</file>