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7" r:id="rId4"/>
    <p:sldId id="286" r:id="rId5"/>
    <p:sldId id="288" r:id="rId6"/>
    <p:sldId id="290" r:id="rId7"/>
    <p:sldId id="291" r:id="rId8"/>
    <p:sldId id="289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23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0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86A74F-E584-4D0B-BE9F-769A57188D0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AF30579D-A09E-4194-B43A-EC42432C719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Анализ действующих стандартов ИСО</a:t>
          </a:r>
          <a:endParaRPr lang="ru-RU" dirty="0"/>
        </a:p>
      </dgm:t>
    </dgm:pt>
    <dgm:pt modelId="{6E4B8C14-1FDC-44F4-804E-D9E0EBF52926}" type="parTrans" cxnId="{CA1FF36E-FA3C-4A82-B32E-7EA9EADEA54D}">
      <dgm:prSet/>
      <dgm:spPr/>
      <dgm:t>
        <a:bodyPr/>
        <a:lstStyle/>
        <a:p>
          <a:endParaRPr lang="ru-RU"/>
        </a:p>
      </dgm:t>
    </dgm:pt>
    <dgm:pt modelId="{89F27C34-AE5B-416A-9ACD-71DFD2E3AB7F}" type="sibTrans" cxnId="{CA1FF36E-FA3C-4A82-B32E-7EA9EADEA54D}">
      <dgm:prSet/>
      <dgm:spPr/>
      <dgm:t>
        <a:bodyPr/>
        <a:lstStyle/>
        <a:p>
          <a:endParaRPr lang="ru-RU"/>
        </a:p>
      </dgm:t>
    </dgm:pt>
    <dgm:pt modelId="{A8BED0CC-E879-451E-ABC8-E1C63572F496}">
      <dgm:prSet phldrT="[Текст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dirty="0" smtClean="0"/>
            <a:t>Определение перспективных отечественных</a:t>
          </a:r>
          <a:r>
            <a:rPr lang="en-GB" dirty="0" smtClean="0"/>
            <a:t> </a:t>
          </a:r>
          <a:r>
            <a:rPr lang="ru-RU" dirty="0" smtClean="0"/>
            <a:t>разработок </a:t>
          </a:r>
          <a:endParaRPr lang="ru-RU" dirty="0"/>
        </a:p>
      </dgm:t>
    </dgm:pt>
    <dgm:pt modelId="{8E02CDE4-669E-4531-A0D2-959DB13D18B9}" type="parTrans" cxnId="{2DD7D4CF-3F76-4524-A7C5-1DCAE7C1888E}">
      <dgm:prSet/>
      <dgm:spPr/>
      <dgm:t>
        <a:bodyPr/>
        <a:lstStyle/>
        <a:p>
          <a:endParaRPr lang="ru-RU"/>
        </a:p>
      </dgm:t>
    </dgm:pt>
    <dgm:pt modelId="{AAB8A73F-D8D3-47BD-B5D2-939FB7AB3408}" type="sibTrans" cxnId="{2DD7D4CF-3F76-4524-A7C5-1DCAE7C1888E}">
      <dgm:prSet/>
      <dgm:spPr/>
      <dgm:t>
        <a:bodyPr/>
        <a:lstStyle/>
        <a:p>
          <a:endParaRPr lang="ru-RU"/>
        </a:p>
      </dgm:t>
    </dgm:pt>
    <dgm:pt modelId="{9F19FB7B-AE08-401F-A5AF-63DB022AD51E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Формирование темы, разработка рабочей версии нового стандарта</a:t>
          </a:r>
          <a:endParaRPr lang="ru-RU" dirty="0"/>
        </a:p>
      </dgm:t>
    </dgm:pt>
    <dgm:pt modelId="{80F3C0BE-DD31-41F8-B7A6-893A6CEB1F3A}" type="parTrans" cxnId="{C7AF87CC-AB33-4915-87DE-E839914F162C}">
      <dgm:prSet/>
      <dgm:spPr/>
      <dgm:t>
        <a:bodyPr/>
        <a:lstStyle/>
        <a:p>
          <a:endParaRPr lang="ru-RU"/>
        </a:p>
      </dgm:t>
    </dgm:pt>
    <dgm:pt modelId="{A9F9CB29-78AC-4147-9458-AB2E4A630F1C}" type="sibTrans" cxnId="{C7AF87CC-AB33-4915-87DE-E839914F162C}">
      <dgm:prSet/>
      <dgm:spPr/>
      <dgm:t>
        <a:bodyPr/>
        <a:lstStyle/>
        <a:p>
          <a:endParaRPr lang="ru-RU"/>
        </a:p>
      </dgm:t>
    </dgm:pt>
    <dgm:pt modelId="{067F3510-A765-40FB-8DD9-339C213BF8FD}" type="pres">
      <dgm:prSet presAssocID="{DE86A74F-E584-4D0B-BE9F-769A57188D0F}" presName="Name0" presStyleCnt="0">
        <dgm:presLayoutVars>
          <dgm:dir/>
          <dgm:resizeHandles val="exact"/>
        </dgm:presLayoutVars>
      </dgm:prSet>
      <dgm:spPr/>
    </dgm:pt>
    <dgm:pt modelId="{71230F88-5119-4715-B1A7-638C5D9EE52F}" type="pres">
      <dgm:prSet presAssocID="{AF30579D-A09E-4194-B43A-EC42432C7193}" presName="parTxOnly" presStyleLbl="node1" presStyleIdx="0" presStyleCnt="3" custLinFactNeighborX="-2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87B4DF-3BE1-411B-BE23-2B21EB76E780}" type="pres">
      <dgm:prSet presAssocID="{89F27C34-AE5B-416A-9ACD-71DFD2E3AB7F}" presName="parSpace" presStyleCnt="0"/>
      <dgm:spPr/>
    </dgm:pt>
    <dgm:pt modelId="{CF30B49D-946D-45F9-BC31-FF93559A8CC3}" type="pres">
      <dgm:prSet presAssocID="{A8BED0CC-E879-451E-ABC8-E1C63572F496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61E254-C8E4-413D-B6C9-357587C7913B}" type="pres">
      <dgm:prSet presAssocID="{AAB8A73F-D8D3-47BD-B5D2-939FB7AB3408}" presName="parSpace" presStyleCnt="0"/>
      <dgm:spPr/>
    </dgm:pt>
    <dgm:pt modelId="{E9FDEFE9-DC98-43C2-AD00-1547E5DC0494}" type="pres">
      <dgm:prSet presAssocID="{9F19FB7B-AE08-401F-A5AF-63DB022AD51E}" presName="parTxOnly" presStyleLbl="node1" presStyleIdx="2" presStyleCnt="3" custScaleY="100518" custLinFactNeighborX="7446" custLinFactNeighborY="9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FA9DD8-3C6C-2A4D-AA85-4420A5489139}" type="presOf" srcId="{A8BED0CC-E879-451E-ABC8-E1C63572F496}" destId="{CF30B49D-946D-45F9-BC31-FF93559A8CC3}" srcOrd="0" destOrd="0" presId="urn:microsoft.com/office/officeart/2005/8/layout/hChevron3"/>
    <dgm:cxn modelId="{A397DC68-DFBA-364B-BA1B-FD08B2E5F255}" type="presOf" srcId="{9F19FB7B-AE08-401F-A5AF-63DB022AD51E}" destId="{E9FDEFE9-DC98-43C2-AD00-1547E5DC0494}" srcOrd="0" destOrd="0" presId="urn:microsoft.com/office/officeart/2005/8/layout/hChevron3"/>
    <dgm:cxn modelId="{CA1FF36E-FA3C-4A82-B32E-7EA9EADEA54D}" srcId="{DE86A74F-E584-4D0B-BE9F-769A57188D0F}" destId="{AF30579D-A09E-4194-B43A-EC42432C7193}" srcOrd="0" destOrd="0" parTransId="{6E4B8C14-1FDC-44F4-804E-D9E0EBF52926}" sibTransId="{89F27C34-AE5B-416A-9ACD-71DFD2E3AB7F}"/>
    <dgm:cxn modelId="{6071F320-62D6-CD4B-A6D9-D7D46F97A14B}" type="presOf" srcId="{DE86A74F-E584-4D0B-BE9F-769A57188D0F}" destId="{067F3510-A765-40FB-8DD9-339C213BF8FD}" srcOrd="0" destOrd="0" presId="urn:microsoft.com/office/officeart/2005/8/layout/hChevron3"/>
    <dgm:cxn modelId="{2DD7D4CF-3F76-4524-A7C5-1DCAE7C1888E}" srcId="{DE86A74F-E584-4D0B-BE9F-769A57188D0F}" destId="{A8BED0CC-E879-451E-ABC8-E1C63572F496}" srcOrd="1" destOrd="0" parTransId="{8E02CDE4-669E-4531-A0D2-959DB13D18B9}" sibTransId="{AAB8A73F-D8D3-47BD-B5D2-939FB7AB3408}"/>
    <dgm:cxn modelId="{80A8D06C-80BF-9845-9F89-62FF1C68275B}" type="presOf" srcId="{AF30579D-A09E-4194-B43A-EC42432C7193}" destId="{71230F88-5119-4715-B1A7-638C5D9EE52F}" srcOrd="0" destOrd="0" presId="urn:microsoft.com/office/officeart/2005/8/layout/hChevron3"/>
    <dgm:cxn modelId="{C7AF87CC-AB33-4915-87DE-E839914F162C}" srcId="{DE86A74F-E584-4D0B-BE9F-769A57188D0F}" destId="{9F19FB7B-AE08-401F-A5AF-63DB022AD51E}" srcOrd="2" destOrd="0" parTransId="{80F3C0BE-DD31-41F8-B7A6-893A6CEB1F3A}" sibTransId="{A9F9CB29-78AC-4147-9458-AB2E4A630F1C}"/>
    <dgm:cxn modelId="{6504F08C-C01D-4747-89AC-ACA39755FA73}" type="presParOf" srcId="{067F3510-A765-40FB-8DD9-339C213BF8FD}" destId="{71230F88-5119-4715-B1A7-638C5D9EE52F}" srcOrd="0" destOrd="0" presId="urn:microsoft.com/office/officeart/2005/8/layout/hChevron3"/>
    <dgm:cxn modelId="{72D211B5-160F-9C46-9F24-0D4ADCD38043}" type="presParOf" srcId="{067F3510-A765-40FB-8DD9-339C213BF8FD}" destId="{1487B4DF-3BE1-411B-BE23-2B21EB76E780}" srcOrd="1" destOrd="0" presId="urn:microsoft.com/office/officeart/2005/8/layout/hChevron3"/>
    <dgm:cxn modelId="{FF873280-9014-BD44-816A-E557950B8A10}" type="presParOf" srcId="{067F3510-A765-40FB-8DD9-339C213BF8FD}" destId="{CF30B49D-946D-45F9-BC31-FF93559A8CC3}" srcOrd="2" destOrd="0" presId="urn:microsoft.com/office/officeart/2005/8/layout/hChevron3"/>
    <dgm:cxn modelId="{BA77B31D-4C06-264C-843C-89548B3DA9B4}" type="presParOf" srcId="{067F3510-A765-40FB-8DD9-339C213BF8FD}" destId="{CF61E254-C8E4-413D-B6C9-357587C7913B}" srcOrd="3" destOrd="0" presId="urn:microsoft.com/office/officeart/2005/8/layout/hChevron3"/>
    <dgm:cxn modelId="{FAE8E9B6-E058-5F45-BF4A-0A16BD751B8E}" type="presParOf" srcId="{067F3510-A765-40FB-8DD9-339C213BF8FD}" destId="{E9FDEFE9-DC98-43C2-AD00-1547E5DC0494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230F88-5119-4715-B1A7-638C5D9EE52F}">
      <dsp:nvSpPr>
        <dsp:cNvPr id="0" name=""/>
        <dsp:cNvSpPr/>
      </dsp:nvSpPr>
      <dsp:spPr>
        <a:xfrm>
          <a:off x="0" y="2254487"/>
          <a:ext cx="2274230" cy="909692"/>
        </a:xfrm>
        <a:prstGeom prst="homePlat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Анализ действующих стандартов ИСО</a:t>
          </a:r>
          <a:endParaRPr lang="ru-RU" sz="1300" kern="1200" dirty="0"/>
        </a:p>
      </dsp:txBody>
      <dsp:txXfrm>
        <a:off x="0" y="2254487"/>
        <a:ext cx="2046807" cy="909692"/>
      </dsp:txXfrm>
    </dsp:sp>
    <dsp:sp modelId="{CF30B49D-946D-45F9-BC31-FF93559A8CC3}">
      <dsp:nvSpPr>
        <dsp:cNvPr id="0" name=""/>
        <dsp:cNvSpPr/>
      </dsp:nvSpPr>
      <dsp:spPr>
        <a:xfrm>
          <a:off x="1821984" y="2254487"/>
          <a:ext cx="2274230" cy="909692"/>
        </a:xfrm>
        <a:prstGeom prst="chevron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Определение перспективных отечественных</a:t>
          </a:r>
          <a:r>
            <a:rPr lang="en-GB" sz="1300" kern="1200" dirty="0" smtClean="0"/>
            <a:t> </a:t>
          </a:r>
          <a:r>
            <a:rPr lang="ru-RU" sz="1300" kern="1200" dirty="0" smtClean="0"/>
            <a:t>разработок </a:t>
          </a:r>
          <a:endParaRPr lang="ru-RU" sz="1300" kern="1200" dirty="0"/>
        </a:p>
      </dsp:txBody>
      <dsp:txXfrm>
        <a:off x="2276830" y="2254487"/>
        <a:ext cx="1364538" cy="909692"/>
      </dsp:txXfrm>
    </dsp:sp>
    <dsp:sp modelId="{E9FDEFE9-DC98-43C2-AD00-1547E5DC0494}">
      <dsp:nvSpPr>
        <dsp:cNvPr id="0" name=""/>
        <dsp:cNvSpPr/>
      </dsp:nvSpPr>
      <dsp:spPr>
        <a:xfrm>
          <a:off x="3643969" y="2260600"/>
          <a:ext cx="2274230" cy="914404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Формирование темы, разработка рабочей версии нового стандарта</a:t>
          </a:r>
          <a:endParaRPr lang="ru-RU" sz="1300" kern="1200" dirty="0"/>
        </a:p>
      </dsp:txBody>
      <dsp:txXfrm>
        <a:off x="4101171" y="2260600"/>
        <a:ext cx="1359826" cy="914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0.19565</cdr:x>
      <cdr:y>0.15444</cdr:y>
    </cdr:from>
    <cdr:to>
      <cdr:x>0.79791</cdr:x>
      <cdr:y>0.64478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057401" y="672041"/>
          <a:ext cx="6333066" cy="21336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0.01006</cdr:x>
      <cdr:y>0.1525</cdr:y>
    </cdr:from>
    <cdr:to>
      <cdr:x>0.18317</cdr:x>
      <cdr:y>0.64672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05834" y="663574"/>
          <a:ext cx="1820333" cy="215053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GB" sz="1600" b="1" dirty="0" smtClean="0"/>
        </a:p>
        <a:p xmlns:a="http://schemas.openxmlformats.org/drawingml/2006/main">
          <a:endParaRPr lang="en-GB" sz="1600" b="1" dirty="0"/>
        </a:p>
        <a:p xmlns:a="http://schemas.openxmlformats.org/drawingml/2006/main">
          <a:pPr algn="ctr"/>
          <a:r>
            <a:rPr lang="ru-RU" sz="1600" b="1" dirty="0" smtClean="0"/>
            <a:t>Система международных стандартов ИСО </a:t>
          </a:r>
          <a:r>
            <a:rPr lang="en-GB" sz="1600" b="1" dirty="0" smtClean="0"/>
            <a:t>(ISO)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0.81079</cdr:x>
      <cdr:y>0.1525</cdr:y>
    </cdr:from>
    <cdr:to>
      <cdr:x>0.9839</cdr:x>
      <cdr:y>0.64672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8525933" y="663573"/>
          <a:ext cx="1820333" cy="2150533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GB" sz="1600" b="1" dirty="0" smtClean="0"/>
        </a:p>
        <a:p xmlns:a="http://schemas.openxmlformats.org/drawingml/2006/main">
          <a:endParaRPr lang="en-GB" sz="1600" b="1" dirty="0"/>
        </a:p>
        <a:p xmlns:a="http://schemas.openxmlformats.org/drawingml/2006/main">
          <a:pPr algn="ctr"/>
          <a:r>
            <a:rPr lang="ru-RU" sz="1600" b="1" dirty="0" smtClean="0"/>
            <a:t>Инициация нового стандарта от Российской Федерации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0.06965</cdr:x>
      <cdr:y>0.64867</cdr:y>
    </cdr:from>
    <cdr:to>
      <cdr:x>0.21095</cdr:x>
      <cdr:y>0.86392</cdr:y>
    </cdr:to>
    <cdr:sp macro="" textlink="">
      <cdr:nvSpPr>
        <cdr:cNvPr id="5" name="Стрелка углом 4"/>
        <cdr:cNvSpPr/>
      </cdr:nvSpPr>
      <cdr:spPr>
        <a:xfrm xmlns:a="http://schemas.openxmlformats.org/drawingml/2006/main" rot="16200000">
          <a:off x="1007004" y="2547935"/>
          <a:ext cx="936628" cy="1485905"/>
        </a:xfrm>
        <a:prstGeom xmlns:a="http://schemas.openxmlformats.org/drawingml/2006/main" prst="bentArrow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>
            <a:solidFill>
              <a:schemeClr val="tx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66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27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82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53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59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83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36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69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65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66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092-B483-40DE-B1DE-8B153A634AEC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1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5092-B483-40DE-B1DE-8B153A634AEC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4D27B-2037-4024-A249-8C19D3998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49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64692" y="1120345"/>
            <a:ext cx="8122508" cy="410244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4200"/>
              </a:spcAft>
            </a:pPr>
            <a:r>
              <a:rPr lang="ru-RU" sz="2800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ТК 465 «Строительство» с Техническими комитетами ИСО</a:t>
            </a:r>
            <a:r>
              <a:rPr lang="en-US" sz="2800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(ISO) </a:t>
            </a:r>
            <a:r>
              <a:rPr lang="ru-RU" sz="2800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</a:t>
            </a:r>
            <a:r>
              <a:rPr lang="ru-RU" sz="2800" b="1" dirty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b="1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201</a:t>
            </a:r>
            <a:r>
              <a:rPr lang="en-US" sz="2800" b="1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800" b="1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</a:t>
            </a:r>
            <a:br>
              <a:rPr lang="ru-RU" sz="2800" b="1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67B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А.А. Харитонов, ФАУ «ФЦС»</a:t>
            </a:r>
            <a:endParaRPr lang="ru-RU" sz="2800" dirty="0">
              <a:solidFill>
                <a:srgbClr val="0067B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67" y="2105255"/>
            <a:ext cx="2443124" cy="225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0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4260"/>
            <a:ext cx="10515600" cy="91334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ЧТО ОЖИДАЕТСЯ ОТ РАБОЧИХ ГРУПП ТК 465 И ЭКСПЕРТОВ В 2017 г.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215" y="15463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ПОНИМАНИЕ СТРАТЕГИИ, ЦЕЛИ</a:t>
            </a:r>
          </a:p>
          <a:p>
            <a:endParaRPr lang="ru-RU" dirty="0" smtClean="0"/>
          </a:p>
          <a:p>
            <a:endParaRPr lang="ru-RU" dirty="0"/>
          </a:p>
          <a:p>
            <a:pPr algn="just"/>
            <a:r>
              <a:rPr lang="ru-RU" b="1" dirty="0" smtClean="0"/>
              <a:t>ЦЕЛЬ </a:t>
            </a:r>
            <a:r>
              <a:rPr lang="mr-IN" b="1" dirty="0" smtClean="0"/>
              <a:t>–</a:t>
            </a:r>
            <a:r>
              <a:rPr lang="ru-RU" b="1" dirty="0" smtClean="0"/>
              <a:t> усиление участия России в деятельности по международной стандартизации ИСО </a:t>
            </a:r>
            <a:r>
              <a:rPr lang="en-US" b="1" dirty="0" smtClean="0"/>
              <a:t>(ISO) </a:t>
            </a:r>
            <a:r>
              <a:rPr lang="ru-RU" b="1" dirty="0" smtClean="0"/>
              <a:t>в области строительства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487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4260"/>
            <a:ext cx="10515600" cy="91334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ЧТО ОЖИДАЕТСЯ ОТ РАБОЧИХ ГРУПП ТК 465 И ЭКСПЕРТОВ В 2017 г.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215" y="15463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ПОНИМАНИЕ ЗАДАЧ</a:t>
            </a:r>
          </a:p>
          <a:p>
            <a:pPr marL="0" indent="0">
              <a:buNone/>
            </a:pP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Предложения от России по разработке новых международных стандартов;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Повышение качества деятельности экспертов;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Организация заседаний технических комитетов ИСО на территории России.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25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4260"/>
            <a:ext cx="10515600" cy="91334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ПРЕДЛОЖЕНИЯ ОТ РОССИИ ПО РАЗРАБОТКЕ МЕЖДУНАРОДНЫХ СТАНДАРТОВ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983734"/>
              </p:ext>
            </p:extLst>
          </p:nvPr>
        </p:nvGraphicFramePr>
        <p:xfrm>
          <a:off x="838200" y="1768474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092276347"/>
              </p:ext>
            </p:extLst>
          </p:nvPr>
        </p:nvGraphicFramePr>
        <p:xfrm>
          <a:off x="3251201" y="855132"/>
          <a:ext cx="59182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трелка вправо 9"/>
          <p:cNvSpPr/>
          <p:nvPr/>
        </p:nvSpPr>
        <p:spPr>
          <a:xfrm>
            <a:off x="2768600" y="3348566"/>
            <a:ext cx="482601" cy="4318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27400" y="4952999"/>
            <a:ext cx="5647267" cy="905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Прохождение процедуры ИСО по согласованию новых международных стандартов</a:t>
            </a:r>
            <a:endParaRPr lang="ru-RU" dirty="0"/>
          </a:p>
        </p:txBody>
      </p:sp>
      <p:sp>
        <p:nvSpPr>
          <p:cNvPr id="13" name="Стрелка углом 12"/>
          <p:cNvSpPr/>
          <p:nvPr/>
        </p:nvSpPr>
        <p:spPr>
          <a:xfrm rot="10800000">
            <a:off x="9169397" y="4656667"/>
            <a:ext cx="1337735" cy="1049866"/>
          </a:xfrm>
          <a:prstGeom prst="bentArrow">
            <a:avLst>
              <a:gd name="adj1" fmla="val 25000"/>
              <a:gd name="adj2" fmla="val 25000"/>
              <a:gd name="adj3" fmla="val 20496"/>
              <a:gd name="adj4" fmla="val 4375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25906" y="1989669"/>
            <a:ext cx="4191000" cy="685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ЭКСПЕРТЫ РАБОЧИХ ГРУПП ТК 465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64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4260"/>
            <a:ext cx="10515600" cy="91334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ПОВЫШЕНИЕ КАЧЕСТВА ДЕЯТЕЛЬНОСТИ ЭКСПЕРТОВ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318" y="1255889"/>
            <a:ext cx="10515600" cy="5602111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b="1" dirty="0" smtClean="0"/>
              <a:t>СОЗДАНИЕ ОТКРЫТЫХ РАБОЧИХ ГРУПП </a:t>
            </a:r>
            <a:r>
              <a:rPr lang="mr-IN" dirty="0" smtClean="0"/>
              <a:t>–</a:t>
            </a:r>
            <a:r>
              <a:rPr lang="ru-RU" dirty="0" smtClean="0"/>
              <a:t> система позволяет привлекать квалифицированных экспертов из различных организаций, в </a:t>
            </a:r>
            <a:r>
              <a:rPr lang="ru-RU" dirty="0" err="1" smtClean="0"/>
              <a:t>т.ч</a:t>
            </a:r>
            <a:r>
              <a:rPr lang="ru-RU" dirty="0" smtClean="0"/>
              <a:t>. высших учебных заведений</a:t>
            </a:r>
          </a:p>
          <a:p>
            <a:pPr algn="just">
              <a:lnSpc>
                <a:spcPct val="120000"/>
              </a:lnSpc>
            </a:pPr>
            <a:r>
              <a:rPr lang="ru-RU" b="1" dirty="0"/>
              <a:t>КОНКУРСНЫЙ ОТБОР </a:t>
            </a:r>
            <a:r>
              <a:rPr lang="ru-RU" b="1" dirty="0" smtClean="0"/>
              <a:t>ЭКСПЕРТОВ </a:t>
            </a:r>
            <a:r>
              <a:rPr lang="ru-RU" dirty="0" smtClean="0"/>
              <a:t>(</a:t>
            </a:r>
            <a:r>
              <a:rPr lang="en-US" dirty="0" smtClean="0"/>
              <a:t>talent management)</a:t>
            </a:r>
            <a:endParaRPr lang="ru-RU" dirty="0"/>
          </a:p>
          <a:p>
            <a:pPr algn="just">
              <a:lnSpc>
                <a:spcPct val="120000"/>
              </a:lnSpc>
            </a:pPr>
            <a:r>
              <a:rPr lang="ru-RU" b="1" dirty="0" smtClean="0"/>
              <a:t>ОБУЧЕНИЕ ЭКСПЕРТОВ </a:t>
            </a:r>
            <a:r>
              <a:rPr lang="ru-RU" dirty="0" smtClean="0"/>
              <a:t>(</a:t>
            </a:r>
            <a:r>
              <a:rPr lang="en-US" dirty="0" smtClean="0"/>
              <a:t>training management)</a:t>
            </a:r>
          </a:p>
          <a:p>
            <a:pPr algn="just">
              <a:lnSpc>
                <a:spcPct val="120000"/>
              </a:lnSpc>
            </a:pPr>
            <a:r>
              <a:rPr lang="ru-RU" b="1" dirty="0" smtClean="0"/>
              <a:t>ПОДГОТОВКА КАДРОВОГО РЕЗЕРВА ЭКСПЕРТОВ, ПЛАН ИХ РАЗВИТИЯ </a:t>
            </a:r>
            <a:r>
              <a:rPr lang="en-US" dirty="0" smtClean="0"/>
              <a:t>(succession management)</a:t>
            </a:r>
            <a:endParaRPr lang="ru-RU" dirty="0" smtClean="0"/>
          </a:p>
          <a:p>
            <a:pPr algn="just">
              <a:lnSpc>
                <a:spcPct val="120000"/>
              </a:lnSpc>
            </a:pPr>
            <a:endParaRPr lang="ru-RU" dirty="0" smtClean="0"/>
          </a:p>
          <a:p>
            <a:pPr algn="just">
              <a:lnSpc>
                <a:spcPct val="120000"/>
              </a:lnSpc>
            </a:pPr>
            <a:r>
              <a:rPr lang="ru-RU" u="sng" dirty="0" smtClean="0"/>
              <a:t>ОСНОВНЫЕ КРИТЕРИИ ОТБОРА ЭКСПЕРТА:</a:t>
            </a:r>
            <a:r>
              <a:rPr lang="ru-RU" dirty="0" smtClean="0"/>
              <a:t> ЗНАНИЕ СПЕЦИАЛЬНОСТИ (ПРЕДМЕТА); ЗНАНИЕ ИНОСТРАННОГО ЯЗЫКА; ЗНАНИЕ СИСТЕМЫ ИСО.</a:t>
            </a:r>
          </a:p>
          <a:p>
            <a:pPr algn="just">
              <a:lnSpc>
                <a:spcPct val="120000"/>
              </a:lnSpc>
            </a:pPr>
            <a:endParaRPr lang="ru-RU" dirty="0" smtClean="0"/>
          </a:p>
          <a:p>
            <a:pPr algn="just">
              <a:lnSpc>
                <a:spcPct val="120000"/>
              </a:lnSpc>
            </a:pPr>
            <a:r>
              <a:rPr lang="ru-RU" u="sng" dirty="0" smtClean="0"/>
              <a:t>ОТВЕТСТВЕННЫЕ ИСПОЛНИТЕЛИ</a:t>
            </a:r>
            <a:r>
              <a:rPr lang="ru-RU" dirty="0" smtClean="0"/>
              <a:t> </a:t>
            </a:r>
            <a:r>
              <a:rPr lang="mr-IN" dirty="0" smtClean="0"/>
              <a:t>–</a:t>
            </a:r>
            <a:r>
              <a:rPr lang="ru-RU" dirty="0" smtClean="0"/>
              <a:t> ПРЕДСЕДАТЕЛИ РАБОЧИХ ГРУПП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67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4260"/>
            <a:ext cx="10515600" cy="91334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ОРГАНИЗАЦИЯ ЗАСЕДАНИЙ ТЕХНИЧЕСКИХ КОМИТЕТОВ ИСО НА ТЕРРИТОРИИ РОССИИ 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318" y="1255889"/>
            <a:ext cx="10515600" cy="560211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</a:pPr>
            <a:r>
              <a:rPr lang="ru-RU" b="1" dirty="0" smtClean="0"/>
              <a:t>АКТИВНОЕ УЧАСТИЕ ЭКСПЕРТОВ НА СТАДИЯХ РАССМОТРЕНИЯ ДОКУМЕНТОВ ТК ИСО</a:t>
            </a:r>
            <a:endParaRPr lang="ru-RU" dirty="0" smtClean="0"/>
          </a:p>
          <a:p>
            <a:pPr algn="just">
              <a:lnSpc>
                <a:spcPct val="120000"/>
              </a:lnSpc>
            </a:pPr>
            <a:r>
              <a:rPr lang="ru-RU" b="1" dirty="0" smtClean="0"/>
              <a:t>УСТАНОВЛЕНИЕ КОНТАКТОВ (КОММУНИКАЦИИ) С ПРЕДСЕДАТЕЛЯМИ, СЕКРЕТАРЯМИ И ПРЕДСТАВИТЕЛЯМИ РАЗЛИЧНЫХ СТРАН-УЧАСТНИКОВ ТК ИСО</a:t>
            </a:r>
            <a:endParaRPr lang="ru-RU" dirty="0"/>
          </a:p>
          <a:p>
            <a:pPr algn="just">
              <a:lnSpc>
                <a:spcPct val="120000"/>
              </a:lnSpc>
            </a:pPr>
            <a:r>
              <a:rPr lang="ru-RU" b="1" dirty="0" smtClean="0"/>
              <a:t>РЕГУЛЯРНЫЙ ОБМЕН ОПЫТОМ, ЗНАНИЯМИ</a:t>
            </a:r>
            <a:endParaRPr lang="en-US" dirty="0" smtClean="0"/>
          </a:p>
          <a:p>
            <a:pPr algn="just">
              <a:lnSpc>
                <a:spcPct val="120000"/>
              </a:lnSpc>
            </a:pPr>
            <a:r>
              <a:rPr lang="ru-RU" b="1" dirty="0" smtClean="0"/>
              <a:t>ПЛАНИРОВАНИЕ ДЕЯТЕЛЬНОСТИ РАБОЧЕЙ ГРУППЫ</a:t>
            </a:r>
          </a:p>
          <a:p>
            <a:pPr algn="just">
              <a:lnSpc>
                <a:spcPct val="120000"/>
              </a:lnSpc>
            </a:pPr>
            <a:r>
              <a:rPr lang="ru-RU" b="1" dirty="0" smtClean="0"/>
              <a:t>ПЕРИОДИЧЕСКАЯ ОТЧЕТНОСТЬ, ПРОЗРАЧНОСТЬ ДЕЯТЕЛЬНОСТИ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dirty="0" smtClean="0"/>
          </a:p>
          <a:p>
            <a:pPr algn="just">
              <a:lnSpc>
                <a:spcPct val="120000"/>
              </a:lnSpc>
            </a:pPr>
            <a:r>
              <a:rPr lang="ru-RU" u="sng" dirty="0" smtClean="0"/>
              <a:t>ОТВЕТСТВЕННЫЕ ИСПОЛНИТЕЛИ</a:t>
            </a:r>
            <a:r>
              <a:rPr lang="ru-RU" dirty="0" smtClean="0"/>
              <a:t> </a:t>
            </a:r>
            <a:r>
              <a:rPr lang="mr-IN" dirty="0" smtClean="0"/>
              <a:t>–</a:t>
            </a:r>
            <a:r>
              <a:rPr lang="ru-RU" dirty="0" smtClean="0"/>
              <a:t> ПРЕДСЕДАТЕЛИ РАБОЧИХ ГРУПП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8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670" y="204260"/>
            <a:ext cx="11143850" cy="91334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ЧТО ОЖИДАЕТСЯ ОТ ПРЕДСЕДАТЕЛЕЙ РАБОЧИХ ГРУПП ТК 465 В 2017 г.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84" y="1174291"/>
            <a:ext cx="11184819" cy="555740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ПРЕДСЕДАТЕЛЯМ РАБОЧИХ ГРУПП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Разработать план деятельности рабочей группы на 2017 год (Январь 2017 г.)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Подготовить план отбора и развития экспертов (2-й кв. 2017 г.)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Обеспечить ежемесячную отчетность по результатам деятельности рабочей группы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Обеспечить обмен информацией с ПК ТК 465 «Строительство» на регулярной основе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u="sng" dirty="0" smtClean="0"/>
              <a:t>Для </a:t>
            </a:r>
            <a:r>
              <a:rPr lang="ru-RU" u="sng" smtClean="0"/>
              <a:t>сведения:</a:t>
            </a:r>
            <a:r>
              <a:rPr lang="ru-RU" smtClean="0"/>
              <a:t> на </a:t>
            </a:r>
            <a:r>
              <a:rPr lang="ru-RU" dirty="0" smtClean="0"/>
              <a:t>период </a:t>
            </a:r>
            <a:r>
              <a:rPr lang="ru-RU" b="1" dirty="0" smtClean="0"/>
              <a:t>2017-2018 гг. </a:t>
            </a:r>
            <a:r>
              <a:rPr lang="ru-RU" dirty="0" smtClean="0"/>
              <a:t>Техническими комитетами по ИСО в области строительства запланировано рассмотрение </a:t>
            </a:r>
            <a:r>
              <a:rPr lang="ru-RU" b="1" dirty="0" smtClean="0"/>
              <a:t>более 700 документов и тем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0855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4260"/>
            <a:ext cx="10515600" cy="91334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ЧТО ОЖИДАЕТСЯ ОТ РАБОЧИХ ГРУПП ТК 465 И ЭКСПЕРТОВ В 2017 г.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215" y="15463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КОМАНДНАЯ РАБОТА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3" descr="Screen Shot 2016-12-21 at 10.15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593" y="2301064"/>
            <a:ext cx="8559800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2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1656</TotalTime>
  <Words>358</Words>
  <Application>Microsoft Office PowerPoint</Application>
  <PresentationFormat>Широкоэкранный</PresentationFormat>
  <Paragraphs>50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Mangal</vt:lpstr>
      <vt:lpstr>Times New Roman</vt:lpstr>
      <vt:lpstr>Тема Office</vt:lpstr>
      <vt:lpstr>Взаимодействие ТК 465 «Строительство» с Техническими комитетами ИСО (ISO)   ПЛАН РАБОТЫ НА 2017 год  А.А. Харитонов, ФАУ «ФЦС»</vt:lpstr>
      <vt:lpstr>ЧТО ОЖИДАЕТСЯ ОТ РАБОЧИХ ГРУПП ТК 465 И ЭКСПЕРТОВ В 2017 г.</vt:lpstr>
      <vt:lpstr>ЧТО ОЖИДАЕТСЯ ОТ РАБОЧИХ ГРУПП ТК 465 И ЭКСПЕРТОВ В 2017 г.</vt:lpstr>
      <vt:lpstr>ПРЕДЛОЖЕНИЯ ОТ РОССИИ ПО РАЗРАБОТКЕ МЕЖДУНАРОДНЫХ СТАНДАРТОВ</vt:lpstr>
      <vt:lpstr>ПОВЫШЕНИЕ КАЧЕСТВА ДЕЯТЕЛЬНОСТИ ЭКСПЕРТОВ</vt:lpstr>
      <vt:lpstr>ОРГАНИЗАЦИЯ ЗАСЕДАНИЙ ТЕХНИЧЕСКИХ КОМИТЕТОВ ИСО НА ТЕРРИТОРИИ РОССИИ  </vt:lpstr>
      <vt:lpstr>ЧТО ОЖИДАЕТСЯ ОТ ПРЕДСЕДАТЕЛЕЙ РАБОЧИХ ГРУПП ТК 465 В 2017 г.</vt:lpstr>
      <vt:lpstr>ЧТО ОЖИДАЕТСЯ ОТ РАБОЧИХ ГРУПП ТК 465 И ЭКСПЕРТОВ В 2017 г.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Тельянц</dc:creator>
  <cp:lastModifiedBy>Андрей Харитонов</cp:lastModifiedBy>
  <cp:revision>187</cp:revision>
  <cp:lastPrinted>2016-12-21T12:12:13Z</cp:lastPrinted>
  <dcterms:created xsi:type="dcterms:W3CDTF">2016-08-26T06:44:17Z</dcterms:created>
  <dcterms:modified xsi:type="dcterms:W3CDTF">2016-12-26T09:07:17Z</dcterms:modified>
</cp:coreProperties>
</file>