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72" r:id="rId5"/>
    <p:sldId id="274" r:id="rId6"/>
    <p:sldId id="277" r:id="rId7"/>
    <p:sldId id="282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  <a:srgbClr val="007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Нормативные документы за 2016 г.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Нормативные документы за 2016 г.</c:v>
                </c:pt>
              </c:strCache>
            </c:strRef>
          </c:tx>
          <c:explosion val="54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Лист1!$A$2:$A$15</c:f>
              <c:strCache>
                <c:ptCount val="14"/>
                <c:pt idx="0">
                  <c:v>TC 59</c:v>
                </c:pt>
                <c:pt idx="1">
                  <c:v>TC 71</c:v>
                </c:pt>
                <c:pt idx="2">
                  <c:v>TC 74</c:v>
                </c:pt>
                <c:pt idx="3">
                  <c:v>TC 77</c:v>
                </c:pt>
                <c:pt idx="4">
                  <c:v>TC 98</c:v>
                </c:pt>
                <c:pt idx="5">
                  <c:v>TC 162</c:v>
                </c:pt>
                <c:pt idx="6">
                  <c:v>TC 163</c:v>
                </c:pt>
                <c:pt idx="7">
                  <c:v>TC 165</c:v>
                </c:pt>
                <c:pt idx="8">
                  <c:v>TC 167</c:v>
                </c:pt>
                <c:pt idx="9">
                  <c:v>TC 179</c:v>
                </c:pt>
                <c:pt idx="10">
                  <c:v>TC 182</c:v>
                </c:pt>
                <c:pt idx="11">
                  <c:v>TC 189</c:v>
                </c:pt>
                <c:pt idx="12">
                  <c:v>TC 205</c:v>
                </c:pt>
                <c:pt idx="13">
                  <c:v>TC 219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46</c:v>
                </c:pt>
                <c:pt idx="1">
                  <c:v>25</c:v>
                </c:pt>
                <c:pt idx="2">
                  <c:v>0</c:v>
                </c:pt>
                <c:pt idx="3">
                  <c:v>5</c:v>
                </c:pt>
                <c:pt idx="4">
                  <c:v>10</c:v>
                </c:pt>
                <c:pt idx="5">
                  <c:v>7</c:v>
                </c:pt>
                <c:pt idx="6">
                  <c:v>68</c:v>
                </c:pt>
                <c:pt idx="7">
                  <c:v>42</c:v>
                </c:pt>
                <c:pt idx="8">
                  <c:v>1</c:v>
                </c:pt>
                <c:pt idx="9">
                  <c:v>0</c:v>
                </c:pt>
                <c:pt idx="10">
                  <c:v>38</c:v>
                </c:pt>
                <c:pt idx="11">
                  <c:v>6</c:v>
                </c:pt>
                <c:pt idx="12">
                  <c:v>35</c:v>
                </c:pt>
                <c:pt idx="1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FAB686-25DC-4AD8-B3E1-6055F5775AD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9126E7-6AC3-4C8E-8C0F-25DE6160EF31}" type="pres">
      <dgm:prSet presAssocID="{71FAB686-25DC-4AD8-B3E1-6055F5775A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6AD1056-DEA9-4DAB-A7E6-A2151BD99214}" type="presOf" srcId="{71FAB686-25DC-4AD8-B3E1-6055F5775AD5}" destId="{619126E7-6AC3-4C8E-8C0F-25DE6160EF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9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3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36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69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5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6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1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5092-B483-40DE-B1DE-8B153A634AEC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9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6779" y="643918"/>
            <a:ext cx="103137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2016 году в Глобальную Директорию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ИСО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правом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разработке международных стандартов на всех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стадиях, в том числе голосования по окончательным проектам стандартов, вошли  эксперты ТК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465 «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Строительство».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структуре ТК 465 «Строительство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 сформированы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рабочие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группы, зеркальные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техническим комитетам ИСО по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строительству.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Организационное и методическое сопровождение взаимодействия с техническими комитетами ИСО по строительству обеспечивает Федеральный центр нормирования, стандартизации и технической оценки соответствия в строительстве.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ДАННЫЙ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ФОРМАТ УЧАСТИЯ В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РАБОТЕ ИСО ПОЗВОЛЯЕТ </a:t>
            </a:r>
          </a:p>
          <a:p>
            <a:pPr algn="ctr">
              <a:lnSpc>
                <a:spcPct val="150000"/>
              </a:lnSpc>
            </a:pPr>
            <a:r>
              <a:rPr lang="ru-RU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МАКСИМАЛЬНО </a:t>
            </a:r>
            <a:r>
              <a:rPr lang="ru-RU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УЧИТЫВАТЬ НАЦИОНАЛЬНЫЕ ИНТЕРЕСЫ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РАЗРАБОТКЕ МЕЖДУНАРОДНЫХ СТАНДАРТОВ В ОБЛАСТИ СТРОИТЕЛЬСТВА И ПРОДВИГАТЬ РОССИЙСКИЕ СТАНДАРТЫ В КАЧЕСТВЕ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МЕЖДУНАРОДНЫХ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0399" y="467726"/>
            <a:ext cx="11214101" cy="102188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Поручение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Президента Российской Федерации В.В. Путина по итогам заседания Государственного совета Российской Федерации по строительству, состоявшегося 17 мая 2016 года, по гармонизации отечественных и международных стандартов с учетом лучших мировых практик ((Пр-1138ГС, п.2 в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4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1425" y="4090087"/>
            <a:ext cx="10799805" cy="16146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4200"/>
              </a:spcAft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Российской Федерации в разработке международных стандартов в области строительства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еждународной организации по стандартизации ИСО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054" y="709428"/>
            <a:ext cx="3269059" cy="301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2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399" y="442557"/>
            <a:ext cx="5181601" cy="1058114"/>
          </a:xfrm>
        </p:spPr>
        <p:txBody>
          <a:bodyPr lIns="216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 465 «Строительство»/ ТК ИСО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582032" y="1619678"/>
          <a:ext cx="4876801" cy="4468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360"/>
                <a:gridCol w="3167359"/>
                <a:gridCol w="1016082"/>
              </a:tblGrid>
              <a:tr h="62822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8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«Деревянные конструкции»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165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6356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9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«Стальные и алюминиевое конструкции»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167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2822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10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«Каменная кладка»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179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2822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11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«Геотехника»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182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2822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12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«Керамическая плитка»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189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6356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13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«Проектирование внутренней среды зданий»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205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2822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14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«Покрытия полов»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219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Объект 7"/>
          <p:cNvGraphicFramePr>
            <a:graphicFrameLocks/>
          </p:cNvGraphicFramePr>
          <p:nvPr>
            <p:extLst/>
          </p:nvPr>
        </p:nvGraphicFramePr>
        <p:xfrm>
          <a:off x="1153296" y="1690597"/>
          <a:ext cx="5039497" cy="4550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839"/>
                <a:gridCol w="3410413"/>
                <a:gridCol w="1011245"/>
              </a:tblGrid>
              <a:tr h="47517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1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«Строительство зданий»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59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912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2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«Бетон, железобетон и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преднапряженный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железобетон»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71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47517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3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«Цемент и известь»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74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912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4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«Изделия из дисперсно-армированного цемента»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77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6912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5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«Основы расчета строительных конструкций»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98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52216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6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«Двери и окна»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162</a:t>
                      </a: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  <a:tr h="98756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РГ 7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«Качество теплоизоляции и использование энергии в зданиях»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ИСО/ТК 163</a:t>
                      </a:r>
                      <a:endParaRPr lang="ru-RU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T="72000" anchor="ctr">
                    <a:solidFill>
                      <a:srgbClr val="0070C4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60399" y="512777"/>
            <a:ext cx="11214101" cy="69871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 465 «Строительство» - полноправный участник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технических комитетов международной организации по стандартизации ИСО в области строительства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1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0485" y="239287"/>
            <a:ext cx="11303234" cy="65543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ИНТЕГРИРОВАННЫЕ В ДЕЙСТВУЮЩУЮ СТРУКТУРУ ТК 465 РАБОЧИЕ ГРУППЫ ПО ИСО ОБЕСПЕЧИВАЮТ ПРИЕМСТВЕННОСТЬ ОТЕЧЕСТВЕННЫХ ПЕРЕДОВЫХ РАЗРАБОТОК И ВОЗМОЖНОСТЬ ИХ ВНЕДРЕНИЯ В МЕЖДУНАРОДНУЮ СИСТЕМУ СТАНДАРТОВ ИСО 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1"/>
          <p:cNvSpPr>
            <a:spLocks noChangeArrowheads="1"/>
          </p:cNvSpPr>
          <p:nvPr/>
        </p:nvSpPr>
        <p:spPr bwMode="auto">
          <a:xfrm>
            <a:off x="747601" y="1084286"/>
            <a:ext cx="1465489" cy="951365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Организационно-методические и общетехнические вопросы в строительстве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кругленный прямоугольник 2"/>
          <p:cNvSpPr>
            <a:spLocks noChangeArrowheads="1"/>
          </p:cNvSpPr>
          <p:nvPr/>
        </p:nvSpPr>
        <p:spPr bwMode="auto">
          <a:xfrm>
            <a:off x="769959" y="2154860"/>
            <a:ext cx="1399276" cy="814663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Градо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-строительство здания и сооружения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кругленный прямоугольник 3"/>
          <p:cNvSpPr>
            <a:spLocks noChangeArrowheads="1"/>
          </p:cNvSpPr>
          <p:nvPr/>
        </p:nvSpPr>
        <p:spPr bwMode="auto">
          <a:xfrm>
            <a:off x="740485" y="3240244"/>
            <a:ext cx="1428750" cy="988659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Наружные и внутренние инженерные сети и оборудование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Скругленный прямоугольник 4"/>
          <p:cNvSpPr>
            <a:spLocks noChangeArrowheads="1"/>
          </p:cNvSpPr>
          <p:nvPr/>
        </p:nvSpPr>
        <p:spPr bwMode="auto">
          <a:xfrm>
            <a:off x="764861" y="4499769"/>
            <a:ext cx="1362075" cy="1257890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конструкции и основания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кругленный прямоугольник 5"/>
          <p:cNvSpPr>
            <a:spLocks noChangeArrowheads="1"/>
          </p:cNvSpPr>
          <p:nvPr/>
        </p:nvSpPr>
        <p:spPr bwMode="auto">
          <a:xfrm>
            <a:off x="807724" y="5950448"/>
            <a:ext cx="1276350" cy="860721"/>
          </a:xfrm>
          <a:prstGeom prst="roundRect">
            <a:avLst>
              <a:gd name="adj" fmla="val 16667"/>
            </a:avLst>
          </a:prstGeom>
          <a:solidFill>
            <a:srgbClr val="1F4E79"/>
          </a:solidFill>
          <a:ln w="12700">
            <a:solidFill>
              <a:srgbClr val="0D0D0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материалы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Прямоугольник 6"/>
          <p:cNvSpPr>
            <a:spLocks noChangeArrowheads="1"/>
          </p:cNvSpPr>
          <p:nvPr/>
        </p:nvSpPr>
        <p:spPr bwMode="auto">
          <a:xfrm>
            <a:off x="2310805" y="1088813"/>
            <a:ext cx="991436" cy="864462"/>
          </a:xfrm>
          <a:prstGeom prst="rect">
            <a:avLst/>
          </a:prstGeom>
          <a:solidFill>
            <a:schemeClr val="bg1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Инженерные изыскания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7"/>
          <p:cNvSpPr>
            <a:spLocks noChangeArrowheads="1"/>
          </p:cNvSpPr>
          <p:nvPr/>
        </p:nvSpPr>
        <p:spPr bwMode="auto">
          <a:xfrm>
            <a:off x="3355885" y="1087346"/>
            <a:ext cx="1192163" cy="868523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 Проектирование Основные положения нормирования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Прямоугольник 8"/>
          <p:cNvSpPr>
            <a:spLocks noChangeArrowheads="1"/>
          </p:cNvSpPr>
          <p:nvPr/>
        </p:nvSpPr>
        <p:spPr bwMode="auto">
          <a:xfrm>
            <a:off x="4598766" y="1084286"/>
            <a:ext cx="1076203" cy="862405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3 Строительство Основные положения нормирования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5724446" y="1086849"/>
            <a:ext cx="1285875" cy="859842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4 Безопасная эксплуатация зданий и сооружений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Прямоугольник 10"/>
          <p:cNvSpPr>
            <a:spLocks noChangeArrowheads="1"/>
          </p:cNvSpPr>
          <p:nvPr/>
        </p:nvSpPr>
        <p:spPr bwMode="auto">
          <a:xfrm>
            <a:off x="7052871" y="1090305"/>
            <a:ext cx="1340542" cy="856386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5 Технология информационного моделирования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Прямоугольник 11"/>
          <p:cNvSpPr>
            <a:spLocks noChangeArrowheads="1"/>
          </p:cNvSpPr>
          <p:nvPr/>
        </p:nvSpPr>
        <p:spPr bwMode="auto">
          <a:xfrm>
            <a:off x="8461871" y="1089229"/>
            <a:ext cx="1514152" cy="363894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6 Пожаробезопасность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рямоугольник 12"/>
          <p:cNvSpPr>
            <a:spLocks noChangeArrowheads="1"/>
          </p:cNvSpPr>
          <p:nvPr/>
        </p:nvSpPr>
        <p:spPr bwMode="auto">
          <a:xfrm>
            <a:off x="8461870" y="1512105"/>
            <a:ext cx="1514153" cy="440136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7 </a:t>
            </a: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Сейсмобезопасность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13"/>
          <p:cNvSpPr>
            <a:spLocks noChangeArrowheads="1"/>
          </p:cNvSpPr>
          <p:nvPr/>
        </p:nvSpPr>
        <p:spPr bwMode="auto">
          <a:xfrm>
            <a:off x="10057474" y="1088196"/>
            <a:ext cx="1986245" cy="86507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8 Строительная физика. Энергосбережение и </a:t>
            </a: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энергоэффективность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строительстве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295275" y="1004824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23"/>
          <p:cNvSpPr>
            <a:spLocks noChangeArrowheads="1"/>
          </p:cNvSpPr>
          <p:nvPr/>
        </p:nvSpPr>
        <p:spPr bwMode="auto">
          <a:xfrm>
            <a:off x="2325401" y="2166467"/>
            <a:ext cx="1046016" cy="785679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9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Градо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-строительство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24"/>
          <p:cNvSpPr>
            <a:spLocks noChangeArrowheads="1"/>
          </p:cNvSpPr>
          <p:nvPr/>
        </p:nvSpPr>
        <p:spPr bwMode="auto">
          <a:xfrm>
            <a:off x="3644222" y="2164262"/>
            <a:ext cx="1519274" cy="795337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</a:t>
            </a:r>
            <a:r>
              <a:rPr kumimoji="0" lang="ru-RU" alt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Жилые, общественные и производственные здания и сооружения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Прямоугольник 25"/>
          <p:cNvSpPr>
            <a:spLocks noChangeArrowheads="1"/>
          </p:cNvSpPr>
          <p:nvPr/>
        </p:nvSpPr>
        <p:spPr bwMode="auto">
          <a:xfrm>
            <a:off x="5513819" y="2155590"/>
            <a:ext cx="1193159" cy="792910"/>
          </a:xfrm>
          <a:prstGeom prst="rect">
            <a:avLst/>
          </a:prstGeom>
          <a:solidFill>
            <a:schemeClr val="bg1"/>
          </a:solidFill>
          <a:ln w="12700">
            <a:solidFill>
              <a:srgbClr val="3756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11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транспортных сооружений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Прямоугольник 26"/>
          <p:cNvSpPr>
            <a:spLocks noChangeArrowheads="1"/>
          </p:cNvSpPr>
          <p:nvPr/>
        </p:nvSpPr>
        <p:spPr bwMode="auto">
          <a:xfrm>
            <a:off x="7045302" y="2157297"/>
            <a:ext cx="2213309" cy="791203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12 Проектирование и строительство гидротехнических и мелиоративных сооружений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Прямоугольник 35"/>
          <p:cNvSpPr>
            <a:spLocks noChangeArrowheads="1"/>
          </p:cNvSpPr>
          <p:nvPr/>
        </p:nvSpPr>
        <p:spPr bwMode="auto">
          <a:xfrm>
            <a:off x="9504713" y="2155579"/>
            <a:ext cx="2549253" cy="788836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13 Проектирование и строительство магистральных и промысловых трубопроводов, хранилищ нефти и газа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Прямоугольник 38"/>
          <p:cNvSpPr>
            <a:spLocks noChangeArrowheads="1"/>
          </p:cNvSpPr>
          <p:nvPr/>
        </p:nvSpPr>
        <p:spPr bwMode="auto">
          <a:xfrm>
            <a:off x="2249618" y="3240244"/>
            <a:ext cx="1768297" cy="1000615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14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сетей теплоснабжения, отопления и вентиляция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Прямоугольник 39"/>
          <p:cNvSpPr>
            <a:spLocks noChangeArrowheads="1"/>
          </p:cNvSpPr>
          <p:nvPr/>
        </p:nvSpPr>
        <p:spPr bwMode="auto">
          <a:xfrm>
            <a:off x="4548048" y="3246684"/>
            <a:ext cx="1489004" cy="98992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15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сетей водоснабжения и водоотведения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Прямоугольник 40"/>
          <p:cNvSpPr>
            <a:spLocks noChangeArrowheads="1"/>
          </p:cNvSpPr>
          <p:nvPr/>
        </p:nvSpPr>
        <p:spPr bwMode="auto">
          <a:xfrm>
            <a:off x="6612056" y="3240244"/>
            <a:ext cx="1482923" cy="99636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16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и строительство сетей газоснабжения и газораспределения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Прямоугольник 41"/>
          <p:cNvSpPr>
            <a:spLocks noChangeArrowheads="1"/>
          </p:cNvSpPr>
          <p:nvPr/>
        </p:nvSpPr>
        <p:spPr bwMode="auto">
          <a:xfrm>
            <a:off x="8597972" y="3247552"/>
            <a:ext cx="1489606" cy="996362"/>
          </a:xfrm>
          <a:prstGeom prst="rect">
            <a:avLst/>
          </a:prstGeom>
          <a:solidFill>
            <a:schemeClr val="bg1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17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электросвязи зданий и сооружений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Прямоугольник 49"/>
          <p:cNvSpPr>
            <a:spLocks noChangeArrowheads="1"/>
          </p:cNvSpPr>
          <p:nvPr/>
        </p:nvSpPr>
        <p:spPr bwMode="auto">
          <a:xfrm>
            <a:off x="2231343" y="4567528"/>
            <a:ext cx="1033615" cy="1080952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18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Надежность строительных конструкций и оснований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Прямоугольник 51"/>
          <p:cNvSpPr>
            <a:spLocks noChangeArrowheads="1"/>
          </p:cNvSpPr>
          <p:nvPr/>
        </p:nvSpPr>
        <p:spPr bwMode="auto">
          <a:xfrm>
            <a:off x="3302241" y="4555951"/>
            <a:ext cx="829150" cy="1092530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19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Геотехника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Прямоугольник 52"/>
          <p:cNvSpPr>
            <a:spLocks noChangeArrowheads="1"/>
          </p:cNvSpPr>
          <p:nvPr/>
        </p:nvSpPr>
        <p:spPr bwMode="auto">
          <a:xfrm>
            <a:off x="4173353" y="4558029"/>
            <a:ext cx="1372846" cy="108873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20 Металлические конструкции РГ 20.1 стальные конструкции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РГ 20.2 Алюминиевые конструкции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Прямоугольник 53"/>
          <p:cNvSpPr>
            <a:spLocks noChangeArrowheads="1"/>
          </p:cNvSpPr>
          <p:nvPr/>
        </p:nvSpPr>
        <p:spPr bwMode="auto">
          <a:xfrm>
            <a:off x="2250825" y="5968270"/>
            <a:ext cx="7253888" cy="84289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27 Строительные материалы  РГ 27.1 Минеральные вяжущие  РГ 27.2 Заполнители, бетоны и растворы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РГ 27.3 Сухие строительные смеси  РГ 27.5 Тепло-и звукоизоляционные материалы  РГ 27.6 Стеновые, перегородочные и облицовочные материалы  РГ 27.7 Дорожные материалы  РГ 27.8 Клеи и герметики для строительства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Прямоугольник 56"/>
          <p:cNvSpPr>
            <a:spLocks noChangeArrowheads="1"/>
          </p:cNvSpPr>
          <p:nvPr/>
        </p:nvSpPr>
        <p:spPr bwMode="auto">
          <a:xfrm>
            <a:off x="9669986" y="5950448"/>
            <a:ext cx="2397159" cy="864488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28 Композитные, текстильные и </a:t>
            </a: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геосинтетические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материалы и изделия строительного назначения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Прямоугольник 58"/>
          <p:cNvSpPr>
            <a:spLocks noChangeArrowheads="1"/>
          </p:cNvSpPr>
          <p:nvPr/>
        </p:nvSpPr>
        <p:spPr bwMode="auto">
          <a:xfrm>
            <a:off x="11002819" y="4550520"/>
            <a:ext cx="1064326" cy="108873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26 Ремонт, восстановление и усиление конструкций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Прямоугольник 59"/>
          <p:cNvSpPr>
            <a:spLocks noChangeArrowheads="1"/>
          </p:cNvSpPr>
          <p:nvPr/>
        </p:nvSpPr>
        <p:spPr bwMode="auto">
          <a:xfrm>
            <a:off x="5586052" y="4558028"/>
            <a:ext cx="1155617" cy="108873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21 Бетонные и железобетонные конструкции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Прямоугольник 61"/>
          <p:cNvSpPr>
            <a:spLocks noChangeArrowheads="1"/>
          </p:cNvSpPr>
          <p:nvPr/>
        </p:nvSpPr>
        <p:spPr bwMode="auto">
          <a:xfrm>
            <a:off x="6781522" y="4558028"/>
            <a:ext cx="904381" cy="1084581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22 Каменные конструкции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Прямоугольник 62"/>
          <p:cNvSpPr>
            <a:spLocks noChangeArrowheads="1"/>
          </p:cNvSpPr>
          <p:nvPr/>
        </p:nvSpPr>
        <p:spPr bwMode="auto">
          <a:xfrm>
            <a:off x="7735876" y="4555951"/>
            <a:ext cx="952070" cy="1083308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23 Деревянные конструкции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Прямоугольник 64"/>
          <p:cNvSpPr>
            <a:spLocks noChangeArrowheads="1"/>
          </p:cNvSpPr>
          <p:nvPr/>
        </p:nvSpPr>
        <p:spPr bwMode="auto">
          <a:xfrm>
            <a:off x="8737919" y="4550520"/>
            <a:ext cx="1285875" cy="1088739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24 Блоки оконные, дверные и воротные. Комплектующие изделия и материалы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4953000" y="47815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952365" y="62026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6423660" y="6741795"/>
            <a:ext cx="59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4953000" y="10342880"/>
            <a:ext cx="118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4953000" y="9425305"/>
            <a:ext cx="118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6423660" y="9782810"/>
            <a:ext cx="59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9" name="Rectangle 96"/>
          <p:cNvSpPr>
            <a:spLocks noChangeArrowheads="1"/>
          </p:cNvSpPr>
          <p:nvPr/>
        </p:nvSpPr>
        <p:spPr bwMode="auto">
          <a:xfrm>
            <a:off x="152400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0" name="Rectangle 97"/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" name="Rectangle 98"/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 flipV="1">
            <a:off x="780175" y="2059155"/>
            <a:ext cx="11286970" cy="174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815883" y="5852774"/>
            <a:ext cx="11286970" cy="174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756749" y="4411051"/>
            <a:ext cx="11286970" cy="174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767035" y="3083587"/>
            <a:ext cx="11286970" cy="174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Прямоугольник 58"/>
          <p:cNvSpPr>
            <a:spLocks noChangeArrowheads="1"/>
          </p:cNvSpPr>
          <p:nvPr/>
        </p:nvSpPr>
        <p:spPr bwMode="auto">
          <a:xfrm>
            <a:off x="10073767" y="4550520"/>
            <a:ext cx="882557" cy="1095913"/>
          </a:xfrm>
          <a:prstGeom prst="rect">
            <a:avLst/>
          </a:prstGeom>
          <a:solidFill>
            <a:srgbClr val="5B9BD5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25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Огражд-ие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конструкции зданий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1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Схема 26"/>
          <p:cNvGraphicFramePr/>
          <p:nvPr>
            <p:extLst/>
          </p:nvPr>
        </p:nvGraphicFramePr>
        <p:xfrm>
          <a:off x="925213" y="5102367"/>
          <a:ext cx="10496320" cy="594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60399" y="462703"/>
            <a:ext cx="10633677" cy="698372"/>
          </a:xfrm>
          <a:prstGeom prst="rect">
            <a:avLst/>
          </a:prstGeom>
          <a:solidFill>
            <a:srgbClr val="007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77081" y="462703"/>
            <a:ext cx="10616995" cy="676758"/>
          </a:xfrm>
        </p:spPr>
        <p:txBody>
          <a:bodyPr lIns="216000">
            <a:norm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 ТК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465 по международной стандартизации за 2016 год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05601" y="1934207"/>
            <a:ext cx="531340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новой темы 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тем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рабочего проекта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(WD)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проектов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комитета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(CD)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международного стандарта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(FDIS)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 действующих стандартов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(SR) -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983581889"/>
              </p:ext>
            </p:extLst>
          </p:nvPr>
        </p:nvGraphicFramePr>
        <p:xfrm>
          <a:off x="230660" y="1580592"/>
          <a:ext cx="6812692" cy="4670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81639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57820" y="317586"/>
            <a:ext cx="11636472" cy="459556"/>
          </a:xfrm>
          <a:prstGeom prst="rect">
            <a:avLst/>
          </a:prstGeom>
          <a:solidFill>
            <a:srgbClr val="007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3461" y="284283"/>
            <a:ext cx="11846409" cy="492858"/>
          </a:xfrm>
        </p:spPr>
        <p:txBody>
          <a:bodyPr lIns="21600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РАБОЧИЕ ГРУППЫ ТК 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465 «СТРОИТЕЛЬСТВО» 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ПРИНЯЛИ УЧАСТИЕ В РАБОТЕ ТЕХНИЧЕСКИХ КОМИТЕТОВ ИСО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862" y="1275387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0067B4"/>
                </a:solidFill>
              </a:rPr>
              <a:t>1</a:t>
            </a:r>
            <a:endParaRPr lang="ru-RU" sz="8000" dirty="0">
              <a:solidFill>
                <a:srgbClr val="0067B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861" y="3097071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0067B4"/>
                </a:solidFill>
              </a:rPr>
              <a:t>2</a:t>
            </a:r>
            <a:endParaRPr lang="ru-RU" sz="8000" dirty="0">
              <a:solidFill>
                <a:srgbClr val="0067B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0860" y="4779874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>
                <a:solidFill>
                  <a:srgbClr val="0067B4"/>
                </a:solidFill>
              </a:rPr>
              <a:t>3</a:t>
            </a:r>
            <a:endParaRPr lang="ru-RU" sz="8000" dirty="0">
              <a:solidFill>
                <a:srgbClr val="0067B4"/>
              </a:solidFill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52394"/>
              </p:ext>
            </p:extLst>
          </p:nvPr>
        </p:nvGraphicFramePr>
        <p:xfrm>
          <a:off x="1399259" y="1149889"/>
          <a:ext cx="10100763" cy="1779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444"/>
                <a:gridCol w="2306594"/>
                <a:gridCol w="5774725"/>
              </a:tblGrid>
              <a:tr h="4389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22 сентября 2016 г. 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Картахена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(Колумбия)</a:t>
                      </a:r>
                    </a:p>
                  </a:txBody>
                  <a:tcPr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Встреча 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подкомитетов ТК 71 «Бетон, железобетон и </a:t>
                      </a:r>
                      <a:r>
                        <a:rPr lang="ru-RU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преднапряженный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железобетон»</a:t>
                      </a:r>
                    </a:p>
                  </a:txBody>
                  <a:tcPr>
                    <a:solidFill>
                      <a:srgbClr val="0067B4"/>
                    </a:solidFill>
                  </a:tcPr>
                </a:tc>
              </a:tr>
              <a:tr h="1340802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Стандарт на упрощенные чертежи бетонных конструкций»</a:t>
                      </a: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«Производство бетона и бетонных конструкций»</a:t>
                      </a: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«Требования по качеству, предъявляемые к строительному бетону»</a:t>
                      </a: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«Нетрадиционные армирующие материалы для бетонных конструкций»</a:t>
                      </a: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«Методы испытания бетона»</a:t>
                      </a: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«Уход (обслуживание) за бетонными конструкциями и ремонт бетонных конструкций»</a:t>
                      </a: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«Бетон, железобетон и </a:t>
                      </a:r>
                      <a:r>
                        <a:rPr lang="ru-RU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преднапряженный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железобетон»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2506"/>
              </p:ext>
            </p:extLst>
          </p:nvPr>
        </p:nvGraphicFramePr>
        <p:xfrm>
          <a:off x="1399259" y="3325611"/>
          <a:ext cx="999367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109"/>
                <a:gridCol w="2267263"/>
                <a:gridCol w="5658298"/>
              </a:tblGrid>
              <a:tr h="4797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30 сентября 2016 г. 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Берлин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(Германия)</a:t>
                      </a:r>
                    </a:p>
                  </a:txBody>
                  <a:tcPr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Встреча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подкомитетов ТК 163 «Качество теплоизоляции и использование энергии в зданиях»</a:t>
                      </a:r>
                    </a:p>
                    <a:p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67B4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just"/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«Качество теплоизоляции и использование энергии в зданиях»</a:t>
                      </a:r>
                    </a:p>
                    <a:p>
                      <a:pPr algn="just"/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682168"/>
              </p:ext>
            </p:extLst>
          </p:nvPr>
        </p:nvGraphicFramePr>
        <p:xfrm>
          <a:off x="1399259" y="5082233"/>
          <a:ext cx="9993670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109"/>
                <a:gridCol w="2267263"/>
                <a:gridCol w="5658298"/>
              </a:tblGrid>
              <a:tr h="39541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30 сентября 2016 г. 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Берлин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(Германия)</a:t>
                      </a:r>
                    </a:p>
                  </a:txBody>
                  <a:tcPr>
                    <a:solidFill>
                      <a:srgbClr val="0067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Встреча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подкомитетов ТК 205 «Проектирование внутренней среды зданий»</a:t>
                      </a:r>
                    </a:p>
                    <a:p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67B4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just"/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«Проектирование внутренней среды зданий»</a:t>
                      </a:r>
                    </a:p>
                    <a:p>
                      <a:pPr algn="just"/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9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57820" y="317585"/>
            <a:ext cx="11636472" cy="654481"/>
          </a:xfrm>
          <a:prstGeom prst="rect">
            <a:avLst/>
          </a:prstGeom>
          <a:solidFill>
            <a:srgbClr val="007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704335" y="294550"/>
            <a:ext cx="11024274" cy="677516"/>
          </a:xfrm>
        </p:spPr>
        <p:txBody>
          <a:bodyPr lIns="21600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И ПРИОРИТЕТЫ ТК 465 «СТРОИТЕЛЬСТВО» ПО РАБОТЕ С ИСО НА 2017 г.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40310" y="169839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0067B4"/>
                </a:solidFill>
              </a:rPr>
              <a:t>1</a:t>
            </a:r>
            <a:endParaRPr lang="ru-RU" sz="8000" dirty="0">
              <a:solidFill>
                <a:srgbClr val="0067B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83429" y="340544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0067B4"/>
                </a:solidFill>
              </a:rPr>
              <a:t>2</a:t>
            </a:r>
            <a:endParaRPr lang="ru-RU" sz="8000" dirty="0">
              <a:solidFill>
                <a:srgbClr val="0067B4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695855"/>
              </p:ext>
            </p:extLst>
          </p:nvPr>
        </p:nvGraphicFramePr>
        <p:xfrm>
          <a:off x="345591" y="2522860"/>
          <a:ext cx="406968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9687"/>
              </a:tblGrid>
              <a:tr h="21894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0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ЦЕЛЬ:</a:t>
                      </a:r>
                      <a:r>
                        <a:rPr lang="ru-RU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УСИЛЕНИЕ УЧАСТИЯ РОССИИ В ДЕЯТЕЛЬНОСТИ ПО МЕЖДУНАРОДНОЙ СТАНДАРТИЗАЦИИ ИСО В ОБЛАСТИ СТРОИТЕЛЬСТВА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07792"/>
              </p:ext>
            </p:extLst>
          </p:nvPr>
        </p:nvGraphicFramePr>
        <p:xfrm>
          <a:off x="5169381" y="1160752"/>
          <a:ext cx="3753199" cy="205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3199"/>
              </a:tblGrid>
              <a:tr h="2056004">
                <a:tc>
                  <a:txBody>
                    <a:bodyPr/>
                    <a:lstStyle/>
                    <a:p>
                      <a:pPr algn="just"/>
                      <a:r>
                        <a:rPr lang="ru-RU" sz="20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ЗАДАЧИ:</a:t>
                      </a:r>
                    </a:p>
                    <a:p>
                      <a:pPr algn="just"/>
                      <a:endParaRPr lang="ru-RU" sz="2000" u="sng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ПРЕДЛОЖЕНИЯ ОТ РОССИИ ПО РАЗРАБОТКЕ НОВЫХ МЕЖДУНАРОДНЫХ СТАНДАРТОВ</a:t>
                      </a:r>
                      <a:endParaRPr lang="ru-RU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3760"/>
              </p:ext>
            </p:extLst>
          </p:nvPr>
        </p:nvGraphicFramePr>
        <p:xfrm>
          <a:off x="5231804" y="3762314"/>
          <a:ext cx="36244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4498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КАЧЕСТВА ДЕЯТЕЛЬНОСТИ</a:t>
                      </a:r>
                      <a:r>
                        <a:rPr lang="ru-RU" sz="18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ЭКСПЕРТОВ</a:t>
                      </a:r>
                      <a:endParaRPr lang="ru-RU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483430" y="4843849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>
                <a:solidFill>
                  <a:srgbClr val="0067B4"/>
                </a:solidFill>
              </a:rPr>
              <a:t>3</a:t>
            </a:r>
            <a:endParaRPr lang="ru-RU" sz="8000" dirty="0">
              <a:solidFill>
                <a:srgbClr val="0067B4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189794"/>
              </p:ext>
            </p:extLst>
          </p:nvPr>
        </p:nvGraphicFramePr>
        <p:xfrm>
          <a:off x="5231804" y="5025088"/>
          <a:ext cx="349281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819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ЗАСЕДАНИЕ ТК ИСО НА ТЕРРИТОРИИ РОССИИ</a:t>
                      </a:r>
                      <a:endParaRPr lang="ru-RU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158020"/>
              </p:ext>
            </p:extLst>
          </p:nvPr>
        </p:nvGraphicFramePr>
        <p:xfrm>
          <a:off x="8972329" y="1160752"/>
          <a:ext cx="3039701" cy="205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701"/>
              </a:tblGrid>
              <a:tr h="2056004">
                <a:tc>
                  <a:txBody>
                    <a:bodyPr/>
                    <a:lstStyle/>
                    <a:p>
                      <a:pPr algn="just"/>
                      <a:r>
                        <a:rPr lang="ru-RU" sz="1600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ОЖИДАЕМЫЙ РЕЗУЛЬТАТ:</a:t>
                      </a:r>
                    </a:p>
                    <a:p>
                      <a:pPr algn="just"/>
                      <a:endParaRPr lang="ru-RU" sz="2000" u="sng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</a:t>
                      </a:r>
                      <a:r>
                        <a:rPr lang="ru-RU" sz="1600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ДЕЙСТВУЮЩИХ ДОКУМЕНТОВ ИСО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ЗАЯВКИ РАБОЧИХ ГРУПП НА РАЗРАБОТКУ СТАНДАРТОВ</a:t>
                      </a:r>
                      <a:endParaRPr lang="ru-RU" sz="1600" u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61893"/>
              </p:ext>
            </p:extLst>
          </p:nvPr>
        </p:nvGraphicFramePr>
        <p:xfrm>
          <a:off x="8972330" y="3415709"/>
          <a:ext cx="3039701" cy="1609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701"/>
              </a:tblGrid>
              <a:tr h="1609379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ru-RU" sz="1600" u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КОНКУРСНЫЙ</a:t>
                      </a:r>
                      <a:r>
                        <a:rPr lang="ru-RU" sz="1600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ОТБОР</a:t>
                      </a:r>
                      <a:endParaRPr lang="ru-RU" sz="1600" u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ЗНАНИЕ СИСТЕМЫ ИСО</a:t>
                      </a:r>
                      <a:endParaRPr lang="ru-RU" sz="1600" u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ЗНАНИЕ ЯЗЫКА</a:t>
                      </a:r>
                      <a:endParaRPr lang="ru-RU" sz="1600" u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408588"/>
              </p:ext>
            </p:extLst>
          </p:nvPr>
        </p:nvGraphicFramePr>
        <p:xfrm>
          <a:off x="8954591" y="4843849"/>
          <a:ext cx="3130317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17"/>
              </a:tblGrid>
              <a:tr h="1609379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ПРЕДЛОЖЕНИЯ И ПЛАН РАБОЧИХ ГРУПП ПО ПРОВЕДЕНИЮ ЗАСЕДАНИЙ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600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ЗАСЕДАНИЯ ТК71</a:t>
                      </a:r>
                      <a:r>
                        <a:rPr lang="ru-RU" sz="1600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2018 году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4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933</Words>
  <Application>Microsoft Office PowerPoint</Application>
  <PresentationFormat>Широкоэкранный</PresentationFormat>
  <Paragraphs>176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Участие Российской Федерации в разработке международных стандартов в области строительства международной организации по стандартизации ИСО</vt:lpstr>
      <vt:lpstr>ТК 465 «Строительство»/ ТК ИСО</vt:lpstr>
      <vt:lpstr>Презентация PowerPoint</vt:lpstr>
      <vt:lpstr>Результаты работ ТК 465 по международной стандартизации за 2016 год</vt:lpstr>
      <vt:lpstr>РАБОЧИЕ ГРУППЫ ТК 465 «СТРОИТЕЛЬСТВО» ПРИНЯЛИ УЧАСТИЕ В РАБОТЕ ТЕХНИЧЕСКИХ КОМИТЕТОВ ИСО</vt:lpstr>
      <vt:lpstr>ЦЕЛИ И ПРИОРИТЕТЫ ТК 465 «СТРОИТЕЛЬСТВО» ПО РАБОТЕ С ИСО НА 2017 г.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Тельянц</dc:creator>
  <cp:lastModifiedBy>Андрей Харитонов</cp:lastModifiedBy>
  <cp:revision>166</cp:revision>
  <cp:lastPrinted>2016-12-21T14:55:14Z</cp:lastPrinted>
  <dcterms:created xsi:type="dcterms:W3CDTF">2016-08-26T06:44:17Z</dcterms:created>
  <dcterms:modified xsi:type="dcterms:W3CDTF">2016-12-21T15:17:22Z</dcterms:modified>
</cp:coreProperties>
</file>