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302" r:id="rId4"/>
    <p:sldId id="303" r:id="rId5"/>
    <p:sldId id="304" r:id="rId6"/>
    <p:sldId id="307" r:id="rId7"/>
    <p:sldId id="305" r:id="rId8"/>
    <p:sldId id="259" r:id="rId9"/>
    <p:sldId id="299" r:id="rId10"/>
    <p:sldId id="262" r:id="rId11"/>
    <p:sldId id="284" r:id="rId12"/>
    <p:sldId id="288" r:id="rId13"/>
    <p:sldId id="282" r:id="rId14"/>
    <p:sldId id="283" r:id="rId15"/>
    <p:sldId id="289" r:id="rId16"/>
    <p:sldId id="306" r:id="rId17"/>
    <p:sldId id="270" r:id="rId18"/>
    <p:sldId id="267" r:id="rId19"/>
    <p:sldId id="293" r:id="rId20"/>
    <p:sldId id="290" r:id="rId21"/>
    <p:sldId id="308" r:id="rId22"/>
    <p:sldId id="297" r:id="rId23"/>
    <p:sldId id="298" r:id="rId24"/>
    <p:sldId id="257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>
        <p:scale>
          <a:sx n="100" d="100"/>
          <a:sy n="100" d="100"/>
        </p:scale>
        <p:origin x="-9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7951-65BE-4189-9493-24E37BD12AC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1C92F-618E-4B45-9BB0-B669D0CE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6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145A-1CC2-4A3F-B0F5-239F82537161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DEF6-DA67-4F16-B224-781099C78D8E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7CB6-468E-4CA8-86B8-6E14D391A4C0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DE2-BBD4-43D9-9058-AAE72BE6C85A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E676-2E32-46DB-8183-846AECF022A8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A83-6B50-496C-AFE6-E9357B4F455E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CC8-A531-46AD-9BED-0C64C9928FFA}" type="datetime1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AA1-E5D8-4AF0-B3A9-C829CECC220C}" type="datetime1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BE06-F474-4C2A-959E-F603376B36D4}" type="datetime1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BB0B-E34C-4F17-A932-9270B8BEDBF5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B4A-4C76-4DD1-A04F-425AB4C18FD8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E1AE-90AC-490F-A6A2-BE19E2554349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g"/><Relationship Id="rId7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Практика применения СП </a:t>
            </a:r>
            <a:r>
              <a:rPr lang="ru-RU" dirty="0" smtClean="0"/>
              <a:t>59.13330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Доступность зданий и сооружений для маломобильных групп населения»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и предложения по совершенствованию документов технического регулирования в части обеспечения доступности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522-C7DB-4624-9604-F0CFF3974B58}" type="datetime1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0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 согласовано с имеющимися материалами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322" y="4045891"/>
            <a:ext cx="3684586" cy="5905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Решетки </a:t>
            </a:r>
            <a:r>
              <a:rPr lang="ru-RU" dirty="0"/>
              <a:t>имеют </a:t>
            </a:r>
            <a:r>
              <a:rPr lang="ru-RU" i="1" dirty="0" smtClean="0"/>
              <a:t>щели</a:t>
            </a:r>
            <a:r>
              <a:rPr lang="ru-RU" dirty="0" smtClean="0"/>
              <a:t> </a:t>
            </a:r>
            <a:r>
              <a:rPr lang="ru-RU" dirty="0"/>
              <a:t>шириной </a:t>
            </a:r>
            <a:r>
              <a:rPr lang="ru-RU" dirty="0" smtClean="0"/>
              <a:t>от 1,0 см, длиной 9 см.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763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5.1.17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дренажные решетки размещаются на путях движения МГН, то ребра решеток должны располагаться перпендикулярно направлению движения и находиться на одном  уровне с поверхностью. Ширина просветов их ячеек не должна превышать 0,013 м, а длина 0,015 м. Предпочтительно применение решеток с ромбовидными или квадратными ячейками. Диаметр круглых ячеек не должен превышать 0, 018 м.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&amp;Kcy;&amp;acy;&amp;rcy;&amp;tcy;&amp;icy;&amp;ncy;&amp;kcy;&amp;icy; &amp;pcy;&amp;ocy; &amp;zcy;&amp;acy;&amp;pcy;&amp;rcy;&amp;ocy;&amp;scy;&amp;ucy; &amp;dcy;&amp;ocy;&amp;zhcy;&amp;dcy;&amp;iecy;&amp;pcy;&amp;rcy;&amp;icy;&amp;iecy;&amp;mcy;&amp;ncy;&amp;ycy;&amp;iecy; &amp;rcy;&amp;iecy;&amp;shcy;&amp;iecy;&amp;tcy;&amp;kcy;&amp;icy; &amp;dcy;&amp;lcy;&amp;yacy; &amp;lcy;&amp;ocy;&amp;tcy;&amp;kcy;&amp;ocy;&amp;v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 b="8811"/>
          <a:stretch/>
        </p:blipFill>
        <p:spPr bwMode="auto">
          <a:xfrm>
            <a:off x="579737" y="4797151"/>
            <a:ext cx="3528392" cy="1155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Содержимое 5" descr="IMG_3041.JPG"/>
          <p:cNvPicPr/>
          <p:nvPr/>
        </p:nvPicPr>
        <p:blipFill rotWithShape="1">
          <a:blip r:embed="rId3" cstate="print"/>
          <a:srcRect t="52455" r="56189" b="4767"/>
          <a:stretch/>
        </p:blipFill>
        <p:spPr>
          <a:xfrm>
            <a:off x="4572000" y="4341172"/>
            <a:ext cx="1876829" cy="1857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0414" y="39718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Решетка с ячейками 3 х 1,5 см</a:t>
            </a:r>
            <a:endParaRPr lang="ru-RU" dirty="0"/>
          </a:p>
        </p:txBody>
      </p:sp>
      <p:pic>
        <p:nvPicPr>
          <p:cNvPr id="4098" name="Picture 2" descr="http://www.fplus.ru/upload/gallery/b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232248" cy="16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F79-04FB-4F8C-B137-470166EAE49B}" type="datetime1">
              <a:rPr lang="ru-RU" smtClean="0"/>
              <a:t>31.10.2016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4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Ширина пандуса переносного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507288" cy="1368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6.2.9 Инвентарные  </a:t>
            </a:r>
            <a:r>
              <a:rPr lang="ru-RU" sz="2400" dirty="0"/>
              <a:t>пандусы должны быть шириной не менее </a:t>
            </a:r>
            <a:r>
              <a:rPr lang="ru-RU" sz="2400" b="1" dirty="0">
                <a:solidFill>
                  <a:srgbClr val="FF0000"/>
                </a:solidFill>
              </a:rPr>
              <a:t>0,8 м</a:t>
            </a:r>
            <a:r>
              <a:rPr lang="ru-RU" sz="2400" dirty="0">
                <a:solidFill>
                  <a:srgbClr val="FF0000"/>
                </a:solidFill>
              </a:rPr>
              <a:t>,</a:t>
            </a:r>
            <a:r>
              <a:rPr lang="ru-RU" sz="2400" dirty="0"/>
              <a:t> рассчитаны на нагрузку не менее 250 кг/м2  и удовлетворять требованиям к стационарным пандусам по уклону.</a:t>
            </a:r>
          </a:p>
          <a:p>
            <a:endParaRPr lang="ru-RU" sz="2400" dirty="0"/>
          </a:p>
        </p:txBody>
      </p:sp>
      <p:pic>
        <p:nvPicPr>
          <p:cNvPr id="5122" name="Picture 2" descr="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7"/>
          <a:stretch/>
        </p:blipFill>
        <p:spPr bwMode="auto">
          <a:xfrm>
            <a:off x="392469" y="2267745"/>
            <a:ext cx="2160240" cy="19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0833" y="376982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70 см</a:t>
            </a:r>
            <a:endParaRPr lang="ru-RU" dirty="0"/>
          </a:p>
        </p:txBody>
      </p:sp>
      <p:pic>
        <p:nvPicPr>
          <p:cNvPr id="5124" name="Picture 4" descr="Пандус-платформа складной 4-х секцио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5" y="4426949"/>
            <a:ext cx="2161016" cy="21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19734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75 см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55931" y="2267745"/>
            <a:ext cx="612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Передвижной пандус устанавливается персоналом на время посещения инвалида.</a:t>
            </a:r>
          </a:p>
          <a:p>
            <a:r>
              <a:rPr lang="ru-RU" sz="2000" dirty="0" smtClean="0"/>
              <a:t>Движение по нему осуществляется с помощью сопровождающего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91184"/>
            <a:ext cx="1824134" cy="2747844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A383-4B56-49E4-BA52-56040C42BDF4}" type="datetime1">
              <a:rPr lang="ru-RU" smtClean="0"/>
              <a:t>31.10.2016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2050" name="Picture 2" descr="http://chel.1gs.ru/img/chel_b_6256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98" b="13587"/>
          <a:stretch/>
        </p:blipFill>
        <p:spPr bwMode="auto">
          <a:xfrm>
            <a:off x="3007149" y="3769828"/>
            <a:ext cx="1964351" cy="229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1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mtClean="0"/>
              <a:t>Изменена глубина </a:t>
            </a:r>
            <a:r>
              <a:rPr lang="ru-RU" dirty="0"/>
              <a:t>рифов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856" y="183994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Высота рифов по СП 59.13330 </a:t>
            </a:r>
          </a:p>
          <a:p>
            <a:r>
              <a:rPr lang="ru-RU" b="1" dirty="0" smtClean="0"/>
              <a:t>Для участков</a:t>
            </a:r>
            <a:r>
              <a:rPr lang="ru-RU" dirty="0" smtClean="0"/>
              <a:t>:   5.1.10</a:t>
            </a:r>
            <a:r>
              <a:rPr lang="ru-RU" dirty="0"/>
              <a:t>	</a:t>
            </a:r>
            <a:r>
              <a:rPr lang="ru-RU" dirty="0" smtClean="0"/>
              <a:t>… Указатели </a:t>
            </a:r>
            <a:r>
              <a:rPr lang="ru-RU" dirty="0"/>
              <a:t>должны иметь высоту рифов 5 мм.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3" y="494678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одной матрицы для производства плитки  из бетона 1 млн. 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23067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одной матрицы для производства плитки из пластика не менее 100 тыс. руб.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694420"/>
            <a:ext cx="8208912" cy="166257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919" y="1052736"/>
            <a:ext cx="580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Высота рифов по ГОСТ 52875-2007 от 5 до 7 мм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435" y="2486273"/>
            <a:ext cx="7704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Внутри зданий:  </a:t>
            </a:r>
            <a:r>
              <a:rPr lang="ru-RU" dirty="0" smtClean="0"/>
              <a:t>6.2.3</a:t>
            </a:r>
            <a:r>
              <a:rPr lang="ru-RU" dirty="0"/>
              <a:t>	</a:t>
            </a:r>
            <a:r>
              <a:rPr lang="ru-RU" dirty="0" smtClean="0"/>
              <a:t>… тактильно-контрастные </a:t>
            </a:r>
            <a:r>
              <a:rPr lang="ru-RU" dirty="0"/>
              <a:t>предупреждающие указатели </a:t>
            </a:r>
            <a:r>
              <a:rPr lang="ru-RU" dirty="0" smtClean="0"/>
              <a:t>… с </a:t>
            </a:r>
            <a:r>
              <a:rPr lang="ru-RU" dirty="0"/>
              <a:t>высотой рифов 4 мм.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8" y="3631205"/>
            <a:ext cx="2079893" cy="1559920"/>
          </a:xfrm>
          <a:prstGeom prst="rect">
            <a:avLst/>
          </a:prstGeom>
        </p:spPr>
      </p:pic>
      <p:pic>
        <p:nvPicPr>
          <p:cNvPr id="13" name="Picture 2" descr="http://elite-stones.ru/d/590076/d/_1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00" y="3676261"/>
            <a:ext cx="1357569" cy="10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elite-stones.ru/d/590076/d/3_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31" y="3611686"/>
            <a:ext cx="1430397" cy="11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51E-6B58-412B-8EB6-FEAA434F4FFA}" type="datetime1">
              <a:rPr lang="ru-RU" smtClean="0"/>
              <a:t>31.10.2016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3074" name="Picture 2" descr="C:\Users\ОсиновскаяВБ\Pictures\плитка 4 и 5 м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5364"/>
            <a:ext cx="3240100" cy="123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7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Ширина тактильных указателей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73547"/>
            <a:ext cx="8517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Передвижение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по тактильным полосам представляет значительное неудобство для инвалидов на кресле-коляске. Вибрация коляски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на рифах вызывает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болевые ощущения у людей с травмированным позвоночником. 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ОсиновскаяВБ\Pictures\вход новый 1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5066"/>
            <a:ext cx="3960440" cy="23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1958"/>
            <a:ext cx="2232248" cy="253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19675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СП 59.13330 увеличена ширина указателей в два раза. При этом размеры входной площадки не изменились. А без пандуса даже уменьшились.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08953" y="4494104"/>
            <a:ext cx="3538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СП 118.13330 размеры входной площадки 1,5 ширины входной двери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771103"/>
            <a:ext cx="425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СП 59.13330 габариты входной площадки с пандусом 2,2х2,2 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CEA-767D-4717-9673-D0C7066FCC10}" type="datetime1">
              <a:rPr lang="ru-RU" smtClean="0"/>
              <a:t>31.10.2016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7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разделу по 87-ПП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27. Раздел 10 "Мероприятия по обеспечению доступа инвалидов" должен соде</a:t>
            </a:r>
            <a:r>
              <a:rPr lang="ru-RU" sz="1600" dirty="0"/>
              <a:t>ржать:</a:t>
            </a:r>
          </a:p>
          <a:p>
            <a:pPr marL="0" indent="0">
              <a:buNone/>
            </a:pPr>
            <a:r>
              <a:rPr lang="ru-RU" sz="1600" dirty="0"/>
              <a:t> </a:t>
            </a:r>
            <a:r>
              <a:rPr lang="ru-RU" sz="1600" dirty="0" smtClean="0"/>
              <a:t>в </a:t>
            </a:r>
            <a:r>
              <a:rPr lang="ru-RU" sz="1600" dirty="0"/>
              <a:t>текстовой части</a:t>
            </a:r>
          </a:p>
          <a:p>
            <a:pPr marL="0" indent="0">
              <a:buNone/>
            </a:pPr>
            <a:r>
              <a:rPr lang="ru-RU" sz="1600" dirty="0" smtClean="0"/>
              <a:t>а</a:t>
            </a:r>
            <a:r>
              <a:rPr lang="ru-RU" sz="1600" dirty="0"/>
              <a:t>) перечень мероприятий по обеспечению доступа инвалидов к объектам, предусмотренным в пункте 10 части 12 статьи 48 Градостроительного кодекса Российской Федерации;</a:t>
            </a:r>
          </a:p>
          <a:p>
            <a:pPr marL="0" indent="0">
              <a:buNone/>
            </a:pPr>
            <a:r>
              <a:rPr lang="ru-RU" sz="1600" dirty="0"/>
              <a:t>б) </a:t>
            </a:r>
            <a:r>
              <a:rPr lang="ru-RU" sz="1600" dirty="0">
                <a:solidFill>
                  <a:srgbClr val="FF0000"/>
                </a:solidFill>
              </a:rPr>
              <a:t>обоснование принятых конструктивных, объемно-планировочных и иных технических решений, обеспечивающих </a:t>
            </a:r>
            <a:r>
              <a:rPr lang="ru-RU" sz="1600" b="1" dirty="0">
                <a:solidFill>
                  <a:srgbClr val="FF0000"/>
                </a:solidFill>
              </a:rPr>
              <a:t>безопасное перемещение инвалидов </a:t>
            </a:r>
            <a:r>
              <a:rPr lang="ru-RU" sz="1600" dirty="0">
                <a:solidFill>
                  <a:srgbClr val="FF0000"/>
                </a:solidFill>
              </a:rPr>
              <a:t>на объектах, указанных в подпункте "а" настоящего пункта, а </a:t>
            </a:r>
            <a:r>
              <a:rPr lang="ru-RU" sz="1600" b="1" dirty="0">
                <a:solidFill>
                  <a:srgbClr val="FF0000"/>
                </a:solidFill>
              </a:rPr>
              <a:t>также их эвакуацию </a:t>
            </a:r>
            <a:r>
              <a:rPr lang="ru-RU" sz="1600" dirty="0">
                <a:solidFill>
                  <a:srgbClr val="FF0000"/>
                </a:solidFill>
              </a:rPr>
              <a:t>из указанных объектов в случае пожара или стихийного бедствия;</a:t>
            </a:r>
          </a:p>
          <a:p>
            <a:pPr marL="0" indent="0">
              <a:buNone/>
            </a:pPr>
            <a:r>
              <a:rPr lang="ru-RU" sz="1600" dirty="0"/>
              <a:t>в) описание проектных решений по обустройству рабочих мест инвалидов (при необходимости);</a:t>
            </a:r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графической части</a:t>
            </a:r>
          </a:p>
          <a:p>
            <a:pPr marL="0" indent="0">
              <a:buNone/>
            </a:pPr>
            <a:r>
              <a:rPr lang="ru-RU" sz="1600" dirty="0"/>
              <a:t> </a:t>
            </a:r>
            <a:r>
              <a:rPr lang="ru-RU" sz="1600" dirty="0" smtClean="0"/>
              <a:t>г</a:t>
            </a:r>
            <a:r>
              <a:rPr lang="ru-RU" sz="1600" dirty="0"/>
              <a:t>) схему планировочной организации земельного участка (или фрагмент схемы), на котором расположены объекты, указанные в подпункте "а" настоящего пункта, с указанием путей перемещения инвалидов;</a:t>
            </a:r>
          </a:p>
          <a:p>
            <a:pPr marL="0" indent="0">
              <a:buNone/>
            </a:pPr>
            <a:r>
              <a:rPr lang="ru-RU" sz="1600" dirty="0"/>
              <a:t>д) поэтажные планы зданий (строений, сооружений) объектов капитального строительства с указанием путей перемещения инвалидов по объекту капитального строительства, а также путей их эвакуации.</a:t>
            </a:r>
          </a:p>
          <a:p>
            <a:endParaRPr lang="ru-RU" sz="16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4044-8741-45C4-9507-43DEE2322525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01" y="13993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раздела</a:t>
            </a:r>
            <a:br>
              <a:rPr lang="ru-RU" dirty="0" smtClean="0"/>
            </a:br>
            <a:r>
              <a:rPr lang="ru-RU" sz="3600" dirty="0" smtClean="0"/>
              <a:t>Центр </a:t>
            </a:r>
            <a:r>
              <a:rPr lang="ru-RU" sz="3600" dirty="0" smtClean="0"/>
              <a:t>социального обслуживания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000" r="22250" b="9778"/>
          <a:stretch/>
        </p:blipFill>
        <p:spPr bwMode="auto">
          <a:xfrm>
            <a:off x="180020" y="1419270"/>
            <a:ext cx="3843450" cy="28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31778" r="28625" b="20000"/>
          <a:stretch/>
        </p:blipFill>
        <p:spPr bwMode="auto">
          <a:xfrm>
            <a:off x="4201371" y="1355702"/>
            <a:ext cx="2353688" cy="18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:\фотки\IMG_67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9"/>
          <a:stretch/>
        </p:blipFill>
        <p:spPr bwMode="auto">
          <a:xfrm>
            <a:off x="6738083" y="1355702"/>
            <a:ext cx="1944216" cy="23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6" t="16368" r="25621" b="20000"/>
          <a:stretch/>
        </p:blipFill>
        <p:spPr bwMode="auto">
          <a:xfrm>
            <a:off x="5220072" y="4261079"/>
            <a:ext cx="1885924" cy="20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Z:\Отдел контроля за соблюдением требований доступности для инвалидов объектов и услуг\Осиновская\наши 2014\бирюлево на Медынской\IMG_67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43733"/>
            <a:ext cx="1571001" cy="23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5740" y="3413759"/>
            <a:ext cx="46805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6.2.2	Подходы к различному оборудованию и мебели должны быть по ширине не менее 0,9 м,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80" y="4379268"/>
            <a:ext cx="2663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/>
              <a:t>6.1.8 … </a:t>
            </a:r>
            <a:r>
              <a:rPr lang="ru-RU" dirty="0" smtClean="0">
                <a:ea typeface="Times New Roman" panose="02020603050405020304" pitchFamily="18" charset="0"/>
              </a:rPr>
              <a:t>Свободное </a:t>
            </a:r>
            <a:r>
              <a:rPr lang="ru-RU" dirty="0">
                <a:ea typeface="Times New Roman" panose="02020603050405020304" pitchFamily="18" charset="0"/>
              </a:rPr>
              <a:t>пространство у двери со стороны ручки должно быть: при открывании  «от себя» не менее 0,3 м, а при открывании «к себе» – не менее 0,6 м.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53" y="4543331"/>
            <a:ext cx="2459962" cy="1664400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C3D-3D05-4CBB-941B-87DB83AA9194}" type="datetime1">
              <a:rPr lang="ru-RU" smtClean="0"/>
              <a:t>31.10.2016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7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Низкий уровень понимания требований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204482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Нет обучения в вузах, нет учебников по </a:t>
            </a:r>
            <a:r>
              <a:rPr lang="ru-RU" sz="2400" dirty="0" err="1" smtClean="0">
                <a:solidFill>
                  <a:srgbClr val="FF0000"/>
                </a:solidFill>
              </a:rPr>
              <a:t>безбарьерной</a:t>
            </a:r>
            <a:r>
              <a:rPr lang="ru-RU" sz="2400" dirty="0" smtClean="0">
                <a:solidFill>
                  <a:srgbClr val="FF0000"/>
                </a:solidFill>
              </a:rPr>
              <a:t> среде</a:t>
            </a:r>
          </a:p>
          <a:p>
            <a:r>
              <a:rPr lang="ru-RU" sz="2400" dirty="0" smtClean="0"/>
              <a:t>К проектированию не привлекаются экспертами-пользователем</a:t>
            </a:r>
            <a:r>
              <a:rPr lang="ru-RU" sz="2400" dirty="0"/>
              <a:t>, нет системы их обучения </a:t>
            </a:r>
          </a:p>
          <a:p>
            <a:r>
              <a:rPr lang="ru-RU" sz="2400" dirty="0" smtClean="0"/>
              <a:t>Исполнение требований часто неправильно, механически, без понимания потребностей инвалидов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4" t="27586" r="24586" b="23863"/>
          <a:stretch/>
        </p:blipFill>
        <p:spPr bwMode="auto">
          <a:xfrm>
            <a:off x="1547664" y="4118768"/>
            <a:ext cx="2893233" cy="22139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7778" r="24625" b="23862"/>
          <a:stretch/>
        </p:blipFill>
        <p:spPr bwMode="auto">
          <a:xfrm>
            <a:off x="4716016" y="4154117"/>
            <a:ext cx="2808312" cy="21443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91F4-FE57-48A6-A678-16E91F252AF2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Нет требований к линейным объектам (УДС)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125948"/>
            <a:ext cx="61310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По  </a:t>
            </a:r>
            <a:r>
              <a:rPr lang="ru-RU" sz="2400" dirty="0" err="1" smtClean="0"/>
              <a:t>Градкодексу</a:t>
            </a:r>
            <a:r>
              <a:rPr lang="ru-RU" sz="2400" dirty="0" smtClean="0"/>
              <a:t> </a:t>
            </a:r>
            <a:r>
              <a:rPr lang="ru-RU" sz="2400" dirty="0"/>
              <a:t>не требуется разрабатывать </a:t>
            </a:r>
            <a:r>
              <a:rPr lang="ru-RU" sz="2400" dirty="0" smtClean="0"/>
              <a:t>раздел МОДИ </a:t>
            </a:r>
            <a:r>
              <a:rPr lang="ru-RU" sz="2400" dirty="0"/>
              <a:t>для линейных объектов, то есть </a:t>
            </a:r>
            <a:r>
              <a:rPr lang="ru-RU" sz="2400" dirty="0" smtClean="0"/>
              <a:t>для </a:t>
            </a:r>
            <a:r>
              <a:rPr lang="ru-RU" sz="2400" dirty="0" smtClean="0"/>
              <a:t>тротуаров.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Требования СП </a:t>
            </a:r>
            <a:r>
              <a:rPr lang="ru-RU" sz="2400" dirty="0" smtClean="0"/>
              <a:t>59.13330 </a:t>
            </a:r>
            <a:r>
              <a:rPr lang="ru-RU" sz="2400" dirty="0" smtClean="0"/>
              <a:t>распространяется только на участки зданий.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Требования  </a:t>
            </a:r>
            <a:r>
              <a:rPr lang="ru-RU" sz="2400" dirty="0"/>
              <a:t>СП </a:t>
            </a:r>
            <a:r>
              <a:rPr lang="ru-RU" sz="2400" dirty="0" smtClean="0"/>
              <a:t>42.13330 Градостроительство не </a:t>
            </a:r>
            <a:r>
              <a:rPr lang="ru-RU" sz="2400" dirty="0"/>
              <a:t>соответствуют требованиям  СП </a:t>
            </a:r>
            <a:r>
              <a:rPr lang="ru-RU" sz="2400" dirty="0" smtClean="0"/>
              <a:t>59: уклон тротуаров допустим 7-8%.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СП 42.13330 </a:t>
            </a:r>
            <a:r>
              <a:rPr lang="ru-RU" sz="2000" b="1" dirty="0" smtClean="0">
                <a:solidFill>
                  <a:srgbClr val="FF0000"/>
                </a:solidFill>
              </a:rPr>
              <a:t>11.30 </a:t>
            </a:r>
            <a:r>
              <a:rPr lang="ru-RU" sz="2000" b="1" dirty="0">
                <a:solidFill>
                  <a:srgbClr val="FF0000"/>
                </a:solidFill>
              </a:rPr>
              <a:t>На путях движения пешеходов следует предусматривать условия безопасного и комфортного передвижения маломобильных групп населения в соответствии с СП 59.13330.2012.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G:\видеокурс 2015\Картин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7"/>
          <a:stretch/>
        </p:blipFill>
        <p:spPr bwMode="auto">
          <a:xfrm>
            <a:off x="184535" y="3388930"/>
            <a:ext cx="2156012" cy="235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142022" cy="1403811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803-D8D3-4250-B078-00E39DF5F886}" type="datetime1">
              <a:rPr lang="ru-RU" smtClean="0"/>
              <a:t>31.10.2016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Высота тактильных указателей на улице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6912768" cy="2880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СП </a:t>
            </a:r>
            <a:r>
              <a:rPr lang="ru-RU" sz="2000" b="1" dirty="0" smtClean="0"/>
              <a:t>42.13330 </a:t>
            </a:r>
            <a:r>
              <a:rPr lang="ru-RU" sz="2000" dirty="0" smtClean="0"/>
              <a:t>раздел Информационное обеспечение пространства для инвалидов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4.22</a:t>
            </a:r>
            <a:r>
              <a:rPr lang="ru-RU" sz="2000" dirty="0"/>
              <a:t>. Информация для людей с недостатками зрения может быть осязательной (тактильной) и звуковой. Осязательная информация представляет собой устройство рельефной поверхности на участках пути, размещение рельефных (с выпуклыми элементами и обозначениями) схем участков городской территории, планов общественных зданий на высоте, доступной для осязания рукой, т.е. </a:t>
            </a:r>
            <a:r>
              <a:rPr lang="ru-RU" sz="2000" dirty="0">
                <a:solidFill>
                  <a:srgbClr val="FF0000"/>
                </a:solidFill>
              </a:rPr>
              <a:t>на высоте 0,5-1,0 м. На такой же высоте должны устанавливаться таблички наименования учреждений (в первую очередь, государственных и муниципальных) с выпуклым текстом.</a:t>
            </a:r>
          </a:p>
          <a:p>
            <a:endParaRPr lang="ru-RU" dirty="0"/>
          </a:p>
        </p:txBody>
      </p:sp>
      <p:pic>
        <p:nvPicPr>
          <p:cNvPr id="7170" name="Picture 2" descr="C:\Users\ОсиновскаяВБ\Pictures\тактильные таблички\P1290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69" y="4653136"/>
            <a:ext cx="2031994" cy="15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синовскаяВБ\Pictures\табличка низ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446726" cy="20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399471"/>
            <a:ext cx="61206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 59.13330</a:t>
            </a:r>
          </a:p>
          <a:p>
            <a:r>
              <a:rPr lang="ru-RU" dirty="0" smtClean="0"/>
              <a:t>6.5.9</a:t>
            </a:r>
            <a:r>
              <a:rPr lang="ru-RU" dirty="0"/>
              <a:t>	Информирующие тактильные таблички для людей с нарушением зрения с использованием рельефных знаков и символов, а также рельефно-точечного шрифта Брайля, должны</a:t>
            </a:r>
            <a:r>
              <a:rPr lang="ru-RU" b="1" dirty="0"/>
              <a:t> </a:t>
            </a:r>
            <a:r>
              <a:rPr lang="ru-RU" dirty="0"/>
              <a:t>размещаться рядом с дверью со стороны дверной ручки </a:t>
            </a:r>
            <a:r>
              <a:rPr lang="ru-RU" dirty="0">
                <a:solidFill>
                  <a:srgbClr val="FF0000"/>
                </a:solidFill>
              </a:rPr>
              <a:t>на высоте от 1,2 до 1,6 м</a:t>
            </a:r>
            <a:r>
              <a:rPr lang="ru-RU" dirty="0"/>
              <a:t>.: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2FE7-01A0-4995-8113-04A710762334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8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Доступность жилых домов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8208912" cy="1944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/>
              <a:t>СП </a:t>
            </a:r>
            <a:r>
              <a:rPr lang="ru-RU" sz="7200" b="1" dirty="0" smtClean="0"/>
              <a:t>54.13330 Здания жилые </a:t>
            </a:r>
            <a:r>
              <a:rPr lang="ru-RU" sz="7200" b="1" dirty="0" err="1" smtClean="0"/>
              <a:t>многоквартирные</a:t>
            </a:r>
            <a:r>
              <a:rPr lang="ru-RU" sz="800" b="1" dirty="0" err="1" smtClean="0"/>
              <a:t>Е</a:t>
            </a:r>
            <a:endParaRPr lang="ru-RU" sz="800" dirty="0"/>
          </a:p>
          <a:p>
            <a:pPr marL="0" indent="0">
              <a:buNone/>
            </a:pPr>
            <a:r>
              <a:rPr lang="ru-RU" sz="7200" b="1" dirty="0" smtClean="0"/>
              <a:t>(</a:t>
            </a:r>
            <a:r>
              <a:rPr lang="ru-RU" sz="6400" b="1" dirty="0" smtClean="0"/>
              <a:t>СНиП 31-01-2003) </a:t>
            </a:r>
            <a:endParaRPr lang="ru-RU" sz="6400" b="1" dirty="0"/>
          </a:p>
          <a:p>
            <a:pPr marL="0" indent="0">
              <a:buNone/>
            </a:pPr>
            <a:r>
              <a:rPr lang="ru-RU" sz="7200" dirty="0"/>
              <a:t>4.3 При проектировании и строительстве жилого здания должны быть обеспечены условия для жизнедеятельности маломобильных групп населения, доступность участка, здания и квартир для инвалидов и пожилых людей, пользующихся креслами-колясками, инвалидов с полной потерей зрения и (или) слуха (далее по тексту – МГН), </a:t>
            </a:r>
            <a:r>
              <a:rPr lang="ru-RU" sz="7200" dirty="0">
                <a:solidFill>
                  <a:srgbClr val="FF0000"/>
                </a:solidFill>
              </a:rPr>
              <a:t>если размещение квартир для семей с инвалидами в данном жилом доме установлено в задании на проектирование.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4077072"/>
            <a:ext cx="7848872" cy="24482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smtClean="0"/>
              <a:t>СП 59.13330</a:t>
            </a:r>
          </a:p>
          <a:p>
            <a:pPr marL="0" indent="0">
              <a:buNone/>
            </a:pPr>
            <a:r>
              <a:rPr lang="ru-RU" sz="7200" dirty="0" smtClean="0"/>
              <a:t>7.1.3</a:t>
            </a:r>
            <a:r>
              <a:rPr lang="ru-RU" sz="7200" dirty="0"/>
              <a:t>	Жилые многоквартирные дома и жилые помещения общественных зданий следует проектировать, обеспечивая потребности инвалидов, включая: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</a:rPr>
              <a:t>доступность лифтового холла или первого этажа в домах без лифта от уровня земли перед входом в здание;</a:t>
            </a:r>
          </a:p>
          <a:p>
            <a:pPr marL="0" indent="0">
              <a:buNone/>
            </a:pPr>
            <a:r>
              <a:rPr lang="ru-RU" sz="4500" dirty="0"/>
              <a:t>доступность жилых помещений для инвалидов в общественных зданиях от уровня земли перед входом в здание;</a:t>
            </a:r>
          </a:p>
          <a:p>
            <a:pPr marL="0" indent="0">
              <a:buNone/>
            </a:pPr>
            <a:r>
              <a:rPr lang="ru-RU" sz="4500" dirty="0"/>
              <a:t>доступность всех помещений, обслуживающих жителей или посетителей; </a:t>
            </a:r>
          </a:p>
          <a:p>
            <a:pPr marL="0" indent="0">
              <a:buNone/>
            </a:pPr>
            <a:r>
              <a:rPr lang="ru-RU" sz="4500" dirty="0"/>
              <a:t>применение оборудования, отвечающего потребностям инвалидов;</a:t>
            </a:r>
          </a:p>
          <a:p>
            <a:pPr marL="0" indent="0">
              <a:buNone/>
            </a:pPr>
            <a:r>
              <a:rPr lang="ru-RU" sz="4500" dirty="0"/>
              <a:t>обеспечение безопасности и удобства пользования оборудованием и приборами.</a:t>
            </a:r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B6E4-31B0-417B-A25B-1736E5D09E58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Осиновская СК ДТСЗН г. Москвы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Конвенция О правах инвалидов: Государства- участники обеспечивают, чтобы инвалиды имели возможность выбирать наравне с другими свое место жительства и не были обязаны проживать в каких-то определенных жилищных условиях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2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9817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СП </a:t>
            </a:r>
            <a:r>
              <a:rPr lang="ru-RU" sz="3200" b="1" dirty="0" smtClean="0"/>
              <a:t>59.13330 </a:t>
            </a:r>
            <a:r>
              <a:rPr lang="ru-RU" sz="3200" b="1" dirty="0" smtClean="0"/>
              <a:t>не отражены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принципы универсального дизайна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691" y="4049179"/>
            <a:ext cx="50115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Равенство в </a:t>
            </a:r>
            <a:r>
              <a:rPr lang="ru-RU" dirty="0" smtClean="0"/>
              <a:t>использовании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Гибкость </a:t>
            </a:r>
            <a:r>
              <a:rPr lang="ru-RU" dirty="0"/>
              <a:t>в </a:t>
            </a:r>
            <a:r>
              <a:rPr lang="ru-RU" dirty="0" smtClean="0"/>
              <a:t>использовании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Простое </a:t>
            </a:r>
            <a:r>
              <a:rPr lang="ru-RU" dirty="0"/>
              <a:t>и интуитивно понятное </a:t>
            </a:r>
            <a:r>
              <a:rPr lang="ru-RU" dirty="0" smtClean="0"/>
              <a:t>использование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Легко </a:t>
            </a:r>
            <a:r>
              <a:rPr lang="ru-RU" dirty="0"/>
              <a:t>воспринимаемая </a:t>
            </a:r>
            <a:r>
              <a:rPr lang="ru-RU" dirty="0" smtClean="0"/>
              <a:t>информация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Устойчивость </a:t>
            </a:r>
            <a:r>
              <a:rPr lang="ru-RU" dirty="0"/>
              <a:t>к  </a:t>
            </a:r>
            <a:r>
              <a:rPr lang="ru-RU" dirty="0" smtClean="0"/>
              <a:t>ошибке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Низкое </a:t>
            </a:r>
            <a:r>
              <a:rPr lang="ru-RU" dirty="0"/>
              <a:t>физическое </a:t>
            </a:r>
            <a:r>
              <a:rPr lang="ru-RU" dirty="0" smtClean="0"/>
              <a:t>усилие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Размер </a:t>
            </a:r>
            <a:r>
              <a:rPr lang="ru-RU" dirty="0"/>
              <a:t>и пространство для доступа и использования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200" y="1284997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Настоящий свод правил предназначается для разработки проектных решений общественных, жилых и производственных зданий, которые должны обеспечивать для инвалидов и других групп населения с ограниченными возможностями передвижения – маломобильных групп населения (далее – МГН), равные условия жизнедеятельности с другими категориями населения, </a:t>
            </a:r>
            <a:r>
              <a:rPr lang="ru-RU" b="1" dirty="0">
                <a:solidFill>
                  <a:srgbClr val="FF0000"/>
                </a:solidFill>
              </a:rPr>
              <a:t>основанные на принципах «универсального проекта» (дизайна).</a:t>
            </a:r>
            <a:r>
              <a:rPr lang="ru-RU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199" y="4067780"/>
            <a:ext cx="5256583" cy="260158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0152" y="443711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Доступность</a:t>
            </a:r>
          </a:p>
          <a:p>
            <a:r>
              <a:rPr lang="ru-RU" sz="2400" b="1" dirty="0" smtClean="0"/>
              <a:t>Безопасность</a:t>
            </a:r>
          </a:p>
          <a:p>
            <a:r>
              <a:rPr lang="ru-RU" sz="2400" b="1" dirty="0" smtClean="0"/>
              <a:t>Комфортность</a:t>
            </a:r>
          </a:p>
          <a:p>
            <a:r>
              <a:rPr lang="ru-RU" sz="2400" b="1" dirty="0" smtClean="0"/>
              <a:t>Информативность</a:t>
            </a:r>
          </a:p>
          <a:p>
            <a:r>
              <a:rPr lang="ru-RU" sz="2400" b="1" dirty="0" smtClean="0"/>
              <a:t>(СП 59.13330, п. 4.3)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540" y="4518316"/>
            <a:ext cx="2772960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5515" y="3068960"/>
            <a:ext cx="7956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универсальный проект </a:t>
            </a:r>
            <a:r>
              <a:rPr lang="ru-RU" b="1" dirty="0"/>
              <a:t>– доступность для инвалидов любого места в здании, а именно – общих путей движения и мест обслуживания – не менее 5% общего числа таких мест, предназначенных для обслуживания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EA13-A482-4670-993B-7C256910D781}" type="datetime1">
              <a:rPr lang="ru-RU" smtClean="0"/>
              <a:t>31.10.2016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72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СанПиН 2.4.1.3049-13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 smtClean="0"/>
              <a:t>Дошкольные </a:t>
            </a:r>
            <a:r>
              <a:rPr lang="ru-RU" sz="3600" b="1" dirty="0" smtClean="0"/>
              <a:t>образовательные организации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10.4</a:t>
            </a:r>
            <a:r>
              <a:rPr lang="ru-RU" dirty="0"/>
              <a:t>. На территории дошкольной образовательной организации для детей с нарушениями опорно-двигательного аппарата уклон дорожек и тротуаров предусматривается </a:t>
            </a:r>
            <a:r>
              <a:rPr lang="ru-RU" b="1" dirty="0">
                <a:solidFill>
                  <a:srgbClr val="FF0000"/>
                </a:solidFill>
              </a:rPr>
              <a:t>не более 5 </a:t>
            </a:r>
            <a:r>
              <a:rPr lang="ru-RU" b="1" dirty="0" smtClean="0">
                <a:solidFill>
                  <a:srgbClr val="FF0000"/>
                </a:solidFill>
              </a:rPr>
              <a:t>градусов (8%), </a:t>
            </a:r>
            <a:r>
              <a:rPr lang="ru-RU" dirty="0"/>
              <a:t>ширина дорожек и тротуаров - не менее 1,6 м. На поворотах и через каждые 6 м они должны иметь площадки для отдыха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10.9</a:t>
            </a:r>
            <a:r>
              <a:rPr lang="ru-RU" dirty="0"/>
              <a:t>. </a:t>
            </a:r>
            <a:r>
              <a:rPr lang="ru-RU" dirty="0" smtClean="0"/>
              <a:t>Предусматривают </a:t>
            </a:r>
            <a:r>
              <a:rPr lang="ru-RU" dirty="0"/>
              <a:t>лифты, </a:t>
            </a:r>
            <a:r>
              <a:rPr lang="ru-RU" b="1" dirty="0">
                <a:solidFill>
                  <a:srgbClr val="FF0000"/>
                </a:solidFill>
              </a:rPr>
              <a:t>пандусы с уклоном 1:6. </a:t>
            </a:r>
            <a:r>
              <a:rPr lang="ru-RU" dirty="0"/>
              <a:t>Пандусы должны иметь резиновое покрытие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53C7-5213-46BA-9A64-50635F76D4A8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9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ОсиновскаяВБ\Pictures\уклон 1к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2374"/>
            <a:ext cx="2899431" cy="21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427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Пандусы в общественных зданиях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8291264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СП 118.13330</a:t>
            </a:r>
          </a:p>
          <a:p>
            <a:pPr marL="0" indent="0">
              <a:buNone/>
            </a:pPr>
            <a:r>
              <a:rPr lang="ru-RU" sz="1800" dirty="0" smtClean="0"/>
              <a:t>6.6* ….На </a:t>
            </a:r>
            <a:r>
              <a:rPr lang="ru-RU" sz="1800" dirty="0"/>
              <a:t>путях движения посетителей не допускаются лестницы высотой менее трех ступеней (при высоте ступеней не менее 0,12 м). На перепадах меньшей высоты </a:t>
            </a:r>
            <a:r>
              <a:rPr lang="ru-RU" sz="1800" dirty="0" smtClean="0">
                <a:solidFill>
                  <a:srgbClr val="FF0000"/>
                </a:solidFill>
              </a:rPr>
              <a:t>(0,45-0,36 м) </a:t>
            </a:r>
            <a:r>
              <a:rPr lang="ru-RU" sz="1800" dirty="0" smtClean="0"/>
              <a:t>следует </a:t>
            </a:r>
            <a:r>
              <a:rPr lang="ru-RU" sz="1800" dirty="0"/>
              <a:t>предусматривать </a:t>
            </a:r>
            <a:r>
              <a:rPr lang="ru-RU" sz="1800" dirty="0">
                <a:solidFill>
                  <a:srgbClr val="FF0000"/>
                </a:solidFill>
              </a:rPr>
              <a:t>пандус с уклоном не более </a:t>
            </a:r>
            <a:r>
              <a:rPr lang="ru-RU" sz="1800" dirty="0" smtClean="0">
                <a:solidFill>
                  <a:srgbClr val="FF0000"/>
                </a:solidFill>
              </a:rPr>
              <a:t>1:8 (12%),</a:t>
            </a:r>
            <a:r>
              <a:rPr lang="ru-RU" sz="1800" dirty="0" smtClean="0"/>
              <a:t> </a:t>
            </a:r>
            <a:r>
              <a:rPr lang="ru-RU" sz="1800" dirty="0"/>
              <a:t>который должен иметь нескользкое покрытие.</a:t>
            </a:r>
          </a:p>
          <a:p>
            <a:pPr marL="0" indent="0">
              <a:buNone/>
            </a:pPr>
            <a:r>
              <a:rPr lang="ru-RU" sz="1800" dirty="0"/>
              <a:t>6.7* Уклон пандусов на путях передвижения людей не должен превышать:</a:t>
            </a:r>
          </a:p>
          <a:p>
            <a:pPr marL="0" indent="0">
              <a:buNone/>
            </a:pPr>
            <a:r>
              <a:rPr lang="ru-RU" sz="1800" dirty="0"/>
              <a:t>    внутри здания ........................................ от 1:10 </a:t>
            </a:r>
            <a:r>
              <a:rPr lang="ru-RU" sz="1800" dirty="0" smtClean="0"/>
              <a:t>(10%) до 1:12 (8%);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 </a:t>
            </a:r>
            <a:r>
              <a:rPr lang="ru-RU" sz="1800" dirty="0">
                <a:solidFill>
                  <a:srgbClr val="FF0000"/>
                </a:solidFill>
              </a:rPr>
              <a:t>снаружи</a:t>
            </a:r>
            <a:r>
              <a:rPr lang="ru-RU" sz="1800" dirty="0"/>
              <a:t> и в стационарах социальных и лечебных учреждений ....... 1:12.</a:t>
            </a:r>
          </a:p>
          <a:p>
            <a:pPr marL="0" indent="0">
              <a:buNone/>
            </a:pPr>
            <a:r>
              <a:rPr lang="ru-RU" sz="1800" dirty="0"/>
              <a:t>Параметры пандусов следует принимать по СП 59.13330.</a:t>
            </a:r>
          </a:p>
          <a:p>
            <a:pPr marL="0" indent="0">
              <a:buNone/>
            </a:pPr>
            <a:r>
              <a:rPr lang="ru-RU" sz="1800" dirty="0"/>
              <a:t>Пандусы должны иметь резиновое или иное нескользкое покрытие.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3424" y="4545125"/>
            <a:ext cx="2901652" cy="1473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СП 59.13330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A83-6B50-496C-AFE6-E9357B4F455E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Осиновская СК ДТСЗН г. Москвы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716016" y="4725144"/>
            <a:ext cx="4038600" cy="154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868144" y="4365105"/>
            <a:ext cx="288647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/>
              <a:t>СП 118.13330</a:t>
            </a:r>
            <a:endParaRPr lang="ru-RU" sz="2000" dirty="0"/>
          </a:p>
        </p:txBody>
      </p:sp>
      <p:pic>
        <p:nvPicPr>
          <p:cNvPr id="4099" name="Picture 3" descr="C:\Users\ОсиновскаяВБ\Pictures\минипанд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67216"/>
            <a:ext cx="1851330" cy="12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синовскаяВБ\Pictures\уклон  длина 6 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88767"/>
            <a:ext cx="2699792" cy="13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3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Вход в общественное здание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749917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СП 118.13330</a:t>
            </a:r>
          </a:p>
          <a:p>
            <a:pPr marL="0" indent="0">
              <a:buNone/>
            </a:pPr>
            <a:r>
              <a:rPr lang="ru-RU" sz="2000" dirty="0" smtClean="0"/>
              <a:t>6.5</a:t>
            </a:r>
            <a:r>
              <a:rPr lang="ru-RU" sz="2000" dirty="0"/>
              <a:t>* Размеры входной площадки перед дверью должны быть не менее 1,5 ширины открывающегося наружу полотна двери.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329060"/>
            <a:ext cx="8064896" cy="1401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СП </a:t>
            </a:r>
            <a:r>
              <a:rPr lang="ru-RU" sz="1800" b="1" dirty="0" smtClean="0"/>
              <a:t>59.13330.2012</a:t>
            </a: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6.1.4	… Размеры входной площадки с пандусом не менее 2,2 х 2,2 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ОсиновскаяВБ\Pictures\площадк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5256584" cy="23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синовскаяВБ\Pictures\люди ин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1877"/>
            <a:ext cx="2736304" cy="25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368-58F5-4FD9-A04C-84924BEF5090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10" name="Picture 3" descr="C:\Users\ОсиновскаяВБ\Pictures\входы\рисунки\вход нулевой цветной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72668"/>
            <a:ext cx="1236460" cy="14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4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Дверной просвет или проем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6124" y="3925804"/>
            <a:ext cx="658873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СП 59.13330 </a:t>
            </a:r>
          </a:p>
          <a:p>
            <a:pPr marL="0" indent="0">
              <a:buNone/>
            </a:pPr>
            <a:r>
              <a:rPr lang="ru-RU" sz="1900" dirty="0" smtClean="0"/>
              <a:t>6.2.23</a:t>
            </a:r>
            <a:r>
              <a:rPr lang="ru-RU" sz="1900" dirty="0"/>
              <a:t>	Ширина дверных  полотен и открытых проемов в стене, а также выходов из помещений и коридоров на лестничную клетку должна быть не  менее 0,9 м.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СП 118.13330</a:t>
            </a:r>
          </a:p>
          <a:p>
            <a:r>
              <a:rPr lang="ru-RU" dirty="0"/>
              <a:t>6.33 Ширина </a:t>
            </a:r>
            <a:r>
              <a:rPr lang="ru-RU" strike="sngStrike" dirty="0">
                <a:solidFill>
                  <a:srgbClr val="00B050"/>
                </a:solidFill>
              </a:rPr>
              <a:t>дверей</a:t>
            </a:r>
            <a:r>
              <a:rPr lang="ru-RU" dirty="0"/>
              <a:t> дверного проема помещений, в свету, с расчетным числом людей в них:</a:t>
            </a:r>
          </a:p>
          <a:p>
            <a:r>
              <a:rPr lang="ru-RU" dirty="0"/>
              <a:t>    до 15 человек ...... </a:t>
            </a:r>
            <a:r>
              <a:rPr lang="ru-RU" dirty="0">
                <a:solidFill>
                  <a:srgbClr val="FF0000"/>
                </a:solidFill>
              </a:rPr>
              <a:t>определяется функциональным назначением помещений</a:t>
            </a:r>
            <a:r>
              <a:rPr lang="ru-RU" dirty="0"/>
              <a:t>;</a:t>
            </a:r>
          </a:p>
          <a:p>
            <a:r>
              <a:rPr lang="ru-RU" dirty="0"/>
              <a:t>    от 15 до 25 человек ................................... не менее 0,9 м;</a:t>
            </a:r>
          </a:p>
          <a:p>
            <a:r>
              <a:rPr lang="ru-RU" dirty="0"/>
              <a:t>    более 25 человек ............................................... 1,2 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08784"/>
            <a:ext cx="4248472" cy="1273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09848"/>
            <a:ext cx="5500430" cy="1125994"/>
          </a:xfrm>
          <a:prstGeom prst="rect">
            <a:avLst/>
          </a:prstGeom>
        </p:spPr>
      </p:pic>
      <p:pic>
        <p:nvPicPr>
          <p:cNvPr id="1027" name="Picture 3" descr="C:\Users\ОсиновскаяВБ\Pictures\размеры полот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80" y="4188023"/>
            <a:ext cx="1717460" cy="22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синовскаяВБ\Pictures\коляс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61422"/>
            <a:ext cx="1080120" cy="18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389-903D-4A35-B359-E5ED4E0D0079}" type="datetime1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5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Противоречия с современными технологиями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01008"/>
            <a:ext cx="37444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Песок и пыль, принесённые ветром, а также песчано-солевая смесь, рассыпанная зимой, остаются на тротуаре или дороге до момента механического удаления при подметании. Такая конструкция вынуждает увеличивать количество применяемых </a:t>
            </a:r>
            <a:r>
              <a:rPr lang="ru-RU" sz="1600" dirty="0" err="1"/>
              <a:t>противогололёдных</a:t>
            </a:r>
            <a:r>
              <a:rPr lang="ru-RU" sz="1600" dirty="0"/>
              <a:t> средств, из-за того что вода скапливается толстым слоем и замерзает. Также возникают затраты на скалывание льда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254482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 59.13330 </a:t>
            </a:r>
          </a:p>
          <a:p>
            <a:r>
              <a:rPr lang="ru-RU" dirty="0" smtClean="0"/>
              <a:t>5.1.9</a:t>
            </a:r>
            <a:r>
              <a:rPr lang="ru-RU" dirty="0"/>
              <a:t>	Высоту бортовых камней (бордюров) по краям пешеходных путей на участке вдоль газонов и озелененных площадок принимать не менее 0,05 м. </a:t>
            </a:r>
          </a:p>
          <a:p>
            <a:r>
              <a:rPr lang="ru-RU" dirty="0"/>
              <a:t>Перепад высот бортовых камней вдоль эксплуатируемых газонов и озелененных площадок, примыкающих к путям пешеходного движения, не должен превышать 0,025 м.</a:t>
            </a:r>
          </a:p>
        </p:txBody>
      </p:sp>
      <p:pic>
        <p:nvPicPr>
          <p:cNvPr id="2050" name="Picture 2" descr="C:\Users\ОсиновскаяВБ\Pictures\сопряж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67" y="4026035"/>
            <a:ext cx="2116000" cy="23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267" y="2742019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Нормы и правила благоустройства территорий муниципальных образований</a:t>
            </a:r>
            <a:endParaRPr lang="ru-RU" sz="1600" b="1" dirty="0"/>
          </a:p>
        </p:txBody>
      </p:sp>
      <p:pic>
        <p:nvPicPr>
          <p:cNvPr id="7" name="Объект 6" descr="6 правильный тротуар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19694" b="71078"/>
          <a:stretch/>
        </p:blipFill>
        <p:spPr bwMode="auto">
          <a:xfrm>
            <a:off x="32915" y="1254482"/>
            <a:ext cx="2241564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ОсиновскаяВБ\Pictures\дорожка 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/>
          <a:stretch/>
        </p:blipFill>
        <p:spPr bwMode="auto">
          <a:xfrm>
            <a:off x="1711073" y="2054329"/>
            <a:ext cx="2324771" cy="6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A20A-5816-4739-A0F3-C0E61E2195A4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11266" name="Picture 2" descr="C:\Users\ОсиновскаяВБ\Pictures\борт у дорожк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4826"/>
            <a:ext cx="2573881" cy="21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1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«Универсальный дизайн» без пандусов!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008" y="3933056"/>
            <a:ext cx="4104456" cy="25202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3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896" y="3768068"/>
            <a:ext cx="5112568" cy="2304256"/>
          </a:xfrm>
          <a:solidFill>
            <a:schemeClr val="bg1"/>
          </a:solidFill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000" b="1" dirty="0" smtClean="0"/>
              <a:t>Британский стандарт, пункт  5.8.1.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Относительные уровни  доступного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входа в здание </a:t>
            </a:r>
            <a:r>
              <a:rPr lang="ru-RU" sz="2000" dirty="0" smtClean="0"/>
              <a:t>и места входа на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территорию (так же как и пути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/>
              <a:t>движения по территории) должны быть  спроектированы так, </a:t>
            </a:r>
            <a:r>
              <a:rPr lang="ru-RU" sz="2000" dirty="0" smtClean="0">
                <a:solidFill>
                  <a:srgbClr val="FF0000"/>
                </a:solidFill>
              </a:rPr>
              <a:t>чтобы свести до  минимума использование пандусов .</a:t>
            </a:r>
            <a:endParaRPr lang="ru-RU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E4F9-DF28-47A1-B861-B542C4C3C068}" type="datetime1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562" y="1110372"/>
            <a:ext cx="788487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СП 59.13330</a:t>
            </a:r>
          </a:p>
          <a:p>
            <a:pPr>
              <a:buNone/>
            </a:pPr>
            <a:r>
              <a:rPr lang="ru-RU" sz="2000" dirty="0" smtClean="0"/>
              <a:t>5.2.9. При перепаде высот пола в здании или сооружении следует предусматривать лестницы, пандусы или подъемные устройства, доступные для МГН.</a:t>
            </a:r>
          </a:p>
          <a:p>
            <a:pPr>
              <a:buNone/>
            </a:pPr>
            <a:r>
              <a:rPr lang="ru-RU" sz="2000" dirty="0"/>
              <a:t>5.1.14…При расчетном перепаде высоты в 3,0 м и более на пути движения вместо пандуса следует применять подъемные устройства - подъемные платформы или лифты, доступные для инвалидов на кресле-коляске и других МГН.</a:t>
            </a:r>
            <a:endParaRPr lang="ru-RU" sz="2000" dirty="0" smtClean="0"/>
          </a:p>
        </p:txBody>
      </p:sp>
      <p:pic>
        <p:nvPicPr>
          <p:cNvPr id="11" name="Picture 1" descr="J:\Мои рисунки\пикчи\пандусы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 l="40323" t="26112" r="20161" b="21109"/>
          <a:stretch>
            <a:fillRect/>
          </a:stretch>
        </p:blipFill>
        <p:spPr>
          <a:xfrm>
            <a:off x="673224" y="3771210"/>
            <a:ext cx="3095346" cy="265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36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97" y="370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Платформа для инвалидов - </a:t>
            </a:r>
            <a:br>
              <a:rPr lang="ru-RU" sz="3600" b="1" dirty="0" smtClean="0"/>
            </a:br>
            <a:r>
              <a:rPr lang="ru-RU" sz="3600" b="1" dirty="0" smtClean="0"/>
              <a:t> не универсальный дизайн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0890" y="1853580"/>
            <a:ext cx="571636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 Германии </a:t>
            </a:r>
            <a:r>
              <a:rPr lang="ru-RU" sz="2000" dirty="0">
                <a:solidFill>
                  <a:srgbClr val="FF0000"/>
                </a:solidFill>
              </a:rPr>
              <a:t>применение платформ при новом строительстве запрещено!</a:t>
            </a:r>
          </a:p>
          <a:p>
            <a:pPr marL="0" indent="0">
              <a:buNone/>
            </a:pPr>
            <a:r>
              <a:rPr lang="ru-RU" sz="2000" dirty="0"/>
              <a:t>Платформы </a:t>
            </a:r>
            <a:r>
              <a:rPr lang="ru-RU" sz="2000" dirty="0">
                <a:solidFill>
                  <a:srgbClr val="FF0000"/>
                </a:solidFill>
              </a:rPr>
              <a:t>не обеспечивают </a:t>
            </a:r>
            <a:r>
              <a:rPr lang="ru-RU" sz="2000" dirty="0"/>
              <a:t>инвалиду самостоятельность передвижения</a:t>
            </a:r>
          </a:p>
          <a:p>
            <a:pPr marL="0" indent="0">
              <a:buNone/>
            </a:pPr>
            <a:r>
              <a:rPr lang="ru-RU" sz="2000" dirty="0"/>
              <a:t>На платформах запрещено </a:t>
            </a:r>
            <a:r>
              <a:rPr lang="ru-RU" sz="2000" dirty="0" smtClean="0"/>
              <a:t>размещать </a:t>
            </a:r>
            <a:r>
              <a:rPr lang="ru-RU" sz="2000" dirty="0"/>
              <a:t>детские </a:t>
            </a:r>
            <a:r>
              <a:rPr lang="ru-RU" sz="2000" dirty="0" smtClean="0"/>
              <a:t>коляски, сумки, чемоданы. </a:t>
            </a:r>
          </a:p>
          <a:p>
            <a:pPr marL="0" indent="0">
              <a:buNone/>
            </a:pPr>
            <a:r>
              <a:rPr lang="ru-RU" sz="2000" dirty="0" smtClean="0"/>
              <a:t>Подъем электроколяски не всегда возможен из-за ее большого веса (до 165 кг)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600" y="1208263"/>
            <a:ext cx="572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СП 59.13330 применение платформ подъемных для инвалидов рассматривается наравне с лифтами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" y="1413982"/>
            <a:ext cx="2956560" cy="5205984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t="44655" r="49585" b="29969"/>
          <a:stretch/>
        </p:blipFill>
        <p:spPr bwMode="auto">
          <a:xfrm>
            <a:off x="1115616" y="5157192"/>
            <a:ext cx="2376264" cy="15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ОсиновскаяВБ\Pictures\платформа с эл.ко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21" y="4692765"/>
            <a:ext cx="4951010" cy="19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1A72-3EE3-4B0D-AEFD-68E51A1AE0B1}" type="datetime1">
              <a:rPr lang="ru-RU" smtClean="0"/>
              <a:t>31.10.2016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2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32837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 отражены пути решения конфликтов между разными категориями инвалидов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58934" y="3330935"/>
            <a:ext cx="4713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6.4.2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…краны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кнопки различных аппаратов, отверстия торговых, питьевых и билетных автоматов, отверстия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чипкарт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других систем контроля, терминалы и рабочие дисплеи и прочие устройства, которыми могут воспользоваться МГН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 здания, следует устанавливать на высоте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1,1 м и не менее 0,85 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пола и на расстоянии не менее 0,6 м от боковой стены помещения или другой вертикальной плоскости.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ОсиновскаяВБ\Pictures\домофон и инвалид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1" y="3212976"/>
            <a:ext cx="3168352" cy="22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3049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Принцип универсального дизайна - гибкость использования</a:t>
            </a:r>
            <a:endParaRPr lang="ru-RU" sz="4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2774-2FF3-478F-86F5-E0CF6084011B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9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6869"/>
            <a:ext cx="7886700" cy="9700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Санузел для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инвалидов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86" y="1097351"/>
            <a:ext cx="7886700" cy="14907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0C-B01C-4B27-BC1E-24F24D76AE30}" type="datetime1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Осиновская СК ДТСЗН г. Москвы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37E9-1023-4FDE-8565-7A4A9C0B9D65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029197"/>
            <a:ext cx="1912007" cy="1401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>
          <a:xfrm>
            <a:off x="178485" y="1322667"/>
            <a:ext cx="2201015" cy="3228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485" y="4549228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Поручни, крючки для костылей, удлиненная ручка крана в кабине для инвалида  представляют </a:t>
            </a:r>
            <a:r>
              <a:rPr lang="ru-RU" sz="2000" dirty="0" smtClean="0">
                <a:solidFill>
                  <a:srgbClr val="FF0000"/>
                </a:solidFill>
              </a:rPr>
              <a:t>опасность для слепых. </a:t>
            </a:r>
            <a:r>
              <a:rPr lang="ru-RU" sz="2000" dirty="0" smtClean="0"/>
              <a:t>Они пользуются обычными кабинами. Для этого на входе в туалеты необходима тактильная надпись или тактильная пиктограмма </a:t>
            </a:r>
            <a:r>
              <a:rPr lang="en-US" sz="2000" dirty="0" smtClean="0"/>
              <a:t>WC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1785069" cy="17850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86" y="291685"/>
            <a:ext cx="1000000" cy="3438095"/>
          </a:xfrm>
          <a:prstGeom prst="rect">
            <a:avLst/>
          </a:prstGeom>
        </p:spPr>
      </p:pic>
      <p:pic>
        <p:nvPicPr>
          <p:cNvPr id="1026" name="Picture 2" descr="C:\Users\ОсиновскаяВБ\Downloads\2 ру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95" y="1322667"/>
            <a:ext cx="1752826" cy="231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9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2-tub-ru.yandex.net/i?id=d8aedd93232c75862efb03ab1b3bbaf0&amp;n=33&amp;h=215&amp;w=3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2" b="2925"/>
          <a:stretch/>
        </p:blipFill>
        <p:spPr bwMode="auto">
          <a:xfrm>
            <a:off x="6157307" y="1484784"/>
            <a:ext cx="2128577" cy="16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83" y="3378113"/>
            <a:ext cx="1469629" cy="1469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3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Привлекательный дизайн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окружающей среды и предметов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286" y="1435818"/>
            <a:ext cx="5855621" cy="221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Ключевое </a:t>
            </a:r>
            <a:r>
              <a:rPr lang="ru-RU" sz="1800" dirty="0"/>
              <a:t>требование универсального дизайна  - </a:t>
            </a:r>
            <a:r>
              <a:rPr lang="ru-RU" sz="1800" b="1" dirty="0" smtClean="0">
                <a:solidFill>
                  <a:srgbClr val="FF0000"/>
                </a:solidFill>
              </a:rPr>
              <a:t>привлекательный дизайн, не выделяющий при этом одну группу инвалидов </a:t>
            </a:r>
          </a:p>
          <a:p>
            <a:pPr marL="0" indent="0">
              <a:buNone/>
            </a:pPr>
            <a:r>
              <a:rPr lang="ru-RU" sz="1800" dirty="0" smtClean="0"/>
              <a:t>Применение </a:t>
            </a:r>
            <a:r>
              <a:rPr lang="ru-RU" sz="1800" dirty="0"/>
              <a:t>желтых табличек, обилие знаков доступности (зачастую бессмысленных</a:t>
            </a:r>
            <a:r>
              <a:rPr lang="ru-RU" sz="1800" dirty="0" smtClean="0"/>
              <a:t>), желтые тактильные полосы считается нормой.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6" name="Объект 5" descr="C:\Users\Vera\AppData\Local\Temp\Rar$DIa0.484\P1010490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3" y="4921333"/>
            <a:ext cx="1895200" cy="151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ОсиновскаяВБ\Pictures\Мои рисунки\пикчи\информация\средства информации\IMG_28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13642" r="22576" b="13081"/>
          <a:stretch/>
        </p:blipFill>
        <p:spPr bwMode="auto">
          <a:xfrm>
            <a:off x="4464603" y="3539234"/>
            <a:ext cx="1211577" cy="11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3" t="28995" r="-1" b="-811"/>
          <a:stretch/>
        </p:blipFill>
        <p:spPr>
          <a:xfrm>
            <a:off x="323527" y="3390127"/>
            <a:ext cx="2664319" cy="1410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75" y="4889570"/>
            <a:ext cx="2101999" cy="1576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0" r="9404"/>
          <a:stretch/>
        </p:blipFill>
        <p:spPr>
          <a:xfrm>
            <a:off x="5700563" y="3586622"/>
            <a:ext cx="3042067" cy="2567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6685" y="5768066"/>
            <a:ext cx="3250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Столовая в школе для слепых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6F17-0B85-49DC-9C9A-2ED745F717CD}" type="datetime1">
              <a:rPr lang="ru-RU" smtClean="0"/>
              <a:t>31.10.2016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8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СП 59.13330 (измененная редакция) содержит более 500 требований доступности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5950" y="1412776"/>
            <a:ext cx="4038600" cy="18627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метрах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1412775"/>
            <a:ext cx="4038600" cy="195975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сантиметрах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3995936" y="2996952"/>
            <a:ext cx="475868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в ощущениях</a:t>
            </a:r>
          </a:p>
          <a:p>
            <a:pPr marL="0" indent="0">
              <a:buNone/>
            </a:pPr>
            <a:r>
              <a:rPr lang="ru-RU" sz="2400" dirty="0"/>
              <a:t>Проектные решения зданий и сооружений должны обеспечивать безопасность посетителей с обязательным учетом психофизиологических возможностей инвалидов различных категорий</a:t>
            </a:r>
          </a:p>
          <a:p>
            <a:pPr marL="0" indent="0">
              <a:buNone/>
            </a:pPr>
            <a:r>
              <a:rPr lang="ru-RU" sz="2400" dirty="0" smtClean="0"/>
              <a:t>Удобство </a:t>
            </a:r>
            <a:r>
              <a:rPr lang="ru-RU" sz="2400" dirty="0"/>
              <a:t>и </a:t>
            </a:r>
            <a:r>
              <a:rPr lang="ru-RU" sz="2400" dirty="0" smtClean="0"/>
              <a:t>комфорт </a:t>
            </a:r>
            <a:r>
              <a:rPr lang="ru-RU" sz="2400" dirty="0"/>
              <a:t>среды жизнедеятельности для всех  групп </a:t>
            </a:r>
            <a:r>
              <a:rPr lang="ru-RU" sz="2400" dirty="0" smtClean="0"/>
              <a:t>населения</a:t>
            </a:r>
          </a:p>
          <a:p>
            <a:pPr marL="0" indent="0">
              <a:buNone/>
            </a:pPr>
            <a:r>
              <a:rPr lang="ru-RU" sz="2400" dirty="0" smtClean="0"/>
              <a:t>Удобное передвижение </a:t>
            </a:r>
            <a:r>
              <a:rPr lang="ru-RU" sz="2400" dirty="0"/>
              <a:t>МГН по участку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Двери должны быть хорошо опознаваемы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2843808" y="1672208"/>
            <a:ext cx="1368152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323528" y="4307074"/>
            <a:ext cx="4038600" cy="174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миллиметрах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06" y="2040111"/>
            <a:ext cx="965896" cy="956841"/>
          </a:xfrm>
          <a:prstGeom prst="rect">
            <a:avLst/>
          </a:prstGeom>
        </p:spPr>
      </p:pic>
      <p:pic>
        <p:nvPicPr>
          <p:cNvPr id="13" name="Picture 2" descr="C:\Users\User\Pictures\ступени выступ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214"/>
            <a:ext cx="1927444" cy="10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Pictures\длина 6 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8" y="3284550"/>
            <a:ext cx="3243764" cy="9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синовскаяВБ\Pictures\порог в м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3" y="4935368"/>
            <a:ext cx="12382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синовскаяВБ\Pictures\решетка в м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79" y="5130737"/>
            <a:ext cx="1566863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синовскаяВБ\Pictures\дверь с м и се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5" y="1886493"/>
            <a:ext cx="2082543" cy="13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Vera\Pictures\тамбур 2,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0062" y="1628837"/>
            <a:ext cx="1198680" cy="16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6FE7-FE9D-41EC-86BD-4D199FEF0811}" type="datetime1">
              <a:rPr lang="ru-RU" smtClean="0"/>
              <a:t>31.10.2016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26" y="-83369"/>
            <a:ext cx="8229600" cy="853955"/>
          </a:xfrm>
        </p:spPr>
        <p:txBody>
          <a:bodyPr/>
          <a:lstStyle/>
          <a:p>
            <a:r>
              <a:rPr lang="ru-RU" dirty="0" smtClean="0"/>
              <a:t>Уклон пандуса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11976"/>
            <a:ext cx="820891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 smtClean="0"/>
              <a:t>СП 59.13330</a:t>
            </a:r>
          </a:p>
          <a:p>
            <a:pPr marL="0" indent="0">
              <a:buNone/>
            </a:pPr>
            <a:r>
              <a:rPr lang="ru-RU" sz="1800" dirty="0" smtClean="0"/>
              <a:t>5.1.14 Лестницы </a:t>
            </a:r>
            <a:r>
              <a:rPr lang="ru-RU" sz="1800" dirty="0"/>
              <a:t>должны дублироваться пандусами или подъемными устройствами. Длина непрерывного марша пандуса не должна превышать 9,0 м, а уклон </a:t>
            </a:r>
            <a:r>
              <a:rPr lang="ru-RU" sz="1800" b="1" dirty="0">
                <a:solidFill>
                  <a:srgbClr val="FF0000"/>
                </a:solidFill>
              </a:rPr>
              <a:t>не круче 1:20 (5%).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6.1.2 Наружный </a:t>
            </a:r>
            <a:r>
              <a:rPr lang="ru-RU" sz="1800" dirty="0"/>
              <a:t>пандус должен иметь уклон </a:t>
            </a:r>
            <a:r>
              <a:rPr lang="ru-RU" sz="1800" b="1" dirty="0">
                <a:solidFill>
                  <a:srgbClr val="FF0000"/>
                </a:solidFill>
              </a:rPr>
              <a:t>не круче 1:20 (5%). </a:t>
            </a:r>
            <a:r>
              <a:rPr lang="ru-RU" sz="1800" dirty="0"/>
              <a:t>При ограниченном участке застройки или наличии подземных коммуникаций перед входом, допускается проектировать пандус с уклоном не круче </a:t>
            </a:r>
            <a:r>
              <a:rPr lang="ru-RU" sz="1800" b="1" dirty="0">
                <a:solidFill>
                  <a:srgbClr val="FF0000"/>
                </a:solidFill>
              </a:rPr>
              <a:t>1:12 (8%).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1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5944" y="655169"/>
            <a:ext cx="6456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СП 42.13330 </a:t>
            </a:r>
            <a:r>
              <a:rPr lang="ru-RU" sz="2400" dirty="0" smtClean="0"/>
              <a:t>Табл. 12 Наибольший продольный уклон дорог и улиц </a:t>
            </a:r>
            <a:r>
              <a:rPr lang="ru-RU" sz="2400" b="1" dirty="0" smtClean="0">
                <a:solidFill>
                  <a:srgbClr val="FF0000"/>
                </a:solidFill>
              </a:rPr>
              <a:t>7-8 %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559" y="3573016"/>
            <a:ext cx="4380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6.2.9	</a:t>
            </a:r>
            <a:r>
              <a:rPr lang="ru-RU" b="1" dirty="0" smtClean="0">
                <a:solidFill>
                  <a:srgbClr val="FF0000"/>
                </a:solidFill>
              </a:rPr>
              <a:t>Внутри …зданий</a:t>
            </a:r>
            <a:r>
              <a:rPr lang="ru-RU" dirty="0" smtClean="0"/>
              <a:t> </a:t>
            </a:r>
            <a:r>
              <a:rPr lang="ru-RU" dirty="0"/>
              <a:t>допускается максимальный уклон пандуса </a:t>
            </a:r>
            <a:r>
              <a:rPr lang="ru-RU" b="1" dirty="0">
                <a:solidFill>
                  <a:srgbClr val="FF0000"/>
                </a:solidFill>
              </a:rPr>
              <a:t>1:12 (8%) </a:t>
            </a:r>
            <a:r>
              <a:rPr lang="ru-RU" dirty="0" smtClean="0"/>
              <a:t>... </a:t>
            </a:r>
            <a:r>
              <a:rPr lang="ru-RU" dirty="0"/>
              <a:t>При проектировании реконструируемых, подлежащих капитальному ремонту и приспосабливаемых существующих зданий и сооружений уклон пандуса принимается в интервале </a:t>
            </a:r>
            <a:r>
              <a:rPr lang="ru-RU" b="1" dirty="0">
                <a:solidFill>
                  <a:srgbClr val="FF0000"/>
                </a:solidFill>
              </a:rPr>
              <a:t>от 1:20 (5%) до 1:12 (8%).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04" y="3573016"/>
            <a:ext cx="4378342" cy="241498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37F-A202-45F1-8181-6161A8828A33}" type="datetime1">
              <a:rPr lang="ru-RU" smtClean="0"/>
              <a:t>31.10.2016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СК ДТСЗН г. Москвы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78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1622</Words>
  <Application>Microsoft Office PowerPoint</Application>
  <PresentationFormat>Экран (4:3)</PresentationFormat>
  <Paragraphs>221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Практика применения СП 59.13330 «Доступность зданий и сооружений для маломобильных групп населения»  и предложения по совершенствованию документов технического регулирования в части обеспечения доступности</vt:lpstr>
      <vt:lpstr>В СП 59.13330 не отражены  принципы универсального дизайна: </vt:lpstr>
      <vt:lpstr>«Универсальный дизайн» без пандусов!</vt:lpstr>
      <vt:lpstr>Платформа для инвалидов -   не универсальный дизайн  </vt:lpstr>
      <vt:lpstr>Не отражены пути решения конфликтов между разными категориями инвалидов</vt:lpstr>
      <vt:lpstr>Санузел для инвалидов</vt:lpstr>
      <vt:lpstr>Привлекательный дизайн  окружающей среды и предметов </vt:lpstr>
      <vt:lpstr>СП 59.13330 (измененная редакция) содержит более 500 требований доступности</vt:lpstr>
      <vt:lpstr>Уклон пандуса</vt:lpstr>
      <vt:lpstr>Не согласовано с имеющимися материалами</vt:lpstr>
      <vt:lpstr>Ширина пандуса переносного</vt:lpstr>
      <vt:lpstr>Изменена глубина рифов</vt:lpstr>
      <vt:lpstr>Ширина тактильных указателей</vt:lpstr>
      <vt:lpstr>Требования к разделу по 87-ПП</vt:lpstr>
      <vt:lpstr>Пример раздела Центр социального обслуживания</vt:lpstr>
      <vt:lpstr>Низкий уровень понимания требований</vt:lpstr>
      <vt:lpstr>Нет требований к линейным объектам (УДС)</vt:lpstr>
      <vt:lpstr>Высота тактильных указателей на улице</vt:lpstr>
      <vt:lpstr>Доступность жилых домов</vt:lpstr>
      <vt:lpstr>СанПиН 2.4.1.3049-13 Дошкольные образовательные организации</vt:lpstr>
      <vt:lpstr>Пандусы в общественных зданиях</vt:lpstr>
      <vt:lpstr>Вход в общественное здание</vt:lpstr>
      <vt:lpstr>Дверной просвет или проем</vt:lpstr>
      <vt:lpstr>Противоречия с современными технологиями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Осиновская Вера Борисовна</dc:creator>
  <cp:lastModifiedBy>Осиновская Вера Борисовна</cp:lastModifiedBy>
  <cp:revision>199</cp:revision>
  <cp:lastPrinted>2016-10-24T12:02:11Z</cp:lastPrinted>
  <dcterms:created xsi:type="dcterms:W3CDTF">2016-10-04T06:53:25Z</dcterms:created>
  <dcterms:modified xsi:type="dcterms:W3CDTF">2016-10-31T17:36:06Z</dcterms:modified>
</cp:coreProperties>
</file>